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908" r:id="rId5"/>
    <p:sldId id="604" r:id="rId6"/>
    <p:sldId id="624" r:id="rId7"/>
    <p:sldId id="605" r:id="rId8"/>
    <p:sldId id="843" r:id="rId9"/>
    <p:sldId id="866" r:id="rId10"/>
    <p:sldId id="845" r:id="rId11"/>
    <p:sldId id="943" r:id="rId12"/>
    <p:sldId id="945" r:id="rId13"/>
    <p:sldId id="944" r:id="rId14"/>
    <p:sldId id="946" r:id="rId15"/>
    <p:sldId id="877" r:id="rId16"/>
    <p:sldId id="942" r:id="rId17"/>
    <p:sldId id="898" r:id="rId18"/>
    <p:sldId id="933"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47" autoAdjust="0"/>
    <p:restoredTop sz="96835" autoAdjust="0"/>
  </p:normalViewPr>
  <p:slideViewPr>
    <p:cSldViewPr>
      <p:cViewPr varScale="1">
        <p:scale>
          <a:sx n="150" d="100"/>
          <a:sy n="150" d="100"/>
        </p:scale>
        <p:origin x="472" y="168"/>
      </p:cViewPr>
      <p:guideLst>
        <p:guide orient="horz" pos="2160"/>
        <p:guide pos="3840"/>
      </p:guideLst>
    </p:cSldViewPr>
  </p:slideViewPr>
  <p:outlineViewPr>
    <p:cViewPr varScale="1">
      <p:scale>
        <a:sx n="170" d="200"/>
        <a:sy n="170" d="200"/>
      </p:scale>
      <p:origin x="0" y="-79147"/>
    </p:cViewPr>
  </p:outlineViewPr>
  <p:notesTextViewPr>
    <p:cViewPr>
      <p:scale>
        <a:sx n="3" d="2"/>
        <a:sy n="3" d="2"/>
      </p:scale>
      <p:origin x="0" y="0"/>
    </p:cViewPr>
  </p:notesTextViewPr>
  <p:sorterViewPr>
    <p:cViewPr varScale="1">
      <p:scale>
        <a:sx n="1" d="1"/>
        <a:sy n="1" d="1"/>
      </p:scale>
      <p:origin x="0" y="-1315"/>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2/13/25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4777282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r>
              <a:rPr lang="en-US" dirty="0"/>
              <a:t>+2 is for Pelin and Vijay</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406885070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0731527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87530595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6826509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956763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r>
              <a:rPr lang="en-US" dirty="0"/>
              <a:t>+1 is for Pelin</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908927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a:t>February 2025</a:t>
            </a:r>
            <a:endParaRPr lang="en-GB" dirty="0"/>
          </a:p>
        </p:txBody>
      </p:sp>
      <p:sp>
        <p:nvSpPr>
          <p:cNvPr id="3" name="Footer Placeholder 2"/>
          <p:cNvSpPr>
            <a:spLocks noGrp="1"/>
          </p:cNvSpPr>
          <p:nvPr>
            <p:ph type="ftr" idx="11"/>
          </p:nvPr>
        </p:nvSpPr>
        <p:spPr/>
        <p:txBody>
          <a:bodyPr/>
          <a:lstStyle>
            <a:lvl1pPr>
              <a:defRPr/>
            </a:lvl1pPr>
          </a:lstStyle>
          <a:p>
            <a:r>
              <a:rPr lang="en-US" dirty="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2025</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802.18-25/0014r1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5/18-25-0013-00-0000-rr-tag-minutes-30-january-2025.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4/18-24-0131-00-0000-liaison-from-itu-r-working-party-5c-related-to-the-work-in-the-frequency-range-450-1000-ghz.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mentor.ieee.org/802.18/documents?is_dcn=4&amp;is_group=0000&amp;is_year=2025"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ocuments?is_dcn=5&amp;is_group=0000&amp;is_year=2025"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www.ofcom.org.uk/spectrum/radio-equipment/consultation-updating-wireless-telegraphy-licence-exemptions/" TargetMode="External"/><Relationship Id="rId4" Type="http://schemas.openxmlformats.org/officeDocument/2006/relationships/hyperlink" Target="https://www.rabc-cccr.ca/radio-standards-specification-rss-102-sar-meas-issue-2-and-rss-102-sar-sim-issue-1/"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eur-lex.europa.eu/legal-content/EN/TXT/?uri=CELEX:32024D3157&amp;qid=1734817438788" TargetMode="External"/><Relationship Id="rId7"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ww.mcmc.gov.my/en/spectrum/assignment-of-spectrum/class-assignment" TargetMode="External"/><Relationship Id="rId5" Type="http://schemas.openxmlformats.org/officeDocument/2006/relationships/hyperlink" Target="https://www.ofca.gov.hk/filemanager/ofca/en/content_144/hk_freq_table_en.pdf" TargetMode="External"/><Relationship Id="rId4" Type="http://schemas.openxmlformats.org/officeDocument/2006/relationships/hyperlink" Target="https://docs.fcc.gov/public/attachments/DA-25-47A1.pdf"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touchpoint.eventsair.com/2025-may-ieee-802-wireless-interim-session" TargetMode="External"/><Relationship Id="rId5" Type="http://schemas.openxmlformats.org/officeDocument/2006/relationships/hyperlink" Target="https://book.passkey.com/gt/220141266?gtid=cb7cb3e95060ae4d0a7690164c8ae8a7" TargetMode="External"/><Relationship Id="rId4" Type="http://schemas.openxmlformats.org/officeDocument/2006/relationships/hyperlink" Target="https://web.cvent.com/event/4fa8fa22-fa35-4058-a648-d08fdd56a1c1/"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20-%20Membership%20List%20-%202024-11-15.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February 2025</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13 February 2025</a:t>
            </a:r>
          </a:p>
        </p:txBody>
      </p:sp>
      <p:pic>
        <p:nvPicPr>
          <p:cNvPr id="10" name="Picture 9"/>
          <p:cNvPicPr>
            <a:picLocks noChangeAspect="1"/>
          </p:cNvPicPr>
          <p:nvPr/>
        </p:nvPicPr>
        <p:blipFill>
          <a:blip r:embed="rId3"/>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2" name="Table 1"/>
          <p:cNvGraphicFramePr>
            <a:graphicFrameLocks noGrp="1"/>
          </p:cNvGraphicFramePr>
          <p:nvPr>
            <p:extLst>
              <p:ext uri="{D42A27DB-BD31-4B8C-83A1-F6EECF244321}">
                <p14:modId xmlns:p14="http://schemas.microsoft.com/office/powerpoint/2010/main" val="1784747350"/>
              </p:ext>
            </p:extLst>
          </p:nvPr>
        </p:nvGraphicFramePr>
        <p:xfrm>
          <a:off x="3048000" y="4191000"/>
          <a:ext cx="8305801" cy="1502021"/>
        </p:xfrm>
        <a:graphic>
          <a:graphicData uri="http://schemas.openxmlformats.org/drawingml/2006/table">
            <a:tbl>
              <a:tblPr firstRow="1" bandRow="1">
                <a:tableStyleId>{5940675A-B579-460E-94D1-54222C63F5DA}</a:tableStyleId>
              </a:tblPr>
              <a:tblGrid>
                <a:gridCol w="1600200">
                  <a:extLst>
                    <a:ext uri="{9D8B030D-6E8A-4147-A177-3AD203B41FA5}">
                      <a16:colId xmlns:a16="http://schemas.microsoft.com/office/drawing/2014/main" val="20000"/>
                    </a:ext>
                  </a:extLst>
                </a:gridCol>
                <a:gridCol w="2209800">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990600">
                  <a:extLst>
                    <a:ext uri="{9D8B030D-6E8A-4147-A177-3AD203B41FA5}">
                      <a16:colId xmlns:a16="http://schemas.microsoft.com/office/drawing/2014/main" val="20003"/>
                    </a:ext>
                  </a:extLst>
                </a:gridCol>
                <a:gridCol w="2514601">
                  <a:extLst>
                    <a:ext uri="{9D8B030D-6E8A-4147-A177-3AD203B41FA5}">
                      <a16:colId xmlns:a16="http://schemas.microsoft.com/office/drawing/2014/main" val="20004"/>
                    </a:ext>
                  </a:extLst>
                </a:gridCol>
              </a:tblGrid>
              <a:tr h="389501">
                <a:tc>
                  <a:txBody>
                    <a:bodyPr/>
                    <a:lstStyle/>
                    <a:p>
                      <a:r>
                        <a:rPr lang="en-US" sz="1400" b="1" dirty="0"/>
                        <a:t>Name</a:t>
                      </a:r>
                    </a:p>
                  </a:txBody>
                  <a:tcPr/>
                </a:tc>
                <a:tc>
                  <a:txBody>
                    <a:bodyPr/>
                    <a:lstStyle/>
                    <a:p>
                      <a:r>
                        <a:rPr lang="en-US" sz="1400" b="1" dirty="0"/>
                        <a:t>Company</a:t>
                      </a:r>
                    </a:p>
                  </a:txBody>
                  <a:tcPr/>
                </a:tc>
                <a:tc>
                  <a:txBody>
                    <a:bodyPr/>
                    <a:lstStyle/>
                    <a:p>
                      <a:r>
                        <a:rPr lang="en-US" sz="1400" b="1" dirty="0"/>
                        <a:t>Address</a:t>
                      </a:r>
                    </a:p>
                  </a:txBody>
                  <a:tcPr/>
                </a:tc>
                <a:tc>
                  <a:txBody>
                    <a:bodyPr/>
                    <a:lstStyle/>
                    <a:p>
                      <a:r>
                        <a:rPr lang="en-US" sz="1400" b="1" dirty="0"/>
                        <a:t>Phone</a:t>
                      </a:r>
                    </a:p>
                  </a:txBody>
                  <a:tcPr/>
                </a:tc>
                <a:tc>
                  <a:txBody>
                    <a:bodyPr/>
                    <a:lstStyle/>
                    <a:p>
                      <a:r>
                        <a:rPr lang="en-US" sz="1400" b="1" dirty="0"/>
                        <a:t>Email</a:t>
                      </a:r>
                    </a:p>
                  </a:txBody>
                  <a:tcPr/>
                </a:tc>
                <a:extLst>
                  <a:ext uri="{0D108BD9-81ED-4DB2-BD59-A6C34878D82A}">
                    <a16:rowId xmlns:a16="http://schemas.microsoft.com/office/drawing/2014/main" val="10000"/>
                  </a:ext>
                </a:extLst>
              </a:tr>
              <a:tr h="370840">
                <a:tc>
                  <a:txBody>
                    <a:bodyPr/>
                    <a:lstStyle/>
                    <a:p>
                      <a:r>
                        <a:rPr lang="en-US" sz="1400" dirty="0"/>
                        <a:t>Edward Au</a:t>
                      </a:r>
                    </a:p>
                  </a:txBody>
                  <a:tcPr/>
                </a:tc>
                <a:tc>
                  <a:txBody>
                    <a:bodyPr/>
                    <a:lstStyle/>
                    <a:p>
                      <a:r>
                        <a:rPr lang="en-US" sz="1400" dirty="0"/>
                        <a:t>Huawei Technologies</a:t>
                      </a:r>
                    </a:p>
                  </a:txBody>
                  <a:tcPr/>
                </a:tc>
                <a:tc>
                  <a:txBody>
                    <a:bodyPr/>
                    <a:lstStyle/>
                    <a:p>
                      <a:endParaRPr lang="en-US" sz="1400" dirty="0"/>
                    </a:p>
                  </a:txBody>
                  <a:tcPr/>
                </a:tc>
                <a:tc>
                  <a:txBody>
                    <a:bodyPr/>
                    <a:lstStyle/>
                    <a:p>
                      <a:endParaRPr lang="en-US" sz="1400" dirty="0"/>
                    </a:p>
                  </a:txBody>
                  <a:tcPr/>
                </a:tc>
                <a:tc>
                  <a:txBody>
                    <a:bodyPr/>
                    <a:lstStyle/>
                    <a:p>
                      <a:r>
                        <a:rPr lang="en-US" sz="1400" dirty="0"/>
                        <a:t>edward.ks.au@gmail.com</a:t>
                      </a:r>
                    </a:p>
                  </a:txBody>
                  <a:tcPr/>
                </a:tc>
                <a:extLst>
                  <a:ext uri="{0D108BD9-81ED-4DB2-BD59-A6C34878D82A}">
                    <a16:rowId xmlns:a16="http://schemas.microsoft.com/office/drawing/2014/main" val="10001"/>
                  </a:ext>
                </a:extLst>
              </a:tr>
              <a:tr h="370840">
                <a:tc>
                  <a:txBody>
                    <a:bodyPr/>
                    <a:lstStyle/>
                    <a:p>
                      <a:r>
                        <a:rPr lang="en-US" sz="1400" dirty="0"/>
                        <a:t>Gaurav </a:t>
                      </a:r>
                      <a:r>
                        <a:rPr lang="en-US" sz="1400" dirty="0" err="1"/>
                        <a:t>Patwardhan</a:t>
                      </a:r>
                      <a:r>
                        <a:rPr lang="en-US" sz="1400" dirty="0"/>
                        <a:t> </a:t>
                      </a:r>
                    </a:p>
                  </a:txBody>
                  <a:tcPr/>
                </a:tc>
                <a:tc>
                  <a:txBody>
                    <a:bodyPr/>
                    <a:lstStyle/>
                    <a:p>
                      <a:r>
                        <a:rPr lang="en-US" sz="1400" dirty="0"/>
                        <a:t>Hewlett Packard Enterprise</a:t>
                      </a:r>
                    </a:p>
                  </a:txBody>
                  <a:tcPr/>
                </a:tc>
                <a:tc>
                  <a:txBody>
                    <a:bodyPr/>
                    <a:lstStyle/>
                    <a:p>
                      <a:endParaRPr lang="en-US" sz="1400" dirty="0"/>
                    </a:p>
                  </a:txBody>
                  <a:tcPr/>
                </a:tc>
                <a:tc>
                  <a:txBody>
                    <a:bodyPr/>
                    <a:lstStyle/>
                    <a:p>
                      <a:endParaRPr lang="en-US" sz="1400" dirty="0"/>
                    </a:p>
                  </a:txBody>
                  <a:tcPr/>
                </a:tc>
                <a:tc>
                  <a:txBody>
                    <a:bodyPr/>
                    <a:lstStyle/>
                    <a:p>
                      <a:r>
                        <a:rPr lang="en-US" sz="1400" dirty="0"/>
                        <a:t>gauravpatwardhan1@gmail.com</a:t>
                      </a:r>
                    </a:p>
                  </a:txBody>
                  <a:tcPr/>
                </a:tc>
                <a:extLst>
                  <a:ext uri="{0D108BD9-81ED-4DB2-BD59-A6C34878D82A}">
                    <a16:rowId xmlns:a16="http://schemas.microsoft.com/office/drawing/2014/main" val="10002"/>
                  </a:ext>
                </a:extLst>
              </a:tr>
              <a:tr h="370840">
                <a:tc>
                  <a:txBody>
                    <a:bodyPr/>
                    <a:lstStyle/>
                    <a:p>
                      <a:r>
                        <a:rPr lang="en-US" sz="1400" dirty="0"/>
                        <a:t>Al </a:t>
                      </a:r>
                      <a:r>
                        <a:rPr lang="en-US" sz="1400" dirty="0" err="1"/>
                        <a:t>Petrick</a:t>
                      </a:r>
                      <a:endParaRPr lang="en-US" sz="1400" dirty="0"/>
                    </a:p>
                  </a:txBody>
                  <a:tcPr/>
                </a:tc>
                <a:tc>
                  <a:txBody>
                    <a:bodyPr/>
                    <a:lstStyle/>
                    <a:p>
                      <a:r>
                        <a:rPr lang="en-US" altLang="en-US" sz="1400" kern="1200" dirty="0">
                          <a:solidFill>
                            <a:schemeClr val="tx1"/>
                          </a:solidFill>
                          <a:latin typeface="+mn-lt"/>
                          <a:ea typeface="+mn-ea"/>
                          <a:cs typeface="Arial" panose="020B0604020202020204" pitchFamily="34" charset="0"/>
                        </a:rPr>
                        <a:t>Jones-</a:t>
                      </a:r>
                      <a:r>
                        <a:rPr lang="en-US" altLang="en-US" sz="1400" kern="1200" dirty="0" err="1">
                          <a:solidFill>
                            <a:schemeClr val="tx1"/>
                          </a:solidFill>
                          <a:latin typeface="+mn-lt"/>
                          <a:ea typeface="+mn-ea"/>
                          <a:cs typeface="Arial" panose="020B0604020202020204" pitchFamily="34" charset="0"/>
                        </a:rPr>
                        <a:t>Petrick</a:t>
                      </a:r>
                      <a:r>
                        <a:rPr lang="en-US" altLang="en-US" sz="1400" kern="1200" dirty="0">
                          <a:solidFill>
                            <a:schemeClr val="tx1"/>
                          </a:solidFill>
                          <a:latin typeface="+mn-lt"/>
                          <a:ea typeface="+mn-ea"/>
                          <a:cs typeface="Arial" panose="020B0604020202020204" pitchFamily="34" charset="0"/>
                        </a:rPr>
                        <a:t> Associates</a:t>
                      </a:r>
                      <a:endParaRPr lang="en-US" sz="1400" dirty="0"/>
                    </a:p>
                  </a:txBody>
                  <a:tcPr/>
                </a:tc>
                <a:tc>
                  <a:txBody>
                    <a:bodyPr/>
                    <a:lstStyle/>
                    <a:p>
                      <a:endParaRPr lang="en-US" sz="1400" dirty="0"/>
                    </a:p>
                  </a:txBody>
                  <a:tcPr/>
                </a:tc>
                <a:tc>
                  <a:txBody>
                    <a:bodyPr/>
                    <a:lstStyle/>
                    <a:p>
                      <a:endParaRPr lang="en-US" sz="1400" dirty="0"/>
                    </a:p>
                  </a:txBody>
                  <a:tcPr/>
                </a:tc>
                <a:tc>
                  <a:txBody>
                    <a:bodyPr/>
                    <a:lstStyle/>
                    <a:p>
                      <a:r>
                        <a:rPr lang="en-US" sz="1400" dirty="0"/>
                        <a:t>apetrick123@gmail.com</a:t>
                      </a:r>
                    </a:p>
                  </a:txBody>
                  <a:tcPr/>
                </a:tc>
                <a:extLst>
                  <a:ext uri="{0D108BD9-81ED-4DB2-BD59-A6C34878D82A}">
                    <a16:rowId xmlns:a16="http://schemas.microsoft.com/office/drawing/2014/main" val="1000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motions</a:t>
            </a: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#1 (Procedural):  To approve the agenda as presented on the previous slide.</a:t>
            </a:r>
          </a:p>
          <a:p>
            <a:pPr marL="630238" marR="117475" lvl="1" indent="-230188" algn="just">
              <a:buChar char="•"/>
              <a:tabLst>
                <a:tab pos="230188" algn="l"/>
              </a:tabLst>
            </a:pPr>
            <a:r>
              <a:rPr lang="en-US" sz="1600" spc="-5" dirty="0">
                <a:latin typeface="+mj-lt"/>
                <a:cs typeface="Arial"/>
              </a:rPr>
              <a:t>Moved: Al Petrick</a:t>
            </a:r>
          </a:p>
          <a:p>
            <a:pPr marL="630238" marR="117475" lvl="1" indent="-230188" algn="just">
              <a:buChar char="•"/>
              <a:tabLst>
                <a:tab pos="230188" algn="l"/>
              </a:tabLst>
            </a:pPr>
            <a:r>
              <a:rPr lang="en-US" sz="1600" spc="-5" dirty="0">
                <a:latin typeface="+mj-lt"/>
                <a:cs typeface="Arial"/>
              </a:rPr>
              <a:t>Seconded: Vijay </a:t>
            </a:r>
            <a:r>
              <a:rPr lang="en-US" sz="1600" spc="-5" dirty="0" err="1">
                <a:latin typeface="+mj-lt"/>
                <a:cs typeface="Arial"/>
              </a:rPr>
              <a:t>Auluck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Vote: Approved unanimously.</a:t>
            </a:r>
          </a:p>
          <a:p>
            <a:pPr marL="630238" marR="117475" lvl="1" indent="-230188" algn="just">
              <a:buChar char="•"/>
              <a:tabLst>
                <a:tab pos="230188" algn="l"/>
              </a:tabLst>
            </a:pPr>
            <a:endParaRPr lang="en-US" sz="1400" spc="-5" dirty="0">
              <a:latin typeface="+mj-lt"/>
              <a:cs typeface="Arial"/>
            </a:endParaRPr>
          </a:p>
          <a:p>
            <a:pPr marL="230188" marR="117475" indent="-230188" algn="just">
              <a:buChar char="•"/>
              <a:tabLst>
                <a:tab pos="230188" algn="l"/>
              </a:tabLst>
            </a:pPr>
            <a:r>
              <a:rPr lang="en-US" sz="1800" spc="-5" dirty="0">
                <a:latin typeface="+mj-lt"/>
                <a:cs typeface="Arial"/>
              </a:rPr>
              <a:t>Motion #2 (Procedural):  To approve the weekly meeting minutes of the 30 January 2025 RR-TAG call as shown in the document </a:t>
            </a:r>
            <a:r>
              <a:rPr lang="en-US" sz="1800" spc="-5" dirty="0">
                <a:solidFill>
                  <a:srgbClr val="FF0000"/>
                </a:solidFill>
                <a:latin typeface="+mj-lt"/>
                <a:cs typeface="Arial"/>
                <a:hlinkClick r:id="rId3"/>
              </a:rPr>
              <a:t>18-25/0013r0</a:t>
            </a:r>
            <a:r>
              <a:rPr lang="en-US" sz="1800" spc="-5" dirty="0">
                <a:latin typeface="+mj-lt"/>
                <a:cs typeface="Arial"/>
              </a:rPr>
              <a:t>, with editorial privilege for the IEEE 802.18 Chair. </a:t>
            </a:r>
          </a:p>
          <a:p>
            <a:pPr marL="630238" marR="117475" lvl="1" indent="-230188" algn="just">
              <a:buChar char="•"/>
              <a:tabLst>
                <a:tab pos="230188" algn="l"/>
              </a:tabLst>
            </a:pPr>
            <a:r>
              <a:rPr lang="en-US" sz="1600" spc="-5" dirty="0">
                <a:cs typeface="Arial"/>
              </a:rPr>
              <a:t>Moved: Al Petrick</a:t>
            </a:r>
          </a:p>
          <a:p>
            <a:pPr marL="630238" marR="117475" lvl="1" indent="-230188" algn="just">
              <a:buChar char="•"/>
              <a:tabLst>
                <a:tab pos="230188" algn="l"/>
              </a:tabLst>
            </a:pPr>
            <a:r>
              <a:rPr lang="en-US" sz="1600" spc="-5" dirty="0">
                <a:cs typeface="Arial"/>
              </a:rPr>
              <a:t>Seconded: </a:t>
            </a:r>
            <a:r>
              <a:rPr lang="en-US" sz="1600" spc="-5" dirty="0" err="1">
                <a:cs typeface="Arial"/>
              </a:rPr>
              <a:t>Chenhe</a:t>
            </a:r>
            <a:r>
              <a:rPr lang="en-US" sz="1600" spc="-5" dirty="0">
                <a:cs typeface="Arial"/>
              </a:rPr>
              <a:t> Ji</a:t>
            </a:r>
          </a:p>
          <a:p>
            <a:pPr marL="630238" marR="117475" lvl="1" indent="-230188" algn="just">
              <a:buChar char="•"/>
              <a:tabLst>
                <a:tab pos="230188" algn="l"/>
              </a:tabLst>
            </a:pPr>
            <a:r>
              <a:rPr lang="en-US" sz="1600" spc="-5" dirty="0">
                <a:cs typeface="Arial"/>
              </a:rPr>
              <a:t>Discussion: None.</a:t>
            </a:r>
          </a:p>
          <a:p>
            <a:pPr marL="630238" marR="117475" lvl="1" indent="-230188" algn="just">
              <a:buFont typeface="Times New Roman" pitchFamily="16" charset="0"/>
              <a:buChar char="•"/>
              <a:tabLst>
                <a:tab pos="230188" algn="l"/>
              </a:tabLst>
            </a:pPr>
            <a:r>
              <a:rPr lang="en-US" sz="1600" spc="-5" dirty="0">
                <a:cs typeface="Arial"/>
              </a:rPr>
              <a:t>Vote: </a:t>
            </a:r>
            <a:r>
              <a:rPr lang="en-US" sz="1600" spc="-5" dirty="0">
                <a:latin typeface="+mj-lt"/>
                <a:cs typeface="Arial"/>
              </a:rPr>
              <a:t>Approved unanimously.</a:t>
            </a:r>
          </a:p>
          <a:p>
            <a:pPr marL="630238" marR="117475" lvl="1"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5C liaison re 450 GHz to 1000 GHz (1)</a:t>
            </a: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dirty="0"/>
              <a:t>Liaison communications between ITU-R and IEEE 802 LMSC</a:t>
            </a:r>
          </a:p>
          <a:p>
            <a:pPr marL="630238" marR="117475" lvl="1" indent="-230188" algn="just">
              <a:buFont typeface="Times New Roman" pitchFamily="16" charset="0"/>
              <a:buChar char="•"/>
              <a:tabLst>
                <a:tab pos="230188" algn="l"/>
              </a:tabLst>
            </a:pPr>
            <a:r>
              <a:rPr lang="en-US" sz="1600" dirty="0"/>
              <a:t>On 13 December 2024, a </a:t>
            </a:r>
            <a:r>
              <a:rPr lang="en-US" sz="1600" dirty="0">
                <a:hlinkClick r:id="rId3"/>
              </a:rPr>
              <a:t>liaison</a:t>
            </a:r>
            <a:r>
              <a:rPr lang="en-US" sz="1600" dirty="0"/>
              <a:t> was received from Working Party 5C about its work in the frequency range 450 GHz to 1000 GHz.</a:t>
            </a: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Char char="•"/>
              <a:tabLst>
                <a:tab pos="230188" algn="l"/>
              </a:tabLst>
            </a:pPr>
            <a:r>
              <a:rPr lang="en-US" sz="1800" spc="-5" dirty="0">
                <a:cs typeface="Arial"/>
              </a:rPr>
              <a:t>Proposed IEEE 802 response</a:t>
            </a:r>
            <a:endParaRPr lang="en-US" sz="1800" spc="-5" dirty="0">
              <a:solidFill>
                <a:srgbClr val="3333CC"/>
              </a:solidFill>
              <a:cs typeface="Arial"/>
            </a:endParaRPr>
          </a:p>
          <a:p>
            <a:pPr marL="630238" marR="117475" lvl="1" indent="-230188" algn="just">
              <a:spcBef>
                <a:spcPts val="600"/>
              </a:spcBef>
              <a:buChar char="•"/>
              <a:tabLst>
                <a:tab pos="230188" algn="l"/>
              </a:tabLst>
            </a:pPr>
            <a:r>
              <a:rPr lang="en-US" sz="1600" spc="-5" dirty="0">
                <a:solidFill>
                  <a:srgbClr val="3333CC"/>
                </a:solidFill>
                <a:cs typeface="Arial"/>
                <a:hlinkClick r:id="rId4"/>
              </a:rPr>
              <a:t>18-25/0004</a:t>
            </a:r>
            <a:endParaRPr lang="en-US" sz="1600" dirty="0">
              <a:latin typeface="Arial" panose="020B0604020202020204" pitchFamily="34" charset="0"/>
              <a:cs typeface="Arial" panose="020B0604020202020204" pitchFamily="34" charset="0"/>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Tree>
    <p:extLst>
      <p:ext uri="{BB962C8B-B14F-4D97-AF65-F5344CB8AC3E}">
        <p14:creationId xmlns:p14="http://schemas.microsoft.com/office/powerpoint/2010/main" val="21965691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ITU-R Working Party 5C liaison re 450 GHz to 1000 GHz (2)</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#3 (External):  Move to approve document </a:t>
            </a:r>
            <a:r>
              <a:rPr lang="en-US" sz="1800" spc="-5" dirty="0">
                <a:solidFill>
                  <a:srgbClr val="3333CC"/>
                </a:solidFill>
                <a:latin typeface="+mj-lt"/>
                <a:cs typeface="Arial"/>
              </a:rPr>
              <a:t>18-25/0004r2 </a:t>
            </a:r>
            <a:r>
              <a:rPr lang="en-US" sz="1800" spc="-5" dirty="0">
                <a:latin typeface="+mj-lt"/>
                <a:cs typeface="Arial"/>
              </a:rPr>
              <a:t>in response to the liaison statement from the ITU-R Working Party 5C </a:t>
            </a:r>
            <a:r>
              <a:rPr lang="en-US" sz="1800" dirty="0"/>
              <a:t>about its work in the frequency range 450 GHz to 1000 GHz </a:t>
            </a:r>
            <a:r>
              <a:rPr lang="en-US" sz="1800" spc="-5" dirty="0">
                <a:latin typeface="+mj-lt"/>
                <a:cs typeface="Arial"/>
              </a:rPr>
              <a:t>for review and approval by the IEEE 802 LMSC for submission to </a:t>
            </a:r>
            <a:r>
              <a:rPr lang="en-US" sz="1800" dirty="0"/>
              <a:t>ITU-R WP 5C</a:t>
            </a:r>
            <a:r>
              <a:rPr lang="en-US" sz="1800" spc="-5" dirty="0">
                <a:latin typeface="+mj-lt"/>
                <a:cs typeface="Arial"/>
              </a:rPr>
              <a:t>.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Thomas </a:t>
            </a:r>
            <a:r>
              <a:rPr lang="en-US" sz="1600" spc="-5" dirty="0" err="1">
                <a:latin typeface="+mj-lt"/>
                <a:cs typeface="Arial"/>
              </a:rPr>
              <a:t>Kürner</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Seconded: Al Petrick</a:t>
            </a: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Result: 9Y (+1), 0 N, 1 A.</a:t>
            </a:r>
          </a:p>
          <a:p>
            <a:pPr marL="630238" marR="117475" lvl="1" indent="-230188" algn="just">
              <a:buFont typeface="Times New Roman" pitchFamily="16" charset="0"/>
              <a:buChar char="•"/>
              <a:tabLst>
                <a:tab pos="230188" algn="l"/>
              </a:tabLst>
            </a:pPr>
            <a:r>
              <a:rPr lang="en-US" sz="1600" spc="-5" dirty="0">
                <a:latin typeface="+mj-lt"/>
                <a:cs typeface="Arial"/>
              </a:rPr>
              <a:t>Remarks:  The Chair did not vote</a:t>
            </a: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2701015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709613"/>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Proposed liaison statement to ITU-R Working Party 5A and 5C re IEEE </a:t>
            </a:r>
            <a:r>
              <a:rPr lang="en-US" sz="2800" dirty="0" err="1">
                <a:solidFill>
                  <a:srgbClr val="0070C0"/>
                </a:solidFill>
              </a:rPr>
              <a:t>Std</a:t>
            </a:r>
            <a:r>
              <a:rPr lang="en-US" sz="2800" dirty="0">
                <a:solidFill>
                  <a:srgbClr val="0070C0"/>
                </a:solidFill>
              </a:rPr>
              <a:t> 802.15.3-2023 (1)</a:t>
            </a:r>
          </a:p>
        </p:txBody>
      </p:sp>
      <p:sp>
        <p:nvSpPr>
          <p:cNvPr id="10" name="Content Placeholder 2"/>
          <p:cNvSpPr>
            <a:spLocks noGrp="1"/>
          </p:cNvSpPr>
          <p:nvPr>
            <p:ph idx="1"/>
          </p:nvPr>
        </p:nvSpPr>
        <p:spPr>
          <a:xfrm>
            <a:off x="914400" y="1905000"/>
            <a:ext cx="10475384" cy="4495800"/>
          </a:xfrm>
        </p:spPr>
        <p:txBody>
          <a:bodyPr/>
          <a:lstStyle/>
          <a:p>
            <a:pPr marL="230188" marR="117475" indent="-230188" algn="just">
              <a:buFont typeface="Times New Roman" pitchFamily="16" charset="0"/>
              <a:buChar char="•"/>
              <a:tabLst>
                <a:tab pos="230188" algn="l"/>
              </a:tabLst>
            </a:pPr>
            <a:r>
              <a:rPr lang="en-US" sz="1800" dirty="0"/>
              <a:t>Objective</a:t>
            </a:r>
          </a:p>
          <a:p>
            <a:pPr marL="630238" marR="117475" lvl="1" indent="-230188" algn="just">
              <a:buFont typeface="Times New Roman" pitchFamily="16" charset="0"/>
              <a:buChar char="•"/>
              <a:tabLst>
                <a:tab pos="230188" algn="l"/>
              </a:tabLst>
            </a:pPr>
            <a:r>
              <a:rPr lang="en-US" sz="1600" dirty="0"/>
              <a:t>Inform ITU-R Working Party 5A and 5C about the most recent version of technical and operational characteristics in the frequency range 275 GHz to 450 GHz standardized by IEEE </a:t>
            </a:r>
            <a:r>
              <a:rPr lang="en-US" sz="1600" dirty="0" err="1"/>
              <a:t>Std</a:t>
            </a:r>
            <a:r>
              <a:rPr lang="en-US" sz="1600" dirty="0"/>
              <a:t> 802.15.3-2023</a:t>
            </a: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Char char="•"/>
              <a:tabLst>
                <a:tab pos="230188" algn="l"/>
              </a:tabLst>
            </a:pPr>
            <a:r>
              <a:rPr lang="en-US" sz="1800" spc="-5" dirty="0">
                <a:cs typeface="Arial"/>
              </a:rPr>
              <a:t>Proposed IEEE 802 response</a:t>
            </a:r>
            <a:endParaRPr lang="en-US" sz="1800" spc="-5" dirty="0">
              <a:solidFill>
                <a:srgbClr val="3333CC"/>
              </a:solidFill>
              <a:cs typeface="Arial"/>
            </a:endParaRPr>
          </a:p>
          <a:p>
            <a:pPr marL="630238" marR="117475" lvl="1" indent="-230188" algn="just">
              <a:spcBef>
                <a:spcPts val="600"/>
              </a:spcBef>
              <a:buChar char="•"/>
              <a:tabLst>
                <a:tab pos="230188" algn="l"/>
              </a:tabLst>
            </a:pPr>
            <a:r>
              <a:rPr lang="en-US" sz="1600" spc="-5" dirty="0">
                <a:solidFill>
                  <a:srgbClr val="3333CC"/>
                </a:solidFill>
                <a:cs typeface="Arial"/>
                <a:hlinkClick r:id="rId3"/>
              </a:rPr>
              <a:t>18-25/0005</a:t>
            </a:r>
            <a:endParaRPr lang="en-US" sz="1600" dirty="0">
              <a:latin typeface="Arial" panose="020B0604020202020204" pitchFamily="34" charset="0"/>
              <a:cs typeface="Arial" panose="020B0604020202020204" pitchFamily="34" charset="0"/>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Tree>
    <p:extLst>
      <p:ext uri="{BB962C8B-B14F-4D97-AF65-F5344CB8AC3E}">
        <p14:creationId xmlns:p14="http://schemas.microsoft.com/office/powerpoint/2010/main" val="530854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709613"/>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Proposed liaison statement to ITU-R Working Party 5A and 5C re IEEE </a:t>
            </a:r>
            <a:r>
              <a:rPr lang="en-US" sz="2800" dirty="0" err="1">
                <a:solidFill>
                  <a:srgbClr val="0070C0"/>
                </a:solidFill>
              </a:rPr>
              <a:t>Std</a:t>
            </a:r>
            <a:r>
              <a:rPr lang="en-US" sz="2800" dirty="0">
                <a:solidFill>
                  <a:srgbClr val="0070C0"/>
                </a:solidFill>
              </a:rPr>
              <a:t> 802.15.3-2023 (2)</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11" name="Content Placeholder 2"/>
          <p:cNvSpPr>
            <a:spLocks noGrp="1"/>
          </p:cNvSpPr>
          <p:nvPr>
            <p:ph idx="1"/>
          </p:nvPr>
        </p:nvSpPr>
        <p:spPr>
          <a:xfrm>
            <a:off x="914400" y="1906587"/>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#4 (External):  Move to approve document </a:t>
            </a:r>
            <a:r>
              <a:rPr lang="en-US" sz="1800" spc="-5" dirty="0">
                <a:solidFill>
                  <a:srgbClr val="3333CC"/>
                </a:solidFill>
                <a:latin typeface="+mj-lt"/>
                <a:cs typeface="Arial"/>
              </a:rPr>
              <a:t>18-25/0005r2 </a:t>
            </a:r>
            <a:r>
              <a:rPr lang="en-US" sz="1800" spc="-5" dirty="0">
                <a:latin typeface="+mj-lt"/>
                <a:cs typeface="Arial"/>
              </a:rPr>
              <a:t>for review and approval by the IEEE 802 LMSC for submission to </a:t>
            </a:r>
            <a:r>
              <a:rPr lang="en-US" sz="1800" dirty="0"/>
              <a:t>ITU-R Working Parties 5A and 5C before the contribution deadline for the next meetings of both Working Parties</a:t>
            </a:r>
            <a:r>
              <a:rPr lang="en-US" sz="1800" spc="-5" dirty="0">
                <a:latin typeface="+mj-lt"/>
                <a:cs typeface="Arial"/>
              </a:rPr>
              <a:t>. The IEEE 802.18 Chair is authorized to make editorial changes as necessary.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Moved: Thomas </a:t>
            </a:r>
            <a:r>
              <a:rPr lang="en-US" sz="1600" spc="-5" dirty="0" err="1">
                <a:latin typeface="+mj-lt"/>
                <a:cs typeface="Arial"/>
              </a:rPr>
              <a:t>Kürner</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Seconded: Vijay </a:t>
            </a:r>
            <a:r>
              <a:rPr lang="en-US" sz="1600" spc="-5" dirty="0" err="1">
                <a:latin typeface="+mj-lt"/>
                <a:cs typeface="Arial"/>
              </a:rPr>
              <a:t>Auluck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  None.</a:t>
            </a:r>
          </a:p>
          <a:p>
            <a:pPr marL="630238" marR="117475" lvl="1" indent="-230188" algn="just">
              <a:buChar char="•"/>
              <a:tabLst>
                <a:tab pos="230188" algn="l"/>
              </a:tabLst>
            </a:pPr>
            <a:r>
              <a:rPr lang="en-US" sz="1600" spc="-5" dirty="0">
                <a:latin typeface="+mj-lt"/>
                <a:cs typeface="Arial"/>
              </a:rPr>
              <a:t>Result: 8Y (+2Y), 0N, 0A.</a:t>
            </a:r>
          </a:p>
          <a:p>
            <a:pPr marL="630238" marR="117475" lvl="1" indent="-230188" algn="just">
              <a:buFont typeface="Times New Roman" pitchFamily="16" charset="0"/>
              <a:buChar char="•"/>
              <a:tabLst>
                <a:tab pos="230188" algn="l"/>
              </a:tabLst>
            </a:pPr>
            <a:r>
              <a:rPr lang="en-US" sz="1600" spc="-5" dirty="0">
                <a:latin typeface="+mj-lt"/>
                <a:cs typeface="Arial"/>
              </a:rPr>
              <a:t>Remarks:  The Chair did not vote</a:t>
            </a: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19011977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a:solidFill>
                  <a:srgbClr val="0070C0"/>
                </a:solidFill>
              </a:rPr>
              <a:t>Status of ongoing consultations</a:t>
            </a:r>
            <a:endParaRPr lang="en-US" sz="2800" dirty="0">
              <a:solidFill>
                <a:srgbClr val="0070C0"/>
              </a:solidFill>
            </a:endParaRPr>
          </a:p>
        </p:txBody>
      </p:sp>
      <p:sp>
        <p:nvSpPr>
          <p:cNvPr id="10" name="Content Placeholder 2"/>
          <p:cNvSpPr>
            <a:spLocks noGrp="1"/>
          </p:cNvSpPr>
          <p:nvPr>
            <p:ph idx="1"/>
          </p:nvPr>
        </p:nvSpPr>
        <p:spPr>
          <a:xfrm>
            <a:off x="914400" y="1524000"/>
            <a:ext cx="10443626" cy="50292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a:solidFill>
                  <a:srgbClr val="FF0000"/>
                </a:solidFill>
                <a:latin typeface="+mj-lt"/>
                <a:cs typeface="Arial"/>
                <a:hlinkClick r:id="rId3"/>
              </a:rPr>
              <a:t>18-24/0001</a:t>
            </a:r>
            <a:endParaRPr lang="en-US" sz="1800" spc="-5" dirty="0">
              <a:solidFill>
                <a:srgbClr val="FF0000"/>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latin typeface="+mj-lt"/>
                <a:cs typeface="Arial"/>
              </a:rPr>
              <a:t>Pending </a:t>
            </a:r>
            <a:r>
              <a:rPr lang="en-US" sz="1800" spc="-5" dirty="0">
                <a:cs typeface="Arial"/>
              </a:rPr>
              <a:t>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10:30am ET, Tuesday, 11 March 2025</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spc="-5" dirty="0">
                <a:solidFill>
                  <a:schemeClr val="tx1"/>
                </a:solidFill>
                <a:cs typeface="Arial"/>
                <a:hlinkClick r:id="rId4"/>
              </a:rPr>
              <a:t>Radio Standards Specification, RSS-102.SAR.MEAS, Issue 2 and RSS-102.SAR.SIM, Issue 1</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UK </a:t>
            </a:r>
            <a:r>
              <a:rPr lang="en-US" sz="1400" spc="-5" dirty="0" err="1">
                <a:solidFill>
                  <a:schemeClr val="tx1"/>
                </a:solidFill>
                <a:cs typeface="Arial"/>
              </a:rPr>
              <a:t>Ofcom</a:t>
            </a:r>
            <a:r>
              <a:rPr lang="en-US" sz="1400" spc="-5" dirty="0">
                <a:solidFill>
                  <a:schemeClr val="tx1"/>
                </a:solidFill>
                <a:cs typeface="Arial"/>
              </a:rPr>
              <a:t>:  </a:t>
            </a:r>
            <a:r>
              <a:rPr lang="en-US" sz="1400" spc="-5" dirty="0">
                <a:solidFill>
                  <a:schemeClr val="tx1"/>
                </a:solidFill>
                <a:cs typeface="Arial"/>
                <a:hlinkClick r:id="rId5"/>
              </a:rPr>
              <a:t>Updating Wireless Telegraphy </a:t>
            </a:r>
            <a:r>
              <a:rPr lang="en-US" sz="1400" spc="-5" dirty="0" err="1">
                <a:solidFill>
                  <a:schemeClr val="tx1"/>
                </a:solidFill>
                <a:cs typeface="Arial"/>
                <a:hlinkClick r:id="rId5"/>
              </a:rPr>
              <a:t>Licence</a:t>
            </a:r>
            <a:r>
              <a:rPr lang="en-US" sz="1400" spc="-5" dirty="0">
                <a:solidFill>
                  <a:schemeClr val="tx1"/>
                </a:solidFill>
                <a:cs typeface="Arial"/>
                <a:hlinkClick r:id="rId5"/>
              </a:rPr>
              <a:t> Exemptions</a:t>
            </a: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GB"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Tree>
    <p:extLst>
      <p:ext uri="{BB962C8B-B14F-4D97-AF65-F5344CB8AC3E}">
        <p14:creationId xmlns:p14="http://schemas.microsoft.com/office/powerpoint/2010/main" val="907220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600" dirty="0">
                <a:solidFill>
                  <a:schemeClr val="tx1"/>
                </a:solidFill>
              </a:rPr>
              <a:t>European Commission</a:t>
            </a:r>
          </a:p>
          <a:p>
            <a:pPr marL="1030288" marR="117475" lvl="2" indent="-230188" algn="just">
              <a:buClrTx/>
              <a:buFont typeface="Times New Roman" pitchFamily="16" charset="0"/>
              <a:buChar char="•"/>
              <a:tabLst>
                <a:tab pos="230188" algn="l"/>
              </a:tabLst>
            </a:pPr>
            <a:r>
              <a:rPr lang="en-US" sz="1400" dirty="0"/>
              <a:t>Regarding the European Commission's implementation of Decision (EU) 2021/1067 that </a:t>
            </a:r>
            <a:r>
              <a:rPr lang="en-US" sz="1400" dirty="0" err="1"/>
              <a:t>harmonises</a:t>
            </a:r>
            <a:r>
              <a:rPr lang="en-US" sz="1400" dirty="0"/>
              <a:t> the 5 945–6 425 MHz band for wireless access systems including radio local area networks, please note the amendment, </a:t>
            </a:r>
            <a:r>
              <a:rPr lang="en-US" sz="1400" dirty="0">
                <a:hlinkClick r:id="rId3"/>
              </a:rPr>
              <a:t>published</a:t>
            </a:r>
            <a:r>
              <a:rPr lang="en-US" sz="1400" dirty="0"/>
              <a:t> on 20 December 2024, that the revision that the current limit of maximum mean equivalent </a:t>
            </a:r>
            <a:r>
              <a:rPr lang="en-US" sz="1400" dirty="0" err="1"/>
              <a:t>isotropically</a:t>
            </a:r>
            <a:r>
              <a:rPr lang="en-US" sz="1400" dirty="0"/>
              <a:t> radiated power (</a:t>
            </a:r>
            <a:r>
              <a:rPr lang="en-US" sz="1400" dirty="0" err="1"/>
              <a:t>e.i.r.p</a:t>
            </a:r>
            <a:r>
              <a:rPr lang="en-US" sz="1400" dirty="0"/>
              <a:t>.) density for out-of-band (OOB) emissions below 5 935 MHz, i.e., –45 </a:t>
            </a:r>
            <a:r>
              <a:rPr lang="en-US" sz="1400" dirty="0" err="1"/>
              <a:t>dBm</a:t>
            </a:r>
            <a:r>
              <a:rPr lang="en-US" sz="1400" dirty="0"/>
              <a:t>/MHz, continues to apply beyond 31 December 2024 until 31 December 2025.</a:t>
            </a:r>
            <a:endParaRPr lang="en-US" sz="1400" dirty="0">
              <a:solidFill>
                <a:schemeClr val="tx1"/>
              </a:solidFill>
            </a:endParaRP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600" dirty="0">
                <a:solidFill>
                  <a:schemeClr val="tx1"/>
                </a:solidFill>
              </a:rPr>
              <a:t>USA</a:t>
            </a:r>
          </a:p>
          <a:p>
            <a:pPr marL="1030288" marR="117475" lvl="2" indent="-230188" algn="just">
              <a:buClrTx/>
              <a:buFont typeface="Times New Roman" pitchFamily="16" charset="0"/>
              <a:buChar char="•"/>
              <a:tabLst>
                <a:tab pos="230188" algn="l"/>
              </a:tabLst>
            </a:pPr>
            <a:r>
              <a:rPr lang="en-US" sz="1400" dirty="0">
                <a:solidFill>
                  <a:schemeClr val="tx1"/>
                </a:solidFill>
              </a:rPr>
              <a:t>On 15 January 2025, FCC announced approval of </a:t>
            </a:r>
            <a:r>
              <a:rPr lang="en-US" sz="1400" dirty="0">
                <a:hlinkClick r:id="rId4"/>
              </a:rPr>
              <a:t>C3SPECTRA</a:t>
            </a:r>
            <a:r>
              <a:rPr lang="en-US" sz="1400" dirty="0">
                <a:solidFill>
                  <a:schemeClr val="tx1"/>
                </a:solidFill>
              </a:rPr>
              <a:t>’s 6 GHz AFC system.</a:t>
            </a: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600" dirty="0">
                <a:solidFill>
                  <a:schemeClr val="tx1"/>
                </a:solidFill>
              </a:rPr>
              <a:t>Hong Kong S.A.R.</a:t>
            </a:r>
          </a:p>
          <a:p>
            <a:pPr marL="1030288" marR="117475" lvl="2" indent="-230188" algn="just">
              <a:buClrTx/>
              <a:buFont typeface="Times New Roman" pitchFamily="16" charset="0"/>
              <a:buChar char="•"/>
              <a:tabLst>
                <a:tab pos="230188" algn="l"/>
              </a:tabLst>
            </a:pPr>
            <a:r>
              <a:rPr lang="en-US" sz="1400" dirty="0">
                <a:solidFill>
                  <a:schemeClr val="tx1"/>
                </a:solidFill>
              </a:rPr>
              <a:t>On 21 January 2025, the Office of the Communications Authority </a:t>
            </a:r>
            <a:r>
              <a:rPr lang="en-US" sz="1400" dirty="0">
                <a:solidFill>
                  <a:schemeClr val="tx1"/>
                </a:solidFill>
                <a:hlinkClick r:id="rId5"/>
              </a:rPr>
              <a:t>published</a:t>
            </a:r>
            <a:r>
              <a:rPr lang="en-US" sz="1400" dirty="0">
                <a:solidFill>
                  <a:schemeClr val="tx1"/>
                </a:solidFill>
              </a:rPr>
              <a:t> the latest version of the Table of Frequency Allocation.</a:t>
            </a:r>
            <a:endParaRPr lang="en-US" sz="1400" dirty="0"/>
          </a:p>
          <a:p>
            <a:pPr marL="630238" marR="117475" lvl="1" indent="-230188" algn="just">
              <a:buClrTx/>
              <a:buFont typeface="Times New Roman" pitchFamily="16" charset="0"/>
              <a:buChar char="•"/>
              <a:tabLst>
                <a:tab pos="230188" algn="l"/>
              </a:tabLst>
            </a:pPr>
            <a:r>
              <a:rPr lang="en-US" sz="1600" dirty="0">
                <a:solidFill>
                  <a:schemeClr val="tx1"/>
                </a:solidFill>
              </a:rPr>
              <a:t>Malaysia</a:t>
            </a:r>
          </a:p>
          <a:p>
            <a:pPr marL="1030288" marR="117475" lvl="2" indent="-230188" algn="just">
              <a:buClrTx/>
              <a:buFont typeface="Times New Roman" pitchFamily="16" charset="0"/>
              <a:buChar char="•"/>
              <a:tabLst>
                <a:tab pos="230188" algn="l"/>
              </a:tabLst>
            </a:pPr>
            <a:r>
              <a:rPr lang="en-US" sz="1400" dirty="0">
                <a:solidFill>
                  <a:schemeClr val="tx1"/>
                </a:solidFill>
              </a:rPr>
              <a:t>On 21 January 2025, the Malaysian Communications and Multimedia Commission </a:t>
            </a:r>
            <a:r>
              <a:rPr lang="en-US" sz="1400" dirty="0">
                <a:solidFill>
                  <a:schemeClr val="tx1"/>
                </a:solidFill>
                <a:hlinkClick r:id="rId6"/>
              </a:rPr>
              <a:t>published</a:t>
            </a:r>
            <a:r>
              <a:rPr lang="en-US" sz="1400" dirty="0">
                <a:solidFill>
                  <a:schemeClr val="tx1"/>
                </a:solidFill>
              </a:rPr>
              <a:t> the latest version of the class assignment. </a:t>
            </a:r>
            <a:endParaRPr lang="en-US" sz="1400" dirty="0"/>
          </a:p>
          <a:p>
            <a:pPr marL="1030288" marR="117475" lvl="2" indent="-230188" algn="just">
              <a:buClrTx/>
              <a:buFont typeface="Times New Roman" pitchFamily="16" charset="0"/>
              <a:buChar char="•"/>
              <a:tabLst>
                <a:tab pos="230188" algn="l"/>
              </a:tabLst>
            </a:pPr>
            <a:endParaRPr lang="en-US" sz="1600" dirty="0">
              <a:solidFill>
                <a:schemeClr val="tx1"/>
              </a:solidFil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10795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schedule prior to the March 2025 plenary</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963845923"/>
              </p:ext>
            </p:extLst>
          </p:nvPr>
        </p:nvGraphicFramePr>
        <p:xfrm>
          <a:off x="914400" y="1705690"/>
          <a:ext cx="10287000" cy="1483360"/>
        </p:xfrm>
        <a:graphic>
          <a:graphicData uri="http://schemas.openxmlformats.org/drawingml/2006/table">
            <a:tbl>
              <a:tblPr firstRow="1" bandRow="1">
                <a:tableStyleId>{21E4AEA4-8DFA-4A89-87EB-49C32662AFE0}</a:tableStyleId>
              </a:tblPr>
              <a:tblGrid>
                <a:gridCol w="4191000">
                  <a:extLst>
                    <a:ext uri="{9D8B030D-6E8A-4147-A177-3AD203B41FA5}">
                      <a16:colId xmlns:a16="http://schemas.microsoft.com/office/drawing/2014/main" val="20000"/>
                    </a:ext>
                  </a:extLst>
                </a:gridCol>
                <a:gridCol w="6096000">
                  <a:extLst>
                    <a:ext uri="{9D8B030D-6E8A-4147-A177-3AD203B41FA5}">
                      <a16:colId xmlns:a16="http://schemas.microsoft.com/office/drawing/2014/main" val="20001"/>
                    </a:ext>
                  </a:extLst>
                </a:gridCol>
              </a:tblGrid>
              <a:tr h="370840">
                <a:tc>
                  <a:txBody>
                    <a:bodyPr/>
                    <a:lstStyle/>
                    <a:p>
                      <a:r>
                        <a:rPr lang="en-US" sz="1500" dirty="0"/>
                        <a:t>Events</a:t>
                      </a:r>
                    </a:p>
                  </a:txBody>
                  <a:tcPr/>
                </a:tc>
                <a:tc>
                  <a:txBody>
                    <a:bodyPr/>
                    <a:lstStyle/>
                    <a:p>
                      <a:r>
                        <a:rPr lang="en-US" sz="1500" dirty="0"/>
                        <a:t>Date and time*</a:t>
                      </a:r>
                    </a:p>
                  </a:txBody>
                  <a:tcPr/>
                </a:tc>
                <a:extLst>
                  <a:ext uri="{0D108BD9-81ED-4DB2-BD59-A6C34878D82A}">
                    <a16:rowId xmlns:a16="http://schemas.microsoft.com/office/drawing/2014/main" val="100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20 February 2025</a:t>
                      </a:r>
                      <a:r>
                        <a:rPr lang="en-US" sz="1500" baseline="0" dirty="0"/>
                        <a:t>, 3:00pm ET to 3:55pm ET</a:t>
                      </a:r>
                    </a:p>
                  </a:txBody>
                  <a:tcPr anchor="ctr"/>
                </a:tc>
                <a:extLst>
                  <a:ext uri="{0D108BD9-81ED-4DB2-BD59-A6C34878D82A}">
                    <a16:rowId xmlns:a16="http://schemas.microsoft.com/office/drawing/2014/main" val="1000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 27 February 2025</a:t>
                      </a:r>
                      <a:r>
                        <a:rPr lang="en-US" sz="1500" baseline="0" dirty="0"/>
                        <a:t>, 3:00pm ET to 3:55pm ET</a:t>
                      </a:r>
                    </a:p>
                  </a:txBody>
                  <a:tcPr anchor="ctr"/>
                </a:tc>
                <a:extLst>
                  <a:ext uri="{0D108BD9-81ED-4DB2-BD59-A6C34878D82A}">
                    <a16:rowId xmlns:a16="http://schemas.microsoft.com/office/drawing/2014/main" val="10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Weekly teleconference </a:t>
                      </a:r>
                    </a:p>
                  </a:txBody>
                  <a:tcPr/>
                </a:tc>
                <a:tc>
                  <a:txBody>
                    <a:bodyPr/>
                    <a:lstStyle/>
                    <a:p>
                      <a:r>
                        <a:rPr lang="en-US" sz="1500" dirty="0"/>
                        <a:t>Thursday</a:t>
                      </a:r>
                      <a:r>
                        <a:rPr lang="en-US" sz="1500"/>
                        <a:t>, 6 March 2025</a:t>
                      </a:r>
                      <a:r>
                        <a:rPr lang="en-US" sz="1500" baseline="0" dirty="0"/>
                        <a:t>, 3:00pm ET to 3:55pm ET</a:t>
                      </a:r>
                    </a:p>
                  </a:txBody>
                  <a:tcPr anchor="ctr"/>
                </a:tc>
                <a:extLst>
                  <a:ext uri="{0D108BD9-81ED-4DB2-BD59-A6C34878D82A}">
                    <a16:rowId xmlns:a16="http://schemas.microsoft.com/office/drawing/2014/main" val="10003"/>
                  </a:ext>
                </a:extLst>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a:solidFill>
                  <a:schemeClr val="tx1"/>
                </a:solidFill>
                <a:cs typeface="Arial" panose="020B0604020202020204" pitchFamily="34" charset="0"/>
              </a:rPr>
              <a:t>*Call in info is available at the 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Tree>
    <p:extLst>
      <p:ext uri="{BB962C8B-B14F-4D97-AF65-F5344CB8AC3E}">
        <p14:creationId xmlns:p14="http://schemas.microsoft.com/office/powerpoint/2010/main" val="11959920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Future mixed-mode meetings</a:t>
            </a: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11" name="Content Placeholder 2"/>
          <p:cNvSpPr txBox="1">
            <a:spLocks/>
          </p:cNvSpPr>
          <p:nvPr/>
        </p:nvSpPr>
        <p:spPr bwMode="auto">
          <a:xfrm>
            <a:off x="783168" y="1524000"/>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March plenary</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3 December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31 January 2025</a:t>
            </a:r>
          </a:p>
          <a:p>
            <a:pPr marL="1030288" marR="117475" lvl="2"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Standard Registration until 28 February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28 February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3 December 2024</a:t>
            </a:r>
          </a:p>
          <a:p>
            <a:pPr marL="630238" marR="117475" lvl="1" indent="-230188" algn="just">
              <a:buFont typeface="Times New Roman" pitchFamily="16" charset="0"/>
              <a:buChar char="•"/>
              <a:tabLst>
                <a:tab pos="230188" algn="l"/>
              </a:tabLst>
            </a:pPr>
            <a:r>
              <a:rPr lang="en-US" sz="1400" kern="0" dirty="0">
                <a:solidFill>
                  <a:srgbClr val="FF0000"/>
                </a:solidFill>
                <a:latin typeface="Times New Roman" panose="02020603050405020304" pitchFamily="18" charset="0"/>
                <a:ea typeface="Times New Roman" panose="02020603050405020304" pitchFamily="18" charset="0"/>
              </a:rPr>
              <a:t>Group rate is available </a:t>
            </a:r>
            <a:r>
              <a:rPr lang="en-US" sz="1400" kern="0" dirty="0">
                <a:solidFill>
                  <a:srgbClr val="FF0000"/>
                </a:solidFill>
              </a:rPr>
              <a:t>until 20 February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0" name="Content Placeholder 2"/>
          <p:cNvSpPr txBox="1">
            <a:spLocks/>
          </p:cNvSpPr>
          <p:nvPr/>
        </p:nvSpPr>
        <p:spPr bwMode="auto">
          <a:xfrm>
            <a:off x="6084267" y="1533334"/>
            <a:ext cx="5715000"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117475" indent="0" algn="just">
              <a:tabLst>
                <a:tab pos="230188" algn="l"/>
              </a:tabLst>
            </a:pPr>
            <a:r>
              <a:rPr lang="en-US" sz="2000" kern="0" spc="-5" dirty="0">
                <a:solidFill>
                  <a:schemeClr val="tx1"/>
                </a:solidFill>
                <a:cs typeface="Arial"/>
              </a:rPr>
              <a:t>2025 May interim</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Meeting reservation</a:t>
            </a:r>
            <a:r>
              <a:rPr lang="en-US" sz="1800" kern="0" spc="-5" dirty="0">
                <a:solidFill>
                  <a:schemeClr val="tx1"/>
                </a:solidFill>
                <a:cs typeface="Arial"/>
              </a:rPr>
              <a:t> begins on 6 February 2025</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4 April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2 May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2 May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6"/>
              </a:rPr>
              <a:t>Hotel reservation</a:t>
            </a:r>
            <a:r>
              <a:rPr lang="en-US" sz="1800" kern="0" spc="-5" dirty="0">
                <a:solidFill>
                  <a:schemeClr val="tx1"/>
                </a:solidFill>
                <a:cs typeface="Arial"/>
              </a:rPr>
              <a:t> begins on 6 February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8 April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29257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1" name="Content Placeholder 2"/>
          <p:cNvSpPr txBox="1">
            <a:spLocks/>
          </p:cNvSpPr>
          <p:nvPr/>
        </p:nvSpPr>
        <p:spPr bwMode="auto">
          <a:xfrm>
            <a:off x="914400" y="16764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kern="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Content Placeholder 2"/>
          <p:cNvSpPr txBox="1">
            <a:spLocks/>
          </p:cNvSpPr>
          <p:nvPr/>
        </p:nvSpPr>
        <p:spPr bwMode="auto">
          <a:xfrm>
            <a:off x="914400" y="1524000"/>
            <a:ext cx="10475384" cy="480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b="0" kern="0" spc="-5" dirty="0">
                <a:solidFill>
                  <a:schemeClr val="tx1"/>
                </a:solidFill>
                <a:latin typeface="+mj-lt"/>
                <a:cs typeface="Arial"/>
              </a:rPr>
              <a:t>TBD</a:t>
            </a:r>
          </a:p>
          <a:p>
            <a:br>
              <a:rPr lang="en-US" sz="1800" dirty="0"/>
            </a:br>
            <a:endParaRPr lang="en-US" sz="1800" kern="0" spc="-5" dirty="0">
              <a:solidFill>
                <a:schemeClr val="tx1"/>
              </a:solidFill>
              <a:latin typeface="+mj-lt"/>
              <a:cs typeface="Arial"/>
            </a:endParaRPr>
          </a:p>
          <a:p>
            <a:pPr marL="230188" marR="117475" indent="-230188" algn="just">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kern="0" spc="-5" dirty="0">
              <a:solidFill>
                <a:srgbClr val="FF0000"/>
              </a:solidFill>
              <a:latin typeface="+mj-lt"/>
              <a:cs typeface="Arial"/>
            </a:endParaRPr>
          </a:p>
          <a:p>
            <a:pPr marL="0" marR="117475" indent="0" algn="just">
              <a:buClr>
                <a:srgbClr val="FF0000"/>
              </a:buClr>
              <a:tabLst>
                <a:tab pos="230188" algn="l"/>
              </a:tabLst>
            </a:pPr>
            <a:endParaRPr lang="en-US" sz="1800" kern="0" spc="-5" dirty="0">
              <a:latin typeface="+mj-lt"/>
              <a:cs typeface="Arial"/>
            </a:endParaRPr>
          </a:p>
          <a:p>
            <a:pPr marL="400050" marR="117475" lvl="1" indent="0" algn="just">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February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RR-TAG: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Gaurav </a:t>
            </a:r>
            <a:r>
              <a:rPr lang="en-US" altLang="en-US" sz="1600" dirty="0" err="1">
                <a:solidFill>
                  <a:schemeClr val="tx1"/>
                </a:solidFill>
                <a:latin typeface="+mj-lt"/>
                <a:cs typeface="Arial" panose="020B0604020202020204" pitchFamily="34" charset="0"/>
              </a:rPr>
              <a:t>Patwardhan</a:t>
            </a:r>
            <a:r>
              <a:rPr lang="en-US" altLang="en-US" sz="1600" dirty="0">
                <a:solidFill>
                  <a:schemeClr val="tx1"/>
                </a:solidFill>
                <a:latin typeface="+mj-lt"/>
                <a:cs typeface="Arial" panose="020B0604020202020204" pitchFamily="34" charset="0"/>
              </a:rPr>
              <a:t> (Hewlett Packard Enterprise), Al </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(Jones-</a:t>
            </a:r>
            <a:r>
              <a:rPr lang="en-US" altLang="en-US" sz="1600" dirty="0" err="1">
                <a:solidFill>
                  <a:schemeClr val="tx1"/>
                </a:solidFill>
                <a:latin typeface="+mj-lt"/>
                <a:cs typeface="Arial" panose="020B0604020202020204" pitchFamily="34" charset="0"/>
              </a:rPr>
              <a:t>Petrick</a:t>
            </a:r>
            <a:r>
              <a:rPr lang="en-US" altLang="en-US" sz="1600" dirty="0">
                <a:solidFill>
                  <a:schemeClr val="tx1"/>
                </a:solidFill>
                <a:latin typeface="+mj-lt"/>
                <a:cs typeface="Arial" panose="020B0604020202020204" pitchFamily="34" charset="0"/>
              </a:rPr>
              <a:t> Associates)</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Secretary:  </a:t>
            </a:r>
            <a:r>
              <a:rPr lang="en-US" altLang="en-US" sz="1600" u="sng" dirty="0">
                <a:solidFill>
                  <a:schemeClr val="tx1"/>
                </a:solidFill>
                <a:latin typeface="+mj-lt"/>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Statement Update on Spectrum (ISUS) ad-hoc chair:  </a:t>
            </a:r>
            <a:r>
              <a:rPr lang="en-US" altLang="en-US" sz="1600" u="sng" dirty="0">
                <a:solidFill>
                  <a:schemeClr val="tx1"/>
                </a:solidFill>
                <a:cs typeface="Arial" panose="020B0604020202020204" pitchFamily="34" charset="0"/>
              </a:rPr>
              <a:t>VACANT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IEEE SA Program Manager:  Jodi </a:t>
            </a:r>
            <a:r>
              <a:rPr lang="en-US" altLang="en-US" sz="1600" dirty="0" err="1">
                <a:solidFill>
                  <a:schemeClr val="tx1"/>
                </a:solidFill>
                <a:latin typeface="+mj-lt"/>
                <a:cs typeface="Arial" panose="020B0604020202020204" pitchFamily="34" charset="0"/>
              </a:rPr>
              <a:t>Haasz</a:t>
            </a:r>
            <a:r>
              <a:rPr lang="en-US" altLang="en-US" sz="1600" dirty="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hlinkClick r:id="rId3"/>
              </a:rPr>
              <a:t>Membership status</a:t>
            </a:r>
            <a:r>
              <a:rPr lang="en-US" altLang="en-US" sz="1800" b="1" dirty="0">
                <a:solidFill>
                  <a:schemeClr val="tx1"/>
                </a:solidFill>
                <a:latin typeface="+mj-lt"/>
                <a:cs typeface="Arial" panose="020B0604020202020204" pitchFamily="34" charset="0"/>
              </a:rPr>
              <a:t> as of 24 January 2025</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64 (10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3</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Aspirants:  13</a:t>
            </a: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spcBef>
                <a:spcPts val="1200"/>
              </a:spcBef>
              <a:buFont typeface="Times New Roman" pitchFamily="16" charset="0"/>
              <a:buChar char="•"/>
              <a:tabLst>
                <a:tab pos="230188" algn="l"/>
              </a:tabLst>
            </a:pPr>
            <a:r>
              <a:rPr lang="en-US" sz="1800" spc="-5" dirty="0">
                <a:latin typeface="+mj-lt"/>
                <a:cs typeface="Arial"/>
              </a:rPr>
              <a:t>Adjourn:</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 </a:t>
            </a:r>
          </a:p>
          <a:p>
            <a:pPr marL="630238" marR="117475" lvl="1" indent="-230188" algn="just">
              <a:buFont typeface="Times New Roman" pitchFamily="16" charset="0"/>
              <a:buChar char="•"/>
              <a:tabLst>
                <a:tab pos="230188" algn="l"/>
              </a:tabLst>
            </a:pPr>
            <a:r>
              <a:rPr lang="en-US" sz="1600" spc="-5" dirty="0">
                <a:latin typeface="+mj-lt"/>
                <a:cs typeface="Arial"/>
              </a:rPr>
              <a:t>Adjourned at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employer, 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2025</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Guidelines for IEEE SA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://standards.ieee.org/develop/policies/antitrust.pdf</a:t>
            </a:r>
            <a:r>
              <a:rPr lang="en-US" altLang="en-US" sz="1600" b="1">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16228746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2025</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core 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IEEE standards development individual process shall </a:t>
            </a:r>
            <a:r>
              <a:rPr lang="en-US" sz="1800" i="1" dirty="0">
                <a:latin typeface="+mj-lt"/>
                <a:cs typeface="Arial"/>
              </a:rPr>
              <a:t>act </a:t>
            </a:r>
            <a:r>
              <a:rPr lang="en-US" sz="1800" i="1" spc="-5" dirty="0">
                <a:latin typeface="+mj-lt"/>
                <a:cs typeface="Arial"/>
              </a:rPr>
              <a:t>based on their qualifications 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person 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other 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are 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these requirements then you shall immediately cease any</a:t>
            </a:r>
            <a:r>
              <a:rPr lang="en-US" sz="1800" spc="130" dirty="0">
                <a:latin typeface="+mj-lt"/>
                <a:cs typeface="Arial"/>
              </a:rPr>
              <a:t> </a:t>
            </a:r>
            <a:r>
              <a:rPr lang="en-US" sz="1800" spc="-5" dirty="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2025</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 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2025</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chemeClr val="tx1"/>
                </a:solidFill>
              </a:rPr>
              <a:t>Meeting Decorum</a:t>
            </a: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a:latin typeface="+mj-lt"/>
                <a:cs typeface="Arial"/>
              </a:rPr>
              <a:t>Weekly meeting reminders:</a:t>
            </a:r>
          </a:p>
          <a:p>
            <a:pPr marL="630238" marR="117475" lvl="1" indent="-230188" algn="just">
              <a:spcBef>
                <a:spcPts val="600"/>
              </a:spcBef>
              <a:buChar char="•"/>
              <a:tabLst>
                <a:tab pos="230188" algn="l"/>
              </a:tabLst>
            </a:pPr>
            <a:r>
              <a:rPr lang="en-US" sz="1600" spc="-5" dirty="0">
                <a:solidFill>
                  <a:srgbClr val="FF0000"/>
                </a:solidFill>
                <a:latin typeface="+mj-lt"/>
                <a:cs typeface="Arial"/>
              </a:rPr>
              <a:t>IMAT is used for attendance:</a:t>
            </a:r>
          </a:p>
          <a:p>
            <a:pPr marL="1030288" marR="117475" lvl="2" indent="-230188" algn="just">
              <a:spcBef>
                <a:spcPts val="600"/>
              </a:spcBef>
              <a:buChar char="•"/>
              <a:tabLst>
                <a:tab pos="230188" algn="l"/>
              </a:tabLst>
            </a:pPr>
            <a:r>
              <a:rPr lang="en-US" sz="1400" spc="-5" dirty="0">
                <a:latin typeface="+mj-lt"/>
                <a:cs typeface="Arial"/>
                <a:hlinkClick r:id="rId3"/>
              </a:rPr>
              <a:t>https://imat.ieee.org/attendance</a:t>
            </a:r>
            <a:r>
              <a:rPr lang="en-US" sz="1400" spc="-5" dirty="0">
                <a:latin typeface="+mj-lt"/>
                <a:cs typeface="Arial"/>
              </a:rPr>
              <a:t> </a:t>
            </a:r>
          </a:p>
          <a:p>
            <a:pPr marL="630238" marR="117475" lvl="1" indent="-230188" algn="just">
              <a:spcBef>
                <a:spcPts val="600"/>
              </a:spcBef>
              <a:buChar char="•"/>
              <a:tabLst>
                <a:tab pos="230188" algn="l"/>
              </a:tabLst>
            </a:pPr>
            <a:r>
              <a:rPr lang="en-US" sz="1600" spc="-5" dirty="0">
                <a:latin typeface="+mj-lt"/>
                <a:cs typeface="Arial"/>
              </a:rPr>
              <a:t>Please ensure that the following information is listed correctly in </a:t>
            </a:r>
            <a:r>
              <a:rPr lang="en-US" sz="1600" spc="-5" dirty="0" err="1">
                <a:latin typeface="+mj-lt"/>
                <a:cs typeface="Arial"/>
              </a:rPr>
              <a:t>Webex</a:t>
            </a:r>
            <a:r>
              <a:rPr lang="en-US" sz="1600" spc="-5" dirty="0">
                <a:latin typeface="+mj-lt"/>
                <a:cs typeface="Arial"/>
              </a:rPr>
              <a:t> when joining the call: “FIRST NAME LAST NAME, Affiliation”</a:t>
            </a:r>
          </a:p>
          <a:p>
            <a:pPr marL="630238" marR="117475" lvl="1" indent="-230188" algn="just">
              <a:spcBef>
                <a:spcPts val="600"/>
              </a:spcBef>
              <a:buChar char="•"/>
              <a:tabLst>
                <a:tab pos="230188" algn="l"/>
              </a:tabLst>
            </a:pPr>
            <a:r>
              <a:rPr lang="en-US" sz="1600" spc="-5" dirty="0">
                <a:latin typeface="+mj-lt"/>
                <a:cs typeface="Arial"/>
              </a:rPr>
              <a:t>When you want to be on the queue, please type “Q” or “q” in the chat window</a:t>
            </a:r>
          </a:p>
          <a:p>
            <a:pPr marL="630238" marR="117475" lvl="1" indent="-230188" algn="just">
              <a:spcBef>
                <a:spcPts val="600"/>
              </a:spcBef>
              <a:buChar char="•"/>
              <a:tabLst>
                <a:tab pos="230188" algn="l"/>
              </a:tabLst>
            </a:pPr>
            <a:r>
              <a:rPr lang="en-US" sz="1600" spc="-5" dirty="0">
                <a:latin typeface="+mj-lt"/>
                <a:cs typeface="Arial"/>
              </a:rPr>
              <a:t>Remember to mute when not speaking, thank you</a:t>
            </a:r>
          </a:p>
          <a:p>
            <a:pPr marL="630238" marR="117475" lvl="1" indent="-230188" algn="just">
              <a:spcBef>
                <a:spcPts val="600"/>
              </a:spcBef>
              <a:buChar char="•"/>
              <a:tabLst>
                <a:tab pos="230188" algn="l"/>
              </a:tabLst>
            </a:pPr>
            <a:r>
              <a:rPr lang="en-US" sz="1600" dirty="0">
                <a:solidFill>
                  <a:schemeClr val="tx1"/>
                </a:solidFill>
              </a:rPr>
              <a:t>Press are required (i.e., anyone reporting publicly on this meeting) to announce their presence (per IEEE SA Standards Board Operations Manual)</a:t>
            </a:r>
            <a:endParaRPr lang="en-US" sz="1600" spc="-5" dirty="0">
              <a:solidFill>
                <a:schemeClr val="tx1"/>
              </a:solidFill>
              <a:latin typeface="+mj-lt"/>
              <a:cs typeface="Arial"/>
            </a:endParaRPr>
          </a:p>
          <a:p>
            <a:pPr marL="230188" marR="117475" indent="-230188" algn="just">
              <a:buChar char="•"/>
              <a:tabLst>
                <a:tab pos="230188" algn="l"/>
              </a:tabLst>
            </a:pPr>
            <a:endParaRPr lang="en-US" sz="1800" spc="-5" dirty="0">
              <a:solidFill>
                <a:srgbClr val="FF0000"/>
              </a:solidFill>
              <a:latin typeface="+mj-lt"/>
              <a:cs typeface="Arial"/>
            </a:endParaRP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2025</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896600"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p>
          <a:p>
            <a:pPr marL="230188" marR="117475" indent="-230188" algn="just">
              <a:buChar char="•"/>
              <a:tabLst>
                <a:tab pos="230188" algn="l"/>
              </a:tabLst>
            </a:pPr>
            <a:r>
              <a:rPr lang="en-US" sz="1800" spc="-5" dirty="0">
                <a:latin typeface="+mj-lt"/>
                <a:cs typeface="Arial"/>
              </a:rPr>
              <a:t>Meeting decorum</a:t>
            </a: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and approve the weekly meeting minutes</a:t>
            </a:r>
          </a:p>
          <a:p>
            <a:pPr marL="230188" marR="117475" indent="-230188" algn="just">
              <a:buChar char="•"/>
              <a:tabLst>
                <a:tab pos="230188" algn="l"/>
              </a:tabLst>
            </a:pPr>
            <a:r>
              <a:rPr lang="en-US" sz="1800" i="1" spc="-5" dirty="0">
                <a:solidFill>
                  <a:srgbClr val="00B050"/>
                </a:solidFill>
                <a:latin typeface="+mj-lt"/>
                <a:cs typeface="Arial"/>
              </a:rPr>
              <a:t>Review &amp; Motion:  ITU-R Working Party 5C liaison re 450 GHz to 1000 GHz</a:t>
            </a:r>
          </a:p>
          <a:p>
            <a:pPr marL="230188" marR="117475" indent="-230188" algn="just">
              <a:buChar char="•"/>
              <a:tabLst>
                <a:tab pos="230188" algn="l"/>
              </a:tabLst>
            </a:pPr>
            <a:r>
              <a:rPr lang="en-US" sz="1800" i="1" spc="-5" dirty="0">
                <a:solidFill>
                  <a:srgbClr val="00B050"/>
                </a:solidFill>
                <a:latin typeface="+mj-lt"/>
                <a:cs typeface="Arial"/>
              </a:rPr>
              <a:t>Review &amp; Motion:  Proposed liaison statement to ITU-R Working Party 5A and 5C re IEEE </a:t>
            </a:r>
            <a:r>
              <a:rPr lang="en-US" sz="1800" i="1" spc="-5" dirty="0" err="1">
                <a:solidFill>
                  <a:srgbClr val="00B050"/>
                </a:solidFill>
                <a:latin typeface="+mj-lt"/>
                <a:cs typeface="Arial"/>
              </a:rPr>
              <a:t>Std</a:t>
            </a:r>
            <a:r>
              <a:rPr lang="en-US" sz="1800" i="1" spc="-5" dirty="0">
                <a:solidFill>
                  <a:srgbClr val="00B050"/>
                </a:solidFill>
                <a:latin typeface="+mj-lt"/>
                <a:cs typeface="Arial"/>
              </a:rPr>
              <a:t> 802.15.3-2023</a:t>
            </a:r>
          </a:p>
          <a:p>
            <a:pPr marL="230188" marR="117475" indent="-230188" algn="just">
              <a:buFont typeface="Times New Roman" pitchFamily="16" charset="0"/>
              <a:buChar char="•"/>
              <a:tabLst>
                <a:tab pos="230188" algn="l"/>
              </a:tabLst>
            </a:pPr>
            <a:r>
              <a:rPr lang="en-US" sz="1800" spc="-5" dirty="0">
                <a:cs typeface="Arial"/>
              </a:rPr>
              <a:t>Status of ongoing consultations</a:t>
            </a:r>
          </a:p>
          <a:p>
            <a:pPr marL="230188" marR="117475" indent="-230188" algn="just">
              <a:buFont typeface="Times New Roman" pitchFamily="16" charset="0"/>
              <a:buChar char="•"/>
              <a:tabLst>
                <a:tab pos="230188" algn="l"/>
              </a:tabLst>
            </a:pPr>
            <a:r>
              <a:rPr lang="en-US" sz="1800" spc="-5" dirty="0">
                <a:cs typeface="Arial"/>
              </a:rPr>
              <a:t>General discussion items</a:t>
            </a:r>
          </a:p>
          <a:p>
            <a:pPr marL="230188" marR="117475" indent="-230188" algn="just">
              <a:buFont typeface="Times New Roman" pitchFamily="16" charset="0"/>
              <a:buChar char="•"/>
              <a:tabLst>
                <a:tab pos="230188" algn="l"/>
              </a:tabLst>
            </a:pPr>
            <a:r>
              <a:rPr lang="en-US" sz="1800" spc="-5" dirty="0">
                <a:cs typeface="Arial"/>
              </a:rPr>
              <a:t>Reminder (meeting schedule and mixed-mode meeting reservation) </a:t>
            </a:r>
          </a:p>
          <a:p>
            <a:pPr marL="230188" marR="117475" indent="-230188" algn="just">
              <a:buFont typeface="Times New Roman" pitchFamily="16" charset="0"/>
              <a:buChar char="•"/>
              <a:tabLst>
                <a:tab pos="230188" algn="l"/>
              </a:tabLst>
            </a:pPr>
            <a:r>
              <a:rPr lang="en-US" sz="1800" spc="-5" dirty="0">
                <a:latin typeface="+mj-lt"/>
                <a:cs typeface="Arial"/>
              </a:rPr>
              <a:t>Any other business</a:t>
            </a:r>
          </a:p>
          <a:p>
            <a:pPr marL="230188" marR="117475" indent="-230188" algn="just">
              <a:buChar char="•"/>
              <a:tabLst>
                <a:tab pos="230188" algn="l"/>
              </a:tabLst>
            </a:pPr>
            <a:r>
              <a:rPr lang="en-US" sz="1800" spc="-5" dirty="0">
                <a:latin typeface="+mj-lt"/>
                <a:cs typeface="Arial"/>
              </a:rPr>
              <a:t>Adjourn</a:t>
            </a:r>
          </a:p>
          <a:p>
            <a:pPr marL="0" marR="117475" indent="0" algn="just">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80193</TotalTime>
  <Words>2349</Words>
  <Application>Microsoft Macintosh PowerPoint</Application>
  <PresentationFormat>Widescreen</PresentationFormat>
  <Paragraphs>393</Paragraphs>
  <Slides>20</Slides>
  <Notes>17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 Unicode MS</vt:lpstr>
      <vt:lpstr>Arial</vt:lpstr>
      <vt:lpstr>Calibri</vt:lpstr>
      <vt:lpstr>Monotype Sorts</vt:lpstr>
      <vt:lpstr>Times New Roman</vt:lpstr>
      <vt:lpstr>Office Theme</vt:lpstr>
      <vt:lpstr>IEEE 802.18 RR-TAG Weekly Teleconference Agenda</vt:lpstr>
      <vt:lpstr>Meeting called to order</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 SA standards activities shall allow  the fair &amp; equitable consideration of all viewpoints</vt:lpstr>
      <vt:lpstr>Meeting Decorum</vt:lpstr>
      <vt:lpstr>Agenda</vt:lpstr>
      <vt:lpstr>Administrative motions</vt:lpstr>
      <vt:lpstr>ITU-R Working Party 5C liaison re 450 GHz to 1000 GHz (1)</vt:lpstr>
      <vt:lpstr>ITU-R Working Party 5C liaison re 450 GHz to 1000 GHz (2)</vt:lpstr>
      <vt:lpstr>Proposed liaison statement to ITU-R Working Party 5A and 5C re IEEE Std 802.15.3-2023 (1)</vt:lpstr>
      <vt:lpstr>Proposed liaison statement to ITU-R Working Party 5A and 5C re IEEE Std 802.15.3-2023 (2)</vt:lpstr>
      <vt:lpstr>Status of ongoing consultations</vt:lpstr>
      <vt:lpstr>General discussion items</vt:lpstr>
      <vt:lpstr>Meeting schedule prior to the March 2025 plenary</vt:lpstr>
      <vt:lpstr>Future mixed-mode meetings</vt:lpstr>
      <vt:lpstr>Any other business</vt:lpstr>
      <vt:lpstr>Adjourn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18-25/0014r0</dc:title>
  <dc:creator>Edward Au</dc:creator>
  <cp:keywords>13 February 2025</cp:keywords>
  <cp:lastModifiedBy>Patwardhan, Gaurav</cp:lastModifiedBy>
  <cp:revision>6484</cp:revision>
  <cp:lastPrinted>1601-01-01T00:00:00Z</cp:lastPrinted>
  <dcterms:created xsi:type="dcterms:W3CDTF">2016-03-03T14:54:45Z</dcterms:created>
  <dcterms:modified xsi:type="dcterms:W3CDTF">2025-02-14T00:04:04Z</dcterms:modified>
  <cp:category>IEEE 802.18 RR-TAG agenda</cp:category>
</cp:coreProperties>
</file>