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908" r:id="rId5"/>
    <p:sldId id="604" r:id="rId6"/>
    <p:sldId id="624" r:id="rId7"/>
    <p:sldId id="605" r:id="rId8"/>
    <p:sldId id="843" r:id="rId9"/>
    <p:sldId id="866" r:id="rId10"/>
    <p:sldId id="845" r:id="rId11"/>
    <p:sldId id="943" r:id="rId12"/>
    <p:sldId id="945" r:id="rId13"/>
    <p:sldId id="944" r:id="rId14"/>
    <p:sldId id="946" r:id="rId15"/>
    <p:sldId id="877" r:id="rId16"/>
    <p:sldId id="942" r:id="rId17"/>
    <p:sldId id="898" r:id="rId18"/>
    <p:sldId id="933"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3" autoAdjust="0"/>
    <p:restoredTop sz="96405" autoAdjust="0"/>
  </p:normalViewPr>
  <p:slideViewPr>
    <p:cSldViewPr>
      <p:cViewPr varScale="1">
        <p:scale>
          <a:sx n="86" d="100"/>
          <a:sy n="86" d="100"/>
        </p:scale>
        <p:origin x="658"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2/11/2025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4777282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0688507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956763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90892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February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802.18-25/0014r0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5/18-25-0013-00-0000-rr-tag-minutes-30-january-2025.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4/18-24-0131-00-0000-liaison-from-itu-r-working-party-5c-related-to-the-work-in-the-frequency-range-450-1000-ghz.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4&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ocuments?is_dcn=5&amp;is_group=0000&amp;is_year=2025"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ofcom.org.uk/spectrum/radio-equipment/consultation-updating-wireless-telegraphy-licence-exemptions/" TargetMode="External"/><Relationship Id="rId4" Type="http://schemas.openxmlformats.org/officeDocument/2006/relationships/hyperlink" Target="https://www.rabc-cccr.ca/radio-standards-specification-rss-102-sar-meas-issue-2-and-rss-102-sar-sim-issue-1/"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eur-lex.europa.eu/legal-content/EN/TXT/?uri=CELEX:32024D3157&amp;qid=1734817438788" TargetMode="External"/><Relationship Id="rId7"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ww.mcmc.gov.my/en/spectrum/assignment-of-spectrum/class-assignment" TargetMode="External"/><Relationship Id="rId5" Type="http://schemas.openxmlformats.org/officeDocument/2006/relationships/hyperlink" Target="https://www.ofca.gov.hk/filemanager/ofca/en/content_144/hk_freq_table_en.pdf" TargetMode="External"/><Relationship Id="rId4" Type="http://schemas.openxmlformats.org/officeDocument/2006/relationships/hyperlink" Target="https://docs.fcc.gov/public/attachments/DA-25-47A1.pdf"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touchpoint.eventsair.com/2025-may-ieee-802-wireless-interim-session" TargetMode="External"/><Relationship Id="rId5" Type="http://schemas.openxmlformats.org/officeDocument/2006/relationships/hyperlink" Target="https://book.passkey.com/gt/220141266?gtid=cb7cb3e95060ae4d0a7690164c8ae8a7" TargetMode="External"/><Relationship Id="rId4" Type="http://schemas.openxmlformats.org/officeDocument/2006/relationships/hyperlink" Target="https://web.cvent.com/event/4fa8fa22-fa35-4058-a648-d08fdd56a1c1/"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11-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February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13 February 2025</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1784747350"/>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a:t>
            </a: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30 January 2025 RR-TAG </a:t>
            </a:r>
            <a:r>
              <a:rPr lang="en-US" sz="1800" spc="-5" dirty="0">
                <a:latin typeface="+mj-lt"/>
                <a:cs typeface="Arial"/>
              </a:rPr>
              <a:t>call as shown in the document </a:t>
            </a:r>
            <a:r>
              <a:rPr lang="en-US" sz="1800" spc="-5" dirty="0" smtClean="0">
                <a:solidFill>
                  <a:srgbClr val="FF0000"/>
                </a:solidFill>
                <a:latin typeface="+mj-lt"/>
                <a:cs typeface="Arial"/>
                <a:hlinkClick r:id="rId3"/>
              </a:rPr>
              <a:t>18-25/0013r0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ITU-R Working Party 5C liaison re 450 GHz to 1000 </a:t>
            </a:r>
            <a:r>
              <a:rPr lang="en-US" sz="2800" dirty="0" smtClean="0">
                <a:solidFill>
                  <a:srgbClr val="0070C0"/>
                </a:solidFill>
              </a:rPr>
              <a:t>GHz (1)</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dirty="0"/>
              <a:t>Liaison communications between </a:t>
            </a:r>
            <a:r>
              <a:rPr lang="en-US" sz="1800" dirty="0" smtClean="0"/>
              <a:t>ITU-R and </a:t>
            </a:r>
            <a:r>
              <a:rPr lang="en-US" sz="1800" dirty="0"/>
              <a:t>IEEE 802 LMSC</a:t>
            </a:r>
          </a:p>
          <a:p>
            <a:pPr marL="630238" marR="117475" lvl="1" indent="-230188" algn="just">
              <a:buFont typeface="Times New Roman" pitchFamily="16" charset="0"/>
              <a:buChar char="•"/>
              <a:tabLst>
                <a:tab pos="230188" algn="l"/>
              </a:tabLst>
            </a:pPr>
            <a:r>
              <a:rPr lang="en-US" sz="1600" dirty="0" smtClean="0"/>
              <a:t>On 13 December 2024, </a:t>
            </a:r>
            <a:r>
              <a:rPr lang="en-US" sz="1600" dirty="0"/>
              <a:t>a </a:t>
            </a:r>
            <a:r>
              <a:rPr lang="en-US" sz="1600" dirty="0" smtClean="0">
                <a:hlinkClick r:id="rId3"/>
              </a:rPr>
              <a:t>liaison</a:t>
            </a:r>
            <a:r>
              <a:rPr lang="en-US" sz="1600" dirty="0" smtClean="0"/>
              <a:t> </a:t>
            </a:r>
            <a:r>
              <a:rPr lang="en-US" sz="1600" dirty="0"/>
              <a:t>was received from </a:t>
            </a:r>
            <a:r>
              <a:rPr lang="en-US" sz="1600" dirty="0" smtClean="0"/>
              <a:t>Working Party 5C about its work in the frequency range 450 GHz to 1000 GHz.</a:t>
            </a:r>
            <a:endParaRPr lang="en-US" sz="1600" dirty="0"/>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Char char="•"/>
              <a:tabLst>
                <a:tab pos="230188" algn="l"/>
              </a:tabLst>
            </a:pPr>
            <a:r>
              <a:rPr lang="en-US" sz="1800" spc="-5" dirty="0">
                <a:cs typeface="Arial"/>
              </a:rPr>
              <a:t>Proposed IEEE 802 response</a:t>
            </a:r>
            <a:endParaRPr lang="en-US" sz="1800" spc="-5" dirty="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18-25/0004</a:t>
            </a:r>
            <a:endParaRPr lang="en-US" sz="1600" dirty="0">
              <a:latin typeface="Arial" panose="020B0604020202020204" pitchFamily="34" charset="0"/>
              <a:cs typeface="Arial" panose="020B0604020202020204" pitchFamily="34" charset="0"/>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Tree>
    <p:extLst>
      <p:ext uri="{BB962C8B-B14F-4D97-AF65-F5344CB8AC3E}">
        <p14:creationId xmlns:p14="http://schemas.microsoft.com/office/powerpoint/2010/main" val="21965691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ITU-R Working Party 5C liaison re 450 GHz to 1000 </a:t>
            </a:r>
            <a:r>
              <a:rPr lang="en-US" sz="2800" dirty="0" smtClean="0">
                <a:solidFill>
                  <a:srgbClr val="0070C0"/>
                </a:solidFill>
              </a:rPr>
              <a:t>GHz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a:t>
            </a:r>
            <a:r>
              <a:rPr lang="en-US" sz="1800" spc="-5" dirty="0" smtClean="0">
                <a:latin typeface="+mj-lt"/>
                <a:cs typeface="Arial"/>
              </a:rPr>
              <a:t>#3 </a:t>
            </a:r>
            <a:r>
              <a:rPr lang="en-US" sz="1800" spc="-5" dirty="0" smtClean="0">
                <a:latin typeface="+mj-lt"/>
                <a:cs typeface="Arial"/>
              </a:rPr>
              <a:t>(External):  Move to approve document </a:t>
            </a:r>
            <a:r>
              <a:rPr lang="en-US" sz="1800" spc="-5" dirty="0" smtClean="0">
                <a:solidFill>
                  <a:srgbClr val="3333CC"/>
                </a:solidFill>
                <a:latin typeface="+mj-lt"/>
                <a:cs typeface="Arial"/>
              </a:rPr>
              <a:t>18-25/0004r1 </a:t>
            </a:r>
            <a:r>
              <a:rPr lang="en-US" sz="1800" spc="-5" dirty="0" smtClean="0">
                <a:latin typeface="+mj-lt"/>
                <a:cs typeface="Arial"/>
              </a:rPr>
              <a:t>in response to the liaison statement from the </a:t>
            </a:r>
            <a:r>
              <a:rPr lang="en-US" sz="1800" spc="-5" dirty="0" smtClean="0">
                <a:latin typeface="+mj-lt"/>
                <a:cs typeface="Arial"/>
              </a:rPr>
              <a:t>ITU-R Working Party 5C </a:t>
            </a:r>
            <a:r>
              <a:rPr lang="en-US" sz="1800" dirty="0"/>
              <a:t>about its work in the frequency range 450 GHz to 1000 GHz </a:t>
            </a:r>
            <a:r>
              <a:rPr lang="en-US" sz="1800" spc="-5" dirty="0" smtClean="0">
                <a:latin typeface="+mj-lt"/>
                <a:cs typeface="Arial"/>
              </a:rPr>
              <a:t>for </a:t>
            </a:r>
            <a:r>
              <a:rPr lang="en-US" sz="1800" spc="-5" dirty="0" smtClean="0">
                <a:latin typeface="+mj-lt"/>
                <a:cs typeface="Arial"/>
              </a:rPr>
              <a:t>review and approval by the IEEE 802 LMSC for submission to </a:t>
            </a:r>
            <a:r>
              <a:rPr lang="en-US" sz="1800" dirty="0" smtClean="0"/>
              <a:t>ETSI ISG THz</a:t>
            </a:r>
            <a:r>
              <a:rPr lang="en-US" sz="1800" spc="-5" dirty="0" smtClean="0">
                <a:latin typeface="+mj-lt"/>
                <a:cs typeface="Arial"/>
              </a:rPr>
              <a:t>.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r>
              <a:rPr lang="en-US" sz="1600" spc="-5" dirty="0" smtClean="0">
                <a:latin typeface="+mj-lt"/>
                <a:cs typeface="Arial"/>
              </a:rPr>
              <a:t>:</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Seconded</a:t>
            </a:r>
            <a:r>
              <a:rPr lang="en-US" sz="1600" spc="-5" dirty="0" smtClean="0">
                <a:latin typeface="+mj-lt"/>
                <a:cs typeface="Arial"/>
              </a:rPr>
              <a:t>:</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Discussion:  </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a:t>
            </a:r>
            <a:r>
              <a:rPr lang="en-US" sz="1600" spc="-5" dirty="0" smtClean="0">
                <a:latin typeface="+mj-lt"/>
                <a:cs typeface="Arial"/>
              </a:rPr>
              <a:t>: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27010159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709613"/>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Proposed liaison statement to ITU-R Working Party 5A and 5C re IEEE </a:t>
            </a:r>
            <a:r>
              <a:rPr lang="en-US" sz="2800" dirty="0" err="1" smtClean="0">
                <a:solidFill>
                  <a:srgbClr val="0070C0"/>
                </a:solidFill>
              </a:rPr>
              <a:t>Std</a:t>
            </a:r>
            <a:r>
              <a:rPr lang="en-US" sz="2800" dirty="0" smtClean="0">
                <a:solidFill>
                  <a:srgbClr val="0070C0"/>
                </a:solidFill>
              </a:rPr>
              <a:t> </a:t>
            </a:r>
            <a:r>
              <a:rPr lang="en-US" sz="2800" dirty="0" smtClean="0">
                <a:solidFill>
                  <a:srgbClr val="0070C0"/>
                </a:solidFill>
              </a:rPr>
              <a:t>802.15.3-2023 (1)</a:t>
            </a:r>
            <a:endParaRPr lang="en-US" sz="2800" dirty="0">
              <a:solidFill>
                <a:srgbClr val="0070C0"/>
              </a:solidFill>
            </a:endParaRPr>
          </a:p>
        </p:txBody>
      </p:sp>
      <p:sp>
        <p:nvSpPr>
          <p:cNvPr id="10" name="Content Placeholder 2"/>
          <p:cNvSpPr>
            <a:spLocks noGrp="1"/>
          </p:cNvSpPr>
          <p:nvPr>
            <p:ph idx="1"/>
          </p:nvPr>
        </p:nvSpPr>
        <p:spPr>
          <a:xfrm>
            <a:off x="914400" y="1905000"/>
            <a:ext cx="10475384" cy="4495800"/>
          </a:xfrm>
        </p:spPr>
        <p:txBody>
          <a:bodyPr/>
          <a:lstStyle/>
          <a:p>
            <a:pPr marL="230188" marR="117475" indent="-230188" algn="just">
              <a:buFont typeface="Times New Roman" pitchFamily="16" charset="0"/>
              <a:buChar char="•"/>
              <a:tabLst>
                <a:tab pos="230188" algn="l"/>
              </a:tabLst>
            </a:pPr>
            <a:r>
              <a:rPr lang="en-US" sz="1800" dirty="0" smtClean="0"/>
              <a:t>Objective</a:t>
            </a:r>
            <a:endParaRPr lang="en-US" sz="1800" dirty="0"/>
          </a:p>
          <a:p>
            <a:pPr marL="630238" marR="117475" lvl="1" indent="-230188" algn="just">
              <a:buFont typeface="Times New Roman" pitchFamily="16" charset="0"/>
              <a:buChar char="•"/>
              <a:tabLst>
                <a:tab pos="230188" algn="l"/>
              </a:tabLst>
            </a:pPr>
            <a:r>
              <a:rPr lang="en-US" sz="1600" dirty="0" smtClean="0"/>
              <a:t>Inform ITU-R Working Party 5A </a:t>
            </a:r>
            <a:r>
              <a:rPr lang="en-US" sz="1600" dirty="0"/>
              <a:t>and 5C </a:t>
            </a:r>
            <a:r>
              <a:rPr lang="en-US" sz="1600" dirty="0" smtClean="0"/>
              <a:t>about the </a:t>
            </a:r>
            <a:r>
              <a:rPr lang="en-US" sz="1600" dirty="0"/>
              <a:t>most recent version of technical and operational characteristics in the frequency range </a:t>
            </a:r>
            <a:r>
              <a:rPr lang="en-US" sz="1600" dirty="0" smtClean="0"/>
              <a:t>275 GHz to 450 </a:t>
            </a:r>
            <a:r>
              <a:rPr lang="en-US" sz="1600" dirty="0"/>
              <a:t>GHz standardized by IEEE </a:t>
            </a:r>
            <a:r>
              <a:rPr lang="en-US" sz="1600" dirty="0" err="1" smtClean="0"/>
              <a:t>Std</a:t>
            </a:r>
            <a:r>
              <a:rPr lang="en-US" sz="1600" dirty="0" smtClean="0"/>
              <a:t> 802.15.3-2023</a:t>
            </a:r>
            <a:endParaRPr lang="en-US" sz="1600" dirty="0"/>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Char char="•"/>
              <a:tabLst>
                <a:tab pos="230188" algn="l"/>
              </a:tabLst>
            </a:pPr>
            <a:r>
              <a:rPr lang="en-US" sz="1800" spc="-5" dirty="0">
                <a:cs typeface="Arial"/>
              </a:rPr>
              <a:t>Proposed IEEE 802 response</a:t>
            </a:r>
            <a:endParaRPr lang="en-US" sz="1800" spc="-5" dirty="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hlinkClick r:id="rId3"/>
              </a:rPr>
              <a:t>18-25/0005</a:t>
            </a:r>
            <a:endParaRPr lang="en-US" sz="1600" dirty="0">
              <a:latin typeface="Arial" panose="020B0604020202020204" pitchFamily="34" charset="0"/>
              <a:cs typeface="Arial" panose="020B0604020202020204" pitchFamily="34" charset="0"/>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Tree>
    <p:extLst>
      <p:ext uri="{BB962C8B-B14F-4D97-AF65-F5344CB8AC3E}">
        <p14:creationId xmlns:p14="http://schemas.microsoft.com/office/powerpoint/2010/main" val="5308543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709613"/>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Proposed liaison statement to ITU-R Working Party 5A and 5C re IEEE </a:t>
            </a:r>
            <a:r>
              <a:rPr lang="en-US" sz="2800" dirty="0" err="1" smtClean="0">
                <a:solidFill>
                  <a:srgbClr val="0070C0"/>
                </a:solidFill>
              </a:rPr>
              <a:t>Std</a:t>
            </a:r>
            <a:r>
              <a:rPr lang="en-US" sz="2800" dirty="0" smtClean="0">
                <a:solidFill>
                  <a:srgbClr val="0070C0"/>
                </a:solidFill>
              </a:rPr>
              <a:t> </a:t>
            </a:r>
            <a:r>
              <a:rPr lang="en-US" sz="2800" dirty="0" smtClean="0">
                <a:solidFill>
                  <a:srgbClr val="0070C0"/>
                </a:solidFill>
              </a:rPr>
              <a:t>802.15.3-2023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11"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a:t>
            </a:r>
            <a:r>
              <a:rPr lang="en-US" sz="1800" spc="-5" dirty="0" smtClean="0">
                <a:latin typeface="+mj-lt"/>
                <a:cs typeface="Arial"/>
              </a:rPr>
              <a:t>#4 </a:t>
            </a:r>
            <a:r>
              <a:rPr lang="en-US" sz="1800" spc="-5" dirty="0" smtClean="0">
                <a:latin typeface="+mj-lt"/>
                <a:cs typeface="Arial"/>
              </a:rPr>
              <a:t>(External):  Move to approve document </a:t>
            </a:r>
            <a:r>
              <a:rPr lang="en-US" sz="1800" spc="-5" dirty="0" smtClean="0">
                <a:solidFill>
                  <a:srgbClr val="3333CC"/>
                </a:solidFill>
                <a:latin typeface="+mj-lt"/>
                <a:cs typeface="Arial"/>
              </a:rPr>
              <a:t>18-25/0005r1 </a:t>
            </a:r>
            <a:r>
              <a:rPr lang="en-US" sz="1800" spc="-5" dirty="0" smtClean="0">
                <a:latin typeface="+mj-lt"/>
                <a:cs typeface="Arial"/>
              </a:rPr>
              <a:t>for </a:t>
            </a:r>
            <a:r>
              <a:rPr lang="en-US" sz="1800" spc="-5" dirty="0" smtClean="0">
                <a:latin typeface="+mj-lt"/>
                <a:cs typeface="Arial"/>
              </a:rPr>
              <a:t>review and approval by the IEEE 802 LMSC for submission to </a:t>
            </a:r>
            <a:r>
              <a:rPr lang="en-US" sz="1800" dirty="0" smtClean="0"/>
              <a:t>ITU-R Working Parties 5A and 5C before the contribution deadline for the next meetings of both Working Parties</a:t>
            </a:r>
            <a:r>
              <a:rPr lang="en-US" sz="1800" spc="-5" dirty="0" smtClean="0">
                <a:latin typeface="+mj-lt"/>
                <a:cs typeface="Arial"/>
              </a:rPr>
              <a:t>. </a:t>
            </a:r>
            <a:r>
              <a:rPr lang="en-US" sz="1800" spc="-5" dirty="0" smtClean="0">
                <a:latin typeface="+mj-lt"/>
                <a:cs typeface="Arial"/>
              </a:rPr>
              <a:t>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r>
              <a:rPr lang="en-US" sz="1600" spc="-5" dirty="0" smtClean="0">
                <a:latin typeface="+mj-lt"/>
                <a:cs typeface="Arial"/>
              </a:rPr>
              <a:t>:</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Seconded</a:t>
            </a:r>
            <a:r>
              <a:rPr lang="en-US" sz="1600" spc="-5" dirty="0" smtClean="0">
                <a:latin typeface="+mj-lt"/>
                <a:cs typeface="Arial"/>
              </a:rPr>
              <a:t>:</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Discussion:  </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a:t>
            </a:r>
            <a:r>
              <a:rPr lang="en-US" sz="1600" spc="-5" dirty="0" smtClean="0">
                <a:latin typeface="+mj-lt"/>
                <a:cs typeface="Arial"/>
              </a:rPr>
              <a:t>: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19011977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10:30am ET, Tuesday, 11 March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4"/>
              </a:rPr>
              <a:t>Radio Standards Specification, RSS-102.SAR.MEAS, Issue 2 and RSS-102.SAR.SIM, Issue 1</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UK </a:t>
            </a:r>
            <a:r>
              <a:rPr lang="en-US" sz="1400" spc="-5" dirty="0" err="1" smtClean="0">
                <a:solidFill>
                  <a:schemeClr val="tx1"/>
                </a:solidFill>
                <a:cs typeface="Arial"/>
              </a:rPr>
              <a:t>Ofcom</a:t>
            </a:r>
            <a:r>
              <a:rPr lang="en-US" sz="1400" spc="-5" dirty="0">
                <a:solidFill>
                  <a:schemeClr val="tx1"/>
                </a:solidFill>
                <a:cs typeface="Arial"/>
              </a:rPr>
              <a:t>:  </a:t>
            </a:r>
            <a:r>
              <a:rPr lang="en-US" sz="1400" spc="-5" dirty="0">
                <a:solidFill>
                  <a:schemeClr val="tx1"/>
                </a:solidFill>
                <a:cs typeface="Arial"/>
                <a:hlinkClick r:id="rId5"/>
              </a:rPr>
              <a:t>Updating Wireless Telegraphy </a:t>
            </a:r>
            <a:r>
              <a:rPr lang="en-US" sz="1400" spc="-5" dirty="0" err="1">
                <a:solidFill>
                  <a:schemeClr val="tx1"/>
                </a:solidFill>
                <a:cs typeface="Arial"/>
                <a:hlinkClick r:id="rId5"/>
              </a:rPr>
              <a:t>Licence</a:t>
            </a:r>
            <a:r>
              <a:rPr lang="en-US" sz="1400" spc="-5" dirty="0">
                <a:solidFill>
                  <a:schemeClr val="tx1"/>
                </a:solidFill>
                <a:cs typeface="Arial"/>
                <a:hlinkClick r:id="rId5"/>
              </a:rPr>
              <a:t> Exemptions</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European Commission</a:t>
            </a:r>
          </a:p>
          <a:p>
            <a:pPr marL="1030288" marR="117475" lvl="2" indent="-230188" algn="just">
              <a:buClrTx/>
              <a:buFont typeface="Times New Roman" pitchFamily="16" charset="0"/>
              <a:buChar char="•"/>
              <a:tabLst>
                <a:tab pos="230188" algn="l"/>
              </a:tabLst>
            </a:pPr>
            <a:r>
              <a:rPr lang="en-US" sz="1400" dirty="0"/>
              <a:t>Regarding the European Commission's implementation of Decision (EU) 2021/1067 that </a:t>
            </a:r>
            <a:r>
              <a:rPr lang="en-US" sz="1400" dirty="0" err="1"/>
              <a:t>harmonises</a:t>
            </a:r>
            <a:r>
              <a:rPr lang="en-US" sz="1400" dirty="0"/>
              <a:t> the 5 945–6 425 MHz band for wireless access systems including radio local area networks, please note the amendment, </a:t>
            </a:r>
            <a:r>
              <a:rPr lang="en-US" sz="1400" dirty="0">
                <a:hlinkClick r:id="rId3"/>
              </a:rPr>
              <a:t>published</a:t>
            </a:r>
            <a:r>
              <a:rPr lang="en-US" sz="1400" dirty="0"/>
              <a:t> on 20 December 2024, that the revision that the current limit of maximum mean equivalent </a:t>
            </a:r>
            <a:r>
              <a:rPr lang="en-US" sz="1400" dirty="0" err="1"/>
              <a:t>isotropically</a:t>
            </a:r>
            <a:r>
              <a:rPr lang="en-US" sz="1400" dirty="0"/>
              <a:t> radiated power (</a:t>
            </a:r>
            <a:r>
              <a:rPr lang="en-US" sz="1400" dirty="0" err="1"/>
              <a:t>e.i.r.p</a:t>
            </a:r>
            <a:r>
              <a:rPr lang="en-US" sz="1400" dirty="0"/>
              <a:t>.) density for out-of-band (OOB) emissions below 5 935 MHz, i.e., –45 </a:t>
            </a:r>
            <a:r>
              <a:rPr lang="en-US" sz="1400" dirty="0" err="1"/>
              <a:t>dBm</a:t>
            </a:r>
            <a:r>
              <a:rPr lang="en-US" sz="1400" dirty="0"/>
              <a:t>/MHz, continues to apply beyond 31 December 2024 until 31 December 2025.</a:t>
            </a:r>
            <a:endParaRPr lang="en-US" sz="14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15 January 2025, FCC announced approval of </a:t>
            </a:r>
            <a:r>
              <a:rPr lang="en-US" sz="1400" dirty="0">
                <a:hlinkClick r:id="rId4"/>
              </a:rPr>
              <a:t>C3SPECTRA</a:t>
            </a:r>
            <a:r>
              <a:rPr lang="en-US" sz="1400" dirty="0">
                <a:solidFill>
                  <a:schemeClr val="tx1"/>
                </a:solidFill>
              </a:rPr>
              <a:t>’s 6 GHz AFC system</a:t>
            </a:r>
            <a:r>
              <a:rPr lang="en-US" sz="1400" dirty="0" smtClean="0">
                <a:solidFill>
                  <a:schemeClr val="tx1"/>
                </a:solidFill>
              </a:rPr>
              <a:t>.</a:t>
            </a: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600" dirty="0" smtClean="0">
                <a:solidFill>
                  <a:schemeClr val="tx1"/>
                </a:solidFill>
              </a:rPr>
              <a:t>Hong Kong S.A.R.</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smtClean="0">
                <a:solidFill>
                  <a:schemeClr val="tx1"/>
                </a:solidFill>
              </a:rPr>
              <a:t>On 21 January 2025, the Office of the Communications Authority </a:t>
            </a:r>
            <a:r>
              <a:rPr lang="en-US" sz="1400" dirty="0" smtClean="0">
                <a:solidFill>
                  <a:schemeClr val="tx1"/>
                </a:solidFill>
                <a:hlinkClick r:id="rId5"/>
              </a:rPr>
              <a:t>published</a:t>
            </a:r>
            <a:r>
              <a:rPr lang="en-US" sz="1400" dirty="0" smtClean="0">
                <a:solidFill>
                  <a:schemeClr val="tx1"/>
                </a:solidFill>
              </a:rPr>
              <a:t> the latest version of the Table of Frequency Allocation.</a:t>
            </a:r>
            <a:endParaRPr lang="en-US" sz="1400" dirty="0"/>
          </a:p>
          <a:p>
            <a:pPr marL="630238" marR="117475" lvl="1" indent="-230188" algn="just">
              <a:buClrTx/>
              <a:buFont typeface="Times New Roman" pitchFamily="16" charset="0"/>
              <a:buChar char="•"/>
              <a:tabLst>
                <a:tab pos="230188" algn="l"/>
              </a:tabLst>
            </a:pPr>
            <a:r>
              <a:rPr lang="en-US" sz="1600" dirty="0" smtClean="0">
                <a:solidFill>
                  <a:schemeClr val="tx1"/>
                </a:solidFill>
              </a:rPr>
              <a:t>Malaysia</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21 January 2025, </a:t>
            </a:r>
            <a:r>
              <a:rPr lang="en-US" sz="1400" dirty="0" smtClean="0">
                <a:solidFill>
                  <a:schemeClr val="tx1"/>
                </a:solidFill>
              </a:rPr>
              <a:t>the Malaysian </a:t>
            </a:r>
            <a:r>
              <a:rPr lang="en-US" sz="1400" dirty="0">
                <a:solidFill>
                  <a:schemeClr val="tx1"/>
                </a:solidFill>
              </a:rPr>
              <a:t>Communications and Multimedia </a:t>
            </a:r>
            <a:r>
              <a:rPr lang="en-US" sz="1400" dirty="0" smtClean="0">
                <a:solidFill>
                  <a:schemeClr val="tx1"/>
                </a:solidFill>
              </a:rPr>
              <a:t>Commission </a:t>
            </a:r>
            <a:r>
              <a:rPr lang="en-US" sz="1400" dirty="0" smtClean="0">
                <a:solidFill>
                  <a:schemeClr val="tx1"/>
                </a:solidFill>
                <a:hlinkClick r:id="rId6"/>
              </a:rPr>
              <a:t>published</a:t>
            </a:r>
            <a:r>
              <a:rPr lang="en-US" sz="1400" dirty="0" smtClean="0">
                <a:solidFill>
                  <a:schemeClr val="tx1"/>
                </a:solidFill>
              </a:rPr>
              <a:t> the latest version of the class assignment. </a:t>
            </a:r>
            <a:endParaRPr lang="en-US" sz="1400" dirty="0"/>
          </a:p>
          <a:p>
            <a:pPr marL="1030288" marR="117475" lvl="2" indent="-230188" algn="just">
              <a:buClrTx/>
              <a:buFont typeface="Times New Roman" pitchFamily="16" charset="0"/>
              <a:buChar char="•"/>
              <a:tabLst>
                <a:tab pos="230188" algn="l"/>
              </a:tabLst>
            </a:pPr>
            <a:endParaRPr lang="en-US" sz="1600" dirty="0">
              <a:solidFill>
                <a:schemeClr val="tx1"/>
              </a:solidFil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a:t>
            </a:r>
            <a:r>
              <a:rPr lang="en-US" sz="2800" dirty="0" smtClean="0">
                <a:solidFill>
                  <a:srgbClr val="0070C0"/>
                </a:solidFill>
              </a:rPr>
              <a:t>prior to the March 2025 plenary</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963845923"/>
              </p:ext>
            </p:extLst>
          </p:nvPr>
        </p:nvGraphicFramePr>
        <p:xfrm>
          <a:off x="914400" y="1705690"/>
          <a:ext cx="10287000" cy="148336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xmlns="" val="20000"/>
                    </a:ext>
                  </a:extLst>
                </a:gridCol>
                <a:gridCol w="6096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a:t>
                      </a:r>
                      <a:r>
                        <a:rPr lang="en-US" sz="1500" dirty="0" smtClean="0"/>
                        <a:t>20 February 2025</a:t>
                      </a:r>
                      <a:r>
                        <a:rPr lang="en-US" sz="1500" baseline="0" dirty="0"/>
                        <a:t>, 3:00pm ET to 3:55pm ET</a:t>
                      </a:r>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a:t>
                      </a:r>
                      <a:r>
                        <a:rPr lang="en-US" sz="1500" dirty="0" smtClean="0"/>
                        <a:t>27 February </a:t>
                      </a:r>
                      <a:r>
                        <a:rPr lang="en-US" sz="1500" dirty="0"/>
                        <a:t>2025</a:t>
                      </a:r>
                      <a:r>
                        <a:rPr lang="en-US" sz="1500" baseline="0" dirty="0"/>
                        <a:t>, 3:00pm ET to 3:55pm ET</a:t>
                      </a:r>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a:t>, </a:t>
                      </a:r>
                      <a:r>
                        <a:rPr lang="en-US" sz="1500" smtClean="0"/>
                        <a:t>6 March 2025</a:t>
                      </a:r>
                      <a:r>
                        <a:rPr lang="en-US" sz="1500" baseline="0" dirty="0"/>
                        <a:t>, 3:00pm ET to 3:55pm ET</a:t>
                      </a:r>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11" name="Content Placeholder 2"/>
          <p:cNvSpPr txBox="1">
            <a:spLocks/>
          </p:cNvSpPr>
          <p:nvPr/>
        </p:nvSpPr>
        <p:spPr bwMode="auto">
          <a:xfrm>
            <a:off x="783168" y="1524000"/>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March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3 December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31 January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28 February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28 February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3 December 2024</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20 February </a:t>
            </a:r>
            <a:r>
              <a:rPr lang="en-US" sz="1400" kern="0" dirty="0" smtClean="0">
                <a:solidFill>
                  <a:srgbClr val="FF0000"/>
                </a:solidFill>
              </a:rPr>
              <a:t>2025</a:t>
            </a:r>
            <a:endParaRPr lang="en-US" sz="1400" kern="0" dirty="0">
              <a:solidFill>
                <a:srgbClr val="FF0000"/>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0" name="Content Placeholder 2"/>
          <p:cNvSpPr txBox="1">
            <a:spLocks/>
          </p:cNvSpPr>
          <p:nvPr/>
        </p:nvSpPr>
        <p:spPr bwMode="auto">
          <a:xfrm>
            <a:off x="6084267" y="1533334"/>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a:t>
            </a:r>
            <a:r>
              <a:rPr lang="en-US" sz="2000" kern="0" spc="-5" dirty="0" smtClean="0">
                <a:solidFill>
                  <a:schemeClr val="tx1"/>
                </a:solidFill>
                <a:cs typeface="Arial"/>
              </a:rPr>
              <a:t>May interim</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4 April </a:t>
            </a:r>
            <a:r>
              <a:rPr lang="en-US" sz="1400" kern="0" dirty="0">
                <a:solidFill>
                  <a:schemeClr val="tx1"/>
                </a:solidFill>
                <a:latin typeface="Times New Roman" panose="02020603050405020304" pitchFamily="18" charset="0"/>
                <a:ea typeface="Times New Roman" panose="02020603050405020304" pitchFamily="18" charset="0"/>
              </a:rPr>
              <a:t>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 May </a:t>
            </a:r>
            <a:r>
              <a:rPr lang="en-US" sz="1400" kern="0" dirty="0">
                <a:solidFill>
                  <a:schemeClr val="tx1"/>
                </a:solidFill>
                <a:latin typeface="Times New Roman" panose="02020603050405020304" pitchFamily="18" charset="0"/>
                <a:ea typeface="Times New Roman" panose="02020603050405020304" pitchFamily="18" charset="0"/>
              </a:rPr>
              <a:t>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2 May </a:t>
            </a:r>
            <a:r>
              <a:rPr lang="en-US" sz="1400" kern="0" dirty="0">
                <a:solidFill>
                  <a:schemeClr val="tx1"/>
                </a:solidFill>
                <a:latin typeface="Times New Roman" panose="02020603050405020304" pitchFamily="18" charset="0"/>
                <a:ea typeface="Times New Roman" panose="02020603050405020304" pitchFamily="18" charset="0"/>
              </a:rPr>
              <a:t>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a:t>
            </a:r>
            <a:r>
              <a:rPr lang="en-US" sz="1800" kern="0" spc="-5" dirty="0" smtClean="0">
                <a:solidFill>
                  <a:schemeClr val="tx1"/>
                </a:solidFill>
                <a:cs typeface="Arial"/>
              </a:rPr>
              <a:t>6 February 2025</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8 April 2025</a:t>
            </a:r>
            <a:endParaRPr lang="en-US" sz="1400" kern="0" dirty="0">
              <a:solidFill>
                <a:schemeClr val="tx1"/>
              </a:solidFil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February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24 January 2025</a:t>
            </a:r>
            <a:endParaRPr lang="en-US" altLang="en-US" sz="1800" b="1" dirty="0" smtClean="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Voters:  64 (10 on LMSC) </a:t>
            </a: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a:t>
            </a:r>
            <a:r>
              <a:rPr lang="en-US" altLang="en-US" sz="1600" dirty="0">
                <a:solidFill>
                  <a:schemeClr val="tx1"/>
                </a:solidFill>
                <a:latin typeface="+mj-lt"/>
                <a:cs typeface="Arial" panose="020B0604020202020204" pitchFamily="34" charset="0"/>
              </a:rPr>
              <a:t>Nearly Voters:  </a:t>
            </a:r>
            <a:r>
              <a:rPr lang="en-US" altLang="en-US" sz="1600" dirty="0" smtClean="0">
                <a:solidFill>
                  <a:schemeClr val="tx1"/>
                </a:solidFill>
                <a:latin typeface="+mj-lt"/>
                <a:cs typeface="Arial" panose="020B0604020202020204" pitchFamily="34" charset="0"/>
              </a:rPr>
              <a:t>3</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13</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2025</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a:t>
            </a:r>
            <a:r>
              <a:rPr lang="en-US" sz="1800" spc="-5" dirty="0" smtClean="0">
                <a:latin typeface="+mj-lt"/>
                <a:cs typeface="Arial"/>
              </a:rPr>
              <a:t>minutes</a:t>
            </a:r>
          </a:p>
          <a:p>
            <a:pPr marL="230188" marR="117475" indent="-230188" algn="just">
              <a:buChar char="•"/>
              <a:tabLst>
                <a:tab pos="230188" algn="l"/>
              </a:tabLst>
            </a:pPr>
            <a:r>
              <a:rPr lang="en-US" sz="1800" i="1" spc="-5" dirty="0" smtClean="0">
                <a:solidFill>
                  <a:srgbClr val="00B050"/>
                </a:solidFill>
                <a:latin typeface="+mj-lt"/>
                <a:cs typeface="Arial"/>
              </a:rPr>
              <a:t>Review &amp; Motion:  ITU-R </a:t>
            </a:r>
            <a:r>
              <a:rPr lang="en-US" sz="1800" i="1" spc="-5" dirty="0">
                <a:solidFill>
                  <a:srgbClr val="00B050"/>
                </a:solidFill>
                <a:latin typeface="+mj-lt"/>
                <a:cs typeface="Arial"/>
              </a:rPr>
              <a:t>Working Party 5C liaison re 450 GHz to 1000 GHz</a:t>
            </a:r>
          </a:p>
          <a:p>
            <a:pPr marL="230188" marR="117475" indent="-230188" algn="just">
              <a:buChar char="•"/>
              <a:tabLst>
                <a:tab pos="230188" algn="l"/>
              </a:tabLst>
            </a:pPr>
            <a:r>
              <a:rPr lang="en-US" sz="1800" i="1" spc="-5" dirty="0" smtClean="0">
                <a:solidFill>
                  <a:srgbClr val="00B050"/>
                </a:solidFill>
                <a:latin typeface="+mj-lt"/>
                <a:cs typeface="Arial"/>
              </a:rPr>
              <a:t>Review &amp; Motion:  Proposed </a:t>
            </a:r>
            <a:r>
              <a:rPr lang="en-US" sz="1800" i="1" spc="-5" dirty="0">
                <a:solidFill>
                  <a:srgbClr val="00B050"/>
                </a:solidFill>
                <a:latin typeface="+mj-lt"/>
                <a:cs typeface="Arial"/>
              </a:rPr>
              <a:t>liaison statement to ITU-R Working Party 5A and 5C re IEEE </a:t>
            </a:r>
            <a:r>
              <a:rPr lang="en-US" sz="1800" i="1" spc="-5" dirty="0" err="1">
                <a:solidFill>
                  <a:srgbClr val="00B050"/>
                </a:solidFill>
                <a:latin typeface="+mj-lt"/>
                <a:cs typeface="Arial"/>
              </a:rPr>
              <a:t>Std</a:t>
            </a:r>
            <a:r>
              <a:rPr lang="en-US" sz="1800" i="1" spc="-5" dirty="0">
                <a:solidFill>
                  <a:srgbClr val="00B050"/>
                </a:solidFill>
                <a:latin typeface="+mj-lt"/>
                <a:cs typeface="Arial"/>
              </a:rPr>
              <a:t> 802.15.3-2023</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79858</TotalTime>
  <Words>1908</Words>
  <Application>Microsoft Office PowerPoint</Application>
  <PresentationFormat>Widescreen</PresentationFormat>
  <Paragraphs>390</Paragraphs>
  <Slides>20</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ITU-R Working Party 5C liaison re 450 GHz to 1000 GHz (1)</vt:lpstr>
      <vt:lpstr>ITU-R Working Party 5C liaison re 450 GHz to 1000 GHz (2)</vt:lpstr>
      <vt:lpstr>Proposed liaison statement to ITU-R Working Party 5A and 5C re IEEE Std 802.15.3-2023 (1)</vt:lpstr>
      <vt:lpstr>Proposed liaison statement to ITU-R Working Party 5A and 5C re IEEE Std 802.15.3-2023 (2)</vt:lpstr>
      <vt:lpstr>Status of ongoing consultations</vt:lpstr>
      <vt:lpstr>General discussion items</vt:lpstr>
      <vt:lpstr>Meeting schedule prior to the March 2025 plenary</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18-25/0014r0</dc:title>
  <dc:creator>Edward Au</dc:creator>
  <cp:keywords>13 February 2025</cp:keywords>
  <cp:lastModifiedBy>Edward Au</cp:lastModifiedBy>
  <cp:revision>6482</cp:revision>
  <cp:lastPrinted>1601-01-01T00:00:00Z</cp:lastPrinted>
  <dcterms:created xsi:type="dcterms:W3CDTF">2016-03-03T14:54:45Z</dcterms:created>
  <dcterms:modified xsi:type="dcterms:W3CDTF">2025-02-11T22:45:23Z</dcterms:modified>
  <cp:category>IEEE 802.18 RR-TAG agenda</cp:category>
</cp:coreProperties>
</file>