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2"/>
  </p:notesMasterIdLst>
  <p:handoutMasterIdLst>
    <p:handoutMasterId r:id="rId6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944" r:id="rId27"/>
    <p:sldId id="1173" r:id="rId28"/>
    <p:sldId id="1178" r:id="rId29"/>
    <p:sldId id="1174" r:id="rId30"/>
    <p:sldId id="1056" r:id="rId31"/>
    <p:sldId id="1057" r:id="rId32"/>
    <p:sldId id="1147" r:id="rId33"/>
    <p:sldId id="1059" r:id="rId34"/>
    <p:sldId id="1060" r:id="rId35"/>
    <p:sldId id="1061" r:id="rId36"/>
    <p:sldId id="1062" r:id="rId37"/>
    <p:sldId id="1063" r:id="rId38"/>
    <p:sldId id="1064" r:id="rId39"/>
    <p:sldId id="1065" r:id="rId40"/>
    <p:sldId id="1066" r:id="rId41"/>
    <p:sldId id="1067" r:id="rId42"/>
    <p:sldId id="1068" r:id="rId43"/>
    <p:sldId id="1069" r:id="rId44"/>
    <p:sldId id="1070" r:id="rId45"/>
    <p:sldId id="1167" r:id="rId46"/>
    <p:sldId id="1168" r:id="rId47"/>
    <p:sldId id="1152" r:id="rId48"/>
    <p:sldId id="1177" r:id="rId49"/>
    <p:sldId id="1176" r:id="rId50"/>
    <p:sldId id="1179" r:id="rId51"/>
    <p:sldId id="1180" r:id="rId52"/>
    <p:sldId id="1175" r:id="rId53"/>
    <p:sldId id="1170" r:id="rId54"/>
    <p:sldId id="1171" r:id="rId55"/>
    <p:sldId id="978" r:id="rId56"/>
    <p:sldId id="900" r:id="rId57"/>
    <p:sldId id="1128" r:id="rId58"/>
    <p:sldId id="1172" r:id="rId59"/>
    <p:sldId id="887" r:id="rId60"/>
    <p:sldId id="888"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7002"/>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425416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94706-1D03-AB38-005C-8D05922E11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31794F-AAEA-116B-6F21-D094F0475AF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95E42C2-AAB0-56BB-B0B6-1245FF3ECE5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F266EDF-F3CB-EA6C-00DC-32430C40FCEE}"/>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6B7F1BF-9EEA-B8C3-54B4-6E73B65965FE}"/>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BB24080-5196-163F-59D2-8EF39FA3249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9233508F-29F1-E9DB-D73B-E4B0EC32C40C}"/>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20887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BCEE0-40A8-0FE7-3FFB-5549EB3F20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AEF680-73FD-8147-3396-4EBCBC425DC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2A2023EE-E354-1100-9592-A459D4D040A6}"/>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528F55C-A882-A868-37C7-2D673E02A77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1ACA583-7BA4-37C7-FDBF-C9783FCF3307}"/>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DF1BF7E-B57E-BBA6-D343-DCC8151419DD}"/>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CEA934-2C3B-EAA5-A614-6132D206CD70}"/>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8765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A0907-6AD2-9158-4469-48878856DD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6BA9C8-503B-EC34-99C9-7B06C34E744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D0EB6AAE-A048-5B4A-AFC9-BA12AD0F47F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AE6DA04D-5162-8C76-03C9-FCAD9D0F5DD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ED2D9F81-12A0-E6F3-05C0-91855941B1A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756F48D-682E-75B2-6EF4-7359441D4DA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CE869E7B-1C04-D1CE-B8A2-FE12FA801AFC}"/>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12280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8967572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4FF53-CFD7-284D-463A-EDFCC58BF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91F8D8-4896-B265-1815-29603BAF8E1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4AB806C-FD64-29A6-DEE9-01A50CC80A8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6436948-1644-1A82-ED7C-336C6DCC7A3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6A5600A-B3B9-8567-3B37-70D81DA1508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94440246-EA2F-AF13-F770-7FB9738E11B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2C6773B3-2D37-657C-938D-8328972646DF}"/>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057064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09E4F-BC1E-8A14-7152-8745232C32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9B894A-2EBC-9985-1F14-202DAB3BC15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527536-31F8-F66E-E789-C4100F9EB310}"/>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39C27201-F10A-57CC-349E-25CF4A38766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69FA5C1-1613-7188-D400-C025E8A8A4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510DFF0-2884-4191-1EBC-ACF4FD8BCC2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C31D5B-46A8-38FE-55EE-67D2C55B0B49}"/>
              </a:ext>
            </a:extLst>
          </p:cNvPr>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866497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DE518-67B1-61B8-EFE7-0224AEAF37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D8ABDB-F2A1-088B-72D1-633B87886DD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8C99896-D266-7C25-FDBC-ADD50ED1460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15EFA68-D557-40D3-4B39-CDF64EB3CA7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BDCEE9C-2B9A-7640-F71E-FBE21844FBD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272789F-8303-4F93-5DA9-8BC6490BD57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5554B19A-916B-23C1-155D-D4C1630AF58D}"/>
              </a:ext>
            </a:extLst>
          </p:cNvPr>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7231537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802.18-25/0011r1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08&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spectrum/radio-equipment/consultation-updating-wireless-telegraphy-licence-exemption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6&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0010&amp;is_group=0000&amp;is_year=2025"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8"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11" Type="http://schemas.openxmlformats.org/officeDocument/2006/relationships/image" Target="../media/image1.png"/><Relationship Id="rId5" Type="http://schemas.openxmlformats.org/officeDocument/2006/relationships/hyperlink" Target="https://www.rabc-cccr.ca/radio-standards-specification-rss-102-sar-meas-issue-2-and-rss-102-sar-sim-issue-1/" TargetMode="External"/><Relationship Id="rId10" Type="http://schemas.openxmlformats.org/officeDocument/2006/relationships/hyperlink" Target="https://docs.fcc.gov/public/attachments/DOC-410031A1.pdf" TargetMode="External"/><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radio-spectrum-policy-group.ec.europa.eu/document/download/89457260-ab6b-495a-9a10-437711cbe831_en?filename=RSPG25-006final-RSPG_Report_on_6G_strategic_vision.pdf" TargetMode="External"/><Relationship Id="rId7"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www.msit.go.kr/bbs/view.do?sCode=user&amp;mId=108&amp;mPid=103&amp;pageIndex=&amp;bbsSeqNo=83&amp;nttSeqNo=3175878&amp;searchOpt=ALL&amp;searchTxt=" TargetMode="External"/><Relationship Id="rId5" Type="http://schemas.openxmlformats.org/officeDocument/2006/relationships/hyperlink" Target="https://www.ane.gov.co/SitePages/Gesti%C3%B3n%20t%C3%A9cnica/index.aspx?p=5777" TargetMode="External"/><Relationship Id="rId4" Type="http://schemas.openxmlformats.org/officeDocument/2006/relationships/hyperlink" Target="https://mentor.ieee.org/802.18/documents?is_dcn=0021&amp;is_group=0000&amp;is_year=2025" TargetMode="Externa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0&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March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 March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Hilton Atlanta, Atlanta, Georgia, United States</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87445164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10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11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12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r>
                        <a:rPr kumimoji="0" lang="en-US" altLang="en-US" sz="12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Room 204)</a:t>
                      </a:r>
                      <a:endPar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204)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January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January wireless interim session as shown in the document </a:t>
            </a:r>
            <a:r>
              <a:rPr lang="en-US" sz="1800" spc="-5" dirty="0">
                <a:solidFill>
                  <a:srgbClr val="FF0000"/>
                </a:solidFill>
                <a:latin typeface="+mj-lt"/>
                <a:cs typeface="Arial"/>
                <a:hlinkClick r:id="rId3"/>
              </a:rPr>
              <a:t>18-25/0008r1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11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Yan </a:t>
            </a:r>
            <a:r>
              <a:rPr lang="en-US" sz="1600" dirty="0" err="1"/>
              <a:t>Losier</a:t>
            </a:r>
            <a:r>
              <a:rPr lang="en-US" sz="1600" dirty="0"/>
              <a:t> (A/Director, Engineering, Planning and Standards Branch, Department of Innovation, Science and Economic Development Canada / Government of Canada) </a:t>
            </a:r>
            <a:endParaRPr lang="en-US" sz="1600" dirty="0">
              <a:solidFill>
                <a:schemeClr val="tx1"/>
              </a:solidFill>
            </a:endParaRPr>
          </a:p>
          <a:p>
            <a:pPr lvl="2">
              <a:buFont typeface="Arial" panose="020B0604020202020204" pitchFamily="34" charset="0"/>
              <a:buChar char="•"/>
            </a:pPr>
            <a:r>
              <a:rPr lang="en-US" sz="1400" dirty="0"/>
              <a:t>Attendance is limited to the closing meeting timeslot of the 2025 January IEEE 802 wireless interim in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195976883"/>
              </p:ext>
            </p:extLst>
          </p:nvPr>
        </p:nvGraphicFramePr>
        <p:xfrm>
          <a:off x="910170" y="1497013"/>
          <a:ext cx="10447857" cy="484127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(Office of Electronic Communications,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(UK</a:t>
                      </a:r>
                      <a:r>
                        <a:rPr lang="en-US" sz="1200" b="0" i="0" kern="1200" baseline="0" dirty="0">
                          <a:solidFill>
                            <a:schemeClr val="dk1"/>
                          </a:solidFill>
                          <a:effectLst/>
                          <a:latin typeface="+mn-lt"/>
                          <a:ea typeface="+mn-ea"/>
                          <a:cs typeface="+mn-cs"/>
                        </a:rPr>
                        <a:t> </a:t>
                      </a:r>
                      <a:r>
                        <a:rPr lang="en-US" sz="1200" b="0" i="0" kern="1200" baseline="0" dirty="0" err="1">
                          <a:solidFill>
                            <a:schemeClr val="dk1"/>
                          </a:solidFill>
                          <a:effectLst/>
                          <a:latin typeface="+mn-lt"/>
                          <a:ea typeface="+mn-ea"/>
                          <a:cs typeface="+mn-cs"/>
                        </a:rPr>
                        <a:t>Ofcom</a:t>
                      </a:r>
                      <a:r>
                        <a:rPr lang="en-US" sz="1200" b="0" i="0" kern="1200" baseline="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(Australian Communications and Media Authority)</a:t>
                      </a: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Canada Spectrum Outlook</a:t>
            </a:r>
          </a:p>
          <a:p>
            <a:pPr marL="630238" marR="117475" lvl="1" indent="-230188" algn="just">
              <a:buFont typeface="Times New Roman" pitchFamily="16" charset="0"/>
              <a:buChar char="•"/>
              <a:tabLst>
                <a:tab pos="230188" algn="l"/>
              </a:tabLst>
            </a:pPr>
            <a:r>
              <a:rPr lang="en-US" sz="1600" dirty="0"/>
              <a:t>Author: Yan Losier (Manager of Telecom Equipment Regulatory Requirements in the Engineering, Planning and Standards Branch, Department of Innovation, Science and Economic Development Canada / Government of Canada) </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18-25/0007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2" name="Picture 1" descr="A person wearing glasses and a suit&#10;&#10;Description automatically generated">
            <a:extLst>
              <a:ext uri="{FF2B5EF4-FFF2-40B4-BE49-F238E27FC236}">
                <a16:creationId xmlns:a16="http://schemas.microsoft.com/office/drawing/2014/main" id="{3F9AB60F-1954-A4CC-9C03-362CFF758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21891" y="1760472"/>
            <a:ext cx="2230844" cy="2457450"/>
          </a:xfrm>
          <a:prstGeom prst="rect">
            <a:avLst/>
          </a:prstGeom>
        </p:spPr>
      </p:pic>
      <p:sp>
        <p:nvSpPr>
          <p:cNvPr id="3" name="Rectangle 2">
            <a:extLst>
              <a:ext uri="{FF2B5EF4-FFF2-40B4-BE49-F238E27FC236}">
                <a16:creationId xmlns:a16="http://schemas.microsoft.com/office/drawing/2014/main" id="{F80EF780-456E-3624-13F9-B9D40F5AD21E}"/>
              </a:ext>
            </a:extLst>
          </p:cNvPr>
          <p:cNvSpPr/>
          <p:nvPr/>
        </p:nvSpPr>
        <p:spPr>
          <a:xfrm>
            <a:off x="9785100" y="4217922"/>
            <a:ext cx="1439561" cy="276999"/>
          </a:xfrm>
          <a:prstGeom prst="rect">
            <a:avLst/>
          </a:prstGeom>
        </p:spPr>
        <p:txBody>
          <a:bodyPr wrap="non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rPr>
              <a:t>  Source: Yan Losier</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Updating Wireless Telegraphy Licence Exemptions</a:t>
            </a:r>
            <a:endParaRPr lang="en-US" sz="1800" dirty="0"/>
          </a:p>
          <a:p>
            <a:pPr marL="630238" marR="117475" lvl="1" indent="-230188" algn="just">
              <a:buChar char="•"/>
              <a:tabLst>
                <a:tab pos="230188" algn="l"/>
              </a:tabLst>
            </a:pPr>
            <a:r>
              <a:rPr lang="en-US" sz="1600" spc="-5" dirty="0">
                <a:cs typeface="Arial"/>
              </a:rPr>
              <a:t>Publication date:  17 January 2025</a:t>
            </a:r>
          </a:p>
          <a:p>
            <a:pPr marL="630238" marR="117475" lvl="1" indent="-230188" algn="just">
              <a:buChar char="•"/>
              <a:tabLst>
                <a:tab pos="230188" algn="l"/>
              </a:tabLst>
            </a:pPr>
            <a:r>
              <a:rPr lang="en-US" sz="1600" spc="-5" dirty="0">
                <a:cs typeface="Arial"/>
              </a:rPr>
              <a:t>Closing date for response:  28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https://www.ofcom.org.uk/spectrum/radio-equipment/consultation-updating-wireless-telegraphy-licence-exemptions/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18-25/0016</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3FEC8DE-4A87-2004-CFF4-52396E8BB45D}"/>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437730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C6760-C73E-795A-7950-FA63398D659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E033931-54F1-F368-773E-A7BF02A92E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CA6267F6-E617-DEA8-A38C-EE339E66C86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(2)</a:t>
            </a:r>
          </a:p>
        </p:txBody>
      </p:sp>
      <p:pic>
        <p:nvPicPr>
          <p:cNvPr id="9" name="Picture 8">
            <a:extLst>
              <a:ext uri="{FF2B5EF4-FFF2-40B4-BE49-F238E27FC236}">
                <a16:creationId xmlns:a16="http://schemas.microsoft.com/office/drawing/2014/main" id="{AF6E10E2-F3DA-AEE0-6056-3ABF23EF7AA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A1A1FB0-9632-044D-F7DE-CE12D7A99C4C}"/>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017E81D7-0261-F836-6800-E34855F46957}"/>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18-25/0016r2 </a:t>
            </a:r>
            <a:r>
              <a:rPr lang="en-US" sz="1800" spc="-5" dirty="0">
                <a:cs typeface="Arial"/>
              </a:rPr>
              <a:t>in response to the </a:t>
            </a:r>
            <a:r>
              <a:rPr lang="en-US" sz="1800" dirty="0"/>
              <a:t>UK Ofcom</a:t>
            </a:r>
            <a:r>
              <a:rPr lang="en-US" sz="1800" spc="-5" dirty="0">
                <a:cs typeface="Arial"/>
              </a:rPr>
              <a:t>’s </a:t>
            </a:r>
            <a:r>
              <a:rPr lang="en-US" sz="1800" spc="-5" dirty="0">
                <a:solidFill>
                  <a:schemeClr val="tx1"/>
                </a:solidFill>
                <a:cs typeface="Arial"/>
              </a:rPr>
              <a:t>consultation </a:t>
            </a:r>
            <a:r>
              <a:rPr lang="en-US" sz="1800" dirty="0"/>
              <a:t>“</a:t>
            </a:r>
            <a:r>
              <a:rPr lang="en-GB" sz="1800" dirty="0"/>
              <a:t>Updating Wireless Telegraphy Licence Exemptions</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UK Ofcom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831466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155D7-9744-71F0-90C6-18BF777E0D0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19632E8B-4A16-8F2C-8CA8-209CCF52B0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2AEF7FCB-2014-2CFA-7345-1B2D1449644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a:t>
            </a:r>
          </a:p>
        </p:txBody>
      </p:sp>
      <p:sp>
        <p:nvSpPr>
          <p:cNvPr id="10" name="Content Placeholder 2">
            <a:extLst>
              <a:ext uri="{FF2B5EF4-FFF2-40B4-BE49-F238E27FC236}">
                <a16:creationId xmlns:a16="http://schemas.microsoft.com/office/drawing/2014/main" id="{72E65A63-0E67-DE48-707C-AFC0F06BAC0D}"/>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B10D39CE-4672-1E34-0601-EAA1C4DAF800}"/>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85206E6-C8E7-A0A4-F5D2-E81D8C74F3D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07854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81EE1-AFDF-7D06-056B-0E397340277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14CB9F6-100E-502F-413E-40E32D4A97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894160C8-184F-7E88-9385-ECA36523067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a:t>
            </a:r>
          </a:p>
        </p:txBody>
      </p:sp>
      <p:sp>
        <p:nvSpPr>
          <p:cNvPr id="10" name="Content Placeholder 2">
            <a:extLst>
              <a:ext uri="{FF2B5EF4-FFF2-40B4-BE49-F238E27FC236}">
                <a16:creationId xmlns:a16="http://schemas.microsoft.com/office/drawing/2014/main" id="{445B4DC7-65C3-4361-AD9A-854A9B392A33}"/>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8F0609FC-2390-40D4-00FF-50388904073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93C88F-F56E-AF9E-DA3C-F9FF9D5E850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081389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13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30</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32</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cs typeface="Arial" panose="020B0604020202020204" pitchFamily="34" charset="0"/>
                <a:hlinkClick r:id="rId3"/>
              </a:rPr>
              <a:t>https://web.cvent.com/event/4fa8fa22-fa35-4058-a648-d08fdd56a1c1/summary</a:t>
            </a:r>
            <a:r>
              <a:rPr lang="en-US" altLang="en-US" sz="1800" b="1" dirty="0">
                <a:solidFill>
                  <a:srgbClr val="FF0000"/>
                </a:solidFill>
                <a:cs typeface="Arial" panose="020B0604020202020204" pitchFamily="34" charset="0"/>
              </a:rPr>
              <a:t> </a:t>
            </a:r>
          </a:p>
          <a:p>
            <a:pPr lvl="1" indent="0" algn="just">
              <a:spcAft>
                <a:spcPts val="0"/>
              </a:spcAft>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cs typeface="Arial" panose="020B0604020202020204" pitchFamily="34" charset="0"/>
                <a:hlinkClick r:id="rId4"/>
              </a:rPr>
              <a:t>IMAT</a:t>
            </a:r>
            <a:r>
              <a:rPr lang="en-US" altLang="en-US" sz="1800" b="1" dirty="0">
                <a:solidFill>
                  <a:schemeClr val="tx1"/>
                </a:solidFill>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18-25/0010r3</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38</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https://web.cvent.com/event/4fa8fa22-fa35-4058-a648-d08fdd56a1c1/summary</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41</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Hilton Atlanta, Atlanta, Georgia, United States</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Secretary appointment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20951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Secretary Appointment</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#5 (Procedural):  To reaffirm </a:t>
            </a:r>
            <a:r>
              <a:rPr lang="en-US" sz="1800" spc="-5" dirty="0" err="1">
                <a:latin typeface="+mj-lt"/>
                <a:cs typeface="Arial"/>
              </a:rPr>
              <a:t>Chenhe</a:t>
            </a:r>
            <a:r>
              <a:rPr lang="en-US" sz="1800" spc="-5" dirty="0">
                <a:latin typeface="+mj-lt"/>
                <a:cs typeface="Arial"/>
              </a:rPr>
              <a:t> Ji as the secretary of IEEE 802.18 RR-TAG.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748940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ADE6F-5E2B-83BF-B3B0-CCF7233C0A2E}"/>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74881BC-74A7-D858-7582-B9FB3A886A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a:extLst>
              <a:ext uri="{FF2B5EF4-FFF2-40B4-BE49-F238E27FC236}">
                <a16:creationId xmlns:a16="http://schemas.microsoft.com/office/drawing/2014/main" id="{0E84D4BF-2860-1879-D9B2-9E342D4E086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(1)</a:t>
            </a:r>
          </a:p>
        </p:txBody>
      </p:sp>
      <p:sp>
        <p:nvSpPr>
          <p:cNvPr id="10" name="Content Placeholder 2">
            <a:extLst>
              <a:ext uri="{FF2B5EF4-FFF2-40B4-BE49-F238E27FC236}">
                <a16:creationId xmlns:a16="http://schemas.microsoft.com/office/drawing/2014/main" id="{40EBCD02-88FD-97F9-984F-1442075041A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62FE906-2DB0-8617-8BB6-D312B2E511A7}"/>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D4775F-DBEE-6120-AF6D-87C42371A15C}"/>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2027445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DC7A4-055B-51B2-5692-880BCD89D9BF}"/>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01192E35-06B7-CE32-B29E-618ED15118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a:extLst>
              <a:ext uri="{FF2B5EF4-FFF2-40B4-BE49-F238E27FC236}">
                <a16:creationId xmlns:a16="http://schemas.microsoft.com/office/drawing/2014/main" id="{9C8E4480-E6F1-FE0B-3EE9-0F4C38EA40B8}"/>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(2)</a:t>
            </a:r>
          </a:p>
        </p:txBody>
      </p:sp>
      <p:pic>
        <p:nvPicPr>
          <p:cNvPr id="9" name="Picture 8">
            <a:extLst>
              <a:ext uri="{FF2B5EF4-FFF2-40B4-BE49-F238E27FC236}">
                <a16:creationId xmlns:a16="http://schemas.microsoft.com/office/drawing/2014/main" id="{CE928FFF-59AE-C5C8-00CA-F7CAE5B0D4E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D23C9A8B-EEC8-6D36-C51A-2EFBB685E2A6}"/>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21208305-9DD1-4AD2-7B7F-CC47724F4D05}"/>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#6 (Technical):  Move to approve document </a:t>
            </a:r>
            <a:r>
              <a:rPr lang="en-GB" sz="1800" dirty="0">
                <a:solidFill>
                  <a:schemeClr val="accent2"/>
                </a:solidFill>
              </a:rPr>
              <a:t>18-25/0017r0 [Placeholder] </a:t>
            </a:r>
            <a:r>
              <a:rPr lang="en-US" sz="1800" spc="-5" dirty="0">
                <a:cs typeface="Arial"/>
              </a:rPr>
              <a:t>in response to the </a:t>
            </a:r>
            <a:r>
              <a:rPr lang="en-US" sz="1800" dirty="0"/>
              <a:t>UAE </a:t>
            </a:r>
            <a:r>
              <a:rPr lang="en-US" sz="1800" dirty="0">
                <a:solidFill>
                  <a:srgbClr val="000000"/>
                </a:solidFill>
                <a:effectLst/>
                <a:latin typeface="Times New Roman" panose="02020603050405020304" pitchFamily="18" charset="0"/>
                <a:ea typeface="Times New Roman" panose="02020603050405020304" pitchFamily="18" charset="0"/>
              </a:rPr>
              <a:t>Telecommunications and Digital Government Regulatory Authority </a:t>
            </a:r>
            <a:r>
              <a:rPr lang="en-US" sz="1800" dirty="0"/>
              <a:t>(TDRA)</a:t>
            </a:r>
            <a:r>
              <a:rPr lang="en-US" sz="1800" spc="-5" dirty="0">
                <a:cs typeface="Arial"/>
              </a:rPr>
              <a:t>’s </a:t>
            </a:r>
            <a:r>
              <a:rPr lang="en-US" sz="1800" spc="-5" dirty="0">
                <a:solidFill>
                  <a:schemeClr val="tx1"/>
                </a:solidFill>
                <a:cs typeface="Arial"/>
              </a:rPr>
              <a:t>consultation </a:t>
            </a:r>
            <a:r>
              <a:rPr lang="en-US" sz="1800" dirty="0"/>
              <a:t>“</a:t>
            </a:r>
            <a:r>
              <a:rPr lang="en-GB" sz="1800" dirty="0"/>
              <a:t>UAE Spectrum Outlook 2026 - 2031</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TDRA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471359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272B596F-AB3E-1F31-23A8-E0F2339B13F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D9394-179E-E306-0912-C69B685442C6}"/>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9F1FDE0-A470-5762-4C66-8F6E15C5A9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a:extLst>
              <a:ext uri="{FF2B5EF4-FFF2-40B4-BE49-F238E27FC236}">
                <a16:creationId xmlns:a16="http://schemas.microsoft.com/office/drawing/2014/main" id="{D79BADD2-C6CA-CDD4-9ED4-864398FBC35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(2)</a:t>
            </a:r>
          </a:p>
        </p:txBody>
      </p:sp>
      <p:pic>
        <p:nvPicPr>
          <p:cNvPr id="9" name="Picture 8">
            <a:extLst>
              <a:ext uri="{FF2B5EF4-FFF2-40B4-BE49-F238E27FC236}">
                <a16:creationId xmlns:a16="http://schemas.microsoft.com/office/drawing/2014/main" id="{1FE1199A-B571-C5C1-5E0E-7597846F2421}"/>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FC6ED1B5-F1CD-9154-49F3-D36D97A8A670}"/>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348C17CE-F780-20EA-C6EF-5F7DB867342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#7 (Technical):  Move to approve document </a:t>
            </a:r>
            <a:r>
              <a:rPr lang="en-GB" sz="1800" dirty="0">
                <a:solidFill>
                  <a:schemeClr val="accent2"/>
                </a:solidFill>
              </a:rPr>
              <a:t>18-25/0020r0 [Placeholder] </a:t>
            </a:r>
            <a:r>
              <a:rPr lang="en-US" sz="1800" spc="-5" dirty="0">
                <a:cs typeface="Arial"/>
              </a:rPr>
              <a:t>in response to the </a:t>
            </a:r>
            <a:r>
              <a:rPr lang="en-US" sz="1800" dirty="0"/>
              <a:t>Australian Communications and Media Authority (ACMA)</a:t>
            </a:r>
            <a:r>
              <a:rPr lang="en-US" sz="1800" spc="-5" dirty="0">
                <a:cs typeface="Arial"/>
              </a:rPr>
              <a:t>’s </a:t>
            </a:r>
            <a:r>
              <a:rPr lang="en-US" sz="1800" spc="-5" dirty="0">
                <a:solidFill>
                  <a:schemeClr val="tx1"/>
                </a:solidFill>
                <a:cs typeface="Arial"/>
              </a:rPr>
              <a:t>consultation </a:t>
            </a:r>
            <a:r>
              <a:rPr lang="en-US" sz="1800" dirty="0"/>
              <a:t>“</a:t>
            </a:r>
            <a:r>
              <a:rPr lang="en-GB" sz="1800" dirty="0"/>
              <a:t>Draft Five-year spectrum outlook 2025-30</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2165770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UAE TDRA:  </a:t>
            </a:r>
            <a:r>
              <a:rPr lang="en-GB" sz="1400" u="sng" dirty="0">
                <a:hlinkClick r:id="rId6"/>
              </a:rPr>
              <a:t>UAE Spectrum Outlook 2026 -2031</a:t>
            </a:r>
            <a:endParaRPr lang="en-GB" sz="1400" u="sng" dirty="0"/>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7"/>
              </a:rPr>
              <a:t>Draft Five-year spectrum outlook 2025-30</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9"/>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10"/>
              </a:rPr>
              <a:t>Promoting the Development of Positioning, Navigation, and Timing Technologies and Solutions (WT Docket No. 25-110 / Inquiry FCC-CIRC2503-01)</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solidFill>
                  <a:schemeClr val="tx1"/>
                </a:solidFill>
              </a:rPr>
              <a:t>On 12 February 2025, Radio Spectrum Policy Group (RSPG) </a:t>
            </a:r>
            <a:r>
              <a:rPr lang="en-US" sz="1400" dirty="0">
                <a:solidFill>
                  <a:schemeClr val="tx1"/>
                </a:solidFill>
                <a:hlinkClick r:id="rId3"/>
              </a:rPr>
              <a:t>published</a:t>
            </a:r>
            <a:r>
              <a:rPr lang="en-US" sz="1400" dirty="0">
                <a:solidFill>
                  <a:schemeClr val="tx1"/>
                </a:solidFill>
              </a:rPr>
              <a:t> its report on 6G strategic vision.</a:t>
            </a:r>
          </a:p>
          <a:p>
            <a:pPr marL="630238" marR="117475" lvl="1" indent="-230188" algn="just">
              <a:buClrTx/>
              <a:buFont typeface="Times New Roman" pitchFamily="16" charset="0"/>
              <a:buChar char="•"/>
              <a:tabLst>
                <a:tab pos="230188" algn="l"/>
              </a:tabLst>
            </a:pPr>
            <a:r>
              <a:rPr lang="en-US" sz="1600" dirty="0">
                <a:solidFill>
                  <a:schemeClr val="tx1"/>
                </a:solidFill>
              </a:rPr>
              <a:t>ETSI</a:t>
            </a:r>
          </a:p>
          <a:p>
            <a:pPr marL="1030288" marR="117475" lvl="2" indent="-230188" algn="just">
              <a:buClrTx/>
              <a:buFont typeface="Times New Roman" pitchFamily="16" charset="0"/>
              <a:buChar char="•"/>
              <a:tabLst>
                <a:tab pos="230188" algn="l"/>
              </a:tabLst>
            </a:pPr>
            <a:r>
              <a:rPr lang="en-US" sz="1400" dirty="0">
                <a:solidFill>
                  <a:schemeClr val="tx1"/>
                </a:solidFill>
              </a:rPr>
              <a:t>BRAN </a:t>
            </a:r>
            <a:r>
              <a:rPr lang="en-US" sz="1400" dirty="0">
                <a:solidFill>
                  <a:schemeClr val="tx1"/>
                </a:solidFill>
                <a:hlinkClick r:id="rId4"/>
              </a:rPr>
              <a:t>March 2025 update</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Colombia</a:t>
            </a:r>
          </a:p>
          <a:p>
            <a:pPr marL="1030288" marR="117475" lvl="2" indent="-230188" algn="just">
              <a:buClrTx/>
              <a:buFont typeface="Times New Roman" pitchFamily="16" charset="0"/>
              <a:buChar char="•"/>
              <a:tabLst>
                <a:tab pos="230188" algn="l"/>
              </a:tabLst>
            </a:pPr>
            <a:r>
              <a:rPr lang="en-US" sz="1400" dirty="0">
                <a:solidFill>
                  <a:schemeClr val="tx1"/>
                </a:solidFill>
              </a:rPr>
              <a:t>On 20 February 2025, National Spectrum Agency (ANE) </a:t>
            </a:r>
            <a:r>
              <a:rPr lang="en-US" sz="1400" dirty="0">
                <a:solidFill>
                  <a:schemeClr val="tx1"/>
                </a:solidFill>
                <a:hlinkClick r:id="rId5"/>
              </a:rPr>
              <a:t>published</a:t>
            </a:r>
            <a:r>
              <a:rPr lang="en-US" sz="1400" dirty="0">
                <a:solidFill>
                  <a:schemeClr val="tx1"/>
                </a:solidFill>
              </a:rPr>
              <a:t> the latest version of the Table of Frequency Allocation.</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South Korea</a:t>
            </a: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6"/>
              </a:rPr>
              <a:t>published</a:t>
            </a:r>
            <a:r>
              <a:rPr lang="en-US" sz="1400" dirty="0">
                <a:solidFill>
                  <a:schemeClr val="tx1"/>
                </a:solidFill>
              </a:rPr>
              <a:t> the latest version of the Table of Frequency Allocation. </a:t>
            </a:r>
            <a:endParaRPr lang="en-US" sz="1400" dirty="0"/>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40320025"/>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20 </a:t>
                      </a:r>
                      <a:r>
                        <a:rPr lang="en-US" sz="1500" dirty="0"/>
                        <a:t>March 2025</a:t>
                      </a:r>
                    </a:p>
                  </a:txBody>
                  <a:tcPr/>
                </a:tc>
                <a:extLst>
                  <a:ext uri="{0D108BD9-81ED-4DB2-BD59-A6C34878D82A}">
                    <a16:rowId xmlns:a16="http://schemas.microsoft.com/office/drawing/2014/main" val="10001"/>
                  </a:ext>
                </a:extLst>
              </a:tr>
              <a:tr h="370840">
                <a:tc>
                  <a:txBody>
                    <a:bodyPr/>
                    <a:lstStyle/>
                    <a:p>
                      <a:r>
                        <a:rPr lang="en-US" sz="1500" baseline="0" dirty="0"/>
                        <a:t>2025 May wireless interim</a:t>
                      </a:r>
                    </a:p>
                    <a:p>
                      <a:r>
                        <a:rPr lang="en-US" sz="1500" baseline="0" dirty="0"/>
                        <a:t>(credited session)</a:t>
                      </a:r>
                    </a:p>
                  </a:txBody>
                  <a:tcPr/>
                </a:tc>
                <a:tc>
                  <a:txBody>
                    <a:bodyPr/>
                    <a:lstStyle/>
                    <a:p>
                      <a:r>
                        <a:rPr lang="en-US" sz="1500" dirty="0"/>
                        <a:t>Opening meeting:  Tuesday, 13 May,</a:t>
                      </a:r>
                      <a:r>
                        <a:rPr lang="en-US" sz="1500" baseline="0" dirty="0"/>
                        <a:t> 10:30am CET to 12:30pm CET</a:t>
                      </a:r>
                    </a:p>
                    <a:p>
                      <a:r>
                        <a:rPr lang="en-US" sz="1500" baseline="0" dirty="0"/>
                        <a:t>Closing meeting:  Thursday, 15 May, 8:00am CET to 10:00am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May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t>
            </a:r>
            <a:r>
              <a:rPr lang="en-US" sz="1400" kern="0">
                <a:solidFill>
                  <a:srgbClr val="FF0000"/>
                </a:solidFill>
              </a:rPr>
              <a:t>April 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#8 (Procedural):  </a:t>
            </a:r>
            <a:r>
              <a:rPr lang="en-US" sz="1800" dirty="0"/>
              <a:t>The 802.18 Chair or Chair designee is directed to conduct, as necessary, the following weekly teleconference calls from 27 March 2025 to 7 August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18-25/0010r3</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71805</TotalTime>
  <Words>4948</Words>
  <Application>Microsoft Office PowerPoint</Application>
  <PresentationFormat>Widescreen</PresentationFormat>
  <Paragraphs>770</Paragraphs>
  <Slides>60</Slides>
  <Notes>37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7" baseType="lpstr">
      <vt:lpstr>Arial</vt:lpstr>
      <vt:lpstr>Arial Unicode MS</vt:lpstr>
      <vt:lpstr>Calibri</vt:lpstr>
      <vt:lpstr>Monotype Sorts</vt:lpstr>
      <vt:lpstr>Times New Roman</vt:lpstr>
      <vt:lpstr>Office Theme</vt:lpstr>
      <vt:lpstr>Document</vt:lpstr>
      <vt:lpstr>2025 March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January wireless interim minutes</vt:lpstr>
      <vt:lpstr>PowerPoint Presentation</vt:lpstr>
      <vt:lpstr>PowerPoint Presentation</vt:lpstr>
      <vt:lpstr>PowerPoint Presentation</vt:lpstr>
      <vt:lpstr>Previous invited talks</vt:lpstr>
      <vt:lpstr>Enrichment activities</vt:lpstr>
      <vt:lpstr>PowerPoint Presentation</vt:lpstr>
      <vt:lpstr>UK Ofcom’s consultation (1)</vt:lpstr>
      <vt:lpstr>UK Ofcom’s consultation (2)</vt:lpstr>
      <vt:lpstr>UAE TDRA’s consultation</vt:lpstr>
      <vt:lpstr>Australia ACMA’s consultation</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Secretary Appointment</vt:lpstr>
      <vt:lpstr>PowerPoint Presentation</vt:lpstr>
      <vt:lpstr>UAE TDRA’s consultation (1)</vt:lpstr>
      <vt:lpstr>UAE TDRA’s consultation (2)</vt:lpstr>
      <vt:lpstr>Australia ACMA’s consultation (1)</vt:lpstr>
      <vt:lpstr>Australia ACMA’s consultation (2)</vt:lpstr>
      <vt:lpstr>Status of ongoing consultations</vt:lpstr>
      <vt:lpstr>PowerPoint Presentation</vt:lpstr>
      <vt:lpstr>General discussion items</vt:lpstr>
      <vt:lpstr>PowerPoint Presentation</vt:lpstr>
      <vt:lpstr>Future RR-TAG meetings</vt:lpstr>
      <vt:lpstr>2025 May wireless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18-25/0011r1</dc:title>
  <dc:creator>Edward Au</dc:creator>
  <cp:keywords>2025 March supplementary materials</cp:keywords>
  <cp:lastModifiedBy>Edward Au</cp:lastModifiedBy>
  <cp:revision>5422</cp:revision>
  <cp:lastPrinted>1601-01-01T00:00:00Z</cp:lastPrinted>
  <dcterms:created xsi:type="dcterms:W3CDTF">2016-03-03T14:54:45Z</dcterms:created>
  <dcterms:modified xsi:type="dcterms:W3CDTF">2025-03-09T21:44:01Z</dcterms:modified>
  <cp:category>IEEE 802.18 RR-TAG </cp:category>
</cp:coreProperties>
</file>