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62"/>
  </p:notesMasterIdLst>
  <p:handoutMasterIdLst>
    <p:handoutMasterId r:id="rId63"/>
  </p:handoutMasterIdLst>
  <p:sldIdLst>
    <p:sldId id="256" r:id="rId2"/>
    <p:sldId id="1055" r:id="rId3"/>
    <p:sldId id="962" r:id="rId4"/>
    <p:sldId id="892" r:id="rId5"/>
    <p:sldId id="1051" r:id="rId6"/>
    <p:sldId id="1052" r:id="rId7"/>
    <p:sldId id="961" r:id="rId8"/>
    <p:sldId id="857" r:id="rId9"/>
    <p:sldId id="329" r:id="rId10"/>
    <p:sldId id="604" r:id="rId11"/>
    <p:sldId id="624" r:id="rId12"/>
    <p:sldId id="605" r:id="rId13"/>
    <p:sldId id="963" r:id="rId14"/>
    <p:sldId id="843" r:id="rId15"/>
    <p:sldId id="923" r:id="rId16"/>
    <p:sldId id="947" r:id="rId17"/>
    <p:sldId id="914" r:id="rId18"/>
    <p:sldId id="966" r:id="rId19"/>
    <p:sldId id="845" r:id="rId20"/>
    <p:sldId id="1142" r:id="rId21"/>
    <p:sldId id="1143" r:id="rId22"/>
    <p:sldId id="1164" r:id="rId23"/>
    <p:sldId id="1165" r:id="rId24"/>
    <p:sldId id="1166" r:id="rId25"/>
    <p:sldId id="970" r:id="rId26"/>
    <p:sldId id="944" r:id="rId27"/>
    <p:sldId id="1173" r:id="rId28"/>
    <p:sldId id="1178" r:id="rId29"/>
    <p:sldId id="1174" r:id="rId30"/>
    <p:sldId id="1056" r:id="rId31"/>
    <p:sldId id="1057" r:id="rId32"/>
    <p:sldId id="1147" r:id="rId33"/>
    <p:sldId id="1059" r:id="rId34"/>
    <p:sldId id="1060" r:id="rId35"/>
    <p:sldId id="1061" r:id="rId36"/>
    <p:sldId id="1062" r:id="rId37"/>
    <p:sldId id="1063" r:id="rId38"/>
    <p:sldId id="1064" r:id="rId39"/>
    <p:sldId id="1065" r:id="rId40"/>
    <p:sldId id="1066" r:id="rId41"/>
    <p:sldId id="1067" r:id="rId42"/>
    <p:sldId id="1068" r:id="rId43"/>
    <p:sldId id="1069" r:id="rId44"/>
    <p:sldId id="1070" r:id="rId45"/>
    <p:sldId id="1167" r:id="rId46"/>
    <p:sldId id="1168" r:id="rId47"/>
    <p:sldId id="1152" r:id="rId48"/>
    <p:sldId id="1177" r:id="rId49"/>
    <p:sldId id="1176" r:id="rId50"/>
    <p:sldId id="1179" r:id="rId51"/>
    <p:sldId id="1180" r:id="rId52"/>
    <p:sldId id="1175" r:id="rId53"/>
    <p:sldId id="1170" r:id="rId54"/>
    <p:sldId id="1171" r:id="rId55"/>
    <p:sldId id="978" r:id="rId56"/>
    <p:sldId id="900" r:id="rId57"/>
    <p:sldId id="1128" r:id="rId58"/>
    <p:sldId id="1172" r:id="rId59"/>
    <p:sldId id="887" r:id="rId60"/>
    <p:sldId id="888" r:id="rId6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24" autoAdjust="0"/>
    <p:restoredTop sz="95405" autoAdjust="0"/>
  </p:normalViewPr>
  <p:slideViewPr>
    <p:cSldViewPr>
      <p:cViewPr varScale="1">
        <p:scale>
          <a:sx n="99" d="100"/>
          <a:sy n="99" d="100"/>
        </p:scale>
        <p:origin x="1380" y="306"/>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7002"/>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3/7/2025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21</a:t>
            </a:fld>
            <a:endParaRPr lang="en-US" altLang="en-US"/>
          </a:p>
        </p:txBody>
      </p:sp>
    </p:spTree>
    <p:extLst>
      <p:ext uri="{BB962C8B-B14F-4D97-AF65-F5344CB8AC3E}">
        <p14:creationId xmlns:p14="http://schemas.microsoft.com/office/powerpoint/2010/main" val="3186293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1311451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636953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6441649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4254164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494706-1D03-AB38-005C-8D05922E112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431794F-AAEA-116B-6F21-D094F0475AFF}"/>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95E42C2-AAB0-56BB-B0B6-1245FF3ECE5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F266EDF-F3CB-EA6C-00DC-32430C40FCEE}"/>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16B7F1BF-9EEA-B8C3-54B4-6E73B65965FE}"/>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0BB24080-5196-163F-59D2-8EF39FA32491}"/>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9233508F-29F1-E9DB-D73B-E4B0EC32C40C}"/>
              </a:ext>
            </a:extLst>
          </p:cNvPr>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1208870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ABCEE0-40A8-0FE7-3FFB-5549EB3F206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3AEF680-73FD-8147-3396-4EBCBC425DCA}"/>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2A2023EE-E354-1100-9592-A459D4D040A6}"/>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9528F55C-A882-A868-37C7-2D673E02A77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21ACA583-7BA4-37C7-FDBF-C9783FCF3307}"/>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8DF1BF7E-B57E-BBA6-D343-DCC8151419DD}"/>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9CEA934-2C3B-EAA5-A614-6132D206CD70}"/>
              </a:ext>
            </a:extLst>
          </p:cNvPr>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587650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1A0907-6AD2-9158-4469-48878856DDA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36BA9C8-503B-EC34-99C9-7B06C34E744F}"/>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D0EB6AAE-A048-5B4A-AFC9-BA12AD0F47F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AE6DA04D-5162-8C76-03C9-FCAD9D0F5DDA}"/>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ED2D9F81-12A0-E6F3-05C0-91855941B1A6}"/>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B756F48D-682E-75B2-6EF4-7359441D4DA6}"/>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CE869E7B-1C04-D1CE-B8A2-FE12FA801AFC}"/>
              </a:ext>
            </a:extLst>
          </p:cNvPr>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1122800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896146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36</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36</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37</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37</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289675722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14FF53-CFD7-284D-463A-EDFCC58BF69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A91F8D8-4896-B265-1815-29603BAF8E1A}"/>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04AB806C-FD64-29A6-DEE9-01A50CC80A84}"/>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76436948-1644-1A82-ED7C-336C6DCC7A3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D6A5600A-B3B9-8567-3B37-70D81DA1508D}"/>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94440246-EA2F-AF13-F770-7FB9738E11B7}"/>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2C6773B3-2D37-657C-938D-8328972646DF}"/>
              </a:ext>
            </a:extLst>
          </p:cNvPr>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305706408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F09E4F-BC1E-8A14-7152-8745232C32D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89B894A-2EBC-9985-1F14-202DAB3BC15C}"/>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00527536-31F8-F66E-E789-C4100F9EB310}"/>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39C27201-F10A-57CC-349E-25CF4A387669}"/>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C69FA5C1-1613-7188-D400-C025E8A8A46D}"/>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B510DFF0-2884-4191-1EBC-ACF4FD8BCC22}"/>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D6C31D5B-46A8-38FE-55EE-67D2C55B0B49}"/>
              </a:ext>
            </a:extLst>
          </p:cNvPr>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8664978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B7D3CC-8DA3-109E-9118-D3B5F3F1D8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010702D-0E8C-22B1-7D41-BC3C3D4F2C88}"/>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AF04A33-9A7D-BA84-B1B0-7C4EB11874D2}"/>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DEF8251-8CD7-1D28-DF0F-D517E8337FA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1DDCFF3D-BBC4-CE86-77AC-D855A035A05C}"/>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BA18CE93-C293-FFAE-1C2B-A8C38760D183}"/>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F6A4934-C9A0-3E70-6910-B44E83B0ECF6}"/>
              </a:ext>
            </a:extLst>
          </p:cNvPr>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4976198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9DE518-67B1-61B8-EFE7-0224AEAF373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FD8ABDB-F2A1-088B-72D1-633B87886DDC}"/>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78C99896-D266-7C25-FDBC-ADD50ED1460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515EFA68-D557-40D3-4B39-CDF64EB3CA7F}"/>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BBDCEE9C-2B9A-7640-F71E-FBE21844FBD0}"/>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C272789F-8303-4F93-5DA9-8BC6490BD571}"/>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5554B19A-916B-23C1-155D-D4C1630AF58D}"/>
              </a:ext>
            </a:extLst>
          </p:cNvPr>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72315373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21AF56-D5A8-78FD-5EFB-937BD06D742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3B713A3-8E44-E1A0-7756-4885371B5685}"/>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5E0ED6F-E652-C103-7D79-89668E6A4431}"/>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6FD404B4-1DDF-7243-3E91-DE0DB62E34B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29AC26EC-B42A-04D5-8313-6B140AD20AB0}"/>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234EC759-25C2-2D8F-35D0-5612B3385BBF}"/>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92AE790-0DC6-76F6-6552-FC2C4099CB16}"/>
              </a:ext>
            </a:extLst>
          </p:cNvPr>
          <p:cNvSpPr>
            <a:spLocks noGrp="1"/>
          </p:cNvSpPr>
          <p:nvPr>
            <p:ph type="sldNum"/>
          </p:nvPr>
        </p:nvSpPr>
        <p:spPr/>
        <p:txBody>
          <a:bodyPr/>
          <a:lstStyle/>
          <a:p>
            <a:r>
              <a:rPr lang="en-US" dirty="0"/>
              <a:t>Page </a:t>
            </a:r>
            <a:fld id="{47A7FEEB-9CD2-43FE-843C-C5350BEACB45}" type="slidenum">
              <a:rPr lang="en-US" smtClean="0"/>
              <a:pPr/>
              <a:t>52</a:t>
            </a:fld>
            <a:endParaRPr lang="en-US" dirty="0"/>
          </a:p>
        </p:txBody>
      </p:sp>
    </p:spTree>
    <p:extLst>
      <p:ext uri="{BB962C8B-B14F-4D97-AF65-F5344CB8AC3E}">
        <p14:creationId xmlns:p14="http://schemas.microsoft.com/office/powerpoint/2010/main" val="381804417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54</a:t>
            </a:fld>
            <a:endParaRPr lang="en-US" dirty="0"/>
          </a:p>
        </p:txBody>
      </p:sp>
    </p:spTree>
    <p:extLst>
      <p:ext uri="{BB962C8B-B14F-4D97-AF65-F5344CB8AC3E}">
        <p14:creationId xmlns:p14="http://schemas.microsoft.com/office/powerpoint/2010/main" val="249372473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56</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57</a:t>
            </a:fld>
            <a:endParaRPr lang="en-US" dirty="0"/>
          </a:p>
        </p:txBody>
      </p:sp>
    </p:spTree>
    <p:extLst>
      <p:ext uri="{BB962C8B-B14F-4D97-AF65-F5344CB8AC3E}">
        <p14:creationId xmlns:p14="http://schemas.microsoft.com/office/powerpoint/2010/main" val="245732866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58</a:t>
            </a:fld>
            <a:endParaRPr lang="en-US" dirty="0"/>
          </a:p>
        </p:txBody>
      </p:sp>
    </p:spTree>
    <p:extLst>
      <p:ext uri="{BB962C8B-B14F-4D97-AF65-F5344CB8AC3E}">
        <p14:creationId xmlns:p14="http://schemas.microsoft.com/office/powerpoint/2010/main" val="93176797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59</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60</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87612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March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chemeClr val="tx1"/>
                </a:solidFill>
              </a:rPr>
              <a:t>Agenda / </a:t>
            </a:r>
            <a:r>
              <a:rPr lang="en-US" sz="1200" b="0" i="0" kern="1200" dirty="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802.18-25/0011r0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ocuments?is_dcn=6&amp;is_group=WCSG&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ocuments?is_dcn=0008&amp;is_group=0000&amp;is_year=2025"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ec/dcn/17/ec-17-0090-26-0PNP-ieee-802-lmsc-operations-manual.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8/documents?is_dcn=8&amp;is_group=0000&amp;is_year=2024" TargetMode="External"/><Relationship Id="rId3" Type="http://schemas.openxmlformats.org/officeDocument/2006/relationships/image" Target="../media/image1.png"/><Relationship Id="rId7" Type="http://schemas.openxmlformats.org/officeDocument/2006/relationships/hyperlink" Target="https://mentor.ieee.org/802.18/documents?is_dcn=128&amp;is_group=0000&amp;is_year=2023" TargetMode="External"/><Relationship Id="rId12" Type="http://schemas.openxmlformats.org/officeDocument/2006/relationships/hyperlink" Target="https://mentor.ieee.org/802.18/documents?is_dcn=0001&amp;is_group=0000&amp;is_year=2025"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mentor.ieee.org/802.18/documents?is_dcn=105&amp;is_group=0000&amp;is_year=2023" TargetMode="External"/><Relationship Id="rId11" Type="http://schemas.openxmlformats.org/officeDocument/2006/relationships/hyperlink" Target="https://mentor.ieee.org/802.18/documents?is_dcn=70&amp;is_group=0000&amp;is_year=2024" TargetMode="External"/><Relationship Id="rId5" Type="http://schemas.openxmlformats.org/officeDocument/2006/relationships/hyperlink" Target="https://mentor.ieee.org/802.18/dcn/23/18-23-0070-02-0000-spectrum-sensibilities-2030-and-beyond.pptx" TargetMode="External"/><Relationship Id="rId10" Type="http://schemas.openxmlformats.org/officeDocument/2006/relationships/hyperlink" Target="https://mentor.ieee.org/802.18/documents?is_dcn=53&amp;is_group=0000&amp;is_year=2024" TargetMode="External"/><Relationship Id="rId4" Type="http://schemas.openxmlformats.org/officeDocument/2006/relationships/hyperlink" Target="https://mentor.ieee.org/802.18/documents?is_dcn=54&amp;is_group=0000&amp;is_year=2023" TargetMode="External"/><Relationship Id="rId9" Type="http://schemas.openxmlformats.org/officeDocument/2006/relationships/hyperlink" Target="https://mentor.ieee.org/802.18/documents?is_dcn=0025&amp;is_group=0000&amp;is_year=2024"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hyperlink" Target="https://mentor.ieee.org/802.18/documents?is_dcn=7&amp;is_year=2025" TargetMode="Externa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ofcom.org.uk/spectrum/radio-equipment/consultation-updating-wireless-telegraphy-licence-exemptions/"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16&amp;is_group=0000&amp;is_year=2025"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tdra.gov.ae/en/Participation/consultations/details?id=3814"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17&amp;is_group=0000&amp;is_year=2025"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www.acma.gov.au/consultations/2025-03/draft-five-year-spectrum-outlook-2025-30-consultation"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20&amp;is_group=0000&amp;is_year=2025"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web.cvent.com/event/4fa8fa22-fa35-4058-a648-d08fdd56a1c1/summary"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imat.ieee.org/my-site/home" TargetMode="Externa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8/documents?is_dcn=0010&amp;is_group=0000&amp;is_year=2025"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37.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4fa8fa22-fa35-4058-a648-d08fdd56a1c1/summar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ec/documents?is_dcn=6&amp;is_group=WCSG&amp;is_year=2025"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tdra.gov.ae/en/Participation/consultations/details?id=3814"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17&amp;is_group=0000&amp;is_year=2025" TargetMode="External"/></Relationships>
</file>

<file path=ppt/slides/_rels/slide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www.acma.gov.au/consultations/2025-03/draft-five-year-spectrum-outlook-2025-30-consultation"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20&amp;is_group=0000&amp;is_year=2025" TargetMode="External"/></Relationships>
</file>

<file path=ppt/slides/_rels/slide5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8" Type="http://schemas.openxmlformats.org/officeDocument/2006/relationships/hyperlink" Target="https://www.rabc-cccr.ca/ised-radio-standards-specification-rss-247-issue-4-february-2025-digital-transmission-systems-frequency-hopping-systems-and-licence-exempt-local-area-network-devices-in-902-928-mhz-2400/"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www.acma.gov.au/consultations/2025-03/draft-five-year-spectrum-outlook-2025-30-consultation"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 Id="rId6" Type="http://schemas.openxmlformats.org/officeDocument/2006/relationships/hyperlink" Target="https://tdra.gov.ae/en/Participation/consultations/details?id=3814" TargetMode="External"/><Relationship Id="rId5" Type="http://schemas.openxmlformats.org/officeDocument/2006/relationships/hyperlink" Target="https://www.rabc-cccr.ca/radio-standards-specification-rss-102-sar-meas-issue-2-and-rss-102-sar-sim-issue-1/" TargetMode="External"/><Relationship Id="rId10" Type="http://schemas.openxmlformats.org/officeDocument/2006/relationships/image" Target="../media/image1.png"/><Relationship Id="rId4" Type="http://schemas.openxmlformats.org/officeDocument/2006/relationships/hyperlink" Target="https://www.ofcom.org.uk/spectrum/radio-equipment/consultation-updating-wireless-telegraphy-licence-exemptions/" TargetMode="External"/><Relationship Id="rId9" Type="http://schemas.openxmlformats.org/officeDocument/2006/relationships/hyperlink" Target="https://www.ofcom.org.uk/spectrum/innovative-use-of-spectrum/consultation-expanding-access-to-the-6-ghz-band-for-commercial-mobile-and-wi-fi-services/?utm_medium=email&amp;utm_campaign=Ofcom%20pioneers%20sharing%20of%20upper%206%20GHz%20spectrum%20between%20mobile%20and%20Wi-Fi%20services&amp;utm_content=Ofcom%20pioneers%20sharing%20of%20upper%206%20GHz%20spectrum%20between%20mobile%20and%20Wi-Fi%20services+CID_da46313569d6a4b16cf1e52e941916c1&amp;utm_source=updates&amp;utm_term=published%20proposals" TargetMode="External"/></Relationships>
</file>

<file path=ppt/slides/_rels/slide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radio-spectrum-policy-group.ec.europa.eu/document/download/89457260-ab6b-495a-9a10-437711cbe831_en?filename=RSPG25-006final-RSPG_Report_on_6G_strategic_vision.pdf"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msit.go.kr/bbs/view.do?sCode=user&amp;mId=108&amp;mPid=103&amp;pageIndex=&amp;bbsSeqNo=83&amp;nttSeqNo=3175878&amp;searchOpt=ALL&amp;searchTxt=" TargetMode="External"/><Relationship Id="rId4" Type="http://schemas.openxmlformats.org/officeDocument/2006/relationships/hyperlink" Target="https://www.ane.gov.co/SitePages/Gesti%C3%B3n%20t%C3%A9cnica/index.aspx?p=5777" TargetMode="External"/></Relationships>
</file>

<file path=ppt/slides/_rels/slide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5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ocuments?is_dcn=10&amp;is_group=0000&amp;is_year=2025"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6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a:t>March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2025 March RR-TAG </a:t>
            </a:r>
            <a:br>
              <a:rPr lang="en-US" dirty="0">
                <a:latin typeface="Times New Roman" charset="0"/>
              </a:rPr>
            </a:br>
            <a:r>
              <a:rPr lang="en-US" dirty="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11 March 2025</a:t>
            </a:r>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name="Document" r:id="rId4" imgW="8284803" imgH="4499241" progId="Word.Document.8">
                  <p:embed/>
                </p:oleObj>
              </mc:Choice>
              <mc:Fallback>
                <p:oleObj name="Document" r:id="rId4" imgW="8284803" imgH="4499241" progId="Word.Document.8">
                  <p:embed/>
                  <p:pic>
                    <p:nvPicPr>
                      <p:cNvPr id="0" name=""/>
                      <p:cNvPicPr>
                        <a:picLocks noChangeAspect="1" noChangeArrowheads="1"/>
                      </p:cNvPicPr>
                      <p:nvPr/>
                    </p:nvPicPr>
                    <p:blipFill>
                      <a:blip r:embed="rId5"/>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13</a:t>
            </a:r>
          </a:p>
        </p:txBody>
      </p:sp>
    </p:spTree>
    <p:extLst>
      <p:ext uri="{BB962C8B-B14F-4D97-AF65-F5344CB8AC3E}">
        <p14:creationId xmlns:p14="http://schemas.microsoft.com/office/powerpoint/2010/main" val="2411887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Recording attendance and meeting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latin typeface="+mj-lt"/>
                <a:cs typeface="Arial"/>
              </a:rPr>
              <a:t>Recording attendance:</a:t>
            </a:r>
          </a:p>
          <a:p>
            <a:pPr marL="630238" marR="117475" lvl="1" indent="-230188" algn="just">
              <a:spcBef>
                <a:spcPts val="600"/>
              </a:spcBef>
              <a:buChar char="•"/>
              <a:tabLst>
                <a:tab pos="230188" algn="l"/>
              </a:tabLst>
            </a:pPr>
            <a:r>
              <a:rPr lang="en-US" sz="1600" spc="-5" dirty="0">
                <a:solidFill>
                  <a:schemeClr val="tx1"/>
                </a:solidFill>
                <a:latin typeface="+mj-lt"/>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latin typeface="+mj-lt"/>
              <a:cs typeface="Arial"/>
            </a:endParaRP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a:t>
            </a:r>
            <a:r>
              <a:rPr lang="en-US" sz="1600" spc="-5" dirty="0" err="1">
                <a:latin typeface="+mj-lt"/>
                <a:cs typeface="Arial"/>
              </a:rPr>
              <a:t>Webex</a:t>
            </a:r>
            <a:r>
              <a:rPr lang="en-US" sz="1600" spc="-5" dirty="0">
                <a:latin typeface="+mj-lt"/>
                <a:cs typeface="Arial"/>
              </a:rPr>
              <a:t> call: “FIRST NAME LAST NAME, Affiliation” </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latin typeface="+mj-lt"/>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537360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logistics</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latin typeface="+mj-lt"/>
                <a:cs typeface="Arial"/>
              </a:rPr>
              <a:t>In person:   </a:t>
            </a:r>
          </a:p>
          <a:p>
            <a:pPr marL="1030288" marR="117475" lvl="2" indent="-230188" algn="just">
              <a:buFont typeface="Times New Roman" pitchFamily="16" charset="0"/>
              <a:buChar char="•"/>
              <a:tabLst>
                <a:tab pos="230188" algn="l"/>
              </a:tabLst>
            </a:pPr>
            <a:r>
              <a:rPr lang="en-US" sz="1400" spc="-5" dirty="0">
                <a:latin typeface="+mj-lt"/>
                <a:cs typeface="Arial"/>
              </a:rPr>
              <a:t>The meeting venue is Hilton Atlanta, Atlanta, Georgia, United States</a:t>
            </a:r>
            <a:r>
              <a:rPr lang="en-US" sz="1400" dirty="0"/>
              <a:t>.</a:t>
            </a:r>
            <a:endParaRPr lang="en-US" sz="1400" spc="-5" dirty="0">
              <a:latin typeface="+mj-lt"/>
              <a:cs typeface="Arial"/>
            </a:endParaRPr>
          </a:p>
          <a:p>
            <a:pPr marL="1030288" marR="117475" lvl="2" indent="-230188" algn="just">
              <a:buFont typeface="Times New Roman" pitchFamily="16" charset="0"/>
              <a:buChar char="•"/>
              <a:tabLst>
                <a:tab pos="230188" algn="l"/>
              </a:tabLst>
            </a:pPr>
            <a:r>
              <a:rPr lang="en-US" sz="1400" spc="-5" dirty="0">
                <a:solidFill>
                  <a:schemeClr val="tx1"/>
                </a:solidFill>
                <a:latin typeface="+mj-lt"/>
                <a:cs typeface="Arial"/>
              </a:rPr>
              <a:t>Must</a:t>
            </a:r>
            <a:r>
              <a:rPr lang="en-US" sz="1400" spc="-5" dirty="0">
                <a:solidFill>
                  <a:srgbClr val="FF0000"/>
                </a:solidFill>
                <a:latin typeface="+mj-lt"/>
                <a:cs typeface="Arial"/>
              </a:rPr>
              <a:t> </a:t>
            </a:r>
            <a:r>
              <a:rPr lang="en-US" sz="1400" spc="-5" dirty="0">
                <a:latin typeface="+mj-lt"/>
                <a:cs typeface="Arial"/>
              </a:rPr>
              <a:t>join the meeting via </a:t>
            </a:r>
            <a:r>
              <a:rPr lang="en-US" sz="1400" spc="-5" dirty="0" err="1">
                <a:latin typeface="+mj-lt"/>
                <a:cs typeface="Arial"/>
              </a:rPr>
              <a:t>Webex</a:t>
            </a:r>
            <a:r>
              <a:rPr lang="en-US" sz="1400" spc="-5" dirty="0">
                <a:latin typeface="+mj-lt"/>
                <a:cs typeface="Arial"/>
              </a:rPr>
              <a:t> for queue and voting management (see below) </a:t>
            </a:r>
            <a:r>
              <a:rPr lang="en-US" sz="1400" spc="-5" dirty="0">
                <a:solidFill>
                  <a:srgbClr val="FF0000"/>
                </a:solidFill>
                <a:latin typeface="+mj-lt"/>
                <a:cs typeface="Arial"/>
              </a:rPr>
              <a:t>with audio and video disabled</a:t>
            </a:r>
            <a:r>
              <a:rPr lang="en-US" sz="1400" spc="-5" dirty="0">
                <a:latin typeface="+mj-lt"/>
                <a:cs typeface="Arial"/>
              </a:rPr>
              <a:t>.</a:t>
            </a:r>
            <a:endParaRPr lang="en-US" sz="12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Remote:  </a:t>
            </a:r>
          </a:p>
          <a:p>
            <a:pPr marL="1030288" marR="117475" lvl="2" indent="-230188" algn="just">
              <a:buFont typeface="Times New Roman" pitchFamily="16" charset="0"/>
              <a:buChar char="•"/>
              <a:tabLst>
                <a:tab pos="230188" algn="l"/>
              </a:tabLst>
            </a:pPr>
            <a:r>
              <a:rPr lang="en-US" sz="1400" spc="-5" dirty="0">
                <a:latin typeface="+mj-lt"/>
                <a:cs typeface="Arial"/>
              </a:rPr>
              <a:t>Join the meeting via </a:t>
            </a:r>
            <a:r>
              <a:rPr lang="en-US" sz="1400" spc="-5" dirty="0" err="1">
                <a:latin typeface="+mj-lt"/>
                <a:cs typeface="Arial"/>
              </a:rPr>
              <a:t>Webex</a:t>
            </a:r>
            <a:r>
              <a:rPr lang="en-US" sz="1400" spc="-5" dirty="0">
                <a:latin typeface="+mj-lt"/>
                <a:cs typeface="Arial"/>
              </a:rPr>
              <a:t> </a:t>
            </a:r>
            <a:r>
              <a:rPr lang="en-US" sz="1400" spc="-5" dirty="0">
                <a:solidFill>
                  <a:srgbClr val="FF0000"/>
                </a:solidFill>
                <a:latin typeface="+mj-lt"/>
                <a:cs typeface="Arial"/>
              </a:rPr>
              <a:t>with video disabled</a:t>
            </a:r>
            <a:r>
              <a:rPr lang="en-US" sz="1400" spc="-5" dirty="0">
                <a:latin typeface="+mj-lt"/>
                <a:cs typeface="Arial"/>
              </a:rPr>
              <a:t>. </a:t>
            </a:r>
          </a:p>
          <a:p>
            <a:pPr marL="1030288" marR="117475" lvl="2" indent="-230188" algn="just">
              <a:buFont typeface="Times New Roman" pitchFamily="16" charset="0"/>
              <a:buChar char="•"/>
              <a:tabLst>
                <a:tab pos="230188" algn="l"/>
              </a:tabLst>
            </a:pPr>
            <a:r>
              <a:rPr lang="en-US" sz="1400" spc="-5" dirty="0">
                <a:latin typeface="+mj-lt"/>
                <a:cs typeface="Arial"/>
              </a:rPr>
              <a:t>Set your audio as “Music mode”.  Refer to the </a:t>
            </a:r>
            <a:r>
              <a:rPr lang="en-US" sz="1400" spc="-5" dirty="0">
                <a:latin typeface="+mj-lt"/>
                <a:cs typeface="Arial"/>
                <a:hlinkClick r:id="rId3"/>
              </a:rPr>
              <a:t>slide deck</a:t>
            </a:r>
            <a:r>
              <a:rPr lang="en-US" sz="1400" spc="-5" dirty="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latin typeface="+mj-lt"/>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management</a:t>
            </a:r>
          </a:p>
          <a:p>
            <a:pPr marL="630238" marR="117475" lvl="1" indent="-230188" algn="just">
              <a:buFont typeface="Times New Roman" pitchFamily="16" charset="0"/>
              <a:buChar char="•"/>
              <a:tabLst>
                <a:tab pos="230188" algn="l"/>
              </a:tabLst>
            </a:pPr>
            <a:r>
              <a:rPr lang="en-US" sz="1600" spc="-5" dirty="0">
                <a:cs typeface="Arial"/>
              </a:rPr>
              <a:t>Regardless of your participation type, </a:t>
            </a:r>
          </a:p>
          <a:p>
            <a:pPr marL="1030288" marR="117475" lvl="2" indent="-230188" algn="just">
              <a:buFont typeface="Times New Roman" pitchFamily="16" charset="0"/>
              <a:buChar char="•"/>
              <a:tabLst>
                <a:tab pos="230188" algn="l"/>
              </a:tabLst>
            </a:pPr>
            <a:r>
              <a:rPr lang="en-US" sz="1400" spc="-5" dirty="0">
                <a:solidFill>
                  <a:schemeClr val="tx1"/>
                </a:solidFill>
                <a:cs typeface="Arial"/>
              </a:rPr>
              <a:t>When you want to be on the queue for comment, please type “Q” or “q” in the </a:t>
            </a:r>
            <a:r>
              <a:rPr lang="en-US" sz="1400" spc="-5" dirty="0" err="1">
                <a:solidFill>
                  <a:schemeClr val="tx1"/>
                </a:solidFill>
                <a:cs typeface="Arial"/>
              </a:rPr>
              <a:t>Webex</a:t>
            </a:r>
            <a:r>
              <a:rPr lang="en-US" sz="1400" spc="-5" dirty="0">
                <a:solidFill>
                  <a:schemeClr val="tx1"/>
                </a:solidFill>
                <a:cs typeface="Arial"/>
              </a:rPr>
              <a:t> chat window </a:t>
            </a:r>
          </a:p>
          <a:p>
            <a:pPr marL="1030288" marR="117475" lvl="2" indent="-230188" algn="just">
              <a:buFont typeface="Times New Roman" pitchFamily="16" charset="0"/>
              <a:buChar char="•"/>
              <a:tabLst>
                <a:tab pos="230188" algn="l"/>
              </a:tabLst>
            </a:pP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21973481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Reciprocal credit</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mj-lt"/>
                <a:ea typeface="Times New Roman" panose="02020603050405020304" pitchFamily="18" charset="0"/>
              </a:rPr>
              <a:t>Reciprocal credit </a:t>
            </a:r>
            <a:r>
              <a:rPr lang="en-US" sz="1800" dirty="0">
                <a:solidFill>
                  <a:schemeClr val="tx1"/>
                </a:solidFill>
                <a:latin typeface="+mj-lt"/>
              </a:rPr>
              <a:t>is provided to IEEE 802.18 voters for attendance at IEEE 802.11 on Tuesday AM2 and Thursday AM1</a:t>
            </a:r>
          </a:p>
          <a:p>
            <a:pPr marL="630238" marR="117475" lvl="1" indent="-230188" algn="just">
              <a:buFont typeface="Times New Roman" pitchFamily="16" charset="0"/>
              <a:buChar char="•"/>
              <a:tabLst>
                <a:tab pos="230188" algn="l"/>
              </a:tabLst>
            </a:pPr>
            <a:r>
              <a:rPr lang="en-US" sz="1600" spc="-5" dirty="0">
                <a:latin typeface="+mj-lt"/>
                <a:cs typeface="Arial"/>
              </a:rPr>
              <a:t>The IEEE 802.11 and IEEE 802.18 officers audit the credited results for these time periods.</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27205001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1874451644"/>
              </p:ext>
            </p:extLst>
          </p:nvPr>
        </p:nvGraphicFramePr>
        <p:xfrm>
          <a:off x="914400" y="1752600"/>
          <a:ext cx="10443625" cy="4132263"/>
        </p:xfrm>
        <a:graphic>
          <a:graphicData uri="http://schemas.openxmlformats.org/drawingml/2006/table">
            <a:tbl>
              <a:tblPr/>
              <a:tblGrid>
                <a:gridCol w="1024936">
                  <a:extLst>
                    <a:ext uri="{9D8B030D-6E8A-4147-A177-3AD203B41FA5}">
                      <a16:colId xmlns:a16="http://schemas.microsoft.com/office/drawing/2014/main" val="20000"/>
                    </a:ext>
                  </a:extLst>
                </a:gridCol>
                <a:gridCol w="1926550">
                  <a:extLst>
                    <a:ext uri="{9D8B030D-6E8A-4147-A177-3AD203B41FA5}">
                      <a16:colId xmlns:a16="http://schemas.microsoft.com/office/drawing/2014/main" val="20001"/>
                    </a:ext>
                  </a:extLst>
                </a:gridCol>
                <a:gridCol w="1926550">
                  <a:extLst>
                    <a:ext uri="{9D8B030D-6E8A-4147-A177-3AD203B41FA5}">
                      <a16:colId xmlns:a16="http://schemas.microsoft.com/office/drawing/2014/main" val="20002"/>
                    </a:ext>
                  </a:extLst>
                </a:gridCol>
                <a:gridCol w="1926550">
                  <a:extLst>
                    <a:ext uri="{9D8B030D-6E8A-4147-A177-3AD203B41FA5}">
                      <a16:colId xmlns:a16="http://schemas.microsoft.com/office/drawing/2014/main" val="20003"/>
                    </a:ext>
                  </a:extLst>
                </a:gridCol>
                <a:gridCol w="1926550">
                  <a:extLst>
                    <a:ext uri="{9D8B030D-6E8A-4147-A177-3AD203B41FA5}">
                      <a16:colId xmlns:a16="http://schemas.microsoft.com/office/drawing/2014/main" val="20004"/>
                    </a:ext>
                  </a:extLst>
                </a:gridCol>
                <a:gridCol w="1712489">
                  <a:extLst>
                    <a:ext uri="{9D8B030D-6E8A-4147-A177-3AD203B41FA5}">
                      <a16:colId xmlns:a16="http://schemas.microsoft.com/office/drawing/2014/main" val="20005"/>
                    </a:ext>
                  </a:extLst>
                </a:gridCol>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MON 10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TUE 11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WED 12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THU 13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FRI 14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0"/>
                  </a:ext>
                </a:extLst>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a:t>
                      </a:r>
                      <a:r>
                        <a:rPr kumimoji="0" lang="en-US" altLang="en-US" sz="12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Room 204)</a:t>
                      </a:r>
                      <a:endPar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1"/>
                  </a:ext>
                </a:extLst>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(Room 204)</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extLst>
                  <a:ext uri="{0D108BD9-81ED-4DB2-BD59-A6C34878D82A}">
                    <a16:rowId xmlns:a16="http://schemas.microsoft.com/office/drawing/2014/main" val="10002"/>
                  </a:ext>
                </a:extLst>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3"/>
                  </a:ext>
                </a:extLst>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extLst>
                  <a:ext uri="{0D108BD9-81ED-4DB2-BD59-A6C34878D82A}">
                    <a16:rowId xmlns:a16="http://schemas.microsoft.com/office/drawing/2014/main" val="10004"/>
                  </a:ext>
                </a:extLst>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0514107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18</a:t>
            </a:r>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2025 January wireless interim minutes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#2 (Procedural):  To approve the meeting minutes of the RR-TAG 2025 January wireless interim session as shown in the document </a:t>
            </a:r>
            <a:r>
              <a:rPr lang="en-US" sz="1800" spc="-5" dirty="0">
                <a:solidFill>
                  <a:srgbClr val="FF0000"/>
                </a:solidFill>
                <a:latin typeface="+mj-lt"/>
                <a:cs typeface="Arial"/>
                <a:hlinkClick r:id="rId3"/>
              </a:rPr>
              <a:t>18-25/0008r1</a:t>
            </a:r>
            <a:r>
              <a:rPr lang="en-US" sz="1800" spc="-5" dirty="0">
                <a:latin typeface="+mj-lt"/>
                <a:cs typeface="Arial"/>
              </a:rPr>
              <a:t>, with editorial privilege for the IEEE 802.18 Chair. </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Opening meeting (TUE AM2, 11 March 2025)</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2</a:t>
            </a:r>
          </a:p>
        </p:txBody>
      </p:sp>
    </p:spTree>
    <p:extLst>
      <p:ext uri="{BB962C8B-B14F-4D97-AF65-F5344CB8AC3E}">
        <p14:creationId xmlns:p14="http://schemas.microsoft.com/office/powerpoint/2010/main" val="30141631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4.1:  Announcement</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20</a:t>
            </a:r>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0009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285750" indent="-285750" algn="just">
              <a:buFont typeface="Arial" panose="020B0604020202020204" pitchFamily="34" charset="0"/>
              <a:buChar char="•"/>
            </a:pPr>
            <a:r>
              <a:rPr lang="en-US" sz="1800" dirty="0"/>
              <a:t>Individual experts who attend electronically for a specific purpose/presentation can be designated as such by the RR-TAG Chair and receive a registration fee waiver and limited attendance rights.</a:t>
            </a:r>
          </a:p>
          <a:p>
            <a:pPr marL="685800" lvl="1" algn="just">
              <a:buFont typeface="Arial" panose="020B0604020202020204" pitchFamily="34" charset="0"/>
              <a:buChar char="•"/>
            </a:pPr>
            <a:r>
              <a:rPr lang="en-US" sz="1600" dirty="0"/>
              <a:t>See section 5 in </a:t>
            </a:r>
            <a:r>
              <a:rPr lang="en-US" sz="1600" dirty="0">
                <a:hlinkClick r:id="rId3"/>
              </a:rPr>
              <a:t>https://mentor.ieee.org/802-ec/dcn/17/ec-17-0090-26-0PNP-ieee-802-lmsc-operations-manual.pdf</a:t>
            </a:r>
            <a:endParaRPr lang="en-US" sz="1600" dirty="0"/>
          </a:p>
          <a:p>
            <a:pPr marL="1085850" lvl="2" algn="just">
              <a:buFont typeface="Arial" panose="020B0604020202020204" pitchFamily="34" charset="0"/>
              <a:buChar char="•"/>
            </a:pPr>
            <a:r>
              <a:rPr lang="en-US" sz="14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p>
          <a:p>
            <a:pPr marL="1085850" lvl="2" algn="just">
              <a:buFont typeface="Arial" panose="020B0604020202020204" pitchFamily="34" charset="0"/>
              <a:buChar char="•"/>
            </a:pPr>
            <a:endParaRPr lang="en-US" sz="800" dirty="0"/>
          </a:p>
          <a:p>
            <a:pPr>
              <a:buFont typeface="Arial" panose="020B0604020202020204" pitchFamily="34" charset="0"/>
              <a:buChar char="•"/>
            </a:pPr>
            <a:r>
              <a:rPr lang="en-US" sz="1800" dirty="0"/>
              <a:t>The individual listed below is hereby designated as specific individual expert on their respective topics and subject to the restrictions and benefits described in the IEEE 802 Operations Manual.</a:t>
            </a:r>
            <a:endParaRPr lang="en-US" sz="1800" b="0" dirty="0">
              <a:solidFill>
                <a:srgbClr val="FF0000"/>
              </a:solidFill>
            </a:endParaRPr>
          </a:p>
          <a:p>
            <a:pPr lvl="1">
              <a:buFont typeface="Arial" panose="020B0604020202020204" pitchFamily="34" charset="0"/>
              <a:buChar char="•"/>
            </a:pPr>
            <a:r>
              <a:rPr lang="en-US" sz="1600" dirty="0"/>
              <a:t>Yan </a:t>
            </a:r>
            <a:r>
              <a:rPr lang="en-US" sz="1600" dirty="0" err="1"/>
              <a:t>Losier</a:t>
            </a:r>
            <a:r>
              <a:rPr lang="en-US" sz="1600" dirty="0"/>
              <a:t> (A/Director, Engineering, Planning and Standards Branch, Department of Innovation, Science and Economic Development Canada / Government of Canada) </a:t>
            </a:r>
            <a:endParaRPr lang="en-US" sz="1600" dirty="0">
              <a:solidFill>
                <a:schemeClr val="tx1"/>
              </a:solidFill>
            </a:endParaRPr>
          </a:p>
          <a:p>
            <a:pPr lvl="2">
              <a:buFont typeface="Arial" panose="020B0604020202020204" pitchFamily="34" charset="0"/>
              <a:buChar char="•"/>
            </a:pPr>
            <a:r>
              <a:rPr lang="en-US" sz="1400" dirty="0"/>
              <a:t>Attendance is limited to the closing meeting timeslot of the 2025 January IEEE 802 wireless interim in which the respective presentation is scheduled. </a:t>
            </a:r>
          </a:p>
          <a:p>
            <a:pPr marL="457200" lvl="1" indent="0"/>
            <a:br>
              <a:rPr lang="en-US" dirty="0"/>
            </a:br>
            <a:endParaRPr lang="en-US" dirty="0"/>
          </a:p>
        </p:txBody>
      </p:sp>
      <p:sp>
        <p:nvSpPr>
          <p:cNvPr id="20485" name="Footer Placeholder 1"/>
          <p:cNvSpPr>
            <a:spLocks noGrp="1"/>
          </p:cNvSpPr>
          <p:nvPr>
            <p:ph type="ftr" sz="quarter" idx="4294967295"/>
          </p:nvPr>
        </p:nvSpPr>
        <p:spPr>
          <a:xfrm>
            <a:off x="9224642" y="6477000"/>
            <a:ext cx="2167260"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Edward Au (Huawei)</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21</a:t>
            </a:fld>
            <a:endParaRPr lang="en-US" altLang="en-US" sz="1200" b="0"/>
          </a:p>
        </p:txBody>
      </p:sp>
      <p:sp>
        <p:nvSpPr>
          <p:cNvPr id="7"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8" name="Rectangle 2"/>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solidFill>
                  <a:srgbClr val="0070C0"/>
                </a:solidFill>
              </a:rPr>
              <a:t>Designation of Individual Experts</a:t>
            </a:r>
          </a:p>
        </p:txBody>
      </p:sp>
    </p:spTree>
    <p:extLst>
      <p:ext uri="{BB962C8B-B14F-4D97-AF65-F5344CB8AC3E}">
        <p14:creationId xmlns:p14="http://schemas.microsoft.com/office/powerpoint/2010/main" val="39233267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4.2:  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36765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Previous invited talks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March 2025</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4195976883"/>
              </p:ext>
            </p:extLst>
          </p:nvPr>
        </p:nvGraphicFramePr>
        <p:xfrm>
          <a:off x="910170" y="1497013"/>
          <a:ext cx="10447857" cy="4841275"/>
        </p:xfrm>
        <a:graphic>
          <a:graphicData uri="http://schemas.openxmlformats.org/drawingml/2006/table">
            <a:tbl>
              <a:tblPr firstRow="1" bandRow="1">
                <a:tableStyleId>{21E4AEA4-8DFA-4A89-87EB-49C32662AFE0}</a:tableStyleId>
              </a:tblPr>
              <a:tblGrid>
                <a:gridCol w="1305451">
                  <a:extLst>
                    <a:ext uri="{9D8B030D-6E8A-4147-A177-3AD203B41FA5}">
                      <a16:colId xmlns:a16="http://schemas.microsoft.com/office/drawing/2014/main" val="20000"/>
                    </a:ext>
                  </a:extLst>
                </a:gridCol>
                <a:gridCol w="6987995">
                  <a:extLst>
                    <a:ext uri="{9D8B030D-6E8A-4147-A177-3AD203B41FA5}">
                      <a16:colId xmlns:a16="http://schemas.microsoft.com/office/drawing/2014/main" val="20001"/>
                    </a:ext>
                  </a:extLst>
                </a:gridCol>
                <a:gridCol w="2154411">
                  <a:extLst>
                    <a:ext uri="{9D8B030D-6E8A-4147-A177-3AD203B41FA5}">
                      <a16:colId xmlns:a16="http://schemas.microsoft.com/office/drawing/2014/main" val="20002"/>
                    </a:ext>
                  </a:extLst>
                </a:gridCol>
              </a:tblGrid>
              <a:tr h="360715">
                <a:tc>
                  <a:txBody>
                    <a:bodyPr/>
                    <a:lstStyle/>
                    <a:p>
                      <a:r>
                        <a:rPr lang="en-US" sz="1200" dirty="0"/>
                        <a:t>Date</a:t>
                      </a:r>
                    </a:p>
                  </a:txBody>
                  <a:tcPr/>
                </a:tc>
                <a:tc>
                  <a:txBody>
                    <a:bodyPr/>
                    <a:lstStyle/>
                    <a:p>
                      <a:r>
                        <a:rPr lang="en-US" sz="1200" dirty="0"/>
                        <a:t>Title</a:t>
                      </a:r>
                    </a:p>
                  </a:txBody>
                  <a:tcPr/>
                </a:tc>
                <a:tc>
                  <a:txBody>
                    <a:bodyPr/>
                    <a:lstStyle/>
                    <a:p>
                      <a:r>
                        <a:rPr lang="en-US" sz="1200" dirty="0"/>
                        <a:t>Speaker</a:t>
                      </a:r>
                    </a:p>
                  </a:txBody>
                  <a:tcPr/>
                </a:tc>
                <a:extLst>
                  <a:ext uri="{0D108BD9-81ED-4DB2-BD59-A6C34878D82A}">
                    <a16:rowId xmlns:a16="http://schemas.microsoft.com/office/drawing/2014/main" val="10000"/>
                  </a:ext>
                </a:extLst>
              </a:tr>
              <a:tr h="370840">
                <a:tc>
                  <a:txBody>
                    <a:bodyPr/>
                    <a:lstStyle/>
                    <a:p>
                      <a:r>
                        <a:rPr lang="en-US" sz="1200" dirty="0"/>
                        <a:t>2023 May</a:t>
                      </a:r>
                    </a:p>
                  </a:txBody>
                  <a:tcPr anchor="ctr"/>
                </a:tc>
                <a:tc>
                  <a:txBody>
                    <a:bodyPr/>
                    <a:lstStyle/>
                    <a:p>
                      <a:r>
                        <a:rPr lang="en-US" sz="1200" b="0" i="0" kern="1200" dirty="0">
                          <a:solidFill>
                            <a:schemeClr val="dk1"/>
                          </a:solidFill>
                          <a:effectLst/>
                          <a:latin typeface="+mn-lt"/>
                          <a:ea typeface="+mn-ea"/>
                          <a:cs typeface="+mn-cs"/>
                          <a:hlinkClick r:id="rId4"/>
                        </a:rPr>
                        <a:t>European spectrum regulation and the </a:t>
                      </a:r>
                      <a:r>
                        <a:rPr lang="en-US" sz="1200" b="0" i="0" kern="1200" dirty="0" err="1">
                          <a:solidFill>
                            <a:schemeClr val="dk1"/>
                          </a:solidFill>
                          <a:effectLst/>
                          <a:latin typeface="+mn-lt"/>
                          <a:ea typeface="+mn-ea"/>
                          <a:cs typeface="+mn-cs"/>
                          <a:hlinkClick r:id="rId4"/>
                        </a:rPr>
                        <a:t>harmonised</a:t>
                      </a:r>
                      <a:r>
                        <a:rPr lang="en-US" sz="1200" b="0" i="0" kern="1200" dirty="0">
                          <a:solidFill>
                            <a:schemeClr val="dk1"/>
                          </a:solidFill>
                          <a:effectLst/>
                          <a:latin typeface="+mn-lt"/>
                          <a:ea typeface="+mn-ea"/>
                          <a:cs typeface="+mn-cs"/>
                          <a:hlinkClick r:id="rId4"/>
                        </a:rPr>
                        <a:t> market of the European Union--An overview</a:t>
                      </a:r>
                      <a:endParaRPr lang="en-US" sz="1200" dirty="0"/>
                    </a:p>
                  </a:txBody>
                  <a:tcPr anchor="ctr"/>
                </a:tc>
                <a:tc>
                  <a:txBody>
                    <a:bodyPr/>
                    <a:lstStyle/>
                    <a:p>
                      <a:r>
                        <a:rPr lang="en-US" sz="1200" dirty="0"/>
                        <a:t>Guido </a:t>
                      </a:r>
                      <a:r>
                        <a:rPr lang="en-US" sz="1200" dirty="0" err="1"/>
                        <a:t>Hiertz</a:t>
                      </a:r>
                      <a:r>
                        <a:rPr lang="en-US" sz="1200" dirty="0"/>
                        <a:t> </a:t>
                      </a:r>
                    </a:p>
                    <a:p>
                      <a:r>
                        <a:rPr lang="en-US" sz="1200" dirty="0"/>
                        <a:t>(Ericsson, ETSI BRAN)</a:t>
                      </a:r>
                    </a:p>
                  </a:txBody>
                  <a:tcPr anchor="ctr"/>
                </a:tc>
                <a:extLst>
                  <a:ext uri="{0D108BD9-81ED-4DB2-BD59-A6C34878D82A}">
                    <a16:rowId xmlns:a16="http://schemas.microsoft.com/office/drawing/2014/main" val="10001"/>
                  </a:ext>
                </a:extLst>
              </a:tr>
              <a:tr h="370840">
                <a:tc>
                  <a:txBody>
                    <a:bodyPr/>
                    <a:lstStyle/>
                    <a:p>
                      <a:r>
                        <a:rPr lang="en-US" sz="1200" dirty="0"/>
                        <a:t>2023 July</a:t>
                      </a:r>
                    </a:p>
                  </a:txBody>
                  <a:tcPr anchor="ctr"/>
                </a:tc>
                <a:tc>
                  <a:txBody>
                    <a:bodyPr/>
                    <a:lstStyle/>
                    <a:p>
                      <a:r>
                        <a:rPr lang="en-GB" altLang="en-US" sz="1200" dirty="0">
                          <a:hlinkClick r:id="rId5"/>
                        </a:rPr>
                        <a:t>Spectrum Sensibilities: 2030 and Beyond</a:t>
                      </a:r>
                      <a:endParaRPr lang="en-US" sz="1200" dirty="0"/>
                    </a:p>
                  </a:txBody>
                  <a:tcPr anchor="ctr"/>
                </a:tc>
                <a:tc>
                  <a:txBody>
                    <a:bodyPr/>
                    <a:lstStyle/>
                    <a:p>
                      <a:r>
                        <a:rPr lang="en-US" sz="1200" dirty="0"/>
                        <a:t>Rich Kennedy</a:t>
                      </a:r>
                    </a:p>
                    <a:p>
                      <a:r>
                        <a:rPr lang="en-US" sz="1200" dirty="0"/>
                        <a:t>(Bluetooth</a:t>
                      </a:r>
                      <a:r>
                        <a:rPr lang="en-US" sz="1200" baseline="0" dirty="0"/>
                        <a:t> SIG)</a:t>
                      </a:r>
                      <a:endParaRPr lang="en-US" sz="1200" dirty="0"/>
                    </a:p>
                  </a:txBody>
                  <a:tcPr anchor="ctr"/>
                </a:tc>
                <a:extLst>
                  <a:ext uri="{0D108BD9-81ED-4DB2-BD59-A6C34878D82A}">
                    <a16:rowId xmlns:a16="http://schemas.microsoft.com/office/drawing/2014/main" val="10002"/>
                  </a:ext>
                </a:extLst>
              </a:tr>
              <a:tr h="370840">
                <a:tc>
                  <a:txBody>
                    <a:bodyPr/>
                    <a:lstStyle/>
                    <a:p>
                      <a:r>
                        <a:rPr lang="en-US" sz="1200" dirty="0"/>
                        <a:t>2023 September</a:t>
                      </a:r>
                    </a:p>
                  </a:txBody>
                  <a:tcPr anchor="ctr"/>
                </a:tc>
                <a:tc>
                  <a:txBody>
                    <a:bodyPr/>
                    <a:lstStyle/>
                    <a:p>
                      <a:r>
                        <a:rPr lang="en-US" sz="1200" b="0" i="0" kern="1200" dirty="0">
                          <a:solidFill>
                            <a:schemeClr val="dk1"/>
                          </a:solidFill>
                          <a:effectLst/>
                          <a:latin typeface="+mn-lt"/>
                          <a:ea typeface="+mn-ea"/>
                          <a:cs typeface="+mn-cs"/>
                          <a:hlinkClick r:id="rId6"/>
                        </a:rPr>
                        <a:t>International spectrum regulatory process: 2023 World </a:t>
                      </a:r>
                      <a:r>
                        <a:rPr lang="en-US" sz="1200" b="0" i="0" kern="1200" dirty="0" err="1">
                          <a:solidFill>
                            <a:schemeClr val="dk1"/>
                          </a:solidFill>
                          <a:effectLst/>
                          <a:latin typeface="+mn-lt"/>
                          <a:ea typeface="+mn-ea"/>
                          <a:cs typeface="+mn-cs"/>
                          <a:hlinkClick r:id="rId6"/>
                        </a:rPr>
                        <a:t>Radiocommunication</a:t>
                      </a:r>
                      <a:r>
                        <a:rPr lang="en-US" sz="1200" b="0" i="0" kern="1200" dirty="0">
                          <a:solidFill>
                            <a:schemeClr val="dk1"/>
                          </a:solidFill>
                          <a:effectLst/>
                          <a:latin typeface="+mn-lt"/>
                          <a:ea typeface="+mn-ea"/>
                          <a:cs typeface="+mn-cs"/>
                          <a:hlinkClick r:id="rId6"/>
                        </a:rPr>
                        <a:t> Conference - 6 GHz Spectrum</a:t>
                      </a:r>
                      <a:endParaRPr lang="en-US" sz="1200" dirty="0"/>
                    </a:p>
                  </a:txBody>
                  <a:tcPr anchor="ctr"/>
                </a:tc>
                <a:tc>
                  <a:txBody>
                    <a:bodyPr/>
                    <a:lstStyle/>
                    <a:p>
                      <a:r>
                        <a:rPr lang="en-US" sz="1200" b="0" i="0" kern="1200" dirty="0">
                          <a:solidFill>
                            <a:schemeClr val="dk1"/>
                          </a:solidFill>
                          <a:effectLst/>
                          <a:latin typeface="+mn-lt"/>
                          <a:ea typeface="+mn-ea"/>
                          <a:cs typeface="+mn-cs"/>
                        </a:rPr>
                        <a:t>Alex </a:t>
                      </a:r>
                      <a:r>
                        <a:rPr lang="en-US" sz="1200" b="0" i="0" kern="1200" dirty="0" err="1">
                          <a:solidFill>
                            <a:schemeClr val="dk1"/>
                          </a:solidFill>
                          <a:effectLst/>
                          <a:latin typeface="+mn-lt"/>
                          <a:ea typeface="+mn-ea"/>
                          <a:cs typeface="+mn-cs"/>
                        </a:rPr>
                        <a:t>Roytblat</a:t>
                      </a:r>
                      <a:endParaRPr lang="en-US" sz="1200" b="0" i="0" kern="1200" dirty="0">
                        <a:solidFill>
                          <a:schemeClr val="dk1"/>
                        </a:solidFill>
                        <a:effectLst/>
                        <a:latin typeface="+mn-lt"/>
                        <a:ea typeface="+mn-ea"/>
                        <a:cs typeface="+mn-cs"/>
                      </a:endParaRPr>
                    </a:p>
                    <a:p>
                      <a:r>
                        <a:rPr lang="en-US" sz="1200" b="0" i="0" kern="1200" dirty="0">
                          <a:solidFill>
                            <a:schemeClr val="dk1"/>
                          </a:solidFill>
                          <a:effectLst/>
                          <a:latin typeface="+mn-lt"/>
                          <a:ea typeface="+mn-ea"/>
                          <a:cs typeface="+mn-cs"/>
                        </a:rPr>
                        <a:t>(Wi-Fi Alliance)</a:t>
                      </a:r>
                      <a:endParaRPr lang="en-US" sz="1200" dirty="0"/>
                    </a:p>
                  </a:txBody>
                  <a:tcPr anchor="ctr"/>
                </a:tc>
                <a:extLst>
                  <a:ext uri="{0D108BD9-81ED-4DB2-BD59-A6C34878D82A}">
                    <a16:rowId xmlns:a16="http://schemas.microsoft.com/office/drawing/2014/main" val="10003"/>
                  </a:ext>
                </a:extLst>
              </a:tr>
              <a:tr h="370840">
                <a:tc>
                  <a:txBody>
                    <a:bodyPr/>
                    <a:lstStyle/>
                    <a:p>
                      <a:r>
                        <a:rPr lang="en-US" sz="1200" dirty="0"/>
                        <a:t>2023 November</a:t>
                      </a:r>
                    </a:p>
                  </a:txBody>
                  <a:tcPr anchor="ctr"/>
                </a:tc>
                <a:tc>
                  <a:txBody>
                    <a:bodyPr/>
                    <a:lstStyle/>
                    <a:p>
                      <a:r>
                        <a:rPr lang="en-US" sz="1200" b="0" i="0" kern="1200" dirty="0">
                          <a:solidFill>
                            <a:schemeClr val="dk1"/>
                          </a:solidFill>
                          <a:effectLst/>
                          <a:latin typeface="+mn-lt"/>
                          <a:ea typeface="+mn-ea"/>
                          <a:cs typeface="+mn-cs"/>
                          <a:hlinkClick r:id="rId7"/>
                        </a:rPr>
                        <a:t>A Look Inside the U.S. Federal Communications Commission</a:t>
                      </a:r>
                      <a:endParaRPr lang="en-US" sz="1200" dirty="0"/>
                    </a:p>
                  </a:txBody>
                  <a:tcPr anchor="ctr"/>
                </a:tc>
                <a:tc>
                  <a:txBody>
                    <a:bodyPr/>
                    <a:lstStyle/>
                    <a:p>
                      <a:r>
                        <a:rPr lang="en-US" sz="1200" b="0" i="0" kern="1200" dirty="0">
                          <a:solidFill>
                            <a:schemeClr val="dk1"/>
                          </a:solidFill>
                          <a:effectLst/>
                          <a:latin typeface="+mn-lt"/>
                          <a:ea typeface="+mn-ea"/>
                          <a:cs typeface="+mn-cs"/>
                        </a:rPr>
                        <a:t>Tim Jeffries</a:t>
                      </a:r>
                    </a:p>
                    <a:p>
                      <a:r>
                        <a:rPr lang="en-US" sz="1200" b="0" i="0" kern="1200" dirty="0">
                          <a:solidFill>
                            <a:schemeClr val="dk1"/>
                          </a:solidFill>
                          <a:effectLst/>
                          <a:latin typeface="+mn-lt"/>
                          <a:ea typeface="+mn-ea"/>
                          <a:cs typeface="+mn-cs"/>
                        </a:rPr>
                        <a:t>(</a:t>
                      </a:r>
                      <a:r>
                        <a:rPr lang="en-US" sz="1200" b="0" i="0" kern="1200" dirty="0" err="1">
                          <a:solidFill>
                            <a:schemeClr val="dk1"/>
                          </a:solidFill>
                          <a:effectLst/>
                          <a:latin typeface="+mn-lt"/>
                          <a:ea typeface="+mn-ea"/>
                          <a:cs typeface="+mn-cs"/>
                        </a:rPr>
                        <a:t>Futurewei</a:t>
                      </a:r>
                      <a:r>
                        <a:rPr lang="en-US" sz="1200" b="0" i="0" kern="1200" dirty="0">
                          <a:solidFill>
                            <a:schemeClr val="dk1"/>
                          </a:solidFill>
                          <a:effectLst/>
                          <a:latin typeface="+mn-lt"/>
                          <a:ea typeface="+mn-ea"/>
                          <a:cs typeface="+mn-cs"/>
                        </a:rPr>
                        <a:t>)</a:t>
                      </a:r>
                      <a:endParaRPr lang="en-US" sz="1200" dirty="0"/>
                    </a:p>
                  </a:txBody>
                  <a:tcPr anchor="ctr"/>
                </a:tc>
                <a:extLst>
                  <a:ext uri="{0D108BD9-81ED-4DB2-BD59-A6C34878D82A}">
                    <a16:rowId xmlns:a16="http://schemas.microsoft.com/office/drawing/2014/main" val="10004"/>
                  </a:ext>
                </a:extLst>
              </a:tr>
              <a:tr h="370840">
                <a:tc>
                  <a:txBody>
                    <a:bodyPr/>
                    <a:lstStyle/>
                    <a:p>
                      <a:r>
                        <a:rPr lang="en-US" sz="1200" dirty="0"/>
                        <a:t>2024 January</a:t>
                      </a:r>
                    </a:p>
                  </a:txBody>
                  <a:tcPr anchor="ctr"/>
                </a:tc>
                <a:tc>
                  <a:txBody>
                    <a:bodyPr/>
                    <a:lstStyle/>
                    <a:p>
                      <a:r>
                        <a:rPr lang="en-US" sz="1200" b="0" i="0" kern="1200" dirty="0">
                          <a:solidFill>
                            <a:schemeClr val="dk1"/>
                          </a:solidFill>
                          <a:effectLst/>
                          <a:latin typeface="+mn-lt"/>
                          <a:ea typeface="+mn-ea"/>
                          <a:cs typeface="+mn-cs"/>
                          <a:hlinkClick r:id="rId8"/>
                        </a:rPr>
                        <a:t>CEPT current work on higher power WAS/RLAN in the 6GHz lower band using a dynamic spectrum usage coordination</a:t>
                      </a:r>
                      <a:endParaRPr lang="en-US" sz="1200" dirty="0"/>
                    </a:p>
                  </a:txBody>
                  <a:tcPr anchor="ctr"/>
                </a:tc>
                <a:tc>
                  <a:txBody>
                    <a:bodyPr/>
                    <a:lstStyle/>
                    <a:p>
                      <a:r>
                        <a:rPr lang="en-US" sz="1200" b="0" i="0" kern="1200" dirty="0">
                          <a:solidFill>
                            <a:schemeClr val="dk1"/>
                          </a:solidFill>
                          <a:effectLst/>
                          <a:latin typeface="+mn-lt"/>
                          <a:ea typeface="+mn-ea"/>
                          <a:cs typeface="+mn-cs"/>
                        </a:rPr>
                        <a:t>Andrea Mora </a:t>
                      </a:r>
                    </a:p>
                    <a:p>
                      <a:r>
                        <a:rPr lang="en-US" sz="1200" b="0" i="0" kern="1200" dirty="0">
                          <a:solidFill>
                            <a:schemeClr val="dk1"/>
                          </a:solidFill>
                          <a:effectLst/>
                          <a:latin typeface="+mn-lt"/>
                          <a:ea typeface="+mn-ea"/>
                          <a:cs typeface="+mn-cs"/>
                        </a:rPr>
                        <a:t>(ANFR)</a:t>
                      </a:r>
                      <a:endParaRPr lang="en-US" sz="1200" dirty="0"/>
                    </a:p>
                  </a:txBody>
                  <a:tcPr anchor="ctr"/>
                </a:tc>
                <a:extLst>
                  <a:ext uri="{0D108BD9-81ED-4DB2-BD59-A6C34878D82A}">
                    <a16:rowId xmlns:a16="http://schemas.microsoft.com/office/drawing/2014/main" val="10005"/>
                  </a:ext>
                </a:extLst>
              </a:tr>
              <a:tr h="370840">
                <a:tc>
                  <a:txBody>
                    <a:bodyPr/>
                    <a:lstStyle/>
                    <a:p>
                      <a:r>
                        <a:rPr lang="en-US" sz="1200" dirty="0"/>
                        <a:t>2024 March</a:t>
                      </a:r>
                    </a:p>
                  </a:txBody>
                  <a:tcPr anchor="ctr"/>
                </a:tc>
                <a:tc>
                  <a:txBody>
                    <a:bodyPr/>
                    <a:lstStyle/>
                    <a:p>
                      <a:r>
                        <a:rPr lang="en-US" sz="1200" b="0" i="0" kern="1200" dirty="0">
                          <a:solidFill>
                            <a:schemeClr val="dk1"/>
                          </a:solidFill>
                          <a:effectLst/>
                          <a:latin typeface="+mn-lt"/>
                          <a:ea typeface="+mn-ea"/>
                          <a:cs typeface="+mn-cs"/>
                          <a:hlinkClick r:id="rId9"/>
                        </a:rPr>
                        <a:t>RSPG Work </a:t>
                      </a:r>
                      <a:r>
                        <a:rPr lang="en-US" sz="1200" b="0" i="0" kern="1200" dirty="0" err="1">
                          <a:solidFill>
                            <a:schemeClr val="dk1"/>
                          </a:solidFill>
                          <a:effectLst/>
                          <a:latin typeface="+mn-lt"/>
                          <a:ea typeface="+mn-ea"/>
                          <a:cs typeface="+mn-cs"/>
                          <a:hlinkClick r:id="rId9"/>
                        </a:rPr>
                        <a:t>Programme</a:t>
                      </a:r>
                      <a:r>
                        <a:rPr lang="en-US" sz="1200" b="0" i="0" kern="1200" dirty="0">
                          <a:solidFill>
                            <a:schemeClr val="dk1"/>
                          </a:solidFill>
                          <a:effectLst/>
                          <a:latin typeface="+mn-lt"/>
                          <a:ea typeface="+mn-ea"/>
                          <a:cs typeface="+mn-cs"/>
                          <a:hlinkClick r:id="rId9"/>
                        </a:rPr>
                        <a:t> 2024/2025</a:t>
                      </a:r>
                      <a:endParaRPr lang="en-US" sz="1200" dirty="0"/>
                    </a:p>
                  </a:txBody>
                  <a:tcPr anchor="ctr"/>
                </a:tc>
                <a:tc>
                  <a:txBody>
                    <a:bodyPr/>
                    <a:lstStyle/>
                    <a:p>
                      <a:r>
                        <a:rPr lang="en-US" sz="1200" b="0" i="0" kern="1200" dirty="0" err="1">
                          <a:solidFill>
                            <a:schemeClr val="dk1"/>
                          </a:solidFill>
                          <a:effectLst/>
                          <a:latin typeface="+mn-lt"/>
                          <a:ea typeface="+mn-ea"/>
                          <a:cs typeface="+mn-cs"/>
                        </a:rPr>
                        <a:t>Aleksander</a:t>
                      </a:r>
                      <a:r>
                        <a:rPr lang="en-US" sz="1200" b="0" i="0" kern="1200" dirty="0">
                          <a:solidFill>
                            <a:schemeClr val="dk1"/>
                          </a:solidFill>
                          <a:effectLst/>
                          <a:latin typeface="+mn-lt"/>
                          <a:ea typeface="+mn-ea"/>
                          <a:cs typeface="+mn-cs"/>
                        </a:rPr>
                        <a:t> </a:t>
                      </a:r>
                      <a:r>
                        <a:rPr lang="en-US" sz="1200" b="0" i="0" kern="1200" dirty="0" err="1">
                          <a:solidFill>
                            <a:schemeClr val="dk1"/>
                          </a:solidFill>
                          <a:effectLst/>
                          <a:latin typeface="+mn-lt"/>
                          <a:ea typeface="+mn-ea"/>
                          <a:cs typeface="+mn-cs"/>
                        </a:rPr>
                        <a:t>Soltysik</a:t>
                      </a:r>
                      <a:r>
                        <a:rPr lang="en-US" sz="1200" b="0" i="0" kern="1200" dirty="0">
                          <a:solidFill>
                            <a:schemeClr val="dk1"/>
                          </a:solidFill>
                          <a:effectLst/>
                          <a:latin typeface="+mn-lt"/>
                          <a:ea typeface="+mn-ea"/>
                          <a:cs typeface="+mn-cs"/>
                        </a:rPr>
                        <a:t> </a:t>
                      </a:r>
                    </a:p>
                    <a:p>
                      <a:r>
                        <a:rPr lang="en-US" sz="1200" b="0" i="0" kern="1200" dirty="0">
                          <a:solidFill>
                            <a:schemeClr val="dk1"/>
                          </a:solidFill>
                          <a:effectLst/>
                          <a:latin typeface="+mn-lt"/>
                          <a:ea typeface="+mn-ea"/>
                          <a:cs typeface="+mn-cs"/>
                        </a:rPr>
                        <a:t>(RSPG)</a:t>
                      </a:r>
                      <a:endParaRPr lang="en-US" sz="1200" dirty="0"/>
                    </a:p>
                  </a:txBody>
                  <a:tcPr anchor="ctr"/>
                </a:tc>
                <a:extLst>
                  <a:ext uri="{0D108BD9-81ED-4DB2-BD59-A6C34878D82A}">
                    <a16:rowId xmlns:a16="http://schemas.microsoft.com/office/drawing/2014/main" val="10006"/>
                  </a:ext>
                </a:extLst>
              </a:tr>
              <a:tr h="370840">
                <a:tc>
                  <a:txBody>
                    <a:bodyPr/>
                    <a:lstStyle/>
                    <a:p>
                      <a:r>
                        <a:rPr lang="en-US" sz="1200" dirty="0"/>
                        <a:t>2024</a:t>
                      </a:r>
                      <a:r>
                        <a:rPr lang="en-US" sz="1200" baseline="0" dirty="0"/>
                        <a:t> May</a:t>
                      </a:r>
                      <a:endParaRPr lang="en-US" sz="1200" dirty="0"/>
                    </a:p>
                  </a:txBody>
                  <a:tcPr anchor="ctr"/>
                </a:tc>
                <a:tc>
                  <a:txBody>
                    <a:bodyPr/>
                    <a:lstStyle/>
                    <a:p>
                      <a:r>
                        <a:rPr lang="en-US" sz="1200" b="0" i="0" kern="1200" dirty="0">
                          <a:solidFill>
                            <a:schemeClr val="dk1"/>
                          </a:solidFill>
                          <a:effectLst/>
                          <a:latin typeface="+mn-lt"/>
                          <a:ea typeface="+mn-ea"/>
                          <a:cs typeface="+mn-cs"/>
                          <a:hlinkClick r:id="rId10"/>
                        </a:rPr>
                        <a:t>Selected aspects of radio spectrum management and regulation in the Republic of Poland</a:t>
                      </a:r>
                      <a:endParaRPr lang="en-US" sz="1200" dirty="0"/>
                    </a:p>
                  </a:txBody>
                  <a:tcPr anchor="ctr"/>
                </a:tc>
                <a:tc>
                  <a:txBody>
                    <a:bodyPr/>
                    <a:lstStyle/>
                    <a:p>
                      <a:r>
                        <a:rPr lang="en-US" sz="1200" b="0" i="0" kern="1200" dirty="0" err="1">
                          <a:solidFill>
                            <a:schemeClr val="dk1"/>
                          </a:solidFill>
                          <a:effectLst/>
                          <a:latin typeface="+mn-lt"/>
                          <a:ea typeface="+mn-ea"/>
                          <a:cs typeface="+mn-cs"/>
                        </a:rPr>
                        <a:t>Mariusz</a:t>
                      </a:r>
                      <a:r>
                        <a:rPr lang="en-US" sz="1200" b="0" i="0" kern="1200" dirty="0">
                          <a:solidFill>
                            <a:schemeClr val="dk1"/>
                          </a:solidFill>
                          <a:effectLst/>
                          <a:latin typeface="+mn-lt"/>
                          <a:ea typeface="+mn-ea"/>
                          <a:cs typeface="+mn-cs"/>
                        </a:rPr>
                        <a:t> </a:t>
                      </a:r>
                      <a:r>
                        <a:rPr lang="en-US" sz="1200" b="0" i="0" kern="1200" dirty="0" err="1">
                          <a:solidFill>
                            <a:schemeClr val="dk1"/>
                          </a:solidFill>
                          <a:effectLst/>
                          <a:latin typeface="+mn-lt"/>
                          <a:ea typeface="+mn-ea"/>
                          <a:cs typeface="+mn-cs"/>
                        </a:rPr>
                        <a:t>Gruszczynski</a:t>
                      </a:r>
                      <a:endParaRPr lang="en-US" sz="1200" b="0" i="0" kern="1200" dirty="0">
                        <a:solidFill>
                          <a:schemeClr val="dk1"/>
                        </a:solidFill>
                        <a:effectLst/>
                        <a:latin typeface="+mn-lt"/>
                        <a:ea typeface="+mn-ea"/>
                        <a:cs typeface="+mn-cs"/>
                      </a:endParaRPr>
                    </a:p>
                    <a:p>
                      <a:r>
                        <a:rPr lang="en-US" sz="1200" b="0" i="0" kern="1200" dirty="0">
                          <a:solidFill>
                            <a:schemeClr val="dk1"/>
                          </a:solidFill>
                          <a:effectLst/>
                          <a:latin typeface="+mn-lt"/>
                          <a:ea typeface="+mn-ea"/>
                          <a:cs typeface="+mn-cs"/>
                        </a:rPr>
                        <a:t>(Office of Electronic Communications, Poland)</a:t>
                      </a:r>
                      <a:endParaRPr lang="en-US" sz="1200" dirty="0"/>
                    </a:p>
                  </a:txBody>
                  <a:tcPr anchor="ctr"/>
                </a:tc>
                <a:extLst>
                  <a:ext uri="{0D108BD9-81ED-4DB2-BD59-A6C34878D82A}">
                    <a16:rowId xmlns:a16="http://schemas.microsoft.com/office/drawing/2014/main" val="10007"/>
                  </a:ext>
                </a:extLst>
              </a:tr>
              <a:tr h="370840">
                <a:tc>
                  <a:txBody>
                    <a:bodyPr/>
                    <a:lstStyle/>
                    <a:p>
                      <a:r>
                        <a:rPr lang="en-US" sz="1200" dirty="0"/>
                        <a:t>2024 July</a:t>
                      </a:r>
                    </a:p>
                  </a:txBody>
                  <a:tcPr anchor="ctr"/>
                </a:tc>
                <a:tc>
                  <a:txBody>
                    <a:bodyPr/>
                    <a:lstStyle/>
                    <a:p>
                      <a:r>
                        <a:rPr lang="en-US" sz="1200" b="0" i="0" kern="1200" dirty="0">
                          <a:solidFill>
                            <a:schemeClr val="dk1"/>
                          </a:solidFill>
                          <a:effectLst/>
                          <a:latin typeface="+mn-lt"/>
                          <a:ea typeface="+mn-ea"/>
                          <a:cs typeface="+mn-cs"/>
                          <a:hlinkClick r:id="rId11"/>
                        </a:rPr>
                        <a:t>Hybrid Sharing in the Upper 6 GHz Band</a:t>
                      </a:r>
                      <a:endParaRPr lang="en-US" sz="1200" dirty="0"/>
                    </a:p>
                  </a:txBody>
                  <a:tcPr anchor="ctr"/>
                </a:tc>
                <a:tc>
                  <a:txBody>
                    <a:bodyPr/>
                    <a:lstStyle/>
                    <a:p>
                      <a:r>
                        <a:rPr lang="en-US" sz="1200" b="0" i="0" kern="1200" dirty="0">
                          <a:solidFill>
                            <a:schemeClr val="dk1"/>
                          </a:solidFill>
                          <a:effectLst/>
                          <a:latin typeface="+mn-lt"/>
                          <a:ea typeface="+mn-ea"/>
                          <a:cs typeface="+mn-cs"/>
                        </a:rPr>
                        <a:t>Steve Leach</a:t>
                      </a:r>
                    </a:p>
                    <a:p>
                      <a:r>
                        <a:rPr lang="en-US" sz="1200" b="0" i="0" kern="1200" dirty="0">
                          <a:solidFill>
                            <a:schemeClr val="dk1"/>
                          </a:solidFill>
                          <a:effectLst/>
                          <a:latin typeface="+mn-lt"/>
                          <a:ea typeface="+mn-ea"/>
                          <a:cs typeface="+mn-cs"/>
                        </a:rPr>
                        <a:t>(UK</a:t>
                      </a:r>
                      <a:r>
                        <a:rPr lang="en-US" sz="1200" b="0" i="0" kern="1200" baseline="0" dirty="0">
                          <a:solidFill>
                            <a:schemeClr val="dk1"/>
                          </a:solidFill>
                          <a:effectLst/>
                          <a:latin typeface="+mn-lt"/>
                          <a:ea typeface="+mn-ea"/>
                          <a:cs typeface="+mn-cs"/>
                        </a:rPr>
                        <a:t> </a:t>
                      </a:r>
                      <a:r>
                        <a:rPr lang="en-US" sz="1200" b="0" i="0" kern="1200" baseline="0" dirty="0" err="1">
                          <a:solidFill>
                            <a:schemeClr val="dk1"/>
                          </a:solidFill>
                          <a:effectLst/>
                          <a:latin typeface="+mn-lt"/>
                          <a:ea typeface="+mn-ea"/>
                          <a:cs typeface="+mn-cs"/>
                        </a:rPr>
                        <a:t>Ofcom</a:t>
                      </a:r>
                      <a:r>
                        <a:rPr lang="en-US" sz="1200" b="0" i="0" kern="1200" baseline="0" dirty="0">
                          <a:solidFill>
                            <a:schemeClr val="dk1"/>
                          </a:solidFill>
                          <a:effectLst/>
                          <a:latin typeface="+mn-lt"/>
                          <a:ea typeface="+mn-ea"/>
                          <a:cs typeface="+mn-cs"/>
                        </a:rPr>
                        <a:t>)</a:t>
                      </a:r>
                      <a:endParaRPr lang="en-US" sz="1200" dirty="0"/>
                    </a:p>
                  </a:txBody>
                  <a:tcPr anchor="ctr"/>
                </a:tc>
                <a:extLst>
                  <a:ext uri="{0D108BD9-81ED-4DB2-BD59-A6C34878D82A}">
                    <a16:rowId xmlns:a16="http://schemas.microsoft.com/office/drawing/2014/main" val="10008"/>
                  </a:ext>
                </a:extLst>
              </a:tr>
              <a:tr h="370840">
                <a:tc>
                  <a:txBody>
                    <a:bodyPr/>
                    <a:lstStyle/>
                    <a:p>
                      <a:r>
                        <a:rPr lang="en-US" sz="1200" dirty="0"/>
                        <a:t>2025 January</a:t>
                      </a:r>
                    </a:p>
                  </a:txBody>
                  <a:tcPr anchor="ctr"/>
                </a:tc>
                <a:tc>
                  <a:txBody>
                    <a:bodyPr/>
                    <a:lstStyle/>
                    <a:p>
                      <a:r>
                        <a:rPr lang="nn-NO" sz="1200" dirty="0">
                          <a:hlinkClick r:id="rId12"/>
                        </a:rPr>
                        <a:t>ACMA Spectrum planning for Wi-Fi</a:t>
                      </a:r>
                      <a:endParaRPr lang="en-US" sz="12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Andrew Stewart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(Australian Communications and Media Authority)</a:t>
                      </a:r>
                    </a:p>
                  </a:txBody>
                  <a:tcPr anchor="ct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4107357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Enrichment activities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13" name="Content Placeholder 2"/>
          <p:cNvSpPr>
            <a:spLocks noGrp="1"/>
          </p:cNvSpPr>
          <p:nvPr>
            <p:ph idx="1"/>
          </p:nvPr>
        </p:nvSpPr>
        <p:spPr>
          <a:xfrm>
            <a:off x="914400" y="1524000"/>
            <a:ext cx="7467600" cy="4495800"/>
          </a:xfrm>
        </p:spPr>
        <p:txBody>
          <a:bodyPr/>
          <a:lstStyle/>
          <a:p>
            <a:pPr marL="230188" marR="117475" indent="-230188" algn="just">
              <a:buFont typeface="Times New Roman" pitchFamily="16" charset="0"/>
              <a:buChar char="•"/>
              <a:tabLst>
                <a:tab pos="230188" algn="l"/>
              </a:tabLst>
            </a:pPr>
            <a:r>
              <a:rPr lang="en-US" sz="1800" dirty="0"/>
              <a:t>Invited presentation </a:t>
            </a:r>
          </a:p>
          <a:p>
            <a:pPr marL="630238" marR="117475" lvl="1" indent="-230188" algn="just">
              <a:buFont typeface="Times New Roman" pitchFamily="16" charset="0"/>
              <a:buChar char="•"/>
              <a:tabLst>
                <a:tab pos="230188" algn="l"/>
              </a:tabLst>
            </a:pPr>
            <a:r>
              <a:rPr lang="en-US" sz="1600" dirty="0"/>
              <a:t>Title:  Canada Spectrum Outlook</a:t>
            </a:r>
          </a:p>
          <a:p>
            <a:pPr marL="630238" marR="117475" lvl="1" indent="-230188" algn="just">
              <a:buFont typeface="Times New Roman" pitchFamily="16" charset="0"/>
              <a:buChar char="•"/>
              <a:tabLst>
                <a:tab pos="230188" algn="l"/>
              </a:tabLst>
            </a:pPr>
            <a:r>
              <a:rPr lang="en-US" sz="1600" dirty="0"/>
              <a:t>Author: Yan Losier (Manager of Telecom Equipment Regulatory Requirements in the Engineering, Planning and Standards Branch, Department of Innovation, Science and Economic Development Canada / Government of Canada) </a:t>
            </a:r>
          </a:p>
          <a:p>
            <a:pPr marL="630238" marR="117475" lvl="1" indent="-230188" algn="just">
              <a:buFont typeface="Times New Roman" pitchFamily="16" charset="0"/>
              <a:buChar char="•"/>
              <a:tabLst>
                <a:tab pos="230188" algn="l"/>
              </a:tabLst>
            </a:pPr>
            <a:r>
              <a:rPr lang="en-US" sz="1600" spc="-5" dirty="0">
                <a:solidFill>
                  <a:schemeClr val="tx1"/>
                </a:solidFill>
                <a:cs typeface="Arial"/>
              </a:rPr>
              <a:t>Document:  </a:t>
            </a:r>
            <a:r>
              <a:rPr lang="en-US" sz="1600" spc="-5" dirty="0">
                <a:solidFill>
                  <a:schemeClr val="tx1"/>
                </a:solidFill>
                <a:cs typeface="Arial"/>
                <a:hlinkClick r:id="rId4"/>
              </a:rPr>
              <a:t>18-25/0007</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2" name="Picture 1" descr="A person wearing glasses and a suit&#10;&#10;Description automatically generated">
            <a:extLst>
              <a:ext uri="{FF2B5EF4-FFF2-40B4-BE49-F238E27FC236}">
                <a16:creationId xmlns:a16="http://schemas.microsoft.com/office/drawing/2014/main" id="{3F9AB60F-1954-A4CC-9C03-362CFF758B8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021891" y="1760472"/>
            <a:ext cx="2230844" cy="2457450"/>
          </a:xfrm>
          <a:prstGeom prst="rect">
            <a:avLst/>
          </a:prstGeom>
        </p:spPr>
      </p:pic>
      <p:sp>
        <p:nvSpPr>
          <p:cNvPr id="3" name="Rectangle 2">
            <a:extLst>
              <a:ext uri="{FF2B5EF4-FFF2-40B4-BE49-F238E27FC236}">
                <a16:creationId xmlns:a16="http://schemas.microsoft.com/office/drawing/2014/main" id="{F80EF780-456E-3624-13F9-B9D40F5AD21E}"/>
              </a:ext>
            </a:extLst>
          </p:cNvPr>
          <p:cNvSpPr/>
          <p:nvPr/>
        </p:nvSpPr>
        <p:spPr>
          <a:xfrm>
            <a:off x="9785100" y="4217922"/>
            <a:ext cx="1439561" cy="276999"/>
          </a:xfrm>
          <a:prstGeom prst="rect">
            <a:avLst/>
          </a:prstGeom>
        </p:spPr>
        <p:txBody>
          <a:bodyPr wrap="none">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200" dirty="0">
                <a:solidFill>
                  <a:schemeClr val="tx1"/>
                </a:solidFill>
              </a:rPr>
              <a:t>  Source: Yan Losier</a:t>
            </a:r>
          </a:p>
        </p:txBody>
      </p:sp>
    </p:spTree>
    <p:extLst>
      <p:ext uri="{BB962C8B-B14F-4D97-AF65-F5344CB8AC3E}">
        <p14:creationId xmlns:p14="http://schemas.microsoft.com/office/powerpoint/2010/main" val="41586061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5:  Ongoing consultations</a:t>
            </a:r>
            <a:endParaRPr lang="en-GB" kern="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
        <p:nvSpPr>
          <p:cNvPr id="10"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25</a:t>
            </a:r>
          </a:p>
        </p:txBody>
      </p:sp>
    </p:spTree>
    <p:extLst>
      <p:ext uri="{BB962C8B-B14F-4D97-AF65-F5344CB8AC3E}">
        <p14:creationId xmlns:p14="http://schemas.microsoft.com/office/powerpoint/2010/main" val="25478669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UK Ofcom’s consultation (1)</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GB" sz="1800" dirty="0"/>
              <a:t>Updating Wireless Telegraphy Licence Exemptions</a:t>
            </a:r>
            <a:endParaRPr lang="en-US" sz="1800" dirty="0"/>
          </a:p>
          <a:p>
            <a:pPr marL="630238" marR="117475" lvl="1" indent="-230188" algn="just">
              <a:buChar char="•"/>
              <a:tabLst>
                <a:tab pos="230188" algn="l"/>
              </a:tabLst>
            </a:pPr>
            <a:r>
              <a:rPr lang="en-US" sz="1600" spc="-5" dirty="0">
                <a:cs typeface="Arial"/>
              </a:rPr>
              <a:t>Publication date:  17 January 2025</a:t>
            </a:r>
          </a:p>
          <a:p>
            <a:pPr marL="630238" marR="117475" lvl="1" indent="-230188" algn="just">
              <a:buChar char="•"/>
              <a:tabLst>
                <a:tab pos="230188" algn="l"/>
              </a:tabLst>
            </a:pPr>
            <a:r>
              <a:rPr lang="en-US" sz="1600" spc="-5" dirty="0">
                <a:cs typeface="Arial"/>
              </a:rPr>
              <a:t>Closing date for response:  28 March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https://www.ofcom.org.uk/spectrum/radio-equipment/consultation-updating-wireless-telegraphy-licence-exemptions/</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18-25/0016</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93FEC8DE-4A87-2004-CFF4-52396E8BB45D}"/>
              </a:ext>
            </a:extLst>
          </p:cNvPr>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14377307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DC6760-C73E-795A-7950-FA63398D6593}"/>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EE033931-54F1-F368-773E-A7BF02A92EC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8" name="Rectangle 2">
            <a:extLst>
              <a:ext uri="{FF2B5EF4-FFF2-40B4-BE49-F238E27FC236}">
                <a16:creationId xmlns:a16="http://schemas.microsoft.com/office/drawing/2014/main" id="{CA6267F6-E617-DEA8-A38C-EE339E66C864}"/>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UK Ofcom’s consultation (2)</a:t>
            </a:r>
          </a:p>
        </p:txBody>
      </p:sp>
      <p:pic>
        <p:nvPicPr>
          <p:cNvPr id="9" name="Picture 8">
            <a:extLst>
              <a:ext uri="{FF2B5EF4-FFF2-40B4-BE49-F238E27FC236}">
                <a16:creationId xmlns:a16="http://schemas.microsoft.com/office/drawing/2014/main" id="{AF6E10E2-F3DA-AEE0-6056-3ABF23EF7AA9}"/>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BA1A1FB0-9632-044D-F7DE-CE12D7A99C4C}"/>
              </a:ext>
            </a:extLst>
          </p:cNvPr>
          <p:cNvSpPr>
            <a:spLocks noGrp="1"/>
          </p:cNvSpPr>
          <p:nvPr>
            <p:ph type="dt" idx="15"/>
          </p:nvPr>
        </p:nvSpPr>
        <p:spPr>
          <a:xfrm>
            <a:off x="990600" y="336550"/>
            <a:ext cx="3048000" cy="273050"/>
          </a:xfrm>
        </p:spPr>
        <p:txBody>
          <a:bodyPr/>
          <a:lstStyle/>
          <a:p>
            <a:r>
              <a:rPr lang="en-US" dirty="0"/>
              <a:t>March 2025</a:t>
            </a:r>
            <a:endParaRPr lang="en-GB" dirty="0"/>
          </a:p>
        </p:txBody>
      </p:sp>
      <p:sp>
        <p:nvSpPr>
          <p:cNvPr id="5" name="Content Placeholder 2">
            <a:extLst>
              <a:ext uri="{FF2B5EF4-FFF2-40B4-BE49-F238E27FC236}">
                <a16:creationId xmlns:a16="http://schemas.microsoft.com/office/drawing/2014/main" id="{017E81D7-0261-F836-6800-E34855F46957}"/>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(Technical):  Move to approve document </a:t>
            </a:r>
            <a:r>
              <a:rPr lang="en-GB" sz="1800" dirty="0">
                <a:solidFill>
                  <a:schemeClr val="accent2"/>
                </a:solidFill>
              </a:rPr>
              <a:t>18-25/0016r2 </a:t>
            </a:r>
            <a:r>
              <a:rPr lang="en-US" sz="1800" spc="-5" dirty="0">
                <a:cs typeface="Arial"/>
              </a:rPr>
              <a:t>in response to the </a:t>
            </a:r>
            <a:r>
              <a:rPr lang="en-US" sz="1800" dirty="0"/>
              <a:t>UK Ofcom</a:t>
            </a:r>
            <a:r>
              <a:rPr lang="en-US" sz="1800" spc="-5" dirty="0">
                <a:cs typeface="Arial"/>
              </a:rPr>
              <a:t>’s </a:t>
            </a:r>
            <a:r>
              <a:rPr lang="en-US" sz="1800" spc="-5" dirty="0">
                <a:solidFill>
                  <a:schemeClr val="tx1"/>
                </a:solidFill>
                <a:cs typeface="Arial"/>
              </a:rPr>
              <a:t>consultation </a:t>
            </a:r>
            <a:r>
              <a:rPr lang="en-US" sz="1800" dirty="0"/>
              <a:t>“</a:t>
            </a:r>
            <a:r>
              <a:rPr lang="en-GB" sz="1800" dirty="0"/>
              <a:t>Updating Wireless Telegraphy Licence Exemptions</a:t>
            </a:r>
            <a:r>
              <a:rPr lang="en-US" sz="1800" dirty="0"/>
              <a:t>”,</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UK Ofcom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Result:</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8314665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C155D7-9744-71F0-90C6-18BF777E0D0B}"/>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19632E8B-4A16-8F2C-8CA8-209CCF52B0B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8" name="Rectangle 2">
            <a:extLst>
              <a:ext uri="{FF2B5EF4-FFF2-40B4-BE49-F238E27FC236}">
                <a16:creationId xmlns:a16="http://schemas.microsoft.com/office/drawing/2014/main" id="{2AEF7FCB-2014-2CFA-7345-1B2D1449644C}"/>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UAE TDRA’s consultation</a:t>
            </a:r>
          </a:p>
        </p:txBody>
      </p:sp>
      <p:sp>
        <p:nvSpPr>
          <p:cNvPr id="10" name="Content Placeholder 2">
            <a:extLst>
              <a:ext uri="{FF2B5EF4-FFF2-40B4-BE49-F238E27FC236}">
                <a16:creationId xmlns:a16="http://schemas.microsoft.com/office/drawing/2014/main" id="{72E65A63-0E67-DE48-707C-AFC0F06BAC0D}"/>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UAE Spectrum Outlook 2026 – 2031 </a:t>
            </a:r>
          </a:p>
          <a:p>
            <a:pPr marL="630238" marR="117475" lvl="1" indent="-230188" algn="just">
              <a:buChar char="•"/>
              <a:tabLst>
                <a:tab pos="230188" algn="l"/>
              </a:tabLst>
            </a:pPr>
            <a:r>
              <a:rPr lang="en-US" sz="1600" spc="-5" dirty="0">
                <a:cs typeface="Arial"/>
              </a:rPr>
              <a:t>Publication date:  19 February 2025</a:t>
            </a:r>
          </a:p>
          <a:p>
            <a:pPr marL="630238" marR="117475" lvl="1" indent="-230188" algn="just">
              <a:buChar char="•"/>
              <a:tabLst>
                <a:tab pos="230188" algn="l"/>
              </a:tabLst>
            </a:pPr>
            <a:r>
              <a:rPr lang="en-US" sz="1600" spc="-5" dirty="0">
                <a:cs typeface="Arial"/>
              </a:rPr>
              <a:t>Closing date for response:  31 March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https://tdra.gov.ae/en/Participation/consultations/details?id=3814</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18-25/0017</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B10D39CE-4672-1E34-0601-EAA1C4DAF800}"/>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B85206E6-C8E7-A0A4-F5D2-E81D8C74F3D1}"/>
              </a:ext>
            </a:extLst>
          </p:cNvPr>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40078541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981EE1-AFDF-7D06-056B-0E397340277C}"/>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A14CB9F6-100E-502F-413E-40E32D4A977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8" name="Rectangle 2">
            <a:extLst>
              <a:ext uri="{FF2B5EF4-FFF2-40B4-BE49-F238E27FC236}">
                <a16:creationId xmlns:a16="http://schemas.microsoft.com/office/drawing/2014/main" id="{894160C8-184F-7E88-9385-ECA365230677}"/>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Australia ACMA’s consultation</a:t>
            </a:r>
          </a:p>
        </p:txBody>
      </p:sp>
      <p:sp>
        <p:nvSpPr>
          <p:cNvPr id="10" name="Content Placeholder 2">
            <a:extLst>
              <a:ext uri="{FF2B5EF4-FFF2-40B4-BE49-F238E27FC236}">
                <a16:creationId xmlns:a16="http://schemas.microsoft.com/office/drawing/2014/main" id="{445B4DC7-65C3-4361-AD9A-854A9B392A33}"/>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Draft Five-year spectrum outlook 2025–30 </a:t>
            </a:r>
          </a:p>
          <a:p>
            <a:pPr marL="630238" marR="117475" lvl="1" indent="-230188" algn="just">
              <a:buChar char="•"/>
              <a:tabLst>
                <a:tab pos="230188" algn="l"/>
              </a:tabLst>
            </a:pPr>
            <a:r>
              <a:rPr lang="en-US" sz="1600" spc="-5" dirty="0">
                <a:cs typeface="Arial"/>
              </a:rPr>
              <a:t>Publication date:  7 March 2025</a:t>
            </a:r>
          </a:p>
          <a:p>
            <a:pPr marL="630238" marR="117475" lvl="1" indent="-230188" algn="just">
              <a:buChar char="•"/>
              <a:tabLst>
                <a:tab pos="230188" algn="l"/>
              </a:tabLst>
            </a:pPr>
            <a:r>
              <a:rPr lang="en-US" sz="1600" spc="-5" dirty="0">
                <a:cs typeface="Arial"/>
              </a:rPr>
              <a:t>Closing date for response:  4 April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https://www.acma.gov.au/consultations/2025-03/draft-five-year-spectrum-outlook-2025-30-consultation</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18-25/0020</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8F0609FC-2390-40D4-00FF-50388904073E}"/>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8093C88F-F56E-AF9E-DA3C-F9FF9D5E8501}"/>
              </a:ext>
            </a:extLst>
          </p:cNvPr>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1081389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3</a:t>
            </a:r>
          </a:p>
        </p:txBody>
      </p:sp>
    </p:spTree>
    <p:extLst>
      <p:ext uri="{BB962C8B-B14F-4D97-AF65-F5344CB8AC3E}">
        <p14:creationId xmlns:p14="http://schemas.microsoft.com/office/powerpoint/2010/main" val="37205043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Closing meeting (THU AM1, 13 March 2025)</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30</a:t>
            </a:fld>
            <a:endParaRPr lang="en-US" altLang="en-US" dirty="0"/>
          </a:p>
        </p:txBody>
      </p:sp>
    </p:spTree>
    <p:extLst>
      <p:ext uri="{BB962C8B-B14F-4D97-AF65-F5344CB8AC3E}">
        <p14:creationId xmlns:p14="http://schemas.microsoft.com/office/powerpoint/2010/main" val="2273713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31</a:t>
            </a:fld>
            <a:endParaRPr lang="en-US" altLang="en-US" dirty="0"/>
          </a:p>
        </p:txBody>
      </p:sp>
    </p:spTree>
    <p:extLst>
      <p:ext uri="{BB962C8B-B14F-4D97-AF65-F5344CB8AC3E}">
        <p14:creationId xmlns:p14="http://schemas.microsoft.com/office/powerpoint/2010/main" val="20887810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Registration is required to attend this meeting </a:t>
            </a: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32</a:t>
            </a:fld>
            <a:endParaRPr lang="en-US" alt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The 2025 March IEEE 802 plenary session is held mixed mode via a paid registration fee, from 9 March 2025 to 14 March 2025.		</a:t>
            </a:r>
          </a:p>
          <a:p>
            <a:pPr marL="285750" indent="-285750" algn="just">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This meeting is part of the 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You must pay the registration fee whether attending in-person or remotely.  If you have not already done so, register at: </a:t>
            </a:r>
          </a:p>
          <a:p>
            <a:pPr marL="1028700" lvl="1" algn="just">
              <a:spcAft>
                <a:spcPts val="0"/>
              </a:spcAft>
              <a:buFont typeface="Arial" panose="020B0604020202020204" pitchFamily="34" charset="0"/>
              <a:buChar char="•"/>
              <a:defRPr/>
            </a:pPr>
            <a:r>
              <a:rPr lang="en-US" altLang="en-US" sz="1800" b="1" dirty="0">
                <a:solidFill>
                  <a:srgbClr val="FF0000"/>
                </a:solidFill>
                <a:cs typeface="Arial" panose="020B0604020202020204" pitchFamily="34" charset="0"/>
                <a:hlinkClick r:id="rId3"/>
              </a:rPr>
              <a:t>https://web.cvent.com/event/4fa8fa22-fa35-4058-a648-d08fdd56a1c1/summary</a:t>
            </a:r>
            <a:r>
              <a:rPr lang="en-US" altLang="en-US" sz="1800" b="1" dirty="0">
                <a:solidFill>
                  <a:srgbClr val="FF0000"/>
                </a:solidFill>
                <a:cs typeface="Arial" panose="020B0604020202020204" pitchFamily="34" charset="0"/>
              </a:rPr>
              <a:t> </a:t>
            </a:r>
          </a:p>
          <a:p>
            <a:pPr lvl="1" indent="0" algn="just">
              <a:spcAft>
                <a:spcPts val="0"/>
              </a:spcAft>
              <a:defRPr/>
            </a:pPr>
            <a:endParaRPr lang="en-US" altLang="en-US" sz="1800" b="1" dirty="0">
              <a:solidFill>
                <a:schemeClr val="tx1"/>
              </a:solidFill>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If you do not intend to register for this session you must leave this meeting and, if you have logged attendance on </a:t>
            </a:r>
            <a:r>
              <a:rPr lang="en-US" altLang="en-US" sz="1800" b="1" dirty="0">
                <a:solidFill>
                  <a:schemeClr val="tx1"/>
                </a:solidFill>
                <a:cs typeface="Arial" panose="020B0604020202020204" pitchFamily="34" charset="0"/>
                <a:hlinkClick r:id="rId4"/>
              </a:rPr>
              <a:t>IMAT</a:t>
            </a:r>
            <a:r>
              <a:rPr lang="en-US" altLang="en-US" sz="1800" b="1" dirty="0">
                <a:solidFill>
                  <a:schemeClr val="tx1"/>
                </a:solidFill>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meetings this week, 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No payment, become deadbeat 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04205811"/>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802.18 closing agenda</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#4 (Procedural):  To approve the agenda as shown in the “RR-TAG Closing Agenda” tab of the </a:t>
            </a:r>
            <a:r>
              <a:rPr lang="en-US" sz="1800" spc="-5">
                <a:latin typeface="+mj-lt"/>
                <a:cs typeface="Arial"/>
              </a:rPr>
              <a:t>document </a:t>
            </a:r>
            <a:r>
              <a:rPr lang="en-US" sz="1800" spc="-5">
                <a:solidFill>
                  <a:srgbClr val="FF0000"/>
                </a:solidFill>
                <a:latin typeface="+mj-lt"/>
                <a:cs typeface="Arial"/>
                <a:hlinkClick r:id="rId3"/>
              </a:rPr>
              <a:t>18-25/0010r2</a:t>
            </a:r>
            <a:r>
              <a:rPr lang="en-US" sz="1800" spc="-5">
                <a:latin typeface="+mj-lt"/>
                <a:cs typeface="Arial"/>
              </a:rPr>
              <a:t>.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35</a:t>
            </a:fld>
            <a:endParaRPr lang="en-US" altLang="en-US" dirty="0"/>
          </a:p>
        </p:txBody>
      </p:sp>
    </p:spTree>
    <p:extLst>
      <p:ext uri="{BB962C8B-B14F-4D97-AF65-F5344CB8AC3E}">
        <p14:creationId xmlns:p14="http://schemas.microsoft.com/office/powerpoint/2010/main" val="28356807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36</a:t>
            </a:fld>
            <a:endParaRPr lang="en-US" alt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a:t>Slide </a:t>
            </a:r>
            <a:fld id="{005F356B-740E-4A28-9E01-F63036BF4BB0}" type="slidenum">
              <a:rPr lang="en-US" altLang="en-US"/>
              <a:pPr/>
              <a:t>37</a:t>
            </a:fld>
            <a:endParaRPr lang="en-US" alt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http://standards.ieee.org/develop/policies/antitrust.pdf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38</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March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39</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March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Registration is required to attend this meeting </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The 2025 March IEEE 802 plenary session is held mixed mode via a paid registration fee, from 9 March 2025 to 14 March 2025.		</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You must pay the registration fee whether attending in-person or remotely.  If you have not already done so, register at: </a:t>
            </a:r>
          </a:p>
          <a:p>
            <a:pPr marL="1028700" lvl="1" algn="just">
              <a:spcAft>
                <a:spcPts val="0"/>
              </a:spcAft>
              <a:buFont typeface="Arial" panose="020B0604020202020204" pitchFamily="34" charset="0"/>
              <a:buChar char="•"/>
              <a:defRPr/>
            </a:pPr>
            <a:r>
              <a:rPr lang="en-US" altLang="en-US" sz="1800" b="1" dirty="0">
                <a:solidFill>
                  <a:srgbClr val="FF0000"/>
                </a:solidFill>
                <a:latin typeface="+mj-lt"/>
                <a:cs typeface="Arial" panose="020B0604020202020204" pitchFamily="34" charset="0"/>
                <a:hlinkClick r:id="rId3"/>
              </a:rPr>
              <a:t>https://web.cvent.com/event/4fa8fa22-fa35-4058-a648-d08fdd56a1c1/summary</a:t>
            </a:r>
            <a:r>
              <a:rPr lang="en-US" altLang="en-US" sz="1800" b="1" dirty="0">
                <a:solidFill>
                  <a:srgbClr val="FF0000"/>
                </a:solidFill>
                <a:latin typeface="+mj-lt"/>
                <a:cs typeface="Arial" panose="020B0604020202020204" pitchFamily="34" charset="0"/>
              </a:rPr>
              <a:t> </a:t>
            </a:r>
          </a:p>
          <a:p>
            <a:pPr lvl="1" indent="0" algn="just">
              <a:spcAft>
                <a:spcPts val="0"/>
              </a:spcAft>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If 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meetings this week, 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No payment, become deadbeat 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40</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March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9" name="Slide Number Placeholder 3"/>
          <p:cNvSpPr>
            <a:spLocks noGrp="1"/>
          </p:cNvSpPr>
          <p:nvPr>
            <p:ph type="sldNum" idx="12"/>
          </p:nvPr>
        </p:nvSpPr>
        <p:spPr>
          <a:xfrm>
            <a:off x="5689601" y="6475414"/>
            <a:ext cx="808567" cy="363537"/>
          </a:xfrm>
        </p:spPr>
        <p:txBody>
          <a:bodyPr/>
          <a:lstStyle/>
          <a:p>
            <a:r>
              <a:rPr lang="en-US" altLang="en-US" dirty="0"/>
              <a:t>Slide </a:t>
            </a:r>
            <a:fld id="{005F356B-740E-4A28-9E01-F63036BF4BB0}" type="slidenum">
              <a:rPr lang="en-US" altLang="en-US"/>
              <a:pPr/>
              <a:t>41</a:t>
            </a:fld>
            <a:endParaRPr lang="en-US" altLang="en-US" dirty="0"/>
          </a:p>
        </p:txBody>
      </p:sp>
    </p:spTree>
    <p:extLst>
      <p:ext uri="{BB962C8B-B14F-4D97-AF65-F5344CB8AC3E}">
        <p14:creationId xmlns:p14="http://schemas.microsoft.com/office/powerpoint/2010/main" val="3007411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Recording attendance and meeting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cs typeface="Arial"/>
              </a:rPr>
              <a:t>Recording attendance:</a:t>
            </a:r>
          </a:p>
          <a:p>
            <a:pPr marL="630238" marR="117475" lvl="1" indent="-230188" algn="just">
              <a:spcBef>
                <a:spcPts val="600"/>
              </a:spcBef>
              <a:buChar char="•"/>
              <a:tabLst>
                <a:tab pos="230188" algn="l"/>
              </a:tabLst>
            </a:pPr>
            <a:r>
              <a:rPr lang="en-US" sz="1600" spc="-5" dirty="0">
                <a:solidFill>
                  <a:schemeClr val="tx1"/>
                </a:solidFill>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cs typeface="Arial"/>
                <a:hlinkClick r:id="rId3"/>
              </a:rPr>
              <a:t>https://imat.ieee.org/my-site/home</a:t>
            </a:r>
            <a:endParaRPr lang="en-US" sz="1600" spc="-5" dirty="0">
              <a:solidFill>
                <a:srgbClr val="FF0000"/>
              </a:solidFill>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cs typeface="Arial"/>
            </a:endParaRPr>
          </a:p>
          <a:p>
            <a:pPr marL="630238" marR="117475" lvl="1" indent="-230188" algn="just">
              <a:spcBef>
                <a:spcPts val="600"/>
              </a:spcBef>
              <a:buChar char="•"/>
              <a:tabLst>
                <a:tab pos="230188" algn="l"/>
              </a:tabLst>
            </a:pPr>
            <a:r>
              <a:rPr lang="en-US" sz="1600" spc="-5" dirty="0">
                <a:cs typeface="Arial"/>
              </a:rPr>
              <a:t>Please ensure that the following information is listed correctly when joining the </a:t>
            </a:r>
            <a:r>
              <a:rPr lang="en-US" sz="1600" spc="-5" dirty="0" err="1">
                <a:cs typeface="Arial"/>
              </a:rPr>
              <a:t>Webex</a:t>
            </a:r>
            <a:r>
              <a:rPr lang="en-US" sz="1600" spc="-5" dirty="0">
                <a:cs typeface="Arial"/>
              </a:rPr>
              <a:t> call: “FIRST NAME LAST NAME, Affiliation” </a:t>
            </a:r>
          </a:p>
          <a:p>
            <a:pPr marL="630238" marR="117475" lvl="1" indent="-230188" algn="just">
              <a:spcBef>
                <a:spcPts val="600"/>
              </a:spcBef>
              <a:buChar char="•"/>
              <a:tabLst>
                <a:tab pos="230188" algn="l"/>
              </a:tabLst>
            </a:pPr>
            <a:r>
              <a:rPr lang="en-US" sz="1600" spc="-5" dirty="0">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37612690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logistics</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cs typeface="Arial"/>
              </a:rPr>
              <a:t>In person:   </a:t>
            </a:r>
          </a:p>
          <a:p>
            <a:pPr marL="1030288" marR="117475" lvl="2" indent="-230188" algn="just">
              <a:buFont typeface="Times New Roman" pitchFamily="16" charset="0"/>
              <a:buChar char="•"/>
              <a:tabLst>
                <a:tab pos="230188" algn="l"/>
              </a:tabLst>
            </a:pPr>
            <a:r>
              <a:rPr lang="en-US" sz="1400" spc="-5" dirty="0">
                <a:cs typeface="Arial"/>
              </a:rPr>
              <a:t>The meeting venue is Hilton Atlanta, Atlanta, Georgia, United States</a:t>
            </a:r>
            <a:r>
              <a:rPr lang="en-US" sz="1400" dirty="0"/>
              <a:t>.</a:t>
            </a:r>
            <a:endParaRPr lang="en-US" sz="1400" spc="-5" dirty="0">
              <a:cs typeface="Arial"/>
            </a:endParaRPr>
          </a:p>
          <a:p>
            <a:pPr marL="1030288" marR="117475" lvl="2" indent="-230188" algn="just">
              <a:buFont typeface="Times New Roman" pitchFamily="16" charset="0"/>
              <a:buChar char="•"/>
              <a:tabLst>
                <a:tab pos="230188" algn="l"/>
              </a:tabLst>
            </a:pPr>
            <a:r>
              <a:rPr lang="en-US" sz="1400" spc="-5" dirty="0">
                <a:solidFill>
                  <a:schemeClr val="tx1"/>
                </a:solidFill>
                <a:cs typeface="Arial"/>
              </a:rPr>
              <a:t>Must</a:t>
            </a:r>
            <a:r>
              <a:rPr lang="en-US" sz="1400" spc="-5" dirty="0">
                <a:solidFill>
                  <a:srgbClr val="FF0000"/>
                </a:solidFill>
                <a:cs typeface="Arial"/>
              </a:rPr>
              <a:t> </a:t>
            </a:r>
            <a:r>
              <a:rPr lang="en-US" sz="1400" spc="-5" dirty="0">
                <a:cs typeface="Arial"/>
              </a:rPr>
              <a:t>join the meeting via </a:t>
            </a:r>
            <a:r>
              <a:rPr lang="en-US" sz="1400" spc="-5" dirty="0" err="1">
                <a:cs typeface="Arial"/>
              </a:rPr>
              <a:t>Webex</a:t>
            </a:r>
            <a:r>
              <a:rPr lang="en-US" sz="1400" spc="-5" dirty="0">
                <a:cs typeface="Arial"/>
              </a:rPr>
              <a:t> for queue and voting management (see below) </a:t>
            </a:r>
            <a:r>
              <a:rPr lang="en-US" sz="1400" spc="-5" dirty="0">
                <a:solidFill>
                  <a:srgbClr val="FF0000"/>
                </a:solidFill>
                <a:cs typeface="Arial"/>
              </a:rPr>
              <a:t>with audio and video disabled</a:t>
            </a:r>
            <a:r>
              <a:rPr lang="en-US" sz="1400" spc="-5" dirty="0">
                <a:cs typeface="Arial"/>
              </a:rPr>
              <a:t>.</a:t>
            </a:r>
            <a:endParaRPr lang="en-US" sz="1200" spc="-5" dirty="0">
              <a:cs typeface="Arial"/>
            </a:endParaRPr>
          </a:p>
          <a:p>
            <a:pPr marL="630238" marR="117475" lvl="1" indent="-230188" algn="just">
              <a:buFont typeface="Times New Roman" pitchFamily="16" charset="0"/>
              <a:buChar char="•"/>
              <a:tabLst>
                <a:tab pos="230188" algn="l"/>
              </a:tabLst>
            </a:pPr>
            <a:r>
              <a:rPr lang="en-US" sz="1600" spc="-5" dirty="0">
                <a:cs typeface="Arial"/>
              </a:rPr>
              <a:t>Remote:  </a:t>
            </a:r>
          </a:p>
          <a:p>
            <a:pPr marL="1030288" marR="117475" lvl="2" indent="-230188" algn="just">
              <a:buFont typeface="Times New Roman" pitchFamily="16" charset="0"/>
              <a:buChar char="•"/>
              <a:tabLst>
                <a:tab pos="230188" algn="l"/>
              </a:tabLst>
            </a:pPr>
            <a:r>
              <a:rPr lang="en-US" sz="1400" spc="-5" dirty="0">
                <a:cs typeface="Arial"/>
              </a:rPr>
              <a:t>Join the meeting via </a:t>
            </a:r>
            <a:r>
              <a:rPr lang="en-US" sz="1400" spc="-5" dirty="0" err="1">
                <a:cs typeface="Arial"/>
              </a:rPr>
              <a:t>Webex</a:t>
            </a:r>
            <a:r>
              <a:rPr lang="en-US" sz="1400" spc="-5" dirty="0">
                <a:cs typeface="Arial"/>
              </a:rPr>
              <a:t> </a:t>
            </a:r>
            <a:r>
              <a:rPr lang="en-US" sz="1400" spc="-5" dirty="0">
                <a:solidFill>
                  <a:srgbClr val="FF0000"/>
                </a:solidFill>
                <a:cs typeface="Arial"/>
              </a:rPr>
              <a:t>with video disabled</a:t>
            </a:r>
            <a:r>
              <a:rPr lang="en-US" sz="1400" spc="-5" dirty="0">
                <a:cs typeface="Arial"/>
              </a:rPr>
              <a:t>. </a:t>
            </a:r>
          </a:p>
          <a:p>
            <a:pPr marL="1030288" marR="117475" lvl="2" indent="-230188" algn="just">
              <a:buFont typeface="Times New Roman" pitchFamily="16" charset="0"/>
              <a:buChar char="•"/>
              <a:tabLst>
                <a:tab pos="230188" algn="l"/>
              </a:tabLst>
            </a:pPr>
            <a:r>
              <a:rPr lang="en-US" sz="1400" spc="-5" dirty="0">
                <a:cs typeface="Arial"/>
              </a:rPr>
              <a:t>Set your audio as “Music mode”.  Refer to the </a:t>
            </a:r>
            <a:r>
              <a:rPr lang="en-US" sz="1400" spc="-5" dirty="0">
                <a:cs typeface="Arial"/>
                <a:hlinkClick r:id="rId3"/>
              </a:rPr>
              <a:t>slide deck</a:t>
            </a:r>
            <a:r>
              <a:rPr lang="en-US" sz="1400" spc="-5" dirty="0">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management</a:t>
            </a:r>
          </a:p>
          <a:p>
            <a:pPr marL="630238" marR="117475" lvl="1" indent="-230188" algn="just">
              <a:buFont typeface="Times New Roman" pitchFamily="16" charset="0"/>
              <a:buChar char="•"/>
              <a:tabLst>
                <a:tab pos="230188" algn="l"/>
              </a:tabLst>
            </a:pPr>
            <a:r>
              <a:rPr lang="en-US" sz="1600" spc="-5" dirty="0">
                <a:solidFill>
                  <a:schemeClr val="tx1"/>
                </a:solidFill>
                <a:cs typeface="Arial"/>
              </a:rPr>
              <a:t>When you want to be on the queue for comment, please type “Q” or “q” in the </a:t>
            </a:r>
            <a:r>
              <a:rPr lang="en-US" sz="1600" spc="-5" dirty="0" err="1">
                <a:solidFill>
                  <a:schemeClr val="tx1"/>
                </a:solidFill>
                <a:cs typeface="Arial"/>
              </a:rPr>
              <a:t>Webex</a:t>
            </a:r>
            <a:r>
              <a:rPr lang="en-US" sz="1600" spc="-5" dirty="0">
                <a:solidFill>
                  <a:schemeClr val="tx1"/>
                </a:solidFill>
                <a:cs typeface="Arial"/>
              </a:rPr>
              <a:t> chat window </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42392839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Reciprocal credit</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mj-lt"/>
                <a:ea typeface="Times New Roman" panose="02020603050405020304" pitchFamily="18" charset="0"/>
              </a:rPr>
              <a:t>Reciprocal credit </a:t>
            </a:r>
            <a:r>
              <a:rPr lang="en-US" sz="1800" dirty="0">
                <a:solidFill>
                  <a:schemeClr val="tx1"/>
                </a:solidFill>
                <a:latin typeface="+mj-lt"/>
              </a:rPr>
              <a:t>is provided to IEEE 802.18 voters for attendance at IEEE 802.11 on Tuesday AM2 and Thursday AM1</a:t>
            </a:r>
          </a:p>
          <a:p>
            <a:pPr marL="630238" marR="117475" lvl="1" indent="-230188" algn="just">
              <a:buFont typeface="Times New Roman" pitchFamily="16" charset="0"/>
              <a:buChar char="•"/>
              <a:tabLst>
                <a:tab pos="230188" algn="l"/>
              </a:tabLst>
            </a:pPr>
            <a:r>
              <a:rPr lang="en-US" sz="1600" spc="-5" dirty="0">
                <a:latin typeface="+mj-lt"/>
                <a:cs typeface="Arial"/>
              </a:rPr>
              <a:t>The IEEE 802.11 and IEEE 802.18 officers audit the credited results for these time periods.</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4762973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3.1:  Secretary appointment</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62095117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Secretary Appointment</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#5 (Procedural):  To reaffirm </a:t>
            </a:r>
            <a:r>
              <a:rPr lang="en-US" sz="1800" spc="-5" dirty="0" err="1">
                <a:latin typeface="+mj-lt"/>
                <a:cs typeface="Arial"/>
              </a:rPr>
              <a:t>Chenhe</a:t>
            </a:r>
            <a:r>
              <a:rPr lang="en-US" sz="1800" spc="-5" dirty="0">
                <a:latin typeface="+mj-lt"/>
                <a:cs typeface="Arial"/>
              </a:rPr>
              <a:t> Ji as the secretary of IEEE 802.18 RR-TAG. </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7489406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4:  Ongoing consultations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61303761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9ADE6F-5E2B-83BF-B3B0-CCF7233C0A2E}"/>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F74881BC-74A7-D858-7582-B9FB3A886A6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8" name="Rectangle 2">
            <a:extLst>
              <a:ext uri="{FF2B5EF4-FFF2-40B4-BE49-F238E27FC236}">
                <a16:creationId xmlns:a16="http://schemas.microsoft.com/office/drawing/2014/main" id="{0E84D4BF-2860-1879-D9B2-9E342D4E0863}"/>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UAE TDRA’s consultation (1)</a:t>
            </a:r>
          </a:p>
        </p:txBody>
      </p:sp>
      <p:sp>
        <p:nvSpPr>
          <p:cNvPr id="10" name="Content Placeholder 2">
            <a:extLst>
              <a:ext uri="{FF2B5EF4-FFF2-40B4-BE49-F238E27FC236}">
                <a16:creationId xmlns:a16="http://schemas.microsoft.com/office/drawing/2014/main" id="{40EBCD02-88FD-97F9-984F-1442075041AB}"/>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UAE Spectrum Outlook 2026 – 2031 </a:t>
            </a:r>
          </a:p>
          <a:p>
            <a:pPr marL="630238" marR="117475" lvl="1" indent="-230188" algn="just">
              <a:buChar char="•"/>
              <a:tabLst>
                <a:tab pos="230188" algn="l"/>
              </a:tabLst>
            </a:pPr>
            <a:r>
              <a:rPr lang="en-US" sz="1600" spc="-5" dirty="0">
                <a:cs typeface="Arial"/>
              </a:rPr>
              <a:t>Publication date:  19 February 2025</a:t>
            </a:r>
          </a:p>
          <a:p>
            <a:pPr marL="630238" marR="117475" lvl="1" indent="-230188" algn="just">
              <a:buChar char="•"/>
              <a:tabLst>
                <a:tab pos="230188" algn="l"/>
              </a:tabLst>
            </a:pPr>
            <a:r>
              <a:rPr lang="en-US" sz="1600" spc="-5" dirty="0">
                <a:cs typeface="Arial"/>
              </a:rPr>
              <a:t>Closing date for response:  31 March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https://tdra.gov.ae/en/Participation/consultations/details?id=3814</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18-25/0017</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C62FE906-2DB0-8617-8BB6-D312B2E511A7}"/>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80D4775F-DBEE-6120-AF6D-87C42371A15C}"/>
              </a:ext>
            </a:extLst>
          </p:cNvPr>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220274452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8DC7A4-055B-51B2-5692-880BCD89D9BF}"/>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01192E35-06B7-CE32-B29E-618ED151183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sp>
        <p:nvSpPr>
          <p:cNvPr id="8" name="Rectangle 2">
            <a:extLst>
              <a:ext uri="{FF2B5EF4-FFF2-40B4-BE49-F238E27FC236}">
                <a16:creationId xmlns:a16="http://schemas.microsoft.com/office/drawing/2014/main" id="{9C8E4480-E6F1-FE0B-3EE9-0F4C38EA40B8}"/>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UAE TDRA’s consultation (2)</a:t>
            </a:r>
          </a:p>
        </p:txBody>
      </p:sp>
      <p:pic>
        <p:nvPicPr>
          <p:cNvPr id="9" name="Picture 8">
            <a:extLst>
              <a:ext uri="{FF2B5EF4-FFF2-40B4-BE49-F238E27FC236}">
                <a16:creationId xmlns:a16="http://schemas.microsoft.com/office/drawing/2014/main" id="{CE928FFF-59AE-C5C8-00CA-F7CAE5B0D4E9}"/>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D23C9A8B-EEC8-6D36-C51A-2EFBB685E2A6}"/>
              </a:ext>
            </a:extLst>
          </p:cNvPr>
          <p:cNvSpPr>
            <a:spLocks noGrp="1"/>
          </p:cNvSpPr>
          <p:nvPr>
            <p:ph type="dt" idx="15"/>
          </p:nvPr>
        </p:nvSpPr>
        <p:spPr>
          <a:xfrm>
            <a:off x="990600" y="336550"/>
            <a:ext cx="3048000" cy="273050"/>
          </a:xfrm>
        </p:spPr>
        <p:txBody>
          <a:bodyPr/>
          <a:lstStyle/>
          <a:p>
            <a:r>
              <a:rPr lang="en-US" dirty="0"/>
              <a:t>March 2025</a:t>
            </a:r>
            <a:endParaRPr lang="en-GB" dirty="0"/>
          </a:p>
        </p:txBody>
      </p:sp>
      <p:sp>
        <p:nvSpPr>
          <p:cNvPr id="5" name="Content Placeholder 2">
            <a:extLst>
              <a:ext uri="{FF2B5EF4-FFF2-40B4-BE49-F238E27FC236}">
                <a16:creationId xmlns:a16="http://schemas.microsoft.com/office/drawing/2014/main" id="{21208305-9DD1-4AD2-7B7F-CC47724F4D05}"/>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#6 (Technical):  Move to approve document </a:t>
            </a:r>
            <a:r>
              <a:rPr lang="en-GB" sz="1800" dirty="0">
                <a:solidFill>
                  <a:schemeClr val="accent2"/>
                </a:solidFill>
              </a:rPr>
              <a:t>18-25/0017r0 [Placeholder] </a:t>
            </a:r>
            <a:r>
              <a:rPr lang="en-US" sz="1800" spc="-5" dirty="0">
                <a:cs typeface="Arial"/>
              </a:rPr>
              <a:t>in response to the </a:t>
            </a:r>
            <a:r>
              <a:rPr lang="en-US" sz="1800" dirty="0"/>
              <a:t>UAE </a:t>
            </a:r>
            <a:r>
              <a:rPr lang="en-US" sz="1800" dirty="0">
                <a:solidFill>
                  <a:srgbClr val="000000"/>
                </a:solidFill>
                <a:effectLst/>
                <a:latin typeface="Times New Roman" panose="02020603050405020304" pitchFamily="18" charset="0"/>
                <a:ea typeface="Times New Roman" panose="02020603050405020304" pitchFamily="18" charset="0"/>
              </a:rPr>
              <a:t>Telecommunications and Digital Government Regulatory Authority </a:t>
            </a:r>
            <a:r>
              <a:rPr lang="en-US" sz="1800" dirty="0"/>
              <a:t>(TDRA)</a:t>
            </a:r>
            <a:r>
              <a:rPr lang="en-US" sz="1800" spc="-5" dirty="0">
                <a:cs typeface="Arial"/>
              </a:rPr>
              <a:t>’s </a:t>
            </a:r>
            <a:r>
              <a:rPr lang="en-US" sz="1800" spc="-5" dirty="0">
                <a:solidFill>
                  <a:schemeClr val="tx1"/>
                </a:solidFill>
                <a:cs typeface="Arial"/>
              </a:rPr>
              <a:t>consultation </a:t>
            </a:r>
            <a:r>
              <a:rPr lang="en-US" sz="1800" dirty="0"/>
              <a:t>“</a:t>
            </a:r>
            <a:r>
              <a:rPr lang="en-GB" sz="1800" dirty="0"/>
              <a:t>UAE Spectrum Outlook 2026 - 2031</a:t>
            </a:r>
            <a:r>
              <a:rPr lang="en-US" sz="1800" dirty="0"/>
              <a:t>”,</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TDRA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Result:</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2471359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5</a:t>
            </a:r>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6998B5-D400-4B1D-E3A1-49EF3AB599E2}"/>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3D703853-3D17-ECC2-443D-D70826FD9A7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8" name="Rectangle 2">
            <a:extLst>
              <a:ext uri="{FF2B5EF4-FFF2-40B4-BE49-F238E27FC236}">
                <a16:creationId xmlns:a16="http://schemas.microsoft.com/office/drawing/2014/main" id="{92C0D58D-DF7B-63C2-337F-B3DD29E532D1}"/>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Australia ACMA’s consultation (1)</a:t>
            </a:r>
          </a:p>
        </p:txBody>
      </p:sp>
      <p:sp>
        <p:nvSpPr>
          <p:cNvPr id="10" name="Content Placeholder 2">
            <a:extLst>
              <a:ext uri="{FF2B5EF4-FFF2-40B4-BE49-F238E27FC236}">
                <a16:creationId xmlns:a16="http://schemas.microsoft.com/office/drawing/2014/main" id="{0171271A-489F-FF64-C181-F7710AEE3281}"/>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Draft Five-year spectrum outlook 2025–30 </a:t>
            </a:r>
          </a:p>
          <a:p>
            <a:pPr marL="630238" marR="117475" lvl="1" indent="-230188" algn="just">
              <a:buChar char="•"/>
              <a:tabLst>
                <a:tab pos="230188" algn="l"/>
              </a:tabLst>
            </a:pPr>
            <a:r>
              <a:rPr lang="en-US" sz="1600" spc="-5" dirty="0">
                <a:cs typeface="Arial"/>
              </a:rPr>
              <a:t>Publication date:  7 March 2025</a:t>
            </a:r>
          </a:p>
          <a:p>
            <a:pPr marL="630238" marR="117475" lvl="1" indent="-230188" algn="just">
              <a:buChar char="•"/>
              <a:tabLst>
                <a:tab pos="230188" algn="l"/>
              </a:tabLst>
            </a:pPr>
            <a:r>
              <a:rPr lang="en-US" sz="1600" spc="-5" dirty="0">
                <a:cs typeface="Arial"/>
              </a:rPr>
              <a:t>Closing date for response:  4 April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https://www.acma.gov.au/consultations/2025-03/draft-five-year-spectrum-outlook-2025-30-consultation</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18-25/0020</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C18F6EA1-42FE-3EA4-D174-FB73773FBAAA}"/>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272B596F-AB3E-1F31-23A8-E0F2339B13FB}"/>
              </a:ext>
            </a:extLst>
          </p:cNvPr>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79656875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0D9394-179E-E306-0912-C69B685442C6}"/>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69F1FDE0-A470-5762-4C66-8F6E15C5A9D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sp>
        <p:nvSpPr>
          <p:cNvPr id="8" name="Rectangle 2">
            <a:extLst>
              <a:ext uri="{FF2B5EF4-FFF2-40B4-BE49-F238E27FC236}">
                <a16:creationId xmlns:a16="http://schemas.microsoft.com/office/drawing/2014/main" id="{D79BADD2-C6CA-CDD4-9ED4-864398FBC351}"/>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Australia ACMA’s consultation (2)</a:t>
            </a:r>
          </a:p>
        </p:txBody>
      </p:sp>
      <p:pic>
        <p:nvPicPr>
          <p:cNvPr id="9" name="Picture 8">
            <a:extLst>
              <a:ext uri="{FF2B5EF4-FFF2-40B4-BE49-F238E27FC236}">
                <a16:creationId xmlns:a16="http://schemas.microsoft.com/office/drawing/2014/main" id="{1FE1199A-B571-C5C1-5E0E-7597846F2421}"/>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FC6ED1B5-F1CD-9154-49F3-D36D97A8A670}"/>
              </a:ext>
            </a:extLst>
          </p:cNvPr>
          <p:cNvSpPr>
            <a:spLocks noGrp="1"/>
          </p:cNvSpPr>
          <p:nvPr>
            <p:ph type="dt" idx="15"/>
          </p:nvPr>
        </p:nvSpPr>
        <p:spPr>
          <a:xfrm>
            <a:off x="990600" y="336550"/>
            <a:ext cx="3048000" cy="273050"/>
          </a:xfrm>
        </p:spPr>
        <p:txBody>
          <a:bodyPr/>
          <a:lstStyle/>
          <a:p>
            <a:r>
              <a:rPr lang="en-US" dirty="0"/>
              <a:t>March 2025</a:t>
            </a:r>
            <a:endParaRPr lang="en-GB" dirty="0"/>
          </a:p>
        </p:txBody>
      </p:sp>
      <p:sp>
        <p:nvSpPr>
          <p:cNvPr id="5" name="Content Placeholder 2">
            <a:extLst>
              <a:ext uri="{FF2B5EF4-FFF2-40B4-BE49-F238E27FC236}">
                <a16:creationId xmlns:a16="http://schemas.microsoft.com/office/drawing/2014/main" id="{348C17CE-F780-20EA-C6EF-5F7DB867342F}"/>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#7 (Technical):  Move to approve document </a:t>
            </a:r>
            <a:r>
              <a:rPr lang="en-GB" sz="1800" dirty="0">
                <a:solidFill>
                  <a:schemeClr val="accent2"/>
                </a:solidFill>
              </a:rPr>
              <a:t>18-25/0020r0 [Placeholder] </a:t>
            </a:r>
            <a:r>
              <a:rPr lang="en-US" sz="1800" spc="-5" dirty="0">
                <a:cs typeface="Arial"/>
              </a:rPr>
              <a:t>in response to the </a:t>
            </a:r>
            <a:r>
              <a:rPr lang="en-US" sz="1800" dirty="0"/>
              <a:t>Australian Communications and Media Authority (ACMA)</a:t>
            </a:r>
            <a:r>
              <a:rPr lang="en-US" sz="1800" spc="-5" dirty="0">
                <a:cs typeface="Arial"/>
              </a:rPr>
              <a:t>’s </a:t>
            </a:r>
            <a:r>
              <a:rPr lang="en-US" sz="1800" spc="-5" dirty="0">
                <a:solidFill>
                  <a:schemeClr val="tx1"/>
                </a:solidFill>
                <a:cs typeface="Arial"/>
              </a:rPr>
              <a:t>consultation </a:t>
            </a:r>
            <a:r>
              <a:rPr lang="en-US" sz="1800" dirty="0"/>
              <a:t>“</a:t>
            </a:r>
            <a:r>
              <a:rPr lang="en-GB" sz="1800" dirty="0"/>
              <a:t>Draft Five-year spectrum outlook 2025-30</a:t>
            </a:r>
            <a:r>
              <a:rPr lang="en-US" sz="1800" dirty="0"/>
              <a:t>”,</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ACMA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Result:</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221657701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C68570-E821-A8E1-3646-557486974FC5}"/>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4E52F959-62C6-A344-2DF4-AB921974532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52</a:t>
            </a:fld>
            <a:endParaRPr lang="en-US" altLang="en-US" sz="1200" b="0" dirty="0"/>
          </a:p>
        </p:txBody>
      </p:sp>
      <p:sp>
        <p:nvSpPr>
          <p:cNvPr id="8" name="Rectangle 2">
            <a:extLst>
              <a:ext uri="{FF2B5EF4-FFF2-40B4-BE49-F238E27FC236}">
                <a16:creationId xmlns:a16="http://schemas.microsoft.com/office/drawing/2014/main" id="{35A16C1A-819D-3A9E-7DDD-E539B9E7CA09}"/>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a:extLst>
              <a:ext uri="{FF2B5EF4-FFF2-40B4-BE49-F238E27FC236}">
                <a16:creationId xmlns:a16="http://schemas.microsoft.com/office/drawing/2014/main" id="{B2D5625F-8187-B32A-BCBB-D6A09D0DD194}"/>
              </a:ext>
            </a:extLst>
          </p:cNvPr>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ET, Tuesday, 11 March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UK Ofcom:  </a:t>
            </a:r>
            <a:r>
              <a:rPr lang="en-US" sz="1400" spc="-5" dirty="0">
                <a:solidFill>
                  <a:schemeClr val="tx1"/>
                </a:solidFill>
                <a:cs typeface="Arial"/>
                <a:hlinkClick r:id="rId4"/>
              </a:rPr>
              <a:t>Updating Wireless Telegraphy </a:t>
            </a:r>
            <a:r>
              <a:rPr lang="en-US" sz="1400" spc="-5" dirty="0" err="1">
                <a:solidFill>
                  <a:schemeClr val="tx1"/>
                </a:solidFill>
                <a:cs typeface="Arial"/>
                <a:hlinkClick r:id="rId4"/>
              </a:rPr>
              <a:t>Licence</a:t>
            </a:r>
            <a:r>
              <a:rPr lang="en-US" sz="1400" spc="-5" dirty="0">
                <a:solidFill>
                  <a:schemeClr val="tx1"/>
                </a:solidFill>
                <a:cs typeface="Arial"/>
                <a:hlinkClick r:id="rId4"/>
              </a:rPr>
              <a:t> Exemptions</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5"/>
              </a:rPr>
              <a:t>Radio Standards Specification, RSS-102.SAR.MEAS, Issue 2 and RSS-102.SAR.SIM, Issue 1</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UAE TDRA:  </a:t>
            </a:r>
            <a:r>
              <a:rPr lang="en-GB" sz="1400" u="sng" dirty="0">
                <a:hlinkClick r:id="rId6"/>
              </a:rPr>
              <a:t>UAE Spectrum Outlook 2026 -2031</a:t>
            </a:r>
            <a:endParaRPr lang="en-GB" sz="1400" u="sng" dirty="0"/>
          </a:p>
          <a:p>
            <a:pPr marL="1030288" marR="117475" lvl="2" indent="-230188" algn="just">
              <a:spcBef>
                <a:spcPts val="600"/>
              </a:spcBef>
              <a:buFont typeface="Times New Roman" pitchFamily="16" charset="0"/>
              <a:buChar char="•"/>
              <a:tabLst>
                <a:tab pos="230188" algn="l"/>
              </a:tabLst>
            </a:pPr>
            <a:r>
              <a:rPr lang="en-GB" sz="1400" spc="-5" dirty="0">
                <a:solidFill>
                  <a:schemeClr val="tx1"/>
                </a:solidFill>
                <a:cs typeface="Arial"/>
              </a:rPr>
              <a:t>Australia ACMA:  </a:t>
            </a:r>
            <a:r>
              <a:rPr lang="en-GB" sz="1400" u="sng" spc="-5" dirty="0">
                <a:solidFill>
                  <a:schemeClr val="tx1"/>
                </a:solidFill>
                <a:cs typeface="Arial"/>
                <a:hlinkClick r:id="rId7"/>
              </a:rPr>
              <a:t>Draft Five-year spectrum outlook 2025-30</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17 April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8"/>
              </a:rPr>
              <a:t>Radio Standards Specification, RSS-247, Issue 4, February 2025</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UK Ofcom:  </a:t>
            </a:r>
            <a:r>
              <a:rPr lang="en-US" sz="1400" dirty="0">
                <a:hlinkClick r:id="rId9"/>
              </a:rPr>
              <a:t>Proposals for AFC in Lower 6 GHz and mobile / Wi-Fi sharing in Upper 6 GHz</a:t>
            </a:r>
            <a:endParaRPr lang="en-US" sz="1400" dirty="0"/>
          </a:p>
          <a:p>
            <a:pPr marL="1030288" marR="117475" lvl="2"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a:extLst>
              <a:ext uri="{FF2B5EF4-FFF2-40B4-BE49-F238E27FC236}">
                <a16:creationId xmlns:a16="http://schemas.microsoft.com/office/drawing/2014/main" id="{1E3DC0FA-59EA-5E55-4DED-78D9F9C95884}"/>
              </a:ext>
            </a:extLst>
          </p:cNvPr>
          <p:cNvPicPr>
            <a:picLocks noChangeAspect="1"/>
          </p:cNvPicPr>
          <p:nvPr/>
        </p:nvPicPr>
        <p:blipFill>
          <a:blip r:embed="rId10"/>
          <a:stretch>
            <a:fillRect/>
          </a:stretch>
        </p:blipFill>
        <p:spPr>
          <a:xfrm>
            <a:off x="7162800" y="6452587"/>
            <a:ext cx="4334632" cy="329213"/>
          </a:xfrm>
          <a:prstGeom prst="rect">
            <a:avLst/>
          </a:prstGeom>
        </p:spPr>
      </p:pic>
      <p:sp>
        <p:nvSpPr>
          <p:cNvPr id="11" name="Date Placeholder 1">
            <a:extLst>
              <a:ext uri="{FF2B5EF4-FFF2-40B4-BE49-F238E27FC236}">
                <a16:creationId xmlns:a16="http://schemas.microsoft.com/office/drawing/2014/main" id="{23B6E0C1-7BAD-79FB-EE90-5D02E8644E4B}"/>
              </a:ext>
            </a:extLst>
          </p:cNvPr>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374525939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5:  General discussion items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53</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6960268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European Commission</a:t>
            </a:r>
          </a:p>
          <a:p>
            <a:pPr marL="1030288" marR="117475" lvl="2" indent="-230188" algn="just">
              <a:buClrTx/>
              <a:buFont typeface="Times New Roman" pitchFamily="16" charset="0"/>
              <a:buChar char="•"/>
              <a:tabLst>
                <a:tab pos="230188" algn="l"/>
              </a:tabLst>
            </a:pPr>
            <a:r>
              <a:rPr lang="en-US" sz="1400" dirty="0">
                <a:solidFill>
                  <a:schemeClr val="tx1"/>
                </a:solidFill>
              </a:rPr>
              <a:t>On 12 February 2025, Radio Spectrum Policy Group (RSPG) </a:t>
            </a:r>
            <a:r>
              <a:rPr lang="en-US" sz="1400" dirty="0">
                <a:solidFill>
                  <a:schemeClr val="tx1"/>
                </a:solidFill>
                <a:hlinkClick r:id="rId3"/>
              </a:rPr>
              <a:t>published</a:t>
            </a:r>
            <a:r>
              <a:rPr lang="en-US" sz="1400" dirty="0">
                <a:solidFill>
                  <a:schemeClr val="tx1"/>
                </a:solidFill>
              </a:rPr>
              <a:t> its report on 6G strategic vision.</a:t>
            </a:r>
            <a:endParaRPr lang="en-US" sz="1600" dirty="0">
              <a:solidFill>
                <a:schemeClr val="tx1"/>
              </a:solidFil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Colombia</a:t>
            </a:r>
          </a:p>
          <a:p>
            <a:pPr marL="1030288" marR="117475" lvl="2" indent="-230188" algn="just">
              <a:buClrTx/>
              <a:buFont typeface="Times New Roman" pitchFamily="16" charset="0"/>
              <a:buChar char="•"/>
              <a:tabLst>
                <a:tab pos="230188" algn="l"/>
              </a:tabLst>
            </a:pPr>
            <a:r>
              <a:rPr lang="en-US" sz="1400" dirty="0">
                <a:solidFill>
                  <a:schemeClr val="tx1"/>
                </a:solidFill>
              </a:rPr>
              <a:t>On 20 February 2025, National Spectrum Agency (ANE) </a:t>
            </a:r>
            <a:r>
              <a:rPr lang="en-US" sz="1400" dirty="0">
                <a:solidFill>
                  <a:schemeClr val="tx1"/>
                </a:solidFill>
                <a:hlinkClick r:id="rId4"/>
              </a:rPr>
              <a:t>published</a:t>
            </a:r>
            <a:r>
              <a:rPr lang="en-US" sz="1400" dirty="0">
                <a:solidFill>
                  <a:schemeClr val="tx1"/>
                </a:solidFill>
              </a:rPr>
              <a:t> the latest version of the Table of Frequency Allocation.</a:t>
            </a:r>
            <a:endParaRPr lang="en-US" sz="1600" dirty="0">
              <a:solidFill>
                <a:schemeClr val="tx1"/>
              </a:solidFill>
            </a:endParaRP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South Korea</a:t>
            </a:r>
          </a:p>
          <a:p>
            <a:pPr marL="1030288" marR="117475" lvl="2" indent="-230188" algn="just">
              <a:buClrTx/>
              <a:buFont typeface="Times New Roman" pitchFamily="16" charset="0"/>
              <a:buChar char="•"/>
              <a:tabLst>
                <a:tab pos="230188" algn="l"/>
              </a:tabLst>
            </a:pPr>
            <a:r>
              <a:rPr lang="en-US" sz="1400" dirty="0">
                <a:solidFill>
                  <a:schemeClr val="tx1"/>
                </a:solidFill>
              </a:rPr>
              <a:t>On 17 February 2025, the Ministry of Science and ICT </a:t>
            </a:r>
            <a:r>
              <a:rPr lang="en-US" sz="1400" dirty="0">
                <a:solidFill>
                  <a:schemeClr val="tx1"/>
                </a:solidFill>
                <a:hlinkClick r:id="rId5"/>
              </a:rPr>
              <a:t>published</a:t>
            </a:r>
            <a:r>
              <a:rPr lang="en-US" sz="1400" dirty="0">
                <a:solidFill>
                  <a:schemeClr val="tx1"/>
                </a:solidFill>
              </a:rPr>
              <a:t> the latest version of the Table of Frequency Allocation. </a:t>
            </a:r>
            <a:endParaRPr lang="en-US" sz="1400" dirty="0"/>
          </a:p>
          <a:p>
            <a:pPr marL="1030288" marR="117475" lvl="2" indent="-230188" algn="just">
              <a:buClrTx/>
              <a:buFont typeface="Times New Roman" pitchFamily="16" charset="0"/>
              <a:buChar char="•"/>
              <a:tabLst>
                <a:tab pos="230188" algn="l"/>
              </a:tabLst>
            </a:pPr>
            <a:endParaRPr lang="en-US" sz="1600" spc="-5" dirty="0">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27946581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6: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55</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RR-TAG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640320025"/>
              </p:ext>
            </p:extLst>
          </p:nvPr>
        </p:nvGraphicFramePr>
        <p:xfrm>
          <a:off x="1018592" y="1705690"/>
          <a:ext cx="10339434" cy="1468120"/>
        </p:xfrm>
        <a:graphic>
          <a:graphicData uri="http://schemas.openxmlformats.org/drawingml/2006/table">
            <a:tbl>
              <a:tblPr firstRow="1" bandRow="1">
                <a:tableStyleId>{21E4AEA4-8DFA-4A89-87EB-49C32662AFE0}</a:tableStyleId>
              </a:tblPr>
              <a:tblGrid>
                <a:gridCol w="3172408">
                  <a:extLst>
                    <a:ext uri="{9D8B030D-6E8A-4147-A177-3AD203B41FA5}">
                      <a16:colId xmlns:a16="http://schemas.microsoft.com/office/drawing/2014/main" val="20000"/>
                    </a:ext>
                  </a:extLst>
                </a:gridCol>
                <a:gridCol w="7167026">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r>
                        <a:rPr lang="en-US" sz="1500" dirty="0"/>
                        <a:t>Weekly</a:t>
                      </a:r>
                      <a:r>
                        <a:rPr lang="en-US" sz="1500" baseline="0" dirty="0"/>
                        <a:t> </a:t>
                      </a:r>
                      <a:r>
                        <a:rPr lang="en-US" sz="1500" dirty="0"/>
                        <a:t>teleconference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Every Thursdays,</a:t>
                      </a:r>
                      <a:r>
                        <a:rPr lang="en-US" sz="1500" baseline="0" dirty="0"/>
                        <a:t> through 20 </a:t>
                      </a:r>
                      <a:r>
                        <a:rPr lang="en-US" sz="1500" dirty="0"/>
                        <a:t>March 2025</a:t>
                      </a:r>
                    </a:p>
                  </a:txBody>
                  <a:tcPr/>
                </a:tc>
                <a:extLst>
                  <a:ext uri="{0D108BD9-81ED-4DB2-BD59-A6C34878D82A}">
                    <a16:rowId xmlns:a16="http://schemas.microsoft.com/office/drawing/2014/main" val="10001"/>
                  </a:ext>
                </a:extLst>
              </a:tr>
              <a:tr h="370840">
                <a:tc>
                  <a:txBody>
                    <a:bodyPr/>
                    <a:lstStyle/>
                    <a:p>
                      <a:r>
                        <a:rPr lang="en-US" sz="1500" baseline="0" dirty="0"/>
                        <a:t>2025 May wireless interim</a:t>
                      </a:r>
                    </a:p>
                    <a:p>
                      <a:r>
                        <a:rPr lang="en-US" sz="1500" baseline="0" dirty="0"/>
                        <a:t>(credited session)</a:t>
                      </a:r>
                    </a:p>
                  </a:txBody>
                  <a:tcPr/>
                </a:tc>
                <a:tc>
                  <a:txBody>
                    <a:bodyPr/>
                    <a:lstStyle/>
                    <a:p>
                      <a:r>
                        <a:rPr lang="en-US" sz="1500" dirty="0"/>
                        <a:t>Opening meeting:  Tuesday, 13 May,</a:t>
                      </a:r>
                      <a:r>
                        <a:rPr lang="en-US" sz="1500" baseline="0" dirty="0"/>
                        <a:t> 10:30am CET to 12:30pm CET</a:t>
                      </a:r>
                    </a:p>
                    <a:p>
                      <a:r>
                        <a:rPr lang="en-US" sz="1500" baseline="0" dirty="0"/>
                        <a:t>Closing meeting:  Thursday, 15 May, 8:00am CET to 10:00am CET</a:t>
                      </a:r>
                      <a:endParaRPr lang="en-US" sz="1500" dirty="0"/>
                    </a:p>
                  </a:txBody>
                  <a:tcPr/>
                </a:tc>
                <a:extLst>
                  <a:ext uri="{0D108BD9-81ED-4DB2-BD59-A6C34878D82A}">
                    <a16:rowId xmlns:a16="http://schemas.microsoft.com/office/drawing/2014/main" val="10002"/>
                  </a:ext>
                </a:extLst>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2025 May wireless interim</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0" name="Content Placeholder 2"/>
          <p:cNvSpPr txBox="1">
            <a:spLocks/>
          </p:cNvSpPr>
          <p:nvPr/>
        </p:nvSpPr>
        <p:spPr bwMode="auto">
          <a:xfrm>
            <a:off x="990600" y="1524000"/>
            <a:ext cx="11197016"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a:solidFill>
                  <a:schemeClr val="tx1"/>
                </a:solidFill>
                <a:cs typeface="Arial"/>
              </a:rPr>
              <a:t>Meeting reservation begins on 6 February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4 April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 May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 May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rPr>
              <a:t>Hotel reservation begins on 6 February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t>
            </a:r>
            <a:r>
              <a:rPr lang="en-US" sz="1400" kern="0">
                <a:solidFill>
                  <a:schemeClr val="tx1"/>
                </a:solidFill>
                <a:latin typeface="Times New Roman" panose="02020603050405020304" pitchFamily="18" charset="0"/>
                <a:ea typeface="Times New Roman" panose="02020603050405020304" pitchFamily="18" charset="0"/>
              </a:rPr>
              <a:t>available </a:t>
            </a:r>
            <a:r>
              <a:rPr lang="en-US" sz="1400" kern="0">
                <a:solidFill>
                  <a:schemeClr val="tx1"/>
                </a:solidFill>
              </a:rPr>
              <a:t>until 8 April 2025</a:t>
            </a:r>
            <a:r>
              <a:rPr lang="en-US" sz="1400" kern="0" dirty="0">
                <a:solidFill>
                  <a:schemeClr val="tx1"/>
                </a:solidFill>
              </a:rPr>
              <a:t>.</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408080053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 on the weekly teleconference calls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#8 (Procedural):  </a:t>
            </a:r>
            <a:r>
              <a:rPr lang="en-US" sz="1800" dirty="0"/>
              <a:t>The 802.18 Chair or Chair designee is directed to conduct, as necessary, the following weekly teleconference calls from 27 March 2025 to 7 August 2025</a:t>
            </a:r>
          </a:p>
          <a:p>
            <a:pPr marL="630238" marR="117475" lvl="1" indent="-230188" algn="just">
              <a:buChar char="•"/>
              <a:tabLst>
                <a:tab pos="230188" algn="l"/>
              </a:tabLst>
            </a:pPr>
            <a:r>
              <a:rPr lang="en-US" sz="1600" b="1" dirty="0"/>
              <a:t>RR-TAG calls on Thursdays at 15:00 ET for 55 mins</a:t>
            </a:r>
            <a:endParaRPr lang="en-US" sz="1600" b="1" spc="-5" dirty="0">
              <a:latin typeface="+mj-lt"/>
              <a:cs typeface="Arial"/>
            </a:endParaRP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Vote:</a:t>
            </a: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7939318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b="0" kern="1200" dirty="0">
                <a:latin typeface="Times New Roman" pitchFamily="16" charset="0"/>
              </a:rPr>
              <a:t>TBD</a:t>
            </a:r>
            <a:endParaRPr lang="en-US" sz="1600" b="0" kern="1200" dirty="0">
              <a:latin typeface="Times New Roman" pitchFamily="16" charset="0"/>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3376"/>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802.18 opening agenda</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shown in the “RR-TAG Opening Agenda” tab of the document </a:t>
            </a:r>
            <a:r>
              <a:rPr lang="en-US" sz="1800" spc="-5" dirty="0">
                <a:solidFill>
                  <a:srgbClr val="FF0000"/>
                </a:solidFill>
                <a:latin typeface="+mj-lt"/>
                <a:cs typeface="Arial"/>
                <a:hlinkClick r:id="rId3"/>
              </a:rPr>
              <a:t>18-25/0010r2</a:t>
            </a:r>
            <a:r>
              <a:rPr lang="en-US" sz="1800" spc="-5" dirty="0">
                <a:latin typeface="+mj-lt"/>
                <a:cs typeface="Arial"/>
              </a:rPr>
              <a:t>. </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 objection to 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Adjourn 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7</a:t>
            </a:r>
          </a:p>
        </p:txBody>
      </p:sp>
    </p:spTree>
    <p:extLst>
      <p:ext uri="{BB962C8B-B14F-4D97-AF65-F5344CB8AC3E}">
        <p14:creationId xmlns:p14="http://schemas.microsoft.com/office/powerpoint/2010/main" val="1351961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8</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9</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71799</TotalTime>
  <Words>4917</Words>
  <Application>Microsoft Office PowerPoint</Application>
  <PresentationFormat>Widescreen</PresentationFormat>
  <Paragraphs>767</Paragraphs>
  <Slides>60</Slides>
  <Notes>37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60</vt:i4>
      </vt:variant>
    </vt:vector>
  </HeadingPairs>
  <TitlesOfParts>
    <vt:vector size="67" baseType="lpstr">
      <vt:lpstr>Arial</vt:lpstr>
      <vt:lpstr>Arial Unicode MS</vt:lpstr>
      <vt:lpstr>Calibri</vt:lpstr>
      <vt:lpstr>Monotype Sorts</vt:lpstr>
      <vt:lpstr>Times New Roman</vt:lpstr>
      <vt:lpstr>Office Theme</vt:lpstr>
      <vt:lpstr>Document</vt:lpstr>
      <vt:lpstr>2025 March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Review and approve the 2025 January wireless interim minutes</vt:lpstr>
      <vt:lpstr>PowerPoint Presentation</vt:lpstr>
      <vt:lpstr>PowerPoint Presentation</vt:lpstr>
      <vt:lpstr>PowerPoint Presentation</vt:lpstr>
      <vt:lpstr>Previous invited talks</vt:lpstr>
      <vt:lpstr>Enrichment activities</vt:lpstr>
      <vt:lpstr>PowerPoint Presentation</vt:lpstr>
      <vt:lpstr>UK Ofcom’s consultation (1)</vt:lpstr>
      <vt:lpstr>UK Ofcom’s consultation (2)</vt:lpstr>
      <vt:lpstr>UAE TDRA’s consultation</vt:lpstr>
      <vt:lpstr>Australia ACMA’s consultation</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PowerPoint Presentation</vt:lpstr>
      <vt:lpstr>Secretary Appointment</vt:lpstr>
      <vt:lpstr>PowerPoint Presentation</vt:lpstr>
      <vt:lpstr>UAE TDRA’s consultation (1)</vt:lpstr>
      <vt:lpstr>UAE TDRA’s consultation (2)</vt:lpstr>
      <vt:lpstr>Australia ACMA’s consultation (1)</vt:lpstr>
      <vt:lpstr>Australia ACMA’s consultation (2)</vt:lpstr>
      <vt:lpstr>Status of ongoing consultations</vt:lpstr>
      <vt:lpstr>PowerPoint Presentation</vt:lpstr>
      <vt:lpstr>General discussion items</vt:lpstr>
      <vt:lpstr>PowerPoint Presentation</vt:lpstr>
      <vt:lpstr>Future RR-TAG meetings</vt:lpstr>
      <vt:lpstr>2025 May wireless interim</vt:lpstr>
      <vt:lpstr>Administrative motion on the weekly teleconference calls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18-25/0011r0</dc:title>
  <dc:creator>Edward Au</dc:creator>
  <cp:keywords>2025 March supplementary materials</cp:keywords>
  <cp:lastModifiedBy>Edward Au</cp:lastModifiedBy>
  <cp:revision>5415</cp:revision>
  <cp:lastPrinted>1601-01-01T00:00:00Z</cp:lastPrinted>
  <dcterms:created xsi:type="dcterms:W3CDTF">2016-03-03T14:54:45Z</dcterms:created>
  <dcterms:modified xsi:type="dcterms:W3CDTF">2025-03-08T00:33:47Z</dcterms:modified>
  <cp:category>IEEE 802.18 RR-TAG </cp:category>
</cp:coreProperties>
</file>