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
  </p:notesMasterIdLst>
  <p:handoutMasterIdLst>
    <p:handoutMasterId r:id="rId23"/>
  </p:handoutMasterIdLst>
  <p:sldIdLst>
    <p:sldId id="331" r:id="rId5"/>
    <p:sldId id="688" r:id="rId6"/>
    <p:sldId id="475" r:id="rId7"/>
    <p:sldId id="568" r:id="rId8"/>
    <p:sldId id="263" r:id="rId9"/>
    <p:sldId id="274" r:id="rId10"/>
    <p:sldId id="558" r:id="rId11"/>
    <p:sldId id="453" r:id="rId12"/>
    <p:sldId id="689" r:id="rId13"/>
    <p:sldId id="693" r:id="rId14"/>
    <p:sldId id="692" r:id="rId15"/>
    <p:sldId id="691" r:id="rId16"/>
    <p:sldId id="694" r:id="rId17"/>
    <p:sldId id="695" r:id="rId18"/>
    <p:sldId id="697" r:id="rId19"/>
    <p:sldId id="560" r:id="rId20"/>
    <p:sldId id="696" r:id="rId21"/>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1B3E30-AB18-3AD1-70AA-F61D27175DCA}" name="Losier, Yan (ISED/ISDE)" initials="YL" userId="S::Yan.Losier@ised-isde.gc.ca::02b99b2f-690e-46e8-9cf5-f883d173cc6b" providerId="AD"/>
  <p188:author id="{E87C7B5A-4426-050A-596B-AE1E60D49588}" name="GallantJ" initials="JG" userId="GallantJ" providerId="None"/>
  <p188:author id="{F66BBF75-79E8-12EF-BBFD-F13BCE689E3F}" name="Gallant, Josette (she, her | elle, la) (ISED/ISDE)" initials="G(" userId="S::josette.gallant@ised-isde.gc.ca::76dc6a40-e44c-46ee-bbc1-fd1a9911f3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im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CFC36-2F85-4831-ABB5-9986512A6140}" v="46" dt="2025-03-06T20:44:12.075"/>
    <p1510:client id="{88EBCE5A-AE2B-5226-AD43-EBE2642D244B}" v="113" dt="2025-03-07T13:03:48.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0" autoAdjust="0"/>
  </p:normalViewPr>
  <p:slideViewPr>
    <p:cSldViewPr snapToGrid="0">
      <p:cViewPr varScale="1">
        <p:scale>
          <a:sx n="72" d="100"/>
          <a:sy n="72" d="100"/>
        </p:scale>
        <p:origin x="1956" y="29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hyperlink" Target="https://ised-isde.canada.ca/site/broadcasting-telecommunications-legislative-review/en/overview-telecommunications-act" TargetMode="External"/><Relationship Id="rId2" Type="http://schemas.openxmlformats.org/officeDocument/2006/relationships/hyperlink" Target="https://laws-lois.justice.gc.ca/eng/regulations/SOR-96-484/page-1.html" TargetMode="External"/><Relationship Id="rId1" Type="http://schemas.openxmlformats.org/officeDocument/2006/relationships/hyperlink" Target="https://ised-isde.canada.ca/site/broadcasting-telecommunications-legislative-review/en/overview-radiocommunication-act-rsc-1985-c-r-2" TargetMode="External"/><Relationship Id="rId6" Type="http://schemas.openxmlformats.org/officeDocument/2006/relationships/hyperlink" Target="https://laws-lois.justice.gc.ca/eng/acts/t-3.4/" TargetMode="External"/><Relationship Id="rId5" Type="http://schemas.openxmlformats.org/officeDocument/2006/relationships/hyperlink" Target="https://laws-lois.justice.gc.ca/eng/Regulations/SOR-96-484/index.html" TargetMode="External"/><Relationship Id="rId4" Type="http://schemas.openxmlformats.org/officeDocument/2006/relationships/hyperlink" Target="https://laws-lois.justice.gc.ca/eng/acts/r-2/"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ised-isde.canada.ca/site/broadcasting-telecommunications-legislative-review/en/overview-telecommunications-act" TargetMode="External"/><Relationship Id="rId2" Type="http://schemas.openxmlformats.org/officeDocument/2006/relationships/hyperlink" Target="https://laws-lois.justice.gc.ca/eng/regulations/SOR-96-484/page-1.html" TargetMode="External"/><Relationship Id="rId1" Type="http://schemas.openxmlformats.org/officeDocument/2006/relationships/hyperlink" Target="https://ised-isde.canada.ca/site/broadcasting-telecommunications-legislative-review/en/overview-radiocommunication-act-rsc-1985-c-r-2"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B65EF-1DA9-4A0F-B5F1-54DDD8C2E3CF}"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CA"/>
        </a:p>
      </dgm:t>
    </dgm:pt>
    <dgm:pt modelId="{657F0FC6-4A62-45C6-BF96-0E091DB5CE97}">
      <dgm:prSet phldrT="[Text]" custT="1"/>
      <dgm:spPr/>
      <dgm:t>
        <a:bodyPr/>
        <a:lstStyle/>
        <a:p>
          <a:pPr algn="l">
            <a:spcAft>
              <a:spcPts val="0"/>
            </a:spcAft>
          </a:pPr>
          <a:r>
            <a:rPr lang="fr-CA" sz="2800" b="1">
              <a:latin typeface="Aptos" panose="020B0004020202020204" pitchFamily="34" charset="0"/>
              <a:hlinkClick xmlns:r="http://schemas.openxmlformats.org/officeDocument/2006/relationships" r:id="rId1"/>
            </a:rPr>
            <a:t>Radiocommunication </a:t>
          </a:r>
          <a:r>
            <a:rPr lang="fr-CA" sz="2800" b="1" err="1">
              <a:latin typeface="Aptos" panose="020B0004020202020204" pitchFamily="34" charset="0"/>
              <a:hlinkClick xmlns:r="http://schemas.openxmlformats.org/officeDocument/2006/relationships" r:id="rId1"/>
            </a:rPr>
            <a:t>Act</a:t>
          </a:r>
          <a:r>
            <a:rPr lang="fr-CA" sz="2800" b="1">
              <a:latin typeface="Aptos" panose="020B0004020202020204" pitchFamily="34" charset="0"/>
              <a:hlinkClick xmlns:r="http://schemas.openxmlformats.org/officeDocument/2006/relationships" r:id="rId1"/>
            </a:rPr>
            <a:t> </a:t>
          </a:r>
          <a:endParaRPr lang="en-CA" sz="2800" b="1">
            <a:latin typeface="Aptos" panose="020B0004020202020204" pitchFamily="34" charset="0"/>
          </a:endParaRPr>
        </a:p>
      </dgm:t>
    </dgm:pt>
    <dgm:pt modelId="{C9EA38A5-B856-4DF1-B3A5-9A342DE5E86A}" type="parTrans" cxnId="{8C2802FF-6E6F-422A-98C3-C7B502FA6915}">
      <dgm:prSet/>
      <dgm:spPr/>
      <dgm:t>
        <a:bodyPr/>
        <a:lstStyle/>
        <a:p>
          <a:endParaRPr lang="en-CA" sz="2000"/>
        </a:p>
      </dgm:t>
    </dgm:pt>
    <dgm:pt modelId="{9E4F80FD-9DD3-45B2-9F17-9498ACC8FF79}" type="sibTrans" cxnId="{8C2802FF-6E6F-422A-98C3-C7B502FA6915}">
      <dgm:prSet/>
      <dgm:spPr/>
      <dgm:t>
        <a:bodyPr/>
        <a:lstStyle/>
        <a:p>
          <a:endParaRPr lang="en-CA" sz="2000"/>
        </a:p>
      </dgm:t>
    </dgm:pt>
    <dgm:pt modelId="{F059C575-F53D-4CCA-82ED-15B8A4353410}">
      <dgm:prSet phldrT="[Text]" custT="1"/>
      <dgm:spPr/>
      <dgm:t>
        <a:bodyPr/>
        <a:lstStyle/>
        <a:p>
          <a:r>
            <a:rPr lang="fr-CA" sz="2800" b="1">
              <a:latin typeface="Aptos" panose="020B0004020202020204" pitchFamily="34" charset="0"/>
              <a:hlinkClick xmlns:r="http://schemas.openxmlformats.org/officeDocument/2006/relationships" r:id="rId2"/>
            </a:rPr>
            <a:t>Radiocommunication </a:t>
          </a:r>
          <a:r>
            <a:rPr lang="fr-CA" sz="2800" b="1" err="1">
              <a:latin typeface="Aptos" panose="020B0004020202020204" pitchFamily="34" charset="0"/>
              <a:hlinkClick xmlns:r="http://schemas.openxmlformats.org/officeDocument/2006/relationships" r:id="rId2"/>
            </a:rPr>
            <a:t>Regulations</a:t>
          </a:r>
          <a:endParaRPr lang="en-CA" sz="2800" b="1">
            <a:latin typeface="Aptos" panose="020B0004020202020204" pitchFamily="34" charset="0"/>
          </a:endParaRPr>
        </a:p>
      </dgm:t>
    </dgm:pt>
    <dgm:pt modelId="{2866D725-B0C5-4AC0-BCC6-51F75DDEFDBC}" type="parTrans" cxnId="{29B180D4-8A74-4DF5-962C-7201D97C31FC}">
      <dgm:prSet/>
      <dgm:spPr/>
      <dgm:t>
        <a:bodyPr/>
        <a:lstStyle/>
        <a:p>
          <a:endParaRPr lang="en-CA" sz="2000"/>
        </a:p>
      </dgm:t>
    </dgm:pt>
    <dgm:pt modelId="{CD732393-48BD-4EB2-BF43-2273C16D88A6}" type="sibTrans" cxnId="{29B180D4-8A74-4DF5-962C-7201D97C31FC}">
      <dgm:prSet/>
      <dgm:spPr/>
      <dgm:t>
        <a:bodyPr/>
        <a:lstStyle/>
        <a:p>
          <a:endParaRPr lang="en-CA" sz="2000"/>
        </a:p>
      </dgm:t>
    </dgm:pt>
    <dgm:pt modelId="{5929E5FD-0501-49C8-A71C-E6C490480A1B}">
      <dgm:prSet phldrT="[Text]" custT="1"/>
      <dgm:spPr/>
      <dgm:t>
        <a:bodyPr/>
        <a:lstStyle/>
        <a:p>
          <a:r>
            <a:rPr lang="fr-CA" sz="2800" b="1">
              <a:latin typeface="Aptos" panose="020B0004020202020204" pitchFamily="34" charset="0"/>
              <a:hlinkClick xmlns:r="http://schemas.openxmlformats.org/officeDocument/2006/relationships" r:id="rId3"/>
            </a:rPr>
            <a:t>Telecommunications </a:t>
          </a:r>
          <a:r>
            <a:rPr lang="fr-CA" sz="2800" b="1" err="1">
              <a:latin typeface="Aptos" panose="020B0004020202020204" pitchFamily="34" charset="0"/>
              <a:hlinkClick xmlns:r="http://schemas.openxmlformats.org/officeDocument/2006/relationships" r:id="rId3"/>
            </a:rPr>
            <a:t>Act</a:t>
          </a:r>
          <a:endParaRPr lang="en-CA" sz="2800" b="1">
            <a:latin typeface="Aptos" panose="020B0004020202020204" pitchFamily="34" charset="0"/>
          </a:endParaRPr>
        </a:p>
      </dgm:t>
    </dgm:pt>
    <dgm:pt modelId="{F3AA80F5-4FD0-4A72-B407-686852831E24}" type="parTrans" cxnId="{303742A8-B199-4D2E-B136-247D7B789912}">
      <dgm:prSet/>
      <dgm:spPr/>
      <dgm:t>
        <a:bodyPr/>
        <a:lstStyle/>
        <a:p>
          <a:endParaRPr lang="en-CA" sz="2000"/>
        </a:p>
      </dgm:t>
    </dgm:pt>
    <dgm:pt modelId="{EF7BAD4B-8673-49AB-AC5A-BFA7E335C1BF}" type="sibTrans" cxnId="{303742A8-B199-4D2E-B136-247D7B789912}">
      <dgm:prSet/>
      <dgm:spPr/>
      <dgm:t>
        <a:bodyPr/>
        <a:lstStyle/>
        <a:p>
          <a:endParaRPr lang="en-CA" sz="2000"/>
        </a:p>
      </dgm:t>
    </dgm:pt>
    <dgm:pt modelId="{DFBF9A1E-694C-41C5-ADF7-95DDB4A04431}" type="pres">
      <dgm:prSet presAssocID="{86BB65EF-1DA9-4A0F-B5F1-54DDD8C2E3CF}" presName="Name0" presStyleCnt="0">
        <dgm:presLayoutVars>
          <dgm:chMax val="7"/>
          <dgm:chPref val="7"/>
          <dgm:dir/>
        </dgm:presLayoutVars>
      </dgm:prSet>
      <dgm:spPr/>
    </dgm:pt>
    <dgm:pt modelId="{DF6198DB-34D7-4080-B9DA-759126F31455}" type="pres">
      <dgm:prSet presAssocID="{86BB65EF-1DA9-4A0F-B5F1-54DDD8C2E3CF}" presName="Name1" presStyleCnt="0"/>
      <dgm:spPr/>
    </dgm:pt>
    <dgm:pt modelId="{5AAA8CEB-4FC4-4DD0-A273-96B5E425B96B}" type="pres">
      <dgm:prSet presAssocID="{86BB65EF-1DA9-4A0F-B5F1-54DDD8C2E3CF}" presName="cycle" presStyleCnt="0"/>
      <dgm:spPr/>
    </dgm:pt>
    <dgm:pt modelId="{50CA9F7E-D110-4041-9B57-B915CD2BD7C1}" type="pres">
      <dgm:prSet presAssocID="{86BB65EF-1DA9-4A0F-B5F1-54DDD8C2E3CF}" presName="srcNode" presStyleLbl="node1" presStyleIdx="0" presStyleCnt="3"/>
      <dgm:spPr/>
    </dgm:pt>
    <dgm:pt modelId="{478E9064-6E8D-48A7-829F-25A1C6F51D8B}" type="pres">
      <dgm:prSet presAssocID="{86BB65EF-1DA9-4A0F-B5F1-54DDD8C2E3CF}" presName="conn" presStyleLbl="parChTrans1D2" presStyleIdx="0" presStyleCnt="1"/>
      <dgm:spPr/>
    </dgm:pt>
    <dgm:pt modelId="{E5EDC527-5005-4F25-8EE8-16604B2A445F}" type="pres">
      <dgm:prSet presAssocID="{86BB65EF-1DA9-4A0F-B5F1-54DDD8C2E3CF}" presName="extraNode" presStyleLbl="node1" presStyleIdx="0" presStyleCnt="3"/>
      <dgm:spPr/>
    </dgm:pt>
    <dgm:pt modelId="{0FF1E5E5-A6CC-4613-8D36-B1A2E4EFB6F2}" type="pres">
      <dgm:prSet presAssocID="{86BB65EF-1DA9-4A0F-B5F1-54DDD8C2E3CF}" presName="dstNode" presStyleLbl="node1" presStyleIdx="0" presStyleCnt="3"/>
      <dgm:spPr/>
    </dgm:pt>
    <dgm:pt modelId="{7A55EE9B-0626-4B49-B9D2-7749A951A7EC}" type="pres">
      <dgm:prSet presAssocID="{657F0FC6-4A62-45C6-BF96-0E091DB5CE97}" presName="text_1" presStyleLbl="node1" presStyleIdx="0" presStyleCnt="3" custScaleX="91773">
        <dgm:presLayoutVars>
          <dgm:bulletEnabled val="1"/>
        </dgm:presLayoutVars>
      </dgm:prSet>
      <dgm:spPr/>
    </dgm:pt>
    <dgm:pt modelId="{0DF472D1-71CA-4E95-A7DC-680E432C7596}" type="pres">
      <dgm:prSet presAssocID="{657F0FC6-4A62-45C6-BF96-0E091DB5CE97}" presName="accent_1" presStyleCnt="0"/>
      <dgm:spPr/>
    </dgm:pt>
    <dgm:pt modelId="{A8CB09FA-5DA5-418C-8867-C1C3234A94B7}" type="pres">
      <dgm:prSet presAssocID="{657F0FC6-4A62-45C6-BF96-0E091DB5CE97}" presName="accentRepeatNode" presStyleLbl="solidFgAcc1" presStyleIdx="0" presStyleCnt="3"/>
      <dgm:spPr/>
      <dgm:extLst>
        <a:ext uri="{E40237B7-FDA0-4F09-8148-C483321AD2D9}">
          <dgm14:cNvPr xmlns:dgm14="http://schemas.microsoft.com/office/drawing/2010/diagram" id="0" name="">
            <a:hlinkClick xmlns:r="http://schemas.openxmlformats.org/officeDocument/2006/relationships" r:id="rId4"/>
          </dgm14:cNvPr>
        </a:ext>
      </dgm:extLst>
    </dgm:pt>
    <dgm:pt modelId="{872EF170-5E69-4FE3-B816-59ECCC017D89}" type="pres">
      <dgm:prSet presAssocID="{F059C575-F53D-4CCA-82ED-15B8A4353410}" presName="text_2" presStyleLbl="node1" presStyleIdx="1" presStyleCnt="3" custScaleX="91309">
        <dgm:presLayoutVars>
          <dgm:bulletEnabled val="1"/>
        </dgm:presLayoutVars>
      </dgm:prSet>
      <dgm:spPr/>
    </dgm:pt>
    <dgm:pt modelId="{9B15B040-1B06-4C6B-80D4-74B1B8552AD9}" type="pres">
      <dgm:prSet presAssocID="{F059C575-F53D-4CCA-82ED-15B8A4353410}" presName="accent_2" presStyleCnt="0"/>
      <dgm:spPr/>
    </dgm:pt>
    <dgm:pt modelId="{95C0CCC2-719B-477F-A67E-A2A35B4EA9BD}" type="pres">
      <dgm:prSet presAssocID="{F059C575-F53D-4CCA-82ED-15B8A4353410}" presName="accentRepeatNode" presStyleLbl="solidFgAcc1" presStyleIdx="1" presStyleCnt="3"/>
      <dgm:spPr/>
      <dgm:extLst>
        <a:ext uri="{E40237B7-FDA0-4F09-8148-C483321AD2D9}">
          <dgm14:cNvPr xmlns:dgm14="http://schemas.microsoft.com/office/drawing/2010/diagram" id="0" name="">
            <a:hlinkClick xmlns:r="http://schemas.openxmlformats.org/officeDocument/2006/relationships" r:id="rId5"/>
          </dgm14:cNvPr>
        </a:ext>
      </dgm:extLst>
    </dgm:pt>
    <dgm:pt modelId="{B356FB0B-97DF-42E5-BE84-466A07E59F45}" type="pres">
      <dgm:prSet presAssocID="{5929E5FD-0501-49C8-A71C-E6C490480A1B}" presName="text_3" presStyleLbl="node1" presStyleIdx="2" presStyleCnt="3" custScaleX="91773">
        <dgm:presLayoutVars>
          <dgm:bulletEnabled val="1"/>
        </dgm:presLayoutVars>
      </dgm:prSet>
      <dgm:spPr/>
    </dgm:pt>
    <dgm:pt modelId="{F23CAAD8-717B-409D-8B62-4E14E36E4725}" type="pres">
      <dgm:prSet presAssocID="{5929E5FD-0501-49C8-A71C-E6C490480A1B}" presName="accent_3" presStyleCnt="0"/>
      <dgm:spPr/>
    </dgm:pt>
    <dgm:pt modelId="{FEB76094-77D2-4DB7-88B0-3C886019C71E}" type="pres">
      <dgm:prSet presAssocID="{5929E5FD-0501-49C8-A71C-E6C490480A1B}" presName="accentRepeatNode" presStyleLbl="solidFgAcc1" presStyleIdx="2" presStyleCnt="3"/>
      <dgm:spPr/>
      <dgm:extLst>
        <a:ext uri="{E40237B7-FDA0-4F09-8148-C483321AD2D9}">
          <dgm14:cNvPr xmlns:dgm14="http://schemas.microsoft.com/office/drawing/2010/diagram" id="0" name="">
            <a:hlinkClick xmlns:r="http://schemas.openxmlformats.org/officeDocument/2006/relationships" r:id="rId6"/>
          </dgm14:cNvPr>
        </a:ext>
      </dgm:extLst>
    </dgm:pt>
  </dgm:ptLst>
  <dgm:cxnLst>
    <dgm:cxn modelId="{6722CC08-FDFA-46AA-AF27-ABD177EB85EA}" type="presOf" srcId="{86BB65EF-1DA9-4A0F-B5F1-54DDD8C2E3CF}" destId="{DFBF9A1E-694C-41C5-ADF7-95DDB4A04431}" srcOrd="0" destOrd="0" presId="urn:microsoft.com/office/officeart/2008/layout/VerticalCurvedList"/>
    <dgm:cxn modelId="{9A9A0C83-2EE4-4FF7-A74B-655D6842137B}" type="presOf" srcId="{F059C575-F53D-4CCA-82ED-15B8A4353410}" destId="{872EF170-5E69-4FE3-B816-59ECCC017D89}" srcOrd="0" destOrd="0" presId="urn:microsoft.com/office/officeart/2008/layout/VerticalCurvedList"/>
    <dgm:cxn modelId="{4E683F9B-EA34-4646-A7B7-B1BABE13E34F}" type="presOf" srcId="{5929E5FD-0501-49C8-A71C-E6C490480A1B}" destId="{B356FB0B-97DF-42E5-BE84-466A07E59F45}" srcOrd="0" destOrd="0" presId="urn:microsoft.com/office/officeart/2008/layout/VerticalCurvedList"/>
    <dgm:cxn modelId="{303742A8-B199-4D2E-B136-247D7B789912}" srcId="{86BB65EF-1DA9-4A0F-B5F1-54DDD8C2E3CF}" destId="{5929E5FD-0501-49C8-A71C-E6C490480A1B}" srcOrd="2" destOrd="0" parTransId="{F3AA80F5-4FD0-4A72-B407-686852831E24}" sibTransId="{EF7BAD4B-8673-49AB-AC5A-BFA7E335C1BF}"/>
    <dgm:cxn modelId="{29B180D4-8A74-4DF5-962C-7201D97C31FC}" srcId="{86BB65EF-1DA9-4A0F-B5F1-54DDD8C2E3CF}" destId="{F059C575-F53D-4CCA-82ED-15B8A4353410}" srcOrd="1" destOrd="0" parTransId="{2866D725-B0C5-4AC0-BCC6-51F75DDEFDBC}" sibTransId="{CD732393-48BD-4EB2-BF43-2273C16D88A6}"/>
    <dgm:cxn modelId="{3010AFD6-53A3-4329-B0E6-1CCC9313B886}" type="presOf" srcId="{657F0FC6-4A62-45C6-BF96-0E091DB5CE97}" destId="{7A55EE9B-0626-4B49-B9D2-7749A951A7EC}" srcOrd="0" destOrd="0" presId="urn:microsoft.com/office/officeart/2008/layout/VerticalCurvedList"/>
    <dgm:cxn modelId="{8C2802FF-6E6F-422A-98C3-C7B502FA6915}" srcId="{86BB65EF-1DA9-4A0F-B5F1-54DDD8C2E3CF}" destId="{657F0FC6-4A62-45C6-BF96-0E091DB5CE97}" srcOrd="0" destOrd="0" parTransId="{C9EA38A5-B856-4DF1-B3A5-9A342DE5E86A}" sibTransId="{9E4F80FD-9DD3-45B2-9F17-9498ACC8FF79}"/>
    <dgm:cxn modelId="{D9659FFF-4BFD-498F-8D31-6C5A2174A152}" type="presOf" srcId="{9E4F80FD-9DD3-45B2-9F17-9498ACC8FF79}" destId="{478E9064-6E8D-48A7-829F-25A1C6F51D8B}" srcOrd="0" destOrd="0" presId="urn:microsoft.com/office/officeart/2008/layout/VerticalCurvedList"/>
    <dgm:cxn modelId="{F7E73F74-35BB-4036-B930-4D563A0E5755}" type="presParOf" srcId="{DFBF9A1E-694C-41C5-ADF7-95DDB4A04431}" destId="{DF6198DB-34D7-4080-B9DA-759126F31455}" srcOrd="0" destOrd="0" presId="urn:microsoft.com/office/officeart/2008/layout/VerticalCurvedList"/>
    <dgm:cxn modelId="{89B1BF05-5529-4D67-9314-54C323623794}" type="presParOf" srcId="{DF6198DB-34D7-4080-B9DA-759126F31455}" destId="{5AAA8CEB-4FC4-4DD0-A273-96B5E425B96B}" srcOrd="0" destOrd="0" presId="urn:microsoft.com/office/officeart/2008/layout/VerticalCurvedList"/>
    <dgm:cxn modelId="{28573E6D-43EF-4A20-8518-E3025B4DBA3D}" type="presParOf" srcId="{5AAA8CEB-4FC4-4DD0-A273-96B5E425B96B}" destId="{50CA9F7E-D110-4041-9B57-B915CD2BD7C1}" srcOrd="0" destOrd="0" presId="urn:microsoft.com/office/officeart/2008/layout/VerticalCurvedList"/>
    <dgm:cxn modelId="{0BAEB6A8-A734-43A4-9B8E-B17A783F7282}" type="presParOf" srcId="{5AAA8CEB-4FC4-4DD0-A273-96B5E425B96B}" destId="{478E9064-6E8D-48A7-829F-25A1C6F51D8B}" srcOrd="1" destOrd="0" presId="urn:microsoft.com/office/officeart/2008/layout/VerticalCurvedList"/>
    <dgm:cxn modelId="{11E68AD7-9371-485A-8048-D0AE381E7DBD}" type="presParOf" srcId="{5AAA8CEB-4FC4-4DD0-A273-96B5E425B96B}" destId="{E5EDC527-5005-4F25-8EE8-16604B2A445F}" srcOrd="2" destOrd="0" presId="urn:microsoft.com/office/officeart/2008/layout/VerticalCurvedList"/>
    <dgm:cxn modelId="{B71C780F-B089-4E81-BE93-7C4CFEB5EEFB}" type="presParOf" srcId="{5AAA8CEB-4FC4-4DD0-A273-96B5E425B96B}" destId="{0FF1E5E5-A6CC-4613-8D36-B1A2E4EFB6F2}" srcOrd="3" destOrd="0" presId="urn:microsoft.com/office/officeart/2008/layout/VerticalCurvedList"/>
    <dgm:cxn modelId="{DD716045-E04A-4A62-BEB4-AE9B956E4ECE}" type="presParOf" srcId="{DF6198DB-34D7-4080-B9DA-759126F31455}" destId="{7A55EE9B-0626-4B49-B9D2-7749A951A7EC}" srcOrd="1" destOrd="0" presId="urn:microsoft.com/office/officeart/2008/layout/VerticalCurvedList"/>
    <dgm:cxn modelId="{A0164E77-D7F8-4B8B-91AD-DF6DA5433EC2}" type="presParOf" srcId="{DF6198DB-34D7-4080-B9DA-759126F31455}" destId="{0DF472D1-71CA-4E95-A7DC-680E432C7596}" srcOrd="2" destOrd="0" presId="urn:microsoft.com/office/officeart/2008/layout/VerticalCurvedList"/>
    <dgm:cxn modelId="{E2FB05E4-D38D-473F-B41D-8BA98BF55017}" type="presParOf" srcId="{0DF472D1-71CA-4E95-A7DC-680E432C7596}" destId="{A8CB09FA-5DA5-418C-8867-C1C3234A94B7}" srcOrd="0" destOrd="0" presId="urn:microsoft.com/office/officeart/2008/layout/VerticalCurvedList"/>
    <dgm:cxn modelId="{AFC186F6-CE91-410E-9AB0-74606745D969}" type="presParOf" srcId="{DF6198DB-34D7-4080-B9DA-759126F31455}" destId="{872EF170-5E69-4FE3-B816-59ECCC017D89}" srcOrd="3" destOrd="0" presId="urn:microsoft.com/office/officeart/2008/layout/VerticalCurvedList"/>
    <dgm:cxn modelId="{25C241BF-B1FB-4F40-BC8A-EBBF32DA37CC}" type="presParOf" srcId="{DF6198DB-34D7-4080-B9DA-759126F31455}" destId="{9B15B040-1B06-4C6B-80D4-74B1B8552AD9}" srcOrd="4" destOrd="0" presId="urn:microsoft.com/office/officeart/2008/layout/VerticalCurvedList"/>
    <dgm:cxn modelId="{57C4B839-D991-4EE8-A130-5094820716EF}" type="presParOf" srcId="{9B15B040-1B06-4C6B-80D4-74B1B8552AD9}" destId="{95C0CCC2-719B-477F-A67E-A2A35B4EA9BD}" srcOrd="0" destOrd="0" presId="urn:microsoft.com/office/officeart/2008/layout/VerticalCurvedList"/>
    <dgm:cxn modelId="{7B42DDB9-2993-4D3A-8481-BF48C5AA5FF4}" type="presParOf" srcId="{DF6198DB-34D7-4080-B9DA-759126F31455}" destId="{B356FB0B-97DF-42E5-BE84-466A07E59F45}" srcOrd="5" destOrd="0" presId="urn:microsoft.com/office/officeart/2008/layout/VerticalCurvedList"/>
    <dgm:cxn modelId="{3FEC4FCF-CFF8-4F88-A4E9-ABF2007F1F38}" type="presParOf" srcId="{DF6198DB-34D7-4080-B9DA-759126F31455}" destId="{F23CAAD8-717B-409D-8B62-4E14E36E4725}" srcOrd="6" destOrd="0" presId="urn:microsoft.com/office/officeart/2008/layout/VerticalCurvedList"/>
    <dgm:cxn modelId="{54882275-1F02-4524-AA69-12390CFCB1D1}" type="presParOf" srcId="{F23CAAD8-717B-409D-8B62-4E14E36E4725}" destId="{FEB76094-77D2-4DB7-88B0-3C886019C7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E6E76-699E-46EF-BEF0-77354B8EFE6A}"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52A97E8-BD07-437D-8F29-60E4ECADE960}">
      <dgm:prSet phldrT="[Text]" custT="1"/>
      <dgm:spPr>
        <a:ln w="28575">
          <a:solidFill>
            <a:schemeClr val="tx1"/>
          </a:solidFill>
        </a:ln>
      </dgm:spPr>
      <dgm:t>
        <a:bodyPr/>
        <a:lstStyle/>
        <a:p>
          <a:r>
            <a:rPr lang="en-CA" sz="2400" b="1">
              <a:latin typeface="Calibri" panose="020F0502020204030204" pitchFamily="34" charset="0"/>
              <a:cs typeface="Calibri" panose="020F0502020204030204" pitchFamily="34" charset="0"/>
            </a:rPr>
            <a:t>Research and analysis </a:t>
          </a:r>
          <a:endParaRPr lang="en-US" sz="2400" b="1">
            <a:latin typeface="Calibri" panose="020F0502020204030204" pitchFamily="34" charset="0"/>
            <a:cs typeface="Calibri" panose="020F0502020204030204" pitchFamily="34" charset="0"/>
          </a:endParaRPr>
        </a:p>
      </dgm:t>
    </dgm:pt>
    <dgm:pt modelId="{F494C2FE-107A-4979-B032-905A4353BD8C}" type="parTrans" cxnId="{58B929AA-40F0-40AF-8F03-DF65C2E83957}">
      <dgm:prSet/>
      <dgm:spPr/>
      <dgm:t>
        <a:bodyPr/>
        <a:lstStyle/>
        <a:p>
          <a:endParaRPr lang="en-US" sz="2000"/>
        </a:p>
      </dgm:t>
    </dgm:pt>
    <dgm:pt modelId="{E580EB0C-DD10-4426-B81E-61DBDA382480}" type="sibTrans" cxnId="{58B929AA-40F0-40AF-8F03-DF65C2E83957}">
      <dgm:prSet/>
      <dgm:spPr/>
      <dgm:t>
        <a:bodyPr/>
        <a:lstStyle/>
        <a:p>
          <a:endParaRPr lang="en-US" sz="2000"/>
        </a:p>
      </dgm:t>
    </dgm:pt>
    <dgm:pt modelId="{34F9F234-4926-4EE5-BF91-0D7E48DB9348}">
      <dgm:prSet phldrT="[Text]" custT="1"/>
      <dgm:spPr>
        <a:ln w="28575">
          <a:solidFill>
            <a:schemeClr val="tx1"/>
          </a:solidFill>
        </a:ln>
      </dgm:spPr>
      <dgm:t>
        <a:bodyPr/>
        <a:lstStyle/>
        <a:p>
          <a:r>
            <a:rPr lang="en-CA" sz="2400" b="1" dirty="0">
              <a:solidFill>
                <a:schemeClr val="tx1"/>
              </a:solidFill>
              <a:latin typeface="Calibri" panose="020F0502020204030204" pitchFamily="34" charset="0"/>
              <a:cs typeface="Calibri" panose="020F0502020204030204" pitchFamily="34" charset="0"/>
            </a:rPr>
            <a:t>Draft Standard</a:t>
          </a:r>
          <a:endParaRPr lang="en-US" sz="2400" b="1" dirty="0">
            <a:solidFill>
              <a:schemeClr val="tx1"/>
            </a:solidFill>
            <a:latin typeface="Calibri" panose="020F0502020204030204" pitchFamily="34" charset="0"/>
            <a:cs typeface="Calibri" panose="020F0502020204030204" pitchFamily="34" charset="0"/>
          </a:endParaRPr>
        </a:p>
      </dgm:t>
    </dgm:pt>
    <dgm:pt modelId="{4F15C635-F970-476B-B8CF-1D835292B32B}" type="parTrans" cxnId="{7CFC87D9-E5D8-44E3-86AC-5BB625DA616E}">
      <dgm:prSet/>
      <dgm:spPr/>
      <dgm:t>
        <a:bodyPr/>
        <a:lstStyle/>
        <a:p>
          <a:endParaRPr lang="en-US" sz="2000"/>
        </a:p>
      </dgm:t>
    </dgm:pt>
    <dgm:pt modelId="{59A0C382-9E13-4A5A-89AA-2E6BFAFDB4ED}" type="sibTrans" cxnId="{7CFC87D9-E5D8-44E3-86AC-5BB625DA616E}">
      <dgm:prSet/>
      <dgm:spPr/>
      <dgm:t>
        <a:bodyPr/>
        <a:lstStyle/>
        <a:p>
          <a:endParaRPr lang="en-US" sz="2000"/>
        </a:p>
      </dgm:t>
    </dgm:pt>
    <dgm:pt modelId="{D731F846-0AA9-4050-A4F6-79A434793BDB}">
      <dgm:prSet phldrT="[Text]" custT="1"/>
      <dgm:spPr>
        <a:ln w="28575">
          <a:solidFill>
            <a:schemeClr val="tx1"/>
          </a:solidFill>
        </a:ln>
      </dgm:spPr>
      <dgm:t>
        <a:bodyPr/>
        <a:lstStyle/>
        <a:p>
          <a:r>
            <a:rPr lang="en-CA" sz="2400" b="1">
              <a:latin typeface="Calibri" panose="020F0502020204030204" pitchFamily="34" charset="0"/>
              <a:cs typeface="Calibri" panose="020F0502020204030204" pitchFamily="34" charset="0"/>
            </a:rPr>
            <a:t>External Consultation </a:t>
          </a:r>
          <a:br>
            <a:rPr lang="en-CA" sz="2400" b="1">
              <a:latin typeface="Calibri" panose="020F0502020204030204" pitchFamily="34" charset="0"/>
              <a:cs typeface="Calibri" panose="020F0502020204030204" pitchFamily="34" charset="0"/>
            </a:rPr>
          </a:br>
          <a:r>
            <a:rPr lang="en-CA" sz="2400" b="1">
              <a:latin typeface="Calibri" panose="020F0502020204030204" pitchFamily="34" charset="0"/>
              <a:cs typeface="Calibri" panose="020F0502020204030204" pitchFamily="34" charset="0"/>
            </a:rPr>
            <a:t>(70 days)</a:t>
          </a:r>
          <a:endParaRPr lang="en-US" sz="2400" b="1">
            <a:latin typeface="Calibri" panose="020F0502020204030204" pitchFamily="34" charset="0"/>
            <a:cs typeface="Calibri" panose="020F0502020204030204" pitchFamily="34" charset="0"/>
          </a:endParaRPr>
        </a:p>
      </dgm:t>
    </dgm:pt>
    <dgm:pt modelId="{9A8B199F-5B2F-4596-8614-D1DFE6CAA6F1}" type="parTrans" cxnId="{D61C4274-B910-4546-A51B-E398873F5BEA}">
      <dgm:prSet/>
      <dgm:spPr/>
      <dgm:t>
        <a:bodyPr/>
        <a:lstStyle/>
        <a:p>
          <a:endParaRPr lang="en-US" sz="2000"/>
        </a:p>
      </dgm:t>
    </dgm:pt>
    <dgm:pt modelId="{FEE1EAAA-F510-4814-94F9-4059AB282DD2}" type="sibTrans" cxnId="{D61C4274-B910-4546-A51B-E398873F5BEA}">
      <dgm:prSet/>
      <dgm:spPr/>
      <dgm:t>
        <a:bodyPr/>
        <a:lstStyle/>
        <a:p>
          <a:endParaRPr lang="en-US" sz="2000"/>
        </a:p>
      </dgm:t>
    </dgm:pt>
    <dgm:pt modelId="{97D37FE3-07C0-4F04-839E-97ADCC9753AB}">
      <dgm:prSet phldrT="[Text]" custT="1"/>
      <dgm:spPr>
        <a:ln w="28575">
          <a:solidFill>
            <a:schemeClr val="tx1"/>
          </a:solidFill>
        </a:ln>
      </dgm:spPr>
      <dgm:t>
        <a:bodyPr/>
        <a:lstStyle/>
        <a:p>
          <a:r>
            <a:rPr lang="en-CA" sz="2400" b="1" dirty="0">
              <a:solidFill>
                <a:schemeClr val="tx1"/>
              </a:solidFill>
              <a:latin typeface="Calibri" panose="020F0502020204030204" pitchFamily="34" charset="0"/>
              <a:cs typeface="Calibri" panose="020F0502020204030204" pitchFamily="34" charset="0"/>
            </a:rPr>
            <a:t>Approval and Publication of Final Standard</a:t>
          </a:r>
          <a:endParaRPr lang="en-US" sz="2400" b="1" dirty="0">
            <a:solidFill>
              <a:schemeClr val="tx1"/>
            </a:solidFill>
            <a:latin typeface="Calibri" panose="020F0502020204030204" pitchFamily="34" charset="0"/>
            <a:cs typeface="Calibri" panose="020F0502020204030204" pitchFamily="34" charset="0"/>
          </a:endParaRPr>
        </a:p>
      </dgm:t>
    </dgm:pt>
    <dgm:pt modelId="{BA2F84D6-1151-4014-BC06-08F333F62ACD}" type="parTrans" cxnId="{76FD268D-C515-44AC-A7AE-05684A6BBBAA}">
      <dgm:prSet/>
      <dgm:spPr/>
      <dgm:t>
        <a:bodyPr/>
        <a:lstStyle/>
        <a:p>
          <a:endParaRPr lang="en-US" sz="2000"/>
        </a:p>
      </dgm:t>
    </dgm:pt>
    <dgm:pt modelId="{3AE068D7-1030-4853-BCDD-A79AA8CBA14B}" type="sibTrans" cxnId="{76FD268D-C515-44AC-A7AE-05684A6BBBAA}">
      <dgm:prSet/>
      <dgm:spPr/>
      <dgm:t>
        <a:bodyPr/>
        <a:lstStyle/>
        <a:p>
          <a:endParaRPr lang="en-US" sz="2000"/>
        </a:p>
      </dgm:t>
    </dgm:pt>
    <dgm:pt modelId="{1DFAF6D9-33B9-4604-8613-1DF951E96CE9}">
      <dgm:prSet phldrT="[Text]" custT="1"/>
      <dgm:spPr>
        <a:ln w="28575">
          <a:solidFill>
            <a:schemeClr val="tx1"/>
          </a:solidFill>
        </a:ln>
      </dgm:spPr>
      <dgm:t>
        <a:bodyPr/>
        <a:lstStyle/>
        <a:p>
          <a:r>
            <a:rPr lang="en-CA" sz="2400" b="1">
              <a:latin typeface="Calibri" panose="020F0502020204030204" pitchFamily="34" charset="0"/>
              <a:cs typeface="Calibri" panose="020F0502020204030204" pitchFamily="34" charset="0"/>
            </a:rPr>
            <a:t>Maintenance of Standard</a:t>
          </a:r>
          <a:endParaRPr lang="en-US" sz="2400" b="1">
            <a:latin typeface="Calibri" panose="020F0502020204030204" pitchFamily="34" charset="0"/>
            <a:cs typeface="Calibri" panose="020F0502020204030204" pitchFamily="34" charset="0"/>
          </a:endParaRPr>
        </a:p>
      </dgm:t>
    </dgm:pt>
    <dgm:pt modelId="{EBDB7644-4AFD-4021-A4C7-790970538F74}" type="parTrans" cxnId="{58C2257E-CA89-41B7-806E-8BA6E8F5AAAD}">
      <dgm:prSet/>
      <dgm:spPr/>
      <dgm:t>
        <a:bodyPr/>
        <a:lstStyle/>
        <a:p>
          <a:endParaRPr lang="en-US" sz="2000"/>
        </a:p>
      </dgm:t>
    </dgm:pt>
    <dgm:pt modelId="{353E96A1-A01B-4CC3-82C4-6AC4536ECF3B}" type="sibTrans" cxnId="{58C2257E-CA89-41B7-806E-8BA6E8F5AAAD}">
      <dgm:prSet/>
      <dgm:spPr/>
      <dgm:t>
        <a:bodyPr/>
        <a:lstStyle/>
        <a:p>
          <a:endParaRPr lang="en-US" sz="2000"/>
        </a:p>
      </dgm:t>
    </dgm:pt>
    <dgm:pt modelId="{15037096-4078-4373-8419-8E1DE6A64969}" type="pres">
      <dgm:prSet presAssocID="{34CE6E76-699E-46EF-BEF0-77354B8EFE6A}" presName="Name0" presStyleCnt="0">
        <dgm:presLayoutVars>
          <dgm:dir/>
          <dgm:resizeHandles val="exact"/>
        </dgm:presLayoutVars>
      </dgm:prSet>
      <dgm:spPr/>
    </dgm:pt>
    <dgm:pt modelId="{A244016A-ED08-4C81-8474-68B7E0707908}" type="pres">
      <dgm:prSet presAssocID="{34CE6E76-699E-46EF-BEF0-77354B8EFE6A}" presName="cycle" presStyleCnt="0"/>
      <dgm:spPr/>
    </dgm:pt>
    <dgm:pt modelId="{961BB45D-C2A8-4376-88E8-9E5E4DA8C137}" type="pres">
      <dgm:prSet presAssocID="{B52A97E8-BD07-437D-8F29-60E4ECADE960}" presName="nodeFirstNode" presStyleLbl="node1" presStyleIdx="0" presStyleCnt="5">
        <dgm:presLayoutVars>
          <dgm:bulletEnabled val="1"/>
        </dgm:presLayoutVars>
      </dgm:prSet>
      <dgm:spPr/>
    </dgm:pt>
    <dgm:pt modelId="{8A8B31CF-C7FE-4C2D-BA65-7B4C1F4D4342}" type="pres">
      <dgm:prSet presAssocID="{E580EB0C-DD10-4426-B81E-61DBDA382480}" presName="sibTransFirstNode" presStyleLbl="bgShp" presStyleIdx="0" presStyleCnt="1"/>
      <dgm:spPr/>
    </dgm:pt>
    <dgm:pt modelId="{CFD9C2FB-18CF-4D56-ADCD-CC193ECCEF6B}" type="pres">
      <dgm:prSet presAssocID="{34F9F234-4926-4EE5-BF91-0D7E48DB9348}" presName="nodeFollowingNodes" presStyleLbl="node1" presStyleIdx="1" presStyleCnt="5">
        <dgm:presLayoutVars>
          <dgm:bulletEnabled val="1"/>
        </dgm:presLayoutVars>
      </dgm:prSet>
      <dgm:spPr/>
    </dgm:pt>
    <dgm:pt modelId="{64E67ABC-F5B6-402E-85C5-9419714036DA}" type="pres">
      <dgm:prSet presAssocID="{D731F846-0AA9-4050-A4F6-79A434793BDB}" presName="nodeFollowingNodes" presStyleLbl="node1" presStyleIdx="2" presStyleCnt="5" custRadScaleRad="94211" custRadScaleInc="-30970">
        <dgm:presLayoutVars>
          <dgm:bulletEnabled val="1"/>
        </dgm:presLayoutVars>
      </dgm:prSet>
      <dgm:spPr/>
    </dgm:pt>
    <dgm:pt modelId="{0CA9952E-29EE-4397-B982-07E63EA74344}" type="pres">
      <dgm:prSet presAssocID="{97D37FE3-07C0-4F04-839E-97ADCC9753AB}" presName="nodeFollowingNodes" presStyleLbl="node1" presStyleIdx="3" presStyleCnt="5" custScaleX="118398" custRadScaleRad="90245" custRadScaleInc="27951">
        <dgm:presLayoutVars>
          <dgm:bulletEnabled val="1"/>
        </dgm:presLayoutVars>
      </dgm:prSet>
      <dgm:spPr/>
    </dgm:pt>
    <dgm:pt modelId="{28C523A4-C96F-459F-841E-5935D205020C}" type="pres">
      <dgm:prSet presAssocID="{1DFAF6D9-33B9-4604-8613-1DF951E96CE9}" presName="nodeFollowingNodes" presStyleLbl="node1" presStyleIdx="4" presStyleCnt="5">
        <dgm:presLayoutVars>
          <dgm:bulletEnabled val="1"/>
        </dgm:presLayoutVars>
      </dgm:prSet>
      <dgm:spPr/>
    </dgm:pt>
  </dgm:ptLst>
  <dgm:cxnLst>
    <dgm:cxn modelId="{AF7CA92A-C43B-4DB0-9455-B5451B42DD48}" type="presOf" srcId="{34F9F234-4926-4EE5-BF91-0D7E48DB9348}" destId="{CFD9C2FB-18CF-4D56-ADCD-CC193ECCEF6B}" srcOrd="0" destOrd="0" presId="urn:microsoft.com/office/officeart/2005/8/layout/cycle3"/>
    <dgm:cxn modelId="{48496A2C-0725-4C37-8360-EE42375AA757}" type="presOf" srcId="{E580EB0C-DD10-4426-B81E-61DBDA382480}" destId="{8A8B31CF-C7FE-4C2D-BA65-7B4C1F4D4342}" srcOrd="0" destOrd="0" presId="urn:microsoft.com/office/officeart/2005/8/layout/cycle3"/>
    <dgm:cxn modelId="{D61C4274-B910-4546-A51B-E398873F5BEA}" srcId="{34CE6E76-699E-46EF-BEF0-77354B8EFE6A}" destId="{D731F846-0AA9-4050-A4F6-79A434793BDB}" srcOrd="2" destOrd="0" parTransId="{9A8B199F-5B2F-4596-8614-D1DFE6CAA6F1}" sibTransId="{FEE1EAAA-F510-4814-94F9-4059AB282DD2}"/>
    <dgm:cxn modelId="{58C2257E-CA89-41B7-806E-8BA6E8F5AAAD}" srcId="{34CE6E76-699E-46EF-BEF0-77354B8EFE6A}" destId="{1DFAF6D9-33B9-4604-8613-1DF951E96CE9}" srcOrd="4" destOrd="0" parTransId="{EBDB7644-4AFD-4021-A4C7-790970538F74}" sibTransId="{353E96A1-A01B-4CC3-82C4-6AC4536ECF3B}"/>
    <dgm:cxn modelId="{76FD268D-C515-44AC-A7AE-05684A6BBBAA}" srcId="{34CE6E76-699E-46EF-BEF0-77354B8EFE6A}" destId="{97D37FE3-07C0-4F04-839E-97ADCC9753AB}" srcOrd="3" destOrd="0" parTransId="{BA2F84D6-1151-4014-BC06-08F333F62ACD}" sibTransId="{3AE068D7-1030-4853-BCDD-A79AA8CBA14B}"/>
    <dgm:cxn modelId="{175CAAA6-8526-4AFF-8FA2-129E42A06DD8}" type="presOf" srcId="{97D37FE3-07C0-4F04-839E-97ADCC9753AB}" destId="{0CA9952E-29EE-4397-B982-07E63EA74344}" srcOrd="0" destOrd="0" presId="urn:microsoft.com/office/officeart/2005/8/layout/cycle3"/>
    <dgm:cxn modelId="{58B929AA-40F0-40AF-8F03-DF65C2E83957}" srcId="{34CE6E76-699E-46EF-BEF0-77354B8EFE6A}" destId="{B52A97E8-BD07-437D-8F29-60E4ECADE960}" srcOrd="0" destOrd="0" parTransId="{F494C2FE-107A-4979-B032-905A4353BD8C}" sibTransId="{E580EB0C-DD10-4426-B81E-61DBDA382480}"/>
    <dgm:cxn modelId="{2045ECCE-F86E-4C7B-B99C-E58449AE20F9}" type="presOf" srcId="{B52A97E8-BD07-437D-8F29-60E4ECADE960}" destId="{961BB45D-C2A8-4376-88E8-9E5E4DA8C137}" srcOrd="0" destOrd="0" presId="urn:microsoft.com/office/officeart/2005/8/layout/cycle3"/>
    <dgm:cxn modelId="{2538CDD5-F224-41C9-80E9-6D69ECC23630}" type="presOf" srcId="{D731F846-0AA9-4050-A4F6-79A434793BDB}" destId="{64E67ABC-F5B6-402E-85C5-9419714036DA}" srcOrd="0" destOrd="0" presId="urn:microsoft.com/office/officeart/2005/8/layout/cycle3"/>
    <dgm:cxn modelId="{7CFC87D9-E5D8-44E3-86AC-5BB625DA616E}" srcId="{34CE6E76-699E-46EF-BEF0-77354B8EFE6A}" destId="{34F9F234-4926-4EE5-BF91-0D7E48DB9348}" srcOrd="1" destOrd="0" parTransId="{4F15C635-F970-476B-B8CF-1D835292B32B}" sibTransId="{59A0C382-9E13-4A5A-89AA-2E6BFAFDB4ED}"/>
    <dgm:cxn modelId="{222828DE-7884-4870-9B9D-0C03A8AF9B5B}" type="presOf" srcId="{34CE6E76-699E-46EF-BEF0-77354B8EFE6A}" destId="{15037096-4078-4373-8419-8E1DE6A64969}" srcOrd="0" destOrd="0" presId="urn:microsoft.com/office/officeart/2005/8/layout/cycle3"/>
    <dgm:cxn modelId="{9AF3B3EA-92AF-4EC6-A40D-52B317185A62}" type="presOf" srcId="{1DFAF6D9-33B9-4604-8613-1DF951E96CE9}" destId="{28C523A4-C96F-459F-841E-5935D205020C}" srcOrd="0" destOrd="0" presId="urn:microsoft.com/office/officeart/2005/8/layout/cycle3"/>
    <dgm:cxn modelId="{3BE5511C-DC1C-4D9A-8E6F-C8FD540C2529}" type="presParOf" srcId="{15037096-4078-4373-8419-8E1DE6A64969}" destId="{A244016A-ED08-4C81-8474-68B7E0707908}" srcOrd="0" destOrd="0" presId="urn:microsoft.com/office/officeart/2005/8/layout/cycle3"/>
    <dgm:cxn modelId="{A8E89528-62EA-4E8E-888E-1FD0F8A2628A}" type="presParOf" srcId="{A244016A-ED08-4C81-8474-68B7E0707908}" destId="{961BB45D-C2A8-4376-88E8-9E5E4DA8C137}" srcOrd="0" destOrd="0" presId="urn:microsoft.com/office/officeart/2005/8/layout/cycle3"/>
    <dgm:cxn modelId="{B5E7818C-1F34-450C-9F2B-F6F03C7560FB}" type="presParOf" srcId="{A244016A-ED08-4C81-8474-68B7E0707908}" destId="{8A8B31CF-C7FE-4C2D-BA65-7B4C1F4D4342}" srcOrd="1" destOrd="0" presId="urn:microsoft.com/office/officeart/2005/8/layout/cycle3"/>
    <dgm:cxn modelId="{3722FD9F-40E6-4AD4-8684-DD5F8589EA99}" type="presParOf" srcId="{A244016A-ED08-4C81-8474-68B7E0707908}" destId="{CFD9C2FB-18CF-4D56-ADCD-CC193ECCEF6B}" srcOrd="2" destOrd="0" presId="urn:microsoft.com/office/officeart/2005/8/layout/cycle3"/>
    <dgm:cxn modelId="{03BBE141-57ED-4886-B9F5-80EF6AD630BB}" type="presParOf" srcId="{A244016A-ED08-4C81-8474-68B7E0707908}" destId="{64E67ABC-F5B6-402E-85C5-9419714036DA}" srcOrd="3" destOrd="0" presId="urn:microsoft.com/office/officeart/2005/8/layout/cycle3"/>
    <dgm:cxn modelId="{C94020D7-EB91-45E7-BFD2-C9A20A7F8F50}" type="presParOf" srcId="{A244016A-ED08-4C81-8474-68B7E0707908}" destId="{0CA9952E-29EE-4397-B982-07E63EA74344}" srcOrd="4" destOrd="0" presId="urn:microsoft.com/office/officeart/2005/8/layout/cycle3"/>
    <dgm:cxn modelId="{BCE98762-6801-447C-997C-91013CE9D8E0}" type="presParOf" srcId="{A244016A-ED08-4C81-8474-68B7E0707908}" destId="{28C523A4-C96F-459F-841E-5935D205020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5C51B3-5516-4A1D-849F-3B87607DFDE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CA"/>
        </a:p>
      </dgm:t>
    </dgm:pt>
    <dgm:pt modelId="{FB7D5B96-34BC-448A-869D-15E6023F0E9E}">
      <dgm:prSet phldrT="[Text]" custT="1"/>
      <dgm:spPr/>
      <dgm:t>
        <a:bodyPr/>
        <a:lstStyle/>
        <a:p>
          <a:r>
            <a:rPr lang="fr-CA" sz="3200" dirty="0"/>
            <a:t>AFC</a:t>
          </a:r>
          <a:endParaRPr lang="en-CA" sz="3200" dirty="0"/>
        </a:p>
      </dgm:t>
    </dgm:pt>
    <dgm:pt modelId="{3C388AF0-23CF-4480-8B6D-A1AD63482FC3}" type="parTrans" cxnId="{2CB59E3A-E3A7-4580-873B-94CD4229CF31}">
      <dgm:prSet/>
      <dgm:spPr/>
      <dgm:t>
        <a:bodyPr/>
        <a:lstStyle/>
        <a:p>
          <a:endParaRPr lang="en-CA" sz="1050"/>
        </a:p>
      </dgm:t>
    </dgm:pt>
    <dgm:pt modelId="{8DD8CBE7-87C8-4D25-B79A-A6FABD4E0A4A}" type="sibTrans" cxnId="{2CB59E3A-E3A7-4580-873B-94CD4229CF31}">
      <dgm:prSet/>
      <dgm:spPr/>
      <dgm:t>
        <a:bodyPr/>
        <a:lstStyle/>
        <a:p>
          <a:endParaRPr lang="en-CA" sz="1050"/>
        </a:p>
      </dgm:t>
    </dgm:pt>
    <dgm:pt modelId="{15F0DCE3-E4CD-4375-8644-F0997F82FDFA}">
      <dgm:prSet phldrT="[Text]" custT="1"/>
      <dgm:spPr/>
      <dgm:t>
        <a:bodyPr/>
        <a:lstStyle/>
        <a:p>
          <a:r>
            <a:rPr lang="fr-CA" sz="1800" dirty="0"/>
            <a:t>DBS-06</a:t>
          </a:r>
          <a:endParaRPr lang="en-CA" sz="1800" dirty="0"/>
        </a:p>
      </dgm:t>
    </dgm:pt>
    <dgm:pt modelId="{408DBDF6-7549-4DD2-9A90-BF04EEF48E80}" type="parTrans" cxnId="{DD7896C5-ACD9-40C9-BDCA-F69225BF15E6}">
      <dgm:prSet/>
      <dgm:spPr/>
      <dgm:t>
        <a:bodyPr/>
        <a:lstStyle/>
        <a:p>
          <a:endParaRPr lang="en-CA" sz="1050"/>
        </a:p>
      </dgm:t>
    </dgm:pt>
    <dgm:pt modelId="{E66D583B-1F56-432E-9E08-926B5F443964}" type="sibTrans" cxnId="{DD7896C5-ACD9-40C9-BDCA-F69225BF15E6}">
      <dgm:prSet/>
      <dgm:spPr/>
      <dgm:t>
        <a:bodyPr/>
        <a:lstStyle/>
        <a:p>
          <a:endParaRPr lang="en-CA" sz="1050"/>
        </a:p>
      </dgm:t>
    </dgm:pt>
    <dgm:pt modelId="{ABD44E19-0E26-4CA5-895E-C8AB9BCA9C3E}">
      <dgm:prSet phldrT="[Text]" custT="1"/>
      <dgm:spPr/>
      <dgm:t>
        <a:bodyPr/>
        <a:lstStyle/>
        <a:p>
          <a:r>
            <a:rPr lang="fr-CA" sz="1800" dirty="0"/>
            <a:t>RSS-248</a:t>
          </a:r>
          <a:endParaRPr lang="en-CA" sz="1800" dirty="0"/>
        </a:p>
      </dgm:t>
    </dgm:pt>
    <dgm:pt modelId="{EE1B4082-CD52-4AB9-8EE5-67851E3365B4}" type="parTrans" cxnId="{AE9C2F0F-4BD9-4697-8456-83F4CA209363}">
      <dgm:prSet/>
      <dgm:spPr/>
      <dgm:t>
        <a:bodyPr/>
        <a:lstStyle/>
        <a:p>
          <a:endParaRPr lang="en-CA" sz="1050"/>
        </a:p>
      </dgm:t>
    </dgm:pt>
    <dgm:pt modelId="{B51F8B5E-8F09-4D6F-A4A3-FBE34B5EDE1D}" type="sibTrans" cxnId="{AE9C2F0F-4BD9-4697-8456-83F4CA209363}">
      <dgm:prSet/>
      <dgm:spPr/>
      <dgm:t>
        <a:bodyPr/>
        <a:lstStyle/>
        <a:p>
          <a:endParaRPr lang="en-CA" sz="1050"/>
        </a:p>
      </dgm:t>
    </dgm:pt>
    <dgm:pt modelId="{17B963E3-24D7-4616-A15C-5CBBAE182A01}">
      <dgm:prSet phldrT="[Text]" custT="1"/>
      <dgm:spPr/>
      <dgm:t>
        <a:bodyPr/>
        <a:lstStyle/>
        <a:p>
          <a:r>
            <a:rPr lang="fr-CA" sz="1800" dirty="0"/>
            <a:t>CPC-4-1-02</a:t>
          </a:r>
          <a:endParaRPr lang="en-CA" sz="1800" dirty="0"/>
        </a:p>
      </dgm:t>
    </dgm:pt>
    <dgm:pt modelId="{9F5F1663-6A1A-45F9-8AA7-B040160BE494}" type="parTrans" cxnId="{B57C9F66-EF06-4FA1-A505-6763082EFC11}">
      <dgm:prSet/>
      <dgm:spPr/>
      <dgm:t>
        <a:bodyPr/>
        <a:lstStyle/>
        <a:p>
          <a:endParaRPr lang="en-CA" sz="1050"/>
        </a:p>
      </dgm:t>
    </dgm:pt>
    <dgm:pt modelId="{F676B858-8815-4F8F-B82B-4741134E8B72}" type="sibTrans" cxnId="{B57C9F66-EF06-4FA1-A505-6763082EFC11}">
      <dgm:prSet/>
      <dgm:spPr/>
      <dgm:t>
        <a:bodyPr/>
        <a:lstStyle/>
        <a:p>
          <a:endParaRPr lang="en-CA" sz="1050"/>
        </a:p>
      </dgm:t>
    </dgm:pt>
    <dgm:pt modelId="{895F2305-F6A8-4E50-97E1-2C98341D04F8}" type="pres">
      <dgm:prSet presAssocID="{FF5C51B3-5516-4A1D-849F-3B87607DFDEE}" presName="diagram" presStyleCnt="0">
        <dgm:presLayoutVars>
          <dgm:chPref val="1"/>
          <dgm:dir/>
          <dgm:animOne val="branch"/>
          <dgm:animLvl val="lvl"/>
          <dgm:resizeHandles/>
        </dgm:presLayoutVars>
      </dgm:prSet>
      <dgm:spPr/>
    </dgm:pt>
    <dgm:pt modelId="{5B92A2E4-EC09-4516-906D-C4F8F12779D5}" type="pres">
      <dgm:prSet presAssocID="{FB7D5B96-34BC-448A-869D-15E6023F0E9E}" presName="root" presStyleCnt="0"/>
      <dgm:spPr/>
    </dgm:pt>
    <dgm:pt modelId="{5594E83F-3DCC-44D6-AC03-F2F867559B69}" type="pres">
      <dgm:prSet presAssocID="{FB7D5B96-34BC-448A-869D-15E6023F0E9E}" presName="rootComposite" presStyleCnt="0"/>
      <dgm:spPr/>
    </dgm:pt>
    <dgm:pt modelId="{8FF7B2CC-AE87-4905-80A9-486ABAEFCB48}" type="pres">
      <dgm:prSet presAssocID="{FB7D5B96-34BC-448A-869D-15E6023F0E9E}" presName="rootText" presStyleLbl="node1" presStyleIdx="0" presStyleCnt="1" custScaleY="100018"/>
      <dgm:spPr/>
    </dgm:pt>
    <dgm:pt modelId="{D3BE658B-A372-432E-A126-31FD475ECB92}" type="pres">
      <dgm:prSet presAssocID="{FB7D5B96-34BC-448A-869D-15E6023F0E9E}" presName="rootConnector" presStyleLbl="node1" presStyleIdx="0" presStyleCnt="1"/>
      <dgm:spPr/>
    </dgm:pt>
    <dgm:pt modelId="{8862CDA2-5008-4932-970D-18C53A222199}" type="pres">
      <dgm:prSet presAssocID="{FB7D5B96-34BC-448A-869D-15E6023F0E9E}" presName="childShape" presStyleCnt="0"/>
      <dgm:spPr/>
    </dgm:pt>
    <dgm:pt modelId="{A7442381-89DC-44D0-84F3-5F75AD4CD489}" type="pres">
      <dgm:prSet presAssocID="{408DBDF6-7549-4DD2-9A90-BF04EEF48E80}" presName="Name13" presStyleLbl="parChTrans1D2" presStyleIdx="0" presStyleCnt="3"/>
      <dgm:spPr/>
    </dgm:pt>
    <dgm:pt modelId="{E4165F89-8EF7-4273-B082-444913AAA399}" type="pres">
      <dgm:prSet presAssocID="{15F0DCE3-E4CD-4375-8644-F0997F82FDFA}" presName="childText" presStyleLbl="bgAcc1" presStyleIdx="0" presStyleCnt="3">
        <dgm:presLayoutVars>
          <dgm:bulletEnabled val="1"/>
        </dgm:presLayoutVars>
      </dgm:prSet>
      <dgm:spPr/>
    </dgm:pt>
    <dgm:pt modelId="{B4C7BB48-BE5C-40DD-B107-9CA901295C8C}" type="pres">
      <dgm:prSet presAssocID="{9F5F1663-6A1A-45F9-8AA7-B040160BE494}" presName="Name13" presStyleLbl="parChTrans1D2" presStyleIdx="1" presStyleCnt="3"/>
      <dgm:spPr/>
    </dgm:pt>
    <dgm:pt modelId="{DEF0D8E1-46D3-4C65-AE70-26F054D1CC8D}" type="pres">
      <dgm:prSet presAssocID="{17B963E3-24D7-4616-A15C-5CBBAE182A01}" presName="childText" presStyleLbl="bgAcc1" presStyleIdx="1" presStyleCnt="3">
        <dgm:presLayoutVars>
          <dgm:bulletEnabled val="1"/>
        </dgm:presLayoutVars>
      </dgm:prSet>
      <dgm:spPr/>
    </dgm:pt>
    <dgm:pt modelId="{E6FFCA24-0129-476E-B785-570223A18457}" type="pres">
      <dgm:prSet presAssocID="{EE1B4082-CD52-4AB9-8EE5-67851E3365B4}" presName="Name13" presStyleLbl="parChTrans1D2" presStyleIdx="2" presStyleCnt="3"/>
      <dgm:spPr/>
    </dgm:pt>
    <dgm:pt modelId="{08D1B9EE-34DB-4BD5-B379-11FFF7EE7EDD}" type="pres">
      <dgm:prSet presAssocID="{ABD44E19-0E26-4CA5-895E-C8AB9BCA9C3E}" presName="childText" presStyleLbl="bgAcc1" presStyleIdx="2" presStyleCnt="3">
        <dgm:presLayoutVars>
          <dgm:bulletEnabled val="1"/>
        </dgm:presLayoutVars>
      </dgm:prSet>
      <dgm:spPr/>
    </dgm:pt>
  </dgm:ptLst>
  <dgm:cxnLst>
    <dgm:cxn modelId="{AE9C2F0F-4BD9-4697-8456-83F4CA209363}" srcId="{FB7D5B96-34BC-448A-869D-15E6023F0E9E}" destId="{ABD44E19-0E26-4CA5-895E-C8AB9BCA9C3E}" srcOrd="2" destOrd="0" parTransId="{EE1B4082-CD52-4AB9-8EE5-67851E3365B4}" sibTransId="{B51F8B5E-8F09-4D6F-A4A3-FBE34B5EDE1D}"/>
    <dgm:cxn modelId="{769CB230-6530-465E-A587-A88D4B1FAECE}" type="presOf" srcId="{EE1B4082-CD52-4AB9-8EE5-67851E3365B4}" destId="{E6FFCA24-0129-476E-B785-570223A18457}" srcOrd="0" destOrd="0" presId="urn:microsoft.com/office/officeart/2005/8/layout/hierarchy3"/>
    <dgm:cxn modelId="{2CB59E3A-E3A7-4580-873B-94CD4229CF31}" srcId="{FF5C51B3-5516-4A1D-849F-3B87607DFDEE}" destId="{FB7D5B96-34BC-448A-869D-15E6023F0E9E}" srcOrd="0" destOrd="0" parTransId="{3C388AF0-23CF-4480-8B6D-A1AD63482FC3}" sibTransId="{8DD8CBE7-87C8-4D25-B79A-A6FABD4E0A4A}"/>
    <dgm:cxn modelId="{AAB8843F-45E8-454C-9A9F-F78B9720B797}" type="presOf" srcId="{408DBDF6-7549-4DD2-9A90-BF04EEF48E80}" destId="{A7442381-89DC-44D0-84F3-5F75AD4CD489}" srcOrd="0" destOrd="0" presId="urn:microsoft.com/office/officeart/2005/8/layout/hierarchy3"/>
    <dgm:cxn modelId="{8EEF2F5B-6B50-4B7B-A01C-D45EC2E65E13}" type="presOf" srcId="{FF5C51B3-5516-4A1D-849F-3B87607DFDEE}" destId="{895F2305-F6A8-4E50-97E1-2C98341D04F8}" srcOrd="0" destOrd="0" presId="urn:microsoft.com/office/officeart/2005/8/layout/hierarchy3"/>
    <dgm:cxn modelId="{B57C9F66-EF06-4FA1-A505-6763082EFC11}" srcId="{FB7D5B96-34BC-448A-869D-15E6023F0E9E}" destId="{17B963E3-24D7-4616-A15C-5CBBAE182A01}" srcOrd="1" destOrd="0" parTransId="{9F5F1663-6A1A-45F9-8AA7-B040160BE494}" sibTransId="{F676B858-8815-4F8F-B82B-4741134E8B72}"/>
    <dgm:cxn modelId="{F7D8F84E-26BA-4852-BCB2-425AA2F49AC2}" type="presOf" srcId="{17B963E3-24D7-4616-A15C-5CBBAE182A01}" destId="{DEF0D8E1-46D3-4C65-AE70-26F054D1CC8D}" srcOrd="0" destOrd="0" presId="urn:microsoft.com/office/officeart/2005/8/layout/hierarchy3"/>
    <dgm:cxn modelId="{4AB178B1-1539-49CD-879D-175E4493C59B}" type="presOf" srcId="{FB7D5B96-34BC-448A-869D-15E6023F0E9E}" destId="{8FF7B2CC-AE87-4905-80A9-486ABAEFCB48}" srcOrd="0" destOrd="0" presId="urn:microsoft.com/office/officeart/2005/8/layout/hierarchy3"/>
    <dgm:cxn modelId="{63AE05BB-3579-4A75-9A2F-36A754D4DF5A}" type="presOf" srcId="{FB7D5B96-34BC-448A-869D-15E6023F0E9E}" destId="{D3BE658B-A372-432E-A126-31FD475ECB92}" srcOrd="1" destOrd="0" presId="urn:microsoft.com/office/officeart/2005/8/layout/hierarchy3"/>
    <dgm:cxn modelId="{B0DF41BE-0CC1-4021-B73D-B373D6E39F75}" type="presOf" srcId="{ABD44E19-0E26-4CA5-895E-C8AB9BCA9C3E}" destId="{08D1B9EE-34DB-4BD5-B379-11FFF7EE7EDD}" srcOrd="0" destOrd="0" presId="urn:microsoft.com/office/officeart/2005/8/layout/hierarchy3"/>
    <dgm:cxn modelId="{DD7896C5-ACD9-40C9-BDCA-F69225BF15E6}" srcId="{FB7D5B96-34BC-448A-869D-15E6023F0E9E}" destId="{15F0DCE3-E4CD-4375-8644-F0997F82FDFA}" srcOrd="0" destOrd="0" parTransId="{408DBDF6-7549-4DD2-9A90-BF04EEF48E80}" sibTransId="{E66D583B-1F56-432E-9E08-926B5F443964}"/>
    <dgm:cxn modelId="{FC36E1F3-C892-4346-82BE-7570C1BA59D4}" type="presOf" srcId="{9F5F1663-6A1A-45F9-8AA7-B040160BE494}" destId="{B4C7BB48-BE5C-40DD-B107-9CA901295C8C}" srcOrd="0" destOrd="0" presId="urn:microsoft.com/office/officeart/2005/8/layout/hierarchy3"/>
    <dgm:cxn modelId="{77C029FA-D23B-4EFA-9F5C-8DF82907FA92}" type="presOf" srcId="{15F0DCE3-E4CD-4375-8644-F0997F82FDFA}" destId="{E4165F89-8EF7-4273-B082-444913AAA399}" srcOrd="0" destOrd="0" presId="urn:microsoft.com/office/officeart/2005/8/layout/hierarchy3"/>
    <dgm:cxn modelId="{1E5A7AF8-F38D-4CA5-8DDC-717295D598C3}" type="presParOf" srcId="{895F2305-F6A8-4E50-97E1-2C98341D04F8}" destId="{5B92A2E4-EC09-4516-906D-C4F8F12779D5}" srcOrd="0" destOrd="0" presId="urn:microsoft.com/office/officeart/2005/8/layout/hierarchy3"/>
    <dgm:cxn modelId="{81348CB6-3E33-4A56-B552-13E1425896EF}" type="presParOf" srcId="{5B92A2E4-EC09-4516-906D-C4F8F12779D5}" destId="{5594E83F-3DCC-44D6-AC03-F2F867559B69}" srcOrd="0" destOrd="0" presId="urn:microsoft.com/office/officeart/2005/8/layout/hierarchy3"/>
    <dgm:cxn modelId="{61AFBFCD-EA4F-4260-BA84-9721B3564CE1}" type="presParOf" srcId="{5594E83F-3DCC-44D6-AC03-F2F867559B69}" destId="{8FF7B2CC-AE87-4905-80A9-486ABAEFCB48}" srcOrd="0" destOrd="0" presId="urn:microsoft.com/office/officeart/2005/8/layout/hierarchy3"/>
    <dgm:cxn modelId="{92C4D28E-4C93-4640-87BF-B69B070F9825}" type="presParOf" srcId="{5594E83F-3DCC-44D6-AC03-F2F867559B69}" destId="{D3BE658B-A372-432E-A126-31FD475ECB92}" srcOrd="1" destOrd="0" presId="urn:microsoft.com/office/officeart/2005/8/layout/hierarchy3"/>
    <dgm:cxn modelId="{B0FBE287-81DD-41D1-8F8D-DE9B57538E6E}" type="presParOf" srcId="{5B92A2E4-EC09-4516-906D-C4F8F12779D5}" destId="{8862CDA2-5008-4932-970D-18C53A222199}" srcOrd="1" destOrd="0" presId="urn:microsoft.com/office/officeart/2005/8/layout/hierarchy3"/>
    <dgm:cxn modelId="{6A5975DB-0786-440C-BF25-10CD7EEB02A4}" type="presParOf" srcId="{8862CDA2-5008-4932-970D-18C53A222199}" destId="{A7442381-89DC-44D0-84F3-5F75AD4CD489}" srcOrd="0" destOrd="0" presId="urn:microsoft.com/office/officeart/2005/8/layout/hierarchy3"/>
    <dgm:cxn modelId="{507712AC-4C84-4071-8553-868BA4421009}" type="presParOf" srcId="{8862CDA2-5008-4932-970D-18C53A222199}" destId="{E4165F89-8EF7-4273-B082-444913AAA399}" srcOrd="1" destOrd="0" presId="urn:microsoft.com/office/officeart/2005/8/layout/hierarchy3"/>
    <dgm:cxn modelId="{98B06A9E-4E9F-46C3-A85A-FB1EDED43474}" type="presParOf" srcId="{8862CDA2-5008-4932-970D-18C53A222199}" destId="{B4C7BB48-BE5C-40DD-B107-9CA901295C8C}" srcOrd="2" destOrd="0" presId="urn:microsoft.com/office/officeart/2005/8/layout/hierarchy3"/>
    <dgm:cxn modelId="{6D5A3A1F-60E6-41B8-9EF0-4124EF96C0AD}" type="presParOf" srcId="{8862CDA2-5008-4932-970D-18C53A222199}" destId="{DEF0D8E1-46D3-4C65-AE70-26F054D1CC8D}" srcOrd="3" destOrd="0" presId="urn:microsoft.com/office/officeart/2005/8/layout/hierarchy3"/>
    <dgm:cxn modelId="{4F9A8948-5D24-4DA7-9ACD-F36F84D66D53}" type="presParOf" srcId="{8862CDA2-5008-4932-970D-18C53A222199}" destId="{E6FFCA24-0129-476E-B785-570223A18457}" srcOrd="4" destOrd="0" presId="urn:microsoft.com/office/officeart/2005/8/layout/hierarchy3"/>
    <dgm:cxn modelId="{1ACBB5A5-EAA9-4333-B468-31A73F1EFFAA}" type="presParOf" srcId="{8862CDA2-5008-4932-970D-18C53A222199}" destId="{08D1B9EE-34DB-4BD5-B379-11FFF7EE7EDD}"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5C51B3-5516-4A1D-849F-3B87607DFDE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CA"/>
        </a:p>
      </dgm:t>
    </dgm:pt>
    <dgm:pt modelId="{FB7D5B96-34BC-448A-869D-15E6023F0E9E}">
      <dgm:prSet phldrT="[Text]" custT="1"/>
      <dgm:spPr/>
      <dgm:t>
        <a:bodyPr/>
        <a:lstStyle/>
        <a:p>
          <a:r>
            <a:rPr lang="fr-CA" sz="3200" dirty="0"/>
            <a:t>White </a:t>
          </a:r>
          <a:r>
            <a:rPr lang="fr-CA" sz="3200" dirty="0" err="1"/>
            <a:t>Space</a:t>
          </a:r>
          <a:endParaRPr lang="en-CA" sz="3200" dirty="0"/>
        </a:p>
      </dgm:t>
    </dgm:pt>
    <dgm:pt modelId="{3C388AF0-23CF-4480-8B6D-A1AD63482FC3}" type="parTrans" cxnId="{2CB59E3A-E3A7-4580-873B-94CD4229CF31}">
      <dgm:prSet/>
      <dgm:spPr/>
      <dgm:t>
        <a:bodyPr/>
        <a:lstStyle/>
        <a:p>
          <a:endParaRPr lang="en-CA" sz="1050"/>
        </a:p>
      </dgm:t>
    </dgm:pt>
    <dgm:pt modelId="{8DD8CBE7-87C8-4D25-B79A-A6FABD4E0A4A}" type="sibTrans" cxnId="{2CB59E3A-E3A7-4580-873B-94CD4229CF31}">
      <dgm:prSet/>
      <dgm:spPr/>
      <dgm:t>
        <a:bodyPr/>
        <a:lstStyle/>
        <a:p>
          <a:endParaRPr lang="en-CA" sz="1050"/>
        </a:p>
      </dgm:t>
    </dgm:pt>
    <dgm:pt modelId="{15F0DCE3-E4CD-4375-8644-F0997F82FDFA}">
      <dgm:prSet phldrT="[Text]" custT="1"/>
      <dgm:spPr/>
      <dgm:t>
        <a:bodyPr/>
        <a:lstStyle/>
        <a:p>
          <a:r>
            <a:rPr lang="fr-CA" sz="1800" dirty="0"/>
            <a:t>DBS-01</a:t>
          </a:r>
          <a:endParaRPr lang="en-CA" sz="1800" dirty="0"/>
        </a:p>
      </dgm:t>
    </dgm:pt>
    <dgm:pt modelId="{408DBDF6-7549-4DD2-9A90-BF04EEF48E80}" type="parTrans" cxnId="{DD7896C5-ACD9-40C9-BDCA-F69225BF15E6}">
      <dgm:prSet/>
      <dgm:spPr/>
      <dgm:t>
        <a:bodyPr/>
        <a:lstStyle/>
        <a:p>
          <a:endParaRPr lang="en-CA" sz="1050"/>
        </a:p>
      </dgm:t>
    </dgm:pt>
    <dgm:pt modelId="{E66D583B-1F56-432E-9E08-926B5F443964}" type="sibTrans" cxnId="{DD7896C5-ACD9-40C9-BDCA-F69225BF15E6}">
      <dgm:prSet/>
      <dgm:spPr/>
      <dgm:t>
        <a:bodyPr/>
        <a:lstStyle/>
        <a:p>
          <a:endParaRPr lang="en-CA" sz="1050"/>
        </a:p>
      </dgm:t>
    </dgm:pt>
    <dgm:pt modelId="{ABD44E19-0E26-4CA5-895E-C8AB9BCA9C3E}">
      <dgm:prSet phldrT="[Text]" custT="1"/>
      <dgm:spPr/>
      <dgm:t>
        <a:bodyPr/>
        <a:lstStyle/>
        <a:p>
          <a:r>
            <a:rPr lang="fr-CA" sz="1800" dirty="0"/>
            <a:t>RSS-222</a:t>
          </a:r>
          <a:endParaRPr lang="en-CA" sz="1800" dirty="0"/>
        </a:p>
      </dgm:t>
    </dgm:pt>
    <dgm:pt modelId="{EE1B4082-CD52-4AB9-8EE5-67851E3365B4}" type="parTrans" cxnId="{AE9C2F0F-4BD9-4697-8456-83F4CA209363}">
      <dgm:prSet/>
      <dgm:spPr/>
      <dgm:t>
        <a:bodyPr/>
        <a:lstStyle/>
        <a:p>
          <a:endParaRPr lang="en-CA" sz="1050"/>
        </a:p>
      </dgm:t>
    </dgm:pt>
    <dgm:pt modelId="{B51F8B5E-8F09-4D6F-A4A3-FBE34B5EDE1D}" type="sibTrans" cxnId="{AE9C2F0F-4BD9-4697-8456-83F4CA209363}">
      <dgm:prSet/>
      <dgm:spPr/>
      <dgm:t>
        <a:bodyPr/>
        <a:lstStyle/>
        <a:p>
          <a:endParaRPr lang="en-CA" sz="1050"/>
        </a:p>
      </dgm:t>
    </dgm:pt>
    <dgm:pt modelId="{17B963E3-24D7-4616-A15C-5CBBAE182A01}">
      <dgm:prSet phldrT="[Text]" custT="1"/>
      <dgm:spPr/>
      <dgm:t>
        <a:bodyPr/>
        <a:lstStyle/>
        <a:p>
          <a:r>
            <a:rPr lang="fr-CA" sz="1800" dirty="0"/>
            <a:t>CPC-4-1-01</a:t>
          </a:r>
          <a:endParaRPr lang="en-CA" sz="1800" dirty="0"/>
        </a:p>
      </dgm:t>
    </dgm:pt>
    <dgm:pt modelId="{9F5F1663-6A1A-45F9-8AA7-B040160BE494}" type="parTrans" cxnId="{B57C9F66-EF06-4FA1-A505-6763082EFC11}">
      <dgm:prSet/>
      <dgm:spPr/>
      <dgm:t>
        <a:bodyPr/>
        <a:lstStyle/>
        <a:p>
          <a:endParaRPr lang="en-CA" sz="1050"/>
        </a:p>
      </dgm:t>
    </dgm:pt>
    <dgm:pt modelId="{F676B858-8815-4F8F-B82B-4741134E8B72}" type="sibTrans" cxnId="{B57C9F66-EF06-4FA1-A505-6763082EFC11}">
      <dgm:prSet/>
      <dgm:spPr/>
      <dgm:t>
        <a:bodyPr/>
        <a:lstStyle/>
        <a:p>
          <a:endParaRPr lang="en-CA" sz="1050"/>
        </a:p>
      </dgm:t>
    </dgm:pt>
    <dgm:pt modelId="{895F2305-F6A8-4E50-97E1-2C98341D04F8}" type="pres">
      <dgm:prSet presAssocID="{FF5C51B3-5516-4A1D-849F-3B87607DFDEE}" presName="diagram" presStyleCnt="0">
        <dgm:presLayoutVars>
          <dgm:chPref val="1"/>
          <dgm:dir/>
          <dgm:animOne val="branch"/>
          <dgm:animLvl val="lvl"/>
          <dgm:resizeHandles/>
        </dgm:presLayoutVars>
      </dgm:prSet>
      <dgm:spPr/>
    </dgm:pt>
    <dgm:pt modelId="{5B92A2E4-EC09-4516-906D-C4F8F12779D5}" type="pres">
      <dgm:prSet presAssocID="{FB7D5B96-34BC-448A-869D-15E6023F0E9E}" presName="root" presStyleCnt="0"/>
      <dgm:spPr/>
    </dgm:pt>
    <dgm:pt modelId="{5594E83F-3DCC-44D6-AC03-F2F867559B69}" type="pres">
      <dgm:prSet presAssocID="{FB7D5B96-34BC-448A-869D-15E6023F0E9E}" presName="rootComposite" presStyleCnt="0"/>
      <dgm:spPr/>
    </dgm:pt>
    <dgm:pt modelId="{8FF7B2CC-AE87-4905-80A9-486ABAEFCB48}" type="pres">
      <dgm:prSet presAssocID="{FB7D5B96-34BC-448A-869D-15E6023F0E9E}" presName="rootText" presStyleLbl="node1" presStyleIdx="0" presStyleCnt="1" custScaleY="100018"/>
      <dgm:spPr/>
    </dgm:pt>
    <dgm:pt modelId="{D3BE658B-A372-432E-A126-31FD475ECB92}" type="pres">
      <dgm:prSet presAssocID="{FB7D5B96-34BC-448A-869D-15E6023F0E9E}" presName="rootConnector" presStyleLbl="node1" presStyleIdx="0" presStyleCnt="1"/>
      <dgm:spPr/>
    </dgm:pt>
    <dgm:pt modelId="{8862CDA2-5008-4932-970D-18C53A222199}" type="pres">
      <dgm:prSet presAssocID="{FB7D5B96-34BC-448A-869D-15E6023F0E9E}" presName="childShape" presStyleCnt="0"/>
      <dgm:spPr/>
    </dgm:pt>
    <dgm:pt modelId="{A7442381-89DC-44D0-84F3-5F75AD4CD489}" type="pres">
      <dgm:prSet presAssocID="{408DBDF6-7549-4DD2-9A90-BF04EEF48E80}" presName="Name13" presStyleLbl="parChTrans1D2" presStyleIdx="0" presStyleCnt="3"/>
      <dgm:spPr/>
    </dgm:pt>
    <dgm:pt modelId="{E4165F89-8EF7-4273-B082-444913AAA399}" type="pres">
      <dgm:prSet presAssocID="{15F0DCE3-E4CD-4375-8644-F0997F82FDFA}" presName="childText" presStyleLbl="bgAcc1" presStyleIdx="0" presStyleCnt="3">
        <dgm:presLayoutVars>
          <dgm:bulletEnabled val="1"/>
        </dgm:presLayoutVars>
      </dgm:prSet>
      <dgm:spPr/>
    </dgm:pt>
    <dgm:pt modelId="{B4C7BB48-BE5C-40DD-B107-9CA901295C8C}" type="pres">
      <dgm:prSet presAssocID="{9F5F1663-6A1A-45F9-8AA7-B040160BE494}" presName="Name13" presStyleLbl="parChTrans1D2" presStyleIdx="1" presStyleCnt="3"/>
      <dgm:spPr/>
    </dgm:pt>
    <dgm:pt modelId="{DEF0D8E1-46D3-4C65-AE70-26F054D1CC8D}" type="pres">
      <dgm:prSet presAssocID="{17B963E3-24D7-4616-A15C-5CBBAE182A01}" presName="childText" presStyleLbl="bgAcc1" presStyleIdx="1" presStyleCnt="3">
        <dgm:presLayoutVars>
          <dgm:bulletEnabled val="1"/>
        </dgm:presLayoutVars>
      </dgm:prSet>
      <dgm:spPr/>
    </dgm:pt>
    <dgm:pt modelId="{E6FFCA24-0129-476E-B785-570223A18457}" type="pres">
      <dgm:prSet presAssocID="{EE1B4082-CD52-4AB9-8EE5-67851E3365B4}" presName="Name13" presStyleLbl="parChTrans1D2" presStyleIdx="2" presStyleCnt="3"/>
      <dgm:spPr/>
    </dgm:pt>
    <dgm:pt modelId="{08D1B9EE-34DB-4BD5-B379-11FFF7EE7EDD}" type="pres">
      <dgm:prSet presAssocID="{ABD44E19-0E26-4CA5-895E-C8AB9BCA9C3E}" presName="childText" presStyleLbl="bgAcc1" presStyleIdx="2" presStyleCnt="3">
        <dgm:presLayoutVars>
          <dgm:bulletEnabled val="1"/>
        </dgm:presLayoutVars>
      </dgm:prSet>
      <dgm:spPr/>
    </dgm:pt>
  </dgm:ptLst>
  <dgm:cxnLst>
    <dgm:cxn modelId="{AE9C2F0F-4BD9-4697-8456-83F4CA209363}" srcId="{FB7D5B96-34BC-448A-869D-15E6023F0E9E}" destId="{ABD44E19-0E26-4CA5-895E-C8AB9BCA9C3E}" srcOrd="2" destOrd="0" parTransId="{EE1B4082-CD52-4AB9-8EE5-67851E3365B4}" sibTransId="{B51F8B5E-8F09-4D6F-A4A3-FBE34B5EDE1D}"/>
    <dgm:cxn modelId="{769CB230-6530-465E-A587-A88D4B1FAECE}" type="presOf" srcId="{EE1B4082-CD52-4AB9-8EE5-67851E3365B4}" destId="{E6FFCA24-0129-476E-B785-570223A18457}" srcOrd="0" destOrd="0" presId="urn:microsoft.com/office/officeart/2005/8/layout/hierarchy3"/>
    <dgm:cxn modelId="{2CB59E3A-E3A7-4580-873B-94CD4229CF31}" srcId="{FF5C51B3-5516-4A1D-849F-3B87607DFDEE}" destId="{FB7D5B96-34BC-448A-869D-15E6023F0E9E}" srcOrd="0" destOrd="0" parTransId="{3C388AF0-23CF-4480-8B6D-A1AD63482FC3}" sibTransId="{8DD8CBE7-87C8-4D25-B79A-A6FABD4E0A4A}"/>
    <dgm:cxn modelId="{AAB8843F-45E8-454C-9A9F-F78B9720B797}" type="presOf" srcId="{408DBDF6-7549-4DD2-9A90-BF04EEF48E80}" destId="{A7442381-89DC-44D0-84F3-5F75AD4CD489}" srcOrd="0" destOrd="0" presId="urn:microsoft.com/office/officeart/2005/8/layout/hierarchy3"/>
    <dgm:cxn modelId="{8EEF2F5B-6B50-4B7B-A01C-D45EC2E65E13}" type="presOf" srcId="{FF5C51B3-5516-4A1D-849F-3B87607DFDEE}" destId="{895F2305-F6A8-4E50-97E1-2C98341D04F8}" srcOrd="0" destOrd="0" presId="urn:microsoft.com/office/officeart/2005/8/layout/hierarchy3"/>
    <dgm:cxn modelId="{B57C9F66-EF06-4FA1-A505-6763082EFC11}" srcId="{FB7D5B96-34BC-448A-869D-15E6023F0E9E}" destId="{17B963E3-24D7-4616-A15C-5CBBAE182A01}" srcOrd="1" destOrd="0" parTransId="{9F5F1663-6A1A-45F9-8AA7-B040160BE494}" sibTransId="{F676B858-8815-4F8F-B82B-4741134E8B72}"/>
    <dgm:cxn modelId="{F7D8F84E-26BA-4852-BCB2-425AA2F49AC2}" type="presOf" srcId="{17B963E3-24D7-4616-A15C-5CBBAE182A01}" destId="{DEF0D8E1-46D3-4C65-AE70-26F054D1CC8D}" srcOrd="0" destOrd="0" presId="urn:microsoft.com/office/officeart/2005/8/layout/hierarchy3"/>
    <dgm:cxn modelId="{4AB178B1-1539-49CD-879D-175E4493C59B}" type="presOf" srcId="{FB7D5B96-34BC-448A-869D-15E6023F0E9E}" destId="{8FF7B2CC-AE87-4905-80A9-486ABAEFCB48}" srcOrd="0" destOrd="0" presId="urn:microsoft.com/office/officeart/2005/8/layout/hierarchy3"/>
    <dgm:cxn modelId="{63AE05BB-3579-4A75-9A2F-36A754D4DF5A}" type="presOf" srcId="{FB7D5B96-34BC-448A-869D-15E6023F0E9E}" destId="{D3BE658B-A372-432E-A126-31FD475ECB92}" srcOrd="1" destOrd="0" presId="urn:microsoft.com/office/officeart/2005/8/layout/hierarchy3"/>
    <dgm:cxn modelId="{B0DF41BE-0CC1-4021-B73D-B373D6E39F75}" type="presOf" srcId="{ABD44E19-0E26-4CA5-895E-C8AB9BCA9C3E}" destId="{08D1B9EE-34DB-4BD5-B379-11FFF7EE7EDD}" srcOrd="0" destOrd="0" presId="urn:microsoft.com/office/officeart/2005/8/layout/hierarchy3"/>
    <dgm:cxn modelId="{DD7896C5-ACD9-40C9-BDCA-F69225BF15E6}" srcId="{FB7D5B96-34BC-448A-869D-15E6023F0E9E}" destId="{15F0DCE3-E4CD-4375-8644-F0997F82FDFA}" srcOrd="0" destOrd="0" parTransId="{408DBDF6-7549-4DD2-9A90-BF04EEF48E80}" sibTransId="{E66D583B-1F56-432E-9E08-926B5F443964}"/>
    <dgm:cxn modelId="{FC36E1F3-C892-4346-82BE-7570C1BA59D4}" type="presOf" srcId="{9F5F1663-6A1A-45F9-8AA7-B040160BE494}" destId="{B4C7BB48-BE5C-40DD-B107-9CA901295C8C}" srcOrd="0" destOrd="0" presId="urn:microsoft.com/office/officeart/2005/8/layout/hierarchy3"/>
    <dgm:cxn modelId="{77C029FA-D23B-4EFA-9F5C-8DF82907FA92}" type="presOf" srcId="{15F0DCE3-E4CD-4375-8644-F0997F82FDFA}" destId="{E4165F89-8EF7-4273-B082-444913AAA399}" srcOrd="0" destOrd="0" presId="urn:microsoft.com/office/officeart/2005/8/layout/hierarchy3"/>
    <dgm:cxn modelId="{1E5A7AF8-F38D-4CA5-8DDC-717295D598C3}" type="presParOf" srcId="{895F2305-F6A8-4E50-97E1-2C98341D04F8}" destId="{5B92A2E4-EC09-4516-906D-C4F8F12779D5}" srcOrd="0" destOrd="0" presId="urn:microsoft.com/office/officeart/2005/8/layout/hierarchy3"/>
    <dgm:cxn modelId="{81348CB6-3E33-4A56-B552-13E1425896EF}" type="presParOf" srcId="{5B92A2E4-EC09-4516-906D-C4F8F12779D5}" destId="{5594E83F-3DCC-44D6-AC03-F2F867559B69}" srcOrd="0" destOrd="0" presId="urn:microsoft.com/office/officeart/2005/8/layout/hierarchy3"/>
    <dgm:cxn modelId="{61AFBFCD-EA4F-4260-BA84-9721B3564CE1}" type="presParOf" srcId="{5594E83F-3DCC-44D6-AC03-F2F867559B69}" destId="{8FF7B2CC-AE87-4905-80A9-486ABAEFCB48}" srcOrd="0" destOrd="0" presId="urn:microsoft.com/office/officeart/2005/8/layout/hierarchy3"/>
    <dgm:cxn modelId="{92C4D28E-4C93-4640-87BF-B69B070F9825}" type="presParOf" srcId="{5594E83F-3DCC-44D6-AC03-F2F867559B69}" destId="{D3BE658B-A372-432E-A126-31FD475ECB92}" srcOrd="1" destOrd="0" presId="urn:microsoft.com/office/officeart/2005/8/layout/hierarchy3"/>
    <dgm:cxn modelId="{B0FBE287-81DD-41D1-8F8D-DE9B57538E6E}" type="presParOf" srcId="{5B92A2E4-EC09-4516-906D-C4F8F12779D5}" destId="{8862CDA2-5008-4932-970D-18C53A222199}" srcOrd="1" destOrd="0" presId="urn:microsoft.com/office/officeart/2005/8/layout/hierarchy3"/>
    <dgm:cxn modelId="{6A5975DB-0786-440C-BF25-10CD7EEB02A4}" type="presParOf" srcId="{8862CDA2-5008-4932-970D-18C53A222199}" destId="{A7442381-89DC-44D0-84F3-5F75AD4CD489}" srcOrd="0" destOrd="0" presId="urn:microsoft.com/office/officeart/2005/8/layout/hierarchy3"/>
    <dgm:cxn modelId="{507712AC-4C84-4071-8553-868BA4421009}" type="presParOf" srcId="{8862CDA2-5008-4932-970D-18C53A222199}" destId="{E4165F89-8EF7-4273-B082-444913AAA399}" srcOrd="1" destOrd="0" presId="urn:microsoft.com/office/officeart/2005/8/layout/hierarchy3"/>
    <dgm:cxn modelId="{98B06A9E-4E9F-46C3-A85A-FB1EDED43474}" type="presParOf" srcId="{8862CDA2-5008-4932-970D-18C53A222199}" destId="{B4C7BB48-BE5C-40DD-B107-9CA901295C8C}" srcOrd="2" destOrd="0" presId="urn:microsoft.com/office/officeart/2005/8/layout/hierarchy3"/>
    <dgm:cxn modelId="{6D5A3A1F-60E6-41B8-9EF0-4124EF96C0AD}" type="presParOf" srcId="{8862CDA2-5008-4932-970D-18C53A222199}" destId="{DEF0D8E1-46D3-4C65-AE70-26F054D1CC8D}" srcOrd="3" destOrd="0" presId="urn:microsoft.com/office/officeart/2005/8/layout/hierarchy3"/>
    <dgm:cxn modelId="{4F9A8948-5D24-4DA7-9ACD-F36F84D66D53}" type="presParOf" srcId="{8862CDA2-5008-4932-970D-18C53A222199}" destId="{E6FFCA24-0129-476E-B785-570223A18457}" srcOrd="4" destOrd="0" presId="urn:microsoft.com/office/officeart/2005/8/layout/hierarchy3"/>
    <dgm:cxn modelId="{1ACBB5A5-EAA9-4333-B468-31A73F1EFFAA}" type="presParOf" srcId="{8862CDA2-5008-4932-970D-18C53A222199}" destId="{08D1B9EE-34DB-4BD5-B379-11FFF7EE7EDD}"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E9064-6E8D-48A7-829F-25A1C6F51D8B}">
      <dsp:nvSpPr>
        <dsp:cNvPr id="0" name=""/>
        <dsp:cNvSpPr/>
      </dsp:nvSpPr>
      <dsp:spPr>
        <a:xfrm>
          <a:off x="-5636956" y="-884894"/>
          <a:ext cx="6883126" cy="6883126"/>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5EE9B-0626-4B49-B9D2-7749A951A7EC}">
      <dsp:nvSpPr>
        <dsp:cNvPr id="0" name=""/>
        <dsp:cNvSpPr/>
      </dsp:nvSpPr>
      <dsp:spPr>
        <a:xfrm>
          <a:off x="1139888" y="511333"/>
          <a:ext cx="6397924" cy="102266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742" tIns="71120" rIns="71120" bIns="71120" numCol="1" spcCol="1270" anchor="ctr" anchorCtr="0">
          <a:noAutofit/>
        </a:bodyPr>
        <a:lstStyle/>
        <a:p>
          <a:pPr marL="0" lvl="0" indent="0" algn="l" defTabSz="1244600">
            <a:lnSpc>
              <a:spcPct val="90000"/>
            </a:lnSpc>
            <a:spcBef>
              <a:spcPct val="0"/>
            </a:spcBef>
            <a:spcAft>
              <a:spcPts val="0"/>
            </a:spcAft>
            <a:buNone/>
          </a:pPr>
          <a:r>
            <a:rPr lang="fr-CA" sz="2800" b="1" kern="1200">
              <a:latin typeface="Aptos" panose="020B0004020202020204" pitchFamily="34" charset="0"/>
              <a:hlinkClick xmlns:r="http://schemas.openxmlformats.org/officeDocument/2006/relationships" r:id="rId1"/>
            </a:rPr>
            <a:t>Radiocommunication </a:t>
          </a:r>
          <a:r>
            <a:rPr lang="fr-CA" sz="2800" b="1" kern="1200" err="1">
              <a:latin typeface="Aptos" panose="020B0004020202020204" pitchFamily="34" charset="0"/>
              <a:hlinkClick xmlns:r="http://schemas.openxmlformats.org/officeDocument/2006/relationships" r:id="rId1"/>
            </a:rPr>
            <a:t>Act</a:t>
          </a:r>
          <a:r>
            <a:rPr lang="fr-CA" sz="2800" b="1" kern="1200">
              <a:latin typeface="Aptos" panose="020B0004020202020204" pitchFamily="34" charset="0"/>
              <a:hlinkClick xmlns:r="http://schemas.openxmlformats.org/officeDocument/2006/relationships" r:id="rId1"/>
            </a:rPr>
            <a:t> </a:t>
          </a:r>
          <a:endParaRPr lang="en-CA" sz="2800" b="1" kern="1200">
            <a:latin typeface="Aptos" panose="020B0004020202020204" pitchFamily="34" charset="0"/>
          </a:endParaRPr>
        </a:p>
      </dsp:txBody>
      <dsp:txXfrm>
        <a:off x="1139888" y="511333"/>
        <a:ext cx="6397924" cy="1022667"/>
      </dsp:txXfrm>
    </dsp:sp>
    <dsp:sp modelId="{A8CB09FA-5DA5-418C-8867-C1C3234A94B7}">
      <dsp:nvSpPr>
        <dsp:cNvPr id="0" name=""/>
        <dsp:cNvSpPr/>
      </dsp:nvSpPr>
      <dsp:spPr>
        <a:xfrm>
          <a:off x="213949" y="383500"/>
          <a:ext cx="1278334" cy="127833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2EF170-5E69-4FE3-B816-59ECCC017D89}">
      <dsp:nvSpPr>
        <dsp:cNvPr id="0" name=""/>
        <dsp:cNvSpPr/>
      </dsp:nvSpPr>
      <dsp:spPr>
        <a:xfrm>
          <a:off x="1511647" y="2045335"/>
          <a:ext cx="6026144" cy="102266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742" tIns="71120" rIns="71120" bIns="71120" numCol="1" spcCol="1270" anchor="ctr" anchorCtr="0">
          <a:noAutofit/>
        </a:bodyPr>
        <a:lstStyle/>
        <a:p>
          <a:pPr marL="0" lvl="0" indent="0" algn="l" defTabSz="1244600">
            <a:lnSpc>
              <a:spcPct val="90000"/>
            </a:lnSpc>
            <a:spcBef>
              <a:spcPct val="0"/>
            </a:spcBef>
            <a:spcAft>
              <a:spcPct val="35000"/>
            </a:spcAft>
            <a:buNone/>
          </a:pPr>
          <a:r>
            <a:rPr lang="fr-CA" sz="2800" b="1" kern="1200">
              <a:latin typeface="Aptos" panose="020B0004020202020204" pitchFamily="34" charset="0"/>
              <a:hlinkClick xmlns:r="http://schemas.openxmlformats.org/officeDocument/2006/relationships" r:id="rId2"/>
            </a:rPr>
            <a:t>Radiocommunication </a:t>
          </a:r>
          <a:r>
            <a:rPr lang="fr-CA" sz="2800" b="1" kern="1200" err="1">
              <a:latin typeface="Aptos" panose="020B0004020202020204" pitchFamily="34" charset="0"/>
              <a:hlinkClick xmlns:r="http://schemas.openxmlformats.org/officeDocument/2006/relationships" r:id="rId2"/>
            </a:rPr>
            <a:t>Regulations</a:t>
          </a:r>
          <a:endParaRPr lang="en-CA" sz="2800" b="1" kern="1200">
            <a:latin typeface="Aptos" panose="020B0004020202020204" pitchFamily="34" charset="0"/>
          </a:endParaRPr>
        </a:p>
      </dsp:txBody>
      <dsp:txXfrm>
        <a:off x="1511647" y="2045335"/>
        <a:ext cx="6026144" cy="1022667"/>
      </dsp:txXfrm>
    </dsp:sp>
    <dsp:sp modelId="{95C0CCC2-719B-477F-A67E-A2A35B4EA9BD}">
      <dsp:nvSpPr>
        <dsp:cNvPr id="0" name=""/>
        <dsp:cNvSpPr/>
      </dsp:nvSpPr>
      <dsp:spPr>
        <a:xfrm>
          <a:off x="585689" y="1917501"/>
          <a:ext cx="1278334" cy="127833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6FB0B-97DF-42E5-BE84-466A07E59F45}">
      <dsp:nvSpPr>
        <dsp:cNvPr id="0" name=""/>
        <dsp:cNvSpPr/>
      </dsp:nvSpPr>
      <dsp:spPr>
        <a:xfrm>
          <a:off x="1139888" y="3579336"/>
          <a:ext cx="6397924" cy="102266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1742" tIns="71120" rIns="71120" bIns="71120" numCol="1" spcCol="1270" anchor="ctr" anchorCtr="0">
          <a:noAutofit/>
        </a:bodyPr>
        <a:lstStyle/>
        <a:p>
          <a:pPr marL="0" lvl="0" indent="0" algn="l" defTabSz="1244600">
            <a:lnSpc>
              <a:spcPct val="90000"/>
            </a:lnSpc>
            <a:spcBef>
              <a:spcPct val="0"/>
            </a:spcBef>
            <a:spcAft>
              <a:spcPct val="35000"/>
            </a:spcAft>
            <a:buNone/>
          </a:pPr>
          <a:r>
            <a:rPr lang="fr-CA" sz="2800" b="1" kern="1200">
              <a:latin typeface="Aptos" panose="020B0004020202020204" pitchFamily="34" charset="0"/>
              <a:hlinkClick xmlns:r="http://schemas.openxmlformats.org/officeDocument/2006/relationships" r:id="rId3"/>
            </a:rPr>
            <a:t>Telecommunications </a:t>
          </a:r>
          <a:r>
            <a:rPr lang="fr-CA" sz="2800" b="1" kern="1200" err="1">
              <a:latin typeface="Aptos" panose="020B0004020202020204" pitchFamily="34" charset="0"/>
              <a:hlinkClick xmlns:r="http://schemas.openxmlformats.org/officeDocument/2006/relationships" r:id="rId3"/>
            </a:rPr>
            <a:t>Act</a:t>
          </a:r>
          <a:endParaRPr lang="en-CA" sz="2800" b="1" kern="1200">
            <a:latin typeface="Aptos" panose="020B0004020202020204" pitchFamily="34" charset="0"/>
          </a:endParaRPr>
        </a:p>
      </dsp:txBody>
      <dsp:txXfrm>
        <a:off x="1139888" y="3579336"/>
        <a:ext cx="6397924" cy="1022667"/>
      </dsp:txXfrm>
    </dsp:sp>
    <dsp:sp modelId="{FEB76094-77D2-4DB7-88B0-3C886019C71E}">
      <dsp:nvSpPr>
        <dsp:cNvPr id="0" name=""/>
        <dsp:cNvSpPr/>
      </dsp:nvSpPr>
      <dsp:spPr>
        <a:xfrm>
          <a:off x="213949" y="3451503"/>
          <a:ext cx="1278334" cy="127833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B31CF-C7FE-4C2D-BA65-7B4C1F4D4342}">
      <dsp:nvSpPr>
        <dsp:cNvPr id="0" name=""/>
        <dsp:cNvSpPr/>
      </dsp:nvSpPr>
      <dsp:spPr>
        <a:xfrm>
          <a:off x="1785473" y="-27865"/>
          <a:ext cx="4591384" cy="4591384"/>
        </a:xfrm>
        <a:prstGeom prst="circularArrow">
          <a:avLst>
            <a:gd name="adj1" fmla="val 5544"/>
            <a:gd name="adj2" fmla="val 330680"/>
            <a:gd name="adj3" fmla="val 13769251"/>
            <a:gd name="adj4" fmla="val 17390027"/>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BB45D-C2A8-4376-88E8-9E5E4DA8C137}">
      <dsp:nvSpPr>
        <dsp:cNvPr id="0" name=""/>
        <dsp:cNvSpPr/>
      </dsp:nvSpPr>
      <dsp:spPr>
        <a:xfrm>
          <a:off x="3003084" y="1327"/>
          <a:ext cx="2156162" cy="1078081"/>
        </a:xfrm>
        <a:prstGeom prst="roundRect">
          <a:avLst/>
        </a:prstGeom>
        <a:solidFill>
          <a:schemeClr val="accent2">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a:latin typeface="Calibri" panose="020F0502020204030204" pitchFamily="34" charset="0"/>
              <a:cs typeface="Calibri" panose="020F0502020204030204" pitchFamily="34" charset="0"/>
            </a:rPr>
            <a:t>Research and analysis </a:t>
          </a:r>
          <a:endParaRPr lang="en-US" sz="2400" b="1" kern="1200">
            <a:latin typeface="Calibri" panose="020F0502020204030204" pitchFamily="34" charset="0"/>
            <a:cs typeface="Calibri" panose="020F0502020204030204" pitchFamily="34" charset="0"/>
          </a:endParaRPr>
        </a:p>
      </dsp:txBody>
      <dsp:txXfrm>
        <a:off x="3055712" y="53955"/>
        <a:ext cx="2050906" cy="972825"/>
      </dsp:txXfrm>
    </dsp:sp>
    <dsp:sp modelId="{CFD9C2FB-18CF-4D56-ADCD-CC193ECCEF6B}">
      <dsp:nvSpPr>
        <dsp:cNvPr id="0" name=""/>
        <dsp:cNvSpPr/>
      </dsp:nvSpPr>
      <dsp:spPr>
        <a:xfrm>
          <a:off x="4865201" y="1354235"/>
          <a:ext cx="2156162" cy="1078081"/>
        </a:xfrm>
        <a:prstGeom prst="roundRect">
          <a:avLst/>
        </a:prstGeom>
        <a:solidFill>
          <a:schemeClr val="accent3">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latin typeface="Calibri" panose="020F0502020204030204" pitchFamily="34" charset="0"/>
              <a:cs typeface="Calibri" panose="020F0502020204030204" pitchFamily="34" charset="0"/>
            </a:rPr>
            <a:t>Draft Standard</a:t>
          </a:r>
          <a:endParaRPr lang="en-US" sz="2400" b="1" kern="1200" dirty="0">
            <a:solidFill>
              <a:schemeClr val="tx1"/>
            </a:solidFill>
            <a:latin typeface="Calibri" panose="020F0502020204030204" pitchFamily="34" charset="0"/>
            <a:cs typeface="Calibri" panose="020F0502020204030204" pitchFamily="34" charset="0"/>
          </a:endParaRPr>
        </a:p>
      </dsp:txBody>
      <dsp:txXfrm>
        <a:off x="4917829" y="1406863"/>
        <a:ext cx="2050906" cy="972825"/>
      </dsp:txXfrm>
    </dsp:sp>
    <dsp:sp modelId="{64E67ABC-F5B6-402E-85C5-9419714036DA}">
      <dsp:nvSpPr>
        <dsp:cNvPr id="0" name=""/>
        <dsp:cNvSpPr/>
      </dsp:nvSpPr>
      <dsp:spPr>
        <a:xfrm>
          <a:off x="4506333" y="3028288"/>
          <a:ext cx="2156162" cy="1078081"/>
        </a:xfrm>
        <a:prstGeom prst="roundRect">
          <a:avLst/>
        </a:prstGeom>
        <a:solidFill>
          <a:schemeClr val="accent4">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a:latin typeface="Calibri" panose="020F0502020204030204" pitchFamily="34" charset="0"/>
              <a:cs typeface="Calibri" panose="020F0502020204030204" pitchFamily="34" charset="0"/>
            </a:rPr>
            <a:t>External Consultation </a:t>
          </a:r>
          <a:br>
            <a:rPr lang="en-CA" sz="2400" b="1" kern="1200">
              <a:latin typeface="Calibri" panose="020F0502020204030204" pitchFamily="34" charset="0"/>
              <a:cs typeface="Calibri" panose="020F0502020204030204" pitchFamily="34" charset="0"/>
            </a:rPr>
          </a:br>
          <a:r>
            <a:rPr lang="en-CA" sz="2400" b="1" kern="1200">
              <a:latin typeface="Calibri" panose="020F0502020204030204" pitchFamily="34" charset="0"/>
              <a:cs typeface="Calibri" panose="020F0502020204030204" pitchFamily="34" charset="0"/>
            </a:rPr>
            <a:t>(70 days)</a:t>
          </a:r>
          <a:endParaRPr lang="en-US" sz="2400" b="1" kern="1200">
            <a:latin typeface="Calibri" panose="020F0502020204030204" pitchFamily="34" charset="0"/>
            <a:cs typeface="Calibri" panose="020F0502020204030204" pitchFamily="34" charset="0"/>
          </a:endParaRPr>
        </a:p>
      </dsp:txBody>
      <dsp:txXfrm>
        <a:off x="4558961" y="3080916"/>
        <a:ext cx="2050906" cy="972825"/>
      </dsp:txXfrm>
    </dsp:sp>
    <dsp:sp modelId="{0CA9952E-29EE-4397-B982-07E63EA74344}">
      <dsp:nvSpPr>
        <dsp:cNvPr id="0" name=""/>
        <dsp:cNvSpPr/>
      </dsp:nvSpPr>
      <dsp:spPr>
        <a:xfrm>
          <a:off x="1397859" y="3028291"/>
          <a:ext cx="2552853" cy="1078081"/>
        </a:xfrm>
        <a:prstGeom prst="roundRect">
          <a:avLst/>
        </a:prstGeom>
        <a:solidFill>
          <a:schemeClr val="accent5">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latin typeface="Calibri" panose="020F0502020204030204" pitchFamily="34" charset="0"/>
              <a:cs typeface="Calibri" panose="020F0502020204030204" pitchFamily="34" charset="0"/>
            </a:rPr>
            <a:t>Approval and Publication of Final Standard</a:t>
          </a:r>
          <a:endParaRPr lang="en-US" sz="2400" b="1" kern="1200" dirty="0">
            <a:solidFill>
              <a:schemeClr val="tx1"/>
            </a:solidFill>
            <a:latin typeface="Calibri" panose="020F0502020204030204" pitchFamily="34" charset="0"/>
            <a:cs typeface="Calibri" panose="020F0502020204030204" pitchFamily="34" charset="0"/>
          </a:endParaRPr>
        </a:p>
      </dsp:txBody>
      <dsp:txXfrm>
        <a:off x="1450487" y="3080919"/>
        <a:ext cx="2447597" cy="972825"/>
      </dsp:txXfrm>
    </dsp:sp>
    <dsp:sp modelId="{28C523A4-C96F-459F-841E-5935D205020C}">
      <dsp:nvSpPr>
        <dsp:cNvPr id="0" name=""/>
        <dsp:cNvSpPr/>
      </dsp:nvSpPr>
      <dsp:spPr>
        <a:xfrm>
          <a:off x="1140966" y="1354235"/>
          <a:ext cx="2156162" cy="1078081"/>
        </a:xfrm>
        <a:prstGeom prst="roundRect">
          <a:avLst/>
        </a:prstGeom>
        <a:solidFill>
          <a:schemeClr val="accent6">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a:latin typeface="Calibri" panose="020F0502020204030204" pitchFamily="34" charset="0"/>
              <a:cs typeface="Calibri" panose="020F0502020204030204" pitchFamily="34" charset="0"/>
            </a:rPr>
            <a:t>Maintenance of Standard</a:t>
          </a:r>
          <a:endParaRPr lang="en-US" sz="2400" b="1" kern="1200">
            <a:latin typeface="Calibri" panose="020F0502020204030204" pitchFamily="34" charset="0"/>
            <a:cs typeface="Calibri" panose="020F0502020204030204" pitchFamily="34" charset="0"/>
          </a:endParaRPr>
        </a:p>
      </dsp:txBody>
      <dsp:txXfrm>
        <a:off x="1193594" y="1406863"/>
        <a:ext cx="2050906" cy="972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B2CC-AE87-4905-80A9-486ABAEFCB48}">
      <dsp:nvSpPr>
        <dsp:cNvPr id="0" name=""/>
        <dsp:cNvSpPr/>
      </dsp:nvSpPr>
      <dsp:spPr>
        <a:xfrm>
          <a:off x="34327" y="272"/>
          <a:ext cx="2128281" cy="1064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fr-CA" sz="3200" kern="1200" dirty="0"/>
            <a:t>AFC</a:t>
          </a:r>
          <a:endParaRPr lang="en-CA" sz="3200" kern="1200" dirty="0"/>
        </a:p>
      </dsp:txBody>
      <dsp:txXfrm>
        <a:off x="65500" y="31445"/>
        <a:ext cx="2065935" cy="1001986"/>
      </dsp:txXfrm>
    </dsp:sp>
    <dsp:sp modelId="{A7442381-89DC-44D0-84F3-5F75AD4CD489}">
      <dsp:nvSpPr>
        <dsp:cNvPr id="0" name=""/>
        <dsp:cNvSpPr/>
      </dsp:nvSpPr>
      <dsp:spPr>
        <a:xfrm>
          <a:off x="247155" y="1064605"/>
          <a:ext cx="212828" cy="798105"/>
        </a:xfrm>
        <a:custGeom>
          <a:avLst/>
          <a:gdLst/>
          <a:ahLst/>
          <a:cxnLst/>
          <a:rect l="0" t="0" r="0" b="0"/>
          <a:pathLst>
            <a:path>
              <a:moveTo>
                <a:pt x="0" y="0"/>
              </a:moveTo>
              <a:lnTo>
                <a:pt x="0" y="798105"/>
              </a:lnTo>
              <a:lnTo>
                <a:pt x="212828" y="7981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65F89-8EF7-4273-B082-444913AAA399}">
      <dsp:nvSpPr>
        <dsp:cNvPr id="0" name=""/>
        <dsp:cNvSpPr/>
      </dsp:nvSpPr>
      <dsp:spPr>
        <a:xfrm>
          <a:off x="459983" y="1330640"/>
          <a:ext cx="1702625" cy="10641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A" sz="1800" kern="1200" dirty="0"/>
            <a:t>DBS-06</a:t>
          </a:r>
          <a:endParaRPr lang="en-CA" sz="1800" kern="1200" dirty="0"/>
        </a:p>
      </dsp:txBody>
      <dsp:txXfrm>
        <a:off x="491151" y="1361808"/>
        <a:ext cx="1640289" cy="1001804"/>
      </dsp:txXfrm>
    </dsp:sp>
    <dsp:sp modelId="{B4C7BB48-BE5C-40DD-B107-9CA901295C8C}">
      <dsp:nvSpPr>
        <dsp:cNvPr id="0" name=""/>
        <dsp:cNvSpPr/>
      </dsp:nvSpPr>
      <dsp:spPr>
        <a:xfrm>
          <a:off x="247155" y="1064605"/>
          <a:ext cx="212828" cy="2128281"/>
        </a:xfrm>
        <a:custGeom>
          <a:avLst/>
          <a:gdLst/>
          <a:ahLst/>
          <a:cxnLst/>
          <a:rect l="0" t="0" r="0" b="0"/>
          <a:pathLst>
            <a:path>
              <a:moveTo>
                <a:pt x="0" y="0"/>
              </a:moveTo>
              <a:lnTo>
                <a:pt x="0" y="2128281"/>
              </a:lnTo>
              <a:lnTo>
                <a:pt x="212828" y="21282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0D8E1-46D3-4C65-AE70-26F054D1CC8D}">
      <dsp:nvSpPr>
        <dsp:cNvPr id="0" name=""/>
        <dsp:cNvSpPr/>
      </dsp:nvSpPr>
      <dsp:spPr>
        <a:xfrm>
          <a:off x="459983" y="2660816"/>
          <a:ext cx="1702625" cy="10641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A" sz="1800" kern="1200" dirty="0"/>
            <a:t>CPC-4-1-02</a:t>
          </a:r>
          <a:endParaRPr lang="en-CA" sz="1800" kern="1200" dirty="0"/>
        </a:p>
      </dsp:txBody>
      <dsp:txXfrm>
        <a:off x="491151" y="2691984"/>
        <a:ext cx="1640289" cy="1001804"/>
      </dsp:txXfrm>
    </dsp:sp>
    <dsp:sp modelId="{E6FFCA24-0129-476E-B785-570223A18457}">
      <dsp:nvSpPr>
        <dsp:cNvPr id="0" name=""/>
        <dsp:cNvSpPr/>
      </dsp:nvSpPr>
      <dsp:spPr>
        <a:xfrm>
          <a:off x="247155" y="1064605"/>
          <a:ext cx="212828" cy="3458457"/>
        </a:xfrm>
        <a:custGeom>
          <a:avLst/>
          <a:gdLst/>
          <a:ahLst/>
          <a:cxnLst/>
          <a:rect l="0" t="0" r="0" b="0"/>
          <a:pathLst>
            <a:path>
              <a:moveTo>
                <a:pt x="0" y="0"/>
              </a:moveTo>
              <a:lnTo>
                <a:pt x="0" y="3458457"/>
              </a:lnTo>
              <a:lnTo>
                <a:pt x="212828" y="34584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1B9EE-34DB-4BD5-B379-11FFF7EE7EDD}">
      <dsp:nvSpPr>
        <dsp:cNvPr id="0" name=""/>
        <dsp:cNvSpPr/>
      </dsp:nvSpPr>
      <dsp:spPr>
        <a:xfrm>
          <a:off x="459983" y="3990992"/>
          <a:ext cx="1702625" cy="10641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A" sz="1800" kern="1200" dirty="0"/>
            <a:t>RSS-248</a:t>
          </a:r>
          <a:endParaRPr lang="en-CA" sz="1800" kern="1200" dirty="0"/>
        </a:p>
      </dsp:txBody>
      <dsp:txXfrm>
        <a:off x="491151" y="4022160"/>
        <a:ext cx="1640289" cy="1001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B2CC-AE87-4905-80A9-486ABAEFCB48}">
      <dsp:nvSpPr>
        <dsp:cNvPr id="0" name=""/>
        <dsp:cNvSpPr/>
      </dsp:nvSpPr>
      <dsp:spPr>
        <a:xfrm>
          <a:off x="34327" y="272"/>
          <a:ext cx="2128281" cy="1064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fr-CA" sz="3200" kern="1200" dirty="0"/>
            <a:t>White </a:t>
          </a:r>
          <a:r>
            <a:rPr lang="fr-CA" sz="3200" kern="1200" dirty="0" err="1"/>
            <a:t>Space</a:t>
          </a:r>
          <a:endParaRPr lang="en-CA" sz="3200" kern="1200" dirty="0"/>
        </a:p>
      </dsp:txBody>
      <dsp:txXfrm>
        <a:off x="65500" y="31445"/>
        <a:ext cx="2065935" cy="1001986"/>
      </dsp:txXfrm>
    </dsp:sp>
    <dsp:sp modelId="{A7442381-89DC-44D0-84F3-5F75AD4CD489}">
      <dsp:nvSpPr>
        <dsp:cNvPr id="0" name=""/>
        <dsp:cNvSpPr/>
      </dsp:nvSpPr>
      <dsp:spPr>
        <a:xfrm>
          <a:off x="247155" y="1064605"/>
          <a:ext cx="212828" cy="798105"/>
        </a:xfrm>
        <a:custGeom>
          <a:avLst/>
          <a:gdLst/>
          <a:ahLst/>
          <a:cxnLst/>
          <a:rect l="0" t="0" r="0" b="0"/>
          <a:pathLst>
            <a:path>
              <a:moveTo>
                <a:pt x="0" y="0"/>
              </a:moveTo>
              <a:lnTo>
                <a:pt x="0" y="798105"/>
              </a:lnTo>
              <a:lnTo>
                <a:pt x="212828" y="7981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65F89-8EF7-4273-B082-444913AAA399}">
      <dsp:nvSpPr>
        <dsp:cNvPr id="0" name=""/>
        <dsp:cNvSpPr/>
      </dsp:nvSpPr>
      <dsp:spPr>
        <a:xfrm>
          <a:off x="459983" y="1330640"/>
          <a:ext cx="1702625" cy="10641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A" sz="1800" kern="1200" dirty="0"/>
            <a:t>DBS-01</a:t>
          </a:r>
          <a:endParaRPr lang="en-CA" sz="1800" kern="1200" dirty="0"/>
        </a:p>
      </dsp:txBody>
      <dsp:txXfrm>
        <a:off x="491151" y="1361808"/>
        <a:ext cx="1640289" cy="1001804"/>
      </dsp:txXfrm>
    </dsp:sp>
    <dsp:sp modelId="{B4C7BB48-BE5C-40DD-B107-9CA901295C8C}">
      <dsp:nvSpPr>
        <dsp:cNvPr id="0" name=""/>
        <dsp:cNvSpPr/>
      </dsp:nvSpPr>
      <dsp:spPr>
        <a:xfrm>
          <a:off x="247155" y="1064605"/>
          <a:ext cx="212828" cy="2128281"/>
        </a:xfrm>
        <a:custGeom>
          <a:avLst/>
          <a:gdLst/>
          <a:ahLst/>
          <a:cxnLst/>
          <a:rect l="0" t="0" r="0" b="0"/>
          <a:pathLst>
            <a:path>
              <a:moveTo>
                <a:pt x="0" y="0"/>
              </a:moveTo>
              <a:lnTo>
                <a:pt x="0" y="2128281"/>
              </a:lnTo>
              <a:lnTo>
                <a:pt x="212828" y="21282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0D8E1-46D3-4C65-AE70-26F054D1CC8D}">
      <dsp:nvSpPr>
        <dsp:cNvPr id="0" name=""/>
        <dsp:cNvSpPr/>
      </dsp:nvSpPr>
      <dsp:spPr>
        <a:xfrm>
          <a:off x="459983" y="2660816"/>
          <a:ext cx="1702625" cy="10641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A" sz="1800" kern="1200" dirty="0"/>
            <a:t>CPC-4-1-01</a:t>
          </a:r>
          <a:endParaRPr lang="en-CA" sz="1800" kern="1200" dirty="0"/>
        </a:p>
      </dsp:txBody>
      <dsp:txXfrm>
        <a:off x="491151" y="2691984"/>
        <a:ext cx="1640289" cy="1001804"/>
      </dsp:txXfrm>
    </dsp:sp>
    <dsp:sp modelId="{E6FFCA24-0129-476E-B785-570223A18457}">
      <dsp:nvSpPr>
        <dsp:cNvPr id="0" name=""/>
        <dsp:cNvSpPr/>
      </dsp:nvSpPr>
      <dsp:spPr>
        <a:xfrm>
          <a:off x="247155" y="1064605"/>
          <a:ext cx="212828" cy="3458457"/>
        </a:xfrm>
        <a:custGeom>
          <a:avLst/>
          <a:gdLst/>
          <a:ahLst/>
          <a:cxnLst/>
          <a:rect l="0" t="0" r="0" b="0"/>
          <a:pathLst>
            <a:path>
              <a:moveTo>
                <a:pt x="0" y="0"/>
              </a:moveTo>
              <a:lnTo>
                <a:pt x="0" y="3458457"/>
              </a:lnTo>
              <a:lnTo>
                <a:pt x="212828" y="34584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1B9EE-34DB-4BD5-B379-11FFF7EE7EDD}">
      <dsp:nvSpPr>
        <dsp:cNvPr id="0" name=""/>
        <dsp:cNvSpPr/>
      </dsp:nvSpPr>
      <dsp:spPr>
        <a:xfrm>
          <a:off x="459983" y="3990992"/>
          <a:ext cx="1702625" cy="10641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CA" sz="1800" kern="1200" dirty="0"/>
            <a:t>RSS-222</a:t>
          </a:r>
          <a:endParaRPr lang="en-CA" sz="1800" kern="1200" dirty="0"/>
        </a:p>
      </dsp:txBody>
      <dsp:txXfrm>
        <a:off x="491151" y="4022160"/>
        <a:ext cx="1640289" cy="10018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57FCF0B3-7731-4F1D-B8C3-11FBCE2C469A}" type="slidenum">
              <a:rPr lang="en-GB" altLang="en-US"/>
              <a:pPr>
                <a:defRPr/>
              </a:pPr>
              <a:t>‹#›</a:t>
            </a:fld>
            <a:endParaRPr lang="en-GB" altLang="en-US"/>
          </a:p>
        </p:txBody>
      </p:sp>
      <p:sp>
        <p:nvSpPr>
          <p:cNvPr id="14342" name="Line 6">
            <a:extLst>
              <a:ext uri="{FF2B5EF4-FFF2-40B4-BE49-F238E27FC236}">
                <a16:creationId xmlns:a16="http://schemas.microsoft.com/office/drawing/2014/main" id="{641CFDED-7E2E-4575-8988-82AD3DFF59E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1F70B89B-C42B-4632-971C-B4FBC7A790DD}"/>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187CA89A-6CFC-4CD6-A115-29A0939E37FC}"/>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DF0BDB8A-338A-47B7-8BD3-8ABAE343A782}"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1FBD192C-DBBB-44D7-9ACD-C05E8D1BDA64}"/>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84C20D1D-C99C-4F5B-8BB7-121273774E7A}"/>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8512244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244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C9E238A-B3DA-4A2A-9843-8D43208A7AB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8435" name="Rectangle 2">
            <a:extLst>
              <a:ext uri="{FF2B5EF4-FFF2-40B4-BE49-F238E27FC236}">
                <a16:creationId xmlns:a16="http://schemas.microsoft.com/office/drawing/2014/main" id="{2535F0A0-4AE1-4E15-86B9-4156DDD21D03}"/>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8436" name="Rectangle 3">
            <a:extLst>
              <a:ext uri="{FF2B5EF4-FFF2-40B4-BE49-F238E27FC236}">
                <a16:creationId xmlns:a16="http://schemas.microsoft.com/office/drawing/2014/main" id="{090917A8-CEE8-419E-8AE3-3086C2462331}"/>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8437" name="Rectangle 6">
            <a:extLst>
              <a:ext uri="{FF2B5EF4-FFF2-40B4-BE49-F238E27FC236}">
                <a16:creationId xmlns:a16="http://schemas.microsoft.com/office/drawing/2014/main" id="{08F4C553-FCA7-48D1-A136-2E9D4A7C23E1}"/>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8438" name="Rectangle 7">
            <a:extLst>
              <a:ext uri="{FF2B5EF4-FFF2-40B4-BE49-F238E27FC236}">
                <a16:creationId xmlns:a16="http://schemas.microsoft.com/office/drawing/2014/main" id="{02FD81E7-6F16-44DD-9AA5-A7CBE5724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9510DE34-0704-4661-A137-F78C4757F757}" type="slidenum">
              <a:rPr lang="en-GB" altLang="en-US" smtClean="0"/>
              <a:pPr>
                <a:spcBef>
                  <a:spcPct val="0"/>
                </a:spcBef>
              </a:pPr>
              <a:t>2</a:t>
            </a:fld>
            <a:endParaRPr lang="en-GB" altLang="en-US"/>
          </a:p>
        </p:txBody>
      </p:sp>
      <p:sp>
        <p:nvSpPr>
          <p:cNvPr id="18439" name="Rectangle 2">
            <a:extLst>
              <a:ext uri="{FF2B5EF4-FFF2-40B4-BE49-F238E27FC236}">
                <a16:creationId xmlns:a16="http://schemas.microsoft.com/office/drawing/2014/main" id="{2B944605-9154-4809-BF43-66E58962A416}"/>
              </a:ext>
            </a:extLst>
          </p:cNvPr>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18440" name="Rectangle 3">
            <a:extLst>
              <a:ext uri="{FF2B5EF4-FFF2-40B4-BE49-F238E27FC236}">
                <a16:creationId xmlns:a16="http://schemas.microsoft.com/office/drawing/2014/main" id="{CBA38F2A-4A38-42A4-BB63-7C7E454833E7}"/>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18441" name="Rectangle 6">
            <a:extLst>
              <a:ext uri="{FF2B5EF4-FFF2-40B4-BE49-F238E27FC236}">
                <a16:creationId xmlns:a16="http://schemas.microsoft.com/office/drawing/2014/main" id="{1512C1E9-6E8C-47FA-9E61-22F42DD9532C}"/>
              </a:ext>
            </a:extLst>
          </p:cNvPr>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18442" name="Rectangle 7">
            <a:extLst>
              <a:ext uri="{FF2B5EF4-FFF2-40B4-BE49-F238E27FC236}">
                <a16:creationId xmlns:a16="http://schemas.microsoft.com/office/drawing/2014/main" id="{2678206F-1437-4BED-8E8E-88F1E0FFF811}"/>
              </a:ext>
            </a:extLst>
          </p:cNvPr>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74C64DB-5872-4201-BE5B-D93072CDD5A5}" type="slidenum">
              <a:rPr lang="en-GB" altLang="en-US"/>
              <a:pPr algn="r">
                <a:spcBef>
                  <a:spcPct val="0"/>
                </a:spcBef>
              </a:pPr>
              <a:t>2</a:t>
            </a:fld>
            <a:endParaRPr lang="en-GB" altLang="en-US"/>
          </a:p>
        </p:txBody>
      </p:sp>
      <p:sp>
        <p:nvSpPr>
          <p:cNvPr id="18443" name="Rectangle 2">
            <a:extLst>
              <a:ext uri="{FF2B5EF4-FFF2-40B4-BE49-F238E27FC236}">
                <a16:creationId xmlns:a16="http://schemas.microsoft.com/office/drawing/2014/main" id="{8F559DA4-1F23-4203-A3EC-F3D02A1ED762}"/>
              </a:ext>
            </a:extLst>
          </p:cNvPr>
          <p:cNvSpPr>
            <a:spLocks noGrp="1" noRot="1" noChangeAspect="1" noChangeArrowheads="1" noTextEdit="1"/>
          </p:cNvSpPr>
          <p:nvPr>
            <p:ph type="sldImg"/>
          </p:nvPr>
        </p:nvSpPr>
        <p:spPr>
          <a:xfrm>
            <a:off x="98425" y="750888"/>
            <a:ext cx="6597650" cy="3711575"/>
          </a:xfrm>
          <a:ln cap="flat"/>
        </p:spPr>
      </p:sp>
      <p:sp>
        <p:nvSpPr>
          <p:cNvPr id="18444" name="Rectangle 3">
            <a:extLst>
              <a:ext uri="{FF2B5EF4-FFF2-40B4-BE49-F238E27FC236}">
                <a16:creationId xmlns:a16="http://schemas.microsoft.com/office/drawing/2014/main" id="{3A8B036A-7B55-44BD-A8B1-EBA404A8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a:p>
        </p:txBody>
      </p:sp>
    </p:spTree>
    <p:extLst>
      <p:ext uri="{BB962C8B-B14F-4D97-AF65-F5344CB8AC3E}">
        <p14:creationId xmlns:p14="http://schemas.microsoft.com/office/powerpoint/2010/main" val="304538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8B6414A-BA14-4DDA-AFF4-139240F35821}" type="slidenum">
              <a:rPr lang="en-US" altLang="en-US" smtClean="0"/>
              <a:pPr/>
              <a:t>3</a:t>
            </a:fld>
            <a:endParaRPr lang="en-US" altLang="en-US"/>
          </a:p>
        </p:txBody>
      </p:sp>
    </p:spTree>
    <p:extLst>
      <p:ext uri="{BB962C8B-B14F-4D97-AF65-F5344CB8AC3E}">
        <p14:creationId xmlns:p14="http://schemas.microsoft.com/office/powerpoint/2010/main" val="429454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cs typeface="ヒラギノ角ゴ Pro W3" charset="0"/>
            </a:endParaRPr>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4</a:t>
            </a:fld>
            <a:endParaRPr lang="en-US" altLang="en-US"/>
          </a:p>
        </p:txBody>
      </p:sp>
    </p:spTree>
    <p:extLst>
      <p:ext uri="{BB962C8B-B14F-4D97-AF65-F5344CB8AC3E}">
        <p14:creationId xmlns:p14="http://schemas.microsoft.com/office/powerpoint/2010/main" val="105175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Informed</a:t>
            </a:r>
            <a:r>
              <a:rPr lang="fr-CA" dirty="0"/>
              <a:t> by </a:t>
            </a:r>
            <a:r>
              <a:rPr lang="fr-CA" dirty="0" err="1"/>
              <a:t>comments</a:t>
            </a:r>
            <a:r>
              <a:rPr lang="fr-CA" dirty="0"/>
              <a:t> </a:t>
            </a:r>
            <a:r>
              <a:rPr lang="fr-CA" dirty="0" err="1"/>
              <a:t>received</a:t>
            </a:r>
            <a:r>
              <a:rPr lang="fr-CA" dirty="0"/>
              <a:t> on the Consultation of the Spectrum Outlook 2022 to 2026 </a:t>
            </a:r>
            <a:r>
              <a:rPr lang="fr-CA" dirty="0" err="1"/>
              <a:t>which</a:t>
            </a:r>
            <a:r>
              <a:rPr lang="fr-CA" dirty="0"/>
              <a:t> </a:t>
            </a:r>
            <a:r>
              <a:rPr lang="fr-CA" dirty="0" err="1"/>
              <a:t>took</a:t>
            </a:r>
            <a:r>
              <a:rPr lang="fr-CA" dirty="0"/>
              <a:t> place in 2022.</a:t>
            </a:r>
          </a:p>
          <a:p>
            <a:endParaRPr lang="en-CA" dirty="0"/>
          </a:p>
        </p:txBody>
      </p:sp>
      <p:sp>
        <p:nvSpPr>
          <p:cNvPr id="4" name="Header Placeholder 3"/>
          <p:cNvSpPr>
            <a:spLocks noGrp="1"/>
          </p:cNvSpPr>
          <p:nvPr>
            <p:ph type="hdr" sz="quarter"/>
          </p:nvPr>
        </p:nvSpPr>
        <p:spPr/>
        <p:txBody>
          <a:bodyPr/>
          <a:lstStyle/>
          <a:p>
            <a:pPr>
              <a:defRPr/>
            </a:pPr>
            <a:r>
              <a:rPr lang="en-GB"/>
              <a:t>doc.: IEEE 802.11-12/0866r0</a:t>
            </a:r>
          </a:p>
        </p:txBody>
      </p:sp>
      <p:sp>
        <p:nvSpPr>
          <p:cNvPr id="5" name="Date Placeholder 4"/>
          <p:cNvSpPr>
            <a:spLocks noGrp="1"/>
          </p:cNvSpPr>
          <p:nvPr>
            <p:ph type="dt" idx="1"/>
          </p:nvPr>
        </p:nvSpPr>
        <p:spPr/>
        <p:txBody>
          <a:bodyPr/>
          <a:lstStyle/>
          <a:p>
            <a:pPr>
              <a:defRPr/>
            </a:pPr>
            <a:r>
              <a:rPr lang="en-US" altLang="en-US"/>
              <a:t>July 2013</a:t>
            </a:r>
            <a:endParaRPr lang="en-GB" altLang="en-US"/>
          </a:p>
        </p:txBody>
      </p:sp>
      <p:sp>
        <p:nvSpPr>
          <p:cNvPr id="6" name="Footer Placeholder 5"/>
          <p:cNvSpPr>
            <a:spLocks noGrp="1"/>
          </p:cNvSpPr>
          <p:nvPr>
            <p:ph type="ftr" sz="quarter" idx="4"/>
          </p:nvPr>
        </p:nvSpPr>
        <p:spPr/>
        <p:txBody>
          <a:bodyPr/>
          <a:lstStyle/>
          <a:p>
            <a:pPr lvl="4">
              <a:defRPr/>
            </a:pPr>
            <a:r>
              <a:rPr lang="en-GB"/>
              <a:t>Clint Chaplin, Chair (Samsung)</a:t>
            </a:r>
          </a:p>
        </p:txBody>
      </p:sp>
      <p:sp>
        <p:nvSpPr>
          <p:cNvPr id="7" name="Slide Number Placeholder 6"/>
          <p:cNvSpPr>
            <a:spLocks noGrp="1"/>
          </p:cNvSpPr>
          <p:nvPr>
            <p:ph type="sldNum" sz="quarter" idx="5"/>
          </p:nvPr>
        </p:nvSpPr>
        <p:spPr/>
        <p:txBody>
          <a:bodyPr/>
          <a:lstStyle/>
          <a:p>
            <a:pPr>
              <a:defRPr/>
            </a:pPr>
            <a:r>
              <a:rPr lang="en-GB" altLang="en-US"/>
              <a:t>Page </a:t>
            </a:r>
            <a:fld id="{DF0BDB8A-338A-47B7-8BD3-8ABAE343A782}" type="slidenum">
              <a:rPr lang="en-GB" altLang="en-US" smtClean="0"/>
              <a:pPr>
                <a:defRPr/>
              </a:pPr>
              <a:t>5</a:t>
            </a:fld>
            <a:endParaRPr lang="en-GB" altLang="en-US"/>
          </a:p>
        </p:txBody>
      </p:sp>
    </p:spTree>
    <p:extLst>
      <p:ext uri="{BB962C8B-B14F-4D97-AF65-F5344CB8AC3E}">
        <p14:creationId xmlns:p14="http://schemas.microsoft.com/office/powerpoint/2010/main" val="414147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i="0" dirty="0">
                <a:solidFill>
                  <a:srgbClr val="333333"/>
                </a:solidFill>
                <a:effectLst/>
                <a:latin typeface="Noto Sans" panose="020B0502040504020204" pitchFamily="34" charset="0"/>
              </a:rPr>
              <a:t>ISED regularly monitors domestic and international developments and may alter its priorities and spectrum plans accordingly.</a:t>
            </a:r>
            <a:endParaRPr lang="en-CA" dirty="0"/>
          </a:p>
        </p:txBody>
      </p:sp>
      <p:sp>
        <p:nvSpPr>
          <p:cNvPr id="4" name="Slide Number Placeholder 3"/>
          <p:cNvSpPr>
            <a:spLocks noGrp="1"/>
          </p:cNvSpPr>
          <p:nvPr>
            <p:ph type="sldNum" sz="quarter" idx="5"/>
          </p:nvPr>
        </p:nvSpPr>
        <p:spPr/>
        <p:txBody>
          <a:bodyPr/>
          <a:lstStyle/>
          <a:p>
            <a:fld id="{EFC289FF-C77C-415D-AA00-1340CA4FF17A}" type="slidenum">
              <a:rPr lang="en-CA" smtClean="0"/>
              <a:t>6</a:t>
            </a:fld>
            <a:endParaRPr lang="en-CA"/>
          </a:p>
        </p:txBody>
      </p:sp>
    </p:spTree>
    <p:extLst>
      <p:ext uri="{BB962C8B-B14F-4D97-AF65-F5344CB8AC3E}">
        <p14:creationId xmlns:p14="http://schemas.microsoft.com/office/powerpoint/2010/main" val="152686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333333"/>
                </a:solidFill>
                <a:effectLst/>
                <a:latin typeface="Noto Sans" panose="020B0502040504020204" pitchFamily="34" charset="0"/>
              </a:rPr>
              <a:t>ISED’s Spectrum Outlook outlines the overall approach and planning activities related to the release of spectrum for commercial mobile services, licence-exempt applications, satellite services and wireless backhaul services over the years. </a:t>
            </a:r>
          </a:p>
          <a:p>
            <a:r>
              <a:rPr lang="en-CA" b="0" i="0" dirty="0">
                <a:solidFill>
                  <a:srgbClr val="333333"/>
                </a:solidFill>
                <a:effectLst/>
                <a:latin typeface="Noto Sans" panose="020B0502040504020204" pitchFamily="34" charset="0"/>
              </a:rPr>
              <a:t>When planning these releases and consultations, ISED considers the demand for various wireless services, international spectrum allocations, the development of equipment ecosystems and standards that would allow Canadians to access the latest technologies</a:t>
            </a:r>
            <a:endParaRPr lang="fr-CA" dirty="0"/>
          </a:p>
          <a:p>
            <a:r>
              <a:rPr lang="fr-CA" dirty="0"/>
              <a:t>Following the </a:t>
            </a:r>
            <a:r>
              <a:rPr lang="fr-CA" dirty="0" err="1"/>
              <a:t>most</a:t>
            </a:r>
            <a:r>
              <a:rPr lang="fr-CA" dirty="0"/>
              <a:t> </a:t>
            </a:r>
            <a:r>
              <a:rPr lang="fr-CA" dirty="0" err="1"/>
              <a:t>recent</a:t>
            </a:r>
            <a:r>
              <a:rPr lang="fr-CA" dirty="0"/>
              <a:t> consultation on Spectrum Outlook, </a:t>
            </a:r>
            <a:r>
              <a:rPr lang="fr-CA" dirty="0" err="1"/>
              <a:t>which</a:t>
            </a:r>
            <a:r>
              <a:rPr lang="fr-CA" dirty="0"/>
              <a:t> </a:t>
            </a:r>
            <a:r>
              <a:rPr lang="fr-CA" dirty="0" err="1"/>
              <a:t>closed</a:t>
            </a:r>
            <a:r>
              <a:rPr lang="fr-CA" dirty="0"/>
              <a:t> in </a:t>
            </a:r>
            <a:r>
              <a:rPr lang="fr-CA" dirty="0" err="1"/>
              <a:t>November</a:t>
            </a:r>
            <a:r>
              <a:rPr lang="fr-CA" dirty="0"/>
              <a:t> 2022, the 2023-2027 Spectrum Outlook </a:t>
            </a:r>
            <a:r>
              <a:rPr lang="fr-CA" dirty="0" err="1"/>
              <a:t>was</a:t>
            </a:r>
            <a:r>
              <a:rPr lang="fr-CA" dirty="0"/>
              <a:t> </a:t>
            </a:r>
            <a:r>
              <a:rPr lang="fr-CA" dirty="0" err="1"/>
              <a:t>published</a:t>
            </a:r>
            <a:r>
              <a:rPr lang="fr-CA" dirty="0"/>
              <a:t> on August 11th, 2023.</a:t>
            </a:r>
            <a:endParaRPr lang="en-CA" dirty="0"/>
          </a:p>
        </p:txBody>
      </p:sp>
      <p:sp>
        <p:nvSpPr>
          <p:cNvPr id="4" name="Slide Number Placeholder 3"/>
          <p:cNvSpPr>
            <a:spLocks noGrp="1"/>
          </p:cNvSpPr>
          <p:nvPr>
            <p:ph type="sldNum" sz="quarter" idx="5"/>
          </p:nvPr>
        </p:nvSpPr>
        <p:spPr/>
        <p:txBody>
          <a:bodyPr/>
          <a:lstStyle/>
          <a:p>
            <a:fld id="{58B6414A-BA14-4DDA-AFF4-139240F35821}" type="slidenum">
              <a:rPr lang="en-US" altLang="en-US" smtClean="0"/>
              <a:pPr/>
              <a:t>7</a:t>
            </a:fld>
            <a:endParaRPr lang="en-US" altLang="en-US"/>
          </a:p>
        </p:txBody>
      </p:sp>
    </p:spTree>
    <p:extLst>
      <p:ext uri="{BB962C8B-B14F-4D97-AF65-F5344CB8AC3E}">
        <p14:creationId xmlns:p14="http://schemas.microsoft.com/office/powerpoint/2010/main" val="142416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162BB5-2F43-4C93-A65F-DE6CD46E77E8}"/>
              </a:ext>
            </a:extLst>
          </p:cNvPr>
          <p:cNvSpPr>
            <a:spLocks noGrp="1" noChangeArrowheads="1"/>
          </p:cNvSpPr>
          <p:nvPr>
            <p:ph type="dt" sz="half" idx="10"/>
          </p:nvPr>
        </p:nvSpPr>
        <p:spPr/>
        <p:txBody>
          <a:bodyPr/>
          <a:lstStyle>
            <a:lvl1pPr>
              <a:defRPr/>
            </a:lvl1pPr>
          </a:lstStyle>
          <a:p>
            <a:pPr>
              <a:defRPr/>
            </a:pPr>
            <a:r>
              <a:rPr lang="en-US" altLang="en-US" dirty="0"/>
              <a:t>January 2025</a:t>
            </a:r>
            <a:endParaRPr lang="en-GB" altLang="en-US" dirty="0"/>
          </a:p>
        </p:txBody>
      </p:sp>
      <p:sp>
        <p:nvSpPr>
          <p:cNvPr id="5" name="Rectangle 5">
            <a:extLst>
              <a:ext uri="{FF2B5EF4-FFF2-40B4-BE49-F238E27FC236}">
                <a16:creationId xmlns:a16="http://schemas.microsoft.com/office/drawing/2014/main" id="{5C5295A9-EA8A-498A-BD6F-FB29FDF0A474}"/>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6" name="Rectangle 6">
            <a:extLst>
              <a:ext uri="{FF2B5EF4-FFF2-40B4-BE49-F238E27FC236}">
                <a16:creationId xmlns:a16="http://schemas.microsoft.com/office/drawing/2014/main" id="{2391E083-D178-43A6-B7CC-C07C3A9389C2}"/>
              </a:ext>
            </a:extLst>
          </p:cNvPr>
          <p:cNvSpPr>
            <a:spLocks noGrp="1" noChangeArrowheads="1"/>
          </p:cNvSpPr>
          <p:nvPr>
            <p:ph type="sldNum" sz="quarter" idx="12"/>
          </p:nvPr>
        </p:nvSpPr>
        <p:spPr/>
        <p:txBody>
          <a:bodyPr/>
          <a:lstStyle>
            <a:lvl1pPr>
              <a:defRPr/>
            </a:lvl1pPr>
          </a:lstStyle>
          <a:p>
            <a:pPr>
              <a:defRPr/>
            </a:pPr>
            <a:r>
              <a:rPr lang="en-GB" altLang="en-US"/>
              <a:t>Slide </a:t>
            </a:r>
            <a:fld id="{C90FC3A3-301E-4F8D-8839-43598ECC5F75}" type="slidenum">
              <a:rPr lang="en-GB" altLang="en-US"/>
              <a:pPr>
                <a:defRPr/>
              </a:pPr>
              <a:t>‹#›</a:t>
            </a:fld>
            <a:endParaRPr lang="en-GB" altLang="en-US"/>
          </a:p>
        </p:txBody>
      </p:sp>
    </p:spTree>
    <p:extLst>
      <p:ext uri="{BB962C8B-B14F-4D97-AF65-F5344CB8AC3E}">
        <p14:creationId xmlns:p14="http://schemas.microsoft.com/office/powerpoint/2010/main" val="331839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14D9B2-19E2-4D39-B902-C7695CA5DA69}"/>
              </a:ext>
            </a:extLst>
          </p:cNvPr>
          <p:cNvSpPr>
            <a:spLocks noGrp="1" noChangeArrowheads="1"/>
          </p:cNvSpPr>
          <p:nvPr>
            <p:ph type="dt" sz="half" idx="10"/>
          </p:nvPr>
        </p:nvSpPr>
        <p:spPr/>
        <p:txBody>
          <a:bodyPr/>
          <a:lstStyle>
            <a:lvl1pPr>
              <a:defRPr/>
            </a:lvl1pPr>
          </a:lstStyle>
          <a:p>
            <a:pPr>
              <a:defRPr/>
            </a:pPr>
            <a:r>
              <a:rPr lang="en-US" altLang="en-US" dirty="0"/>
              <a:t>January 2025</a:t>
            </a:r>
            <a:endParaRPr lang="en-GB" altLang="en-US" dirty="0"/>
          </a:p>
        </p:txBody>
      </p:sp>
      <p:sp>
        <p:nvSpPr>
          <p:cNvPr id="5" name="Rectangle 5">
            <a:extLst>
              <a:ext uri="{FF2B5EF4-FFF2-40B4-BE49-F238E27FC236}">
                <a16:creationId xmlns:a16="http://schemas.microsoft.com/office/drawing/2014/main" id="{A795563E-A754-441A-B624-E05B0D0CBD82}"/>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6" name="Rectangle 6">
            <a:extLst>
              <a:ext uri="{FF2B5EF4-FFF2-40B4-BE49-F238E27FC236}">
                <a16:creationId xmlns:a16="http://schemas.microsoft.com/office/drawing/2014/main" id="{053993DB-068F-48A7-ACFE-E922D57F09DA}"/>
              </a:ext>
            </a:extLst>
          </p:cNvPr>
          <p:cNvSpPr>
            <a:spLocks noGrp="1" noChangeArrowheads="1"/>
          </p:cNvSpPr>
          <p:nvPr>
            <p:ph type="sldNum" sz="quarter" idx="12"/>
          </p:nvPr>
        </p:nvSpPr>
        <p:spPr/>
        <p:txBody>
          <a:bodyPr/>
          <a:lstStyle>
            <a:lvl1pPr>
              <a:defRPr/>
            </a:lvl1pPr>
          </a:lstStyle>
          <a:p>
            <a:pPr>
              <a:defRPr/>
            </a:pPr>
            <a:r>
              <a:rPr lang="en-GB" altLang="en-US"/>
              <a:t>Slide </a:t>
            </a:r>
            <a:fld id="{A45D35EB-F145-4DCE-B653-E0E78232D041}" type="slidenum">
              <a:rPr lang="en-GB" altLang="en-US"/>
              <a:pPr>
                <a:defRPr/>
              </a:pPr>
              <a:t>‹#›</a:t>
            </a:fld>
            <a:endParaRPr lang="en-GB" altLang="en-US"/>
          </a:p>
        </p:txBody>
      </p:sp>
    </p:spTree>
    <p:extLst>
      <p:ext uri="{BB962C8B-B14F-4D97-AF65-F5344CB8AC3E}">
        <p14:creationId xmlns:p14="http://schemas.microsoft.com/office/powerpoint/2010/main" val="157951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55944A-7797-439F-86E7-EE09F6FC9493}"/>
              </a:ext>
            </a:extLst>
          </p:cNvPr>
          <p:cNvSpPr>
            <a:spLocks noGrp="1" noChangeArrowheads="1"/>
          </p:cNvSpPr>
          <p:nvPr>
            <p:ph type="dt" sz="half" idx="10"/>
          </p:nvPr>
        </p:nvSpPr>
        <p:spPr/>
        <p:txBody>
          <a:bodyPr/>
          <a:lstStyle>
            <a:lvl1pPr>
              <a:defRPr/>
            </a:lvl1pPr>
          </a:lstStyle>
          <a:p>
            <a:pPr>
              <a:defRPr/>
            </a:pPr>
            <a:r>
              <a:rPr lang="en-US" altLang="en-US" dirty="0"/>
              <a:t>January 2025</a:t>
            </a:r>
            <a:endParaRPr lang="en-GB" altLang="en-US" dirty="0"/>
          </a:p>
        </p:txBody>
      </p:sp>
      <p:sp>
        <p:nvSpPr>
          <p:cNvPr id="5" name="Rectangle 5">
            <a:extLst>
              <a:ext uri="{FF2B5EF4-FFF2-40B4-BE49-F238E27FC236}">
                <a16:creationId xmlns:a16="http://schemas.microsoft.com/office/drawing/2014/main" id="{9C615415-EB2D-4B72-A5C2-33558C2B2377}"/>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6" name="Rectangle 6">
            <a:extLst>
              <a:ext uri="{FF2B5EF4-FFF2-40B4-BE49-F238E27FC236}">
                <a16:creationId xmlns:a16="http://schemas.microsoft.com/office/drawing/2014/main" id="{C4D87681-822D-4A90-AB45-BEB1A3401CF6}"/>
              </a:ext>
            </a:extLst>
          </p:cNvPr>
          <p:cNvSpPr>
            <a:spLocks noGrp="1" noChangeArrowheads="1"/>
          </p:cNvSpPr>
          <p:nvPr>
            <p:ph type="sldNum" sz="quarter" idx="12"/>
          </p:nvPr>
        </p:nvSpPr>
        <p:spPr/>
        <p:txBody>
          <a:bodyPr/>
          <a:lstStyle>
            <a:lvl1pPr>
              <a:defRPr/>
            </a:lvl1pPr>
          </a:lstStyle>
          <a:p>
            <a:pPr>
              <a:defRPr/>
            </a:pPr>
            <a:r>
              <a:rPr lang="en-GB" altLang="en-US"/>
              <a:t>Slide </a:t>
            </a:r>
            <a:fld id="{C9234C9D-468D-4AD0-9264-55B858844790}" type="slidenum">
              <a:rPr lang="en-GB" altLang="en-US"/>
              <a:pPr>
                <a:defRPr/>
              </a:pPr>
              <a:t>‹#›</a:t>
            </a:fld>
            <a:endParaRPr lang="en-GB" altLang="en-US"/>
          </a:p>
        </p:txBody>
      </p:sp>
    </p:spTree>
    <p:extLst>
      <p:ext uri="{BB962C8B-B14F-4D97-AF65-F5344CB8AC3E}">
        <p14:creationId xmlns:p14="http://schemas.microsoft.com/office/powerpoint/2010/main" val="256463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9014E-E29C-478D-8CDE-9A88027343E0}"/>
              </a:ext>
            </a:extLst>
          </p:cNvPr>
          <p:cNvSpPr>
            <a:spLocks noGrp="1" noChangeArrowheads="1"/>
          </p:cNvSpPr>
          <p:nvPr>
            <p:ph type="dt" sz="half" idx="10"/>
          </p:nvPr>
        </p:nvSpPr>
        <p:spPr>
          <a:xfrm>
            <a:off x="928687" y="332601"/>
            <a:ext cx="1406139" cy="276999"/>
          </a:xfrm>
        </p:spPr>
        <p:txBody>
          <a:bodyPr/>
          <a:lstStyle>
            <a:lvl1pPr>
              <a:spcBef>
                <a:spcPct val="0"/>
              </a:spcBef>
              <a:buFontTx/>
              <a:buNone/>
              <a:defRPr/>
            </a:lvl1pPr>
          </a:lstStyle>
          <a:p>
            <a:pPr>
              <a:defRPr/>
            </a:pPr>
            <a:r>
              <a:rPr lang="en-US" altLang="en-US" dirty="0"/>
              <a:t>January 2025</a:t>
            </a:r>
            <a:endParaRPr lang="en-GB" altLang="en-US" dirty="0"/>
          </a:p>
        </p:txBody>
      </p:sp>
      <p:sp>
        <p:nvSpPr>
          <p:cNvPr id="5" name="Rectangle 5">
            <a:extLst>
              <a:ext uri="{FF2B5EF4-FFF2-40B4-BE49-F238E27FC236}">
                <a16:creationId xmlns:a16="http://schemas.microsoft.com/office/drawing/2014/main" id="{4EC967E2-6E9B-4605-BBEA-7F2E8AD12B77}"/>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6" name="Rectangle 6">
            <a:extLst>
              <a:ext uri="{FF2B5EF4-FFF2-40B4-BE49-F238E27FC236}">
                <a16:creationId xmlns:a16="http://schemas.microsoft.com/office/drawing/2014/main" id="{FE179BE3-BB4B-42FD-BB33-650F5C57BAB7}"/>
              </a:ext>
            </a:extLst>
          </p:cNvPr>
          <p:cNvSpPr>
            <a:spLocks noGrp="1" noChangeArrowheads="1"/>
          </p:cNvSpPr>
          <p:nvPr>
            <p:ph type="sldNum" sz="quarter" idx="12"/>
          </p:nvPr>
        </p:nvSpPr>
        <p:spPr/>
        <p:txBody>
          <a:bodyPr/>
          <a:lstStyle>
            <a:lvl1pPr>
              <a:defRPr/>
            </a:lvl1pPr>
          </a:lstStyle>
          <a:p>
            <a:pPr>
              <a:defRPr/>
            </a:pPr>
            <a:r>
              <a:rPr lang="en-GB" altLang="en-US"/>
              <a:t>Slide </a:t>
            </a:r>
            <a:fld id="{70BDA19C-3406-4C3B-948D-B5367C004F37}" type="slidenum">
              <a:rPr lang="en-GB" altLang="en-US"/>
              <a:pPr>
                <a:defRPr/>
              </a:pPr>
              <a:t>‹#›</a:t>
            </a:fld>
            <a:endParaRPr lang="en-GB" altLang="en-US"/>
          </a:p>
        </p:txBody>
      </p:sp>
    </p:spTree>
    <p:extLst>
      <p:ext uri="{BB962C8B-B14F-4D97-AF65-F5344CB8AC3E}">
        <p14:creationId xmlns:p14="http://schemas.microsoft.com/office/powerpoint/2010/main" val="289771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3326DC-8A0D-407E-94EB-FA2128590767}"/>
              </a:ext>
            </a:extLst>
          </p:cNvPr>
          <p:cNvSpPr>
            <a:spLocks noGrp="1" noChangeArrowheads="1"/>
          </p:cNvSpPr>
          <p:nvPr>
            <p:ph type="dt" sz="half" idx="10"/>
          </p:nvPr>
        </p:nvSpPr>
        <p:spPr/>
        <p:txBody>
          <a:bodyPr/>
          <a:lstStyle>
            <a:lvl1pPr>
              <a:defRPr/>
            </a:lvl1pPr>
          </a:lstStyle>
          <a:p>
            <a:pPr>
              <a:defRPr/>
            </a:pPr>
            <a:r>
              <a:rPr lang="en-US" altLang="en-US" dirty="0"/>
              <a:t>January 2025</a:t>
            </a:r>
            <a:endParaRPr lang="en-GB" altLang="en-US" dirty="0"/>
          </a:p>
        </p:txBody>
      </p:sp>
      <p:sp>
        <p:nvSpPr>
          <p:cNvPr id="5" name="Rectangle 5">
            <a:extLst>
              <a:ext uri="{FF2B5EF4-FFF2-40B4-BE49-F238E27FC236}">
                <a16:creationId xmlns:a16="http://schemas.microsoft.com/office/drawing/2014/main" id="{10F3188F-38BE-4A83-A7D3-192944DBE9A2}"/>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6" name="Rectangle 6">
            <a:extLst>
              <a:ext uri="{FF2B5EF4-FFF2-40B4-BE49-F238E27FC236}">
                <a16:creationId xmlns:a16="http://schemas.microsoft.com/office/drawing/2014/main" id="{960F9A85-4476-48DE-AC4B-C30C4CCDA011}"/>
              </a:ext>
            </a:extLst>
          </p:cNvPr>
          <p:cNvSpPr>
            <a:spLocks noGrp="1" noChangeArrowheads="1"/>
          </p:cNvSpPr>
          <p:nvPr>
            <p:ph type="sldNum" sz="quarter" idx="12"/>
          </p:nvPr>
        </p:nvSpPr>
        <p:spPr/>
        <p:txBody>
          <a:bodyPr/>
          <a:lstStyle>
            <a:lvl1pPr>
              <a:defRPr/>
            </a:lvl1pPr>
          </a:lstStyle>
          <a:p>
            <a:pPr>
              <a:defRPr/>
            </a:pPr>
            <a:r>
              <a:rPr lang="en-GB" altLang="en-US"/>
              <a:t>Slide </a:t>
            </a:r>
            <a:fld id="{C3D88D79-446B-4CF6-8697-1DE1636A63DF}" type="slidenum">
              <a:rPr lang="en-GB" altLang="en-US"/>
              <a:pPr>
                <a:defRPr/>
              </a:pPr>
              <a:t>‹#›</a:t>
            </a:fld>
            <a:endParaRPr lang="en-GB" altLang="en-US"/>
          </a:p>
        </p:txBody>
      </p:sp>
    </p:spTree>
    <p:extLst>
      <p:ext uri="{BB962C8B-B14F-4D97-AF65-F5344CB8AC3E}">
        <p14:creationId xmlns:p14="http://schemas.microsoft.com/office/powerpoint/2010/main" val="22721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DD650-2424-47E3-98F1-A149E38BB68F}"/>
              </a:ext>
            </a:extLst>
          </p:cNvPr>
          <p:cNvSpPr>
            <a:spLocks noGrp="1" noChangeArrowheads="1"/>
          </p:cNvSpPr>
          <p:nvPr>
            <p:ph type="dt" sz="half" idx="10"/>
          </p:nvPr>
        </p:nvSpPr>
        <p:spPr/>
        <p:txBody>
          <a:bodyPr/>
          <a:lstStyle>
            <a:lvl1pPr>
              <a:defRPr/>
            </a:lvl1pPr>
          </a:lstStyle>
          <a:p>
            <a:pPr>
              <a:defRPr/>
            </a:pPr>
            <a:r>
              <a:rPr lang="en-US" altLang="en-US" dirty="0"/>
              <a:t>January 2025</a:t>
            </a:r>
            <a:endParaRPr lang="en-GB" altLang="en-US" dirty="0"/>
          </a:p>
        </p:txBody>
      </p:sp>
      <p:sp>
        <p:nvSpPr>
          <p:cNvPr id="6" name="Footer Placeholder 5">
            <a:extLst>
              <a:ext uri="{FF2B5EF4-FFF2-40B4-BE49-F238E27FC236}">
                <a16:creationId xmlns:a16="http://schemas.microsoft.com/office/drawing/2014/main" id="{373F1FFB-4951-41EA-8164-B5F446A4B402}"/>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7" name="Slide Number Placeholder 6">
            <a:extLst>
              <a:ext uri="{FF2B5EF4-FFF2-40B4-BE49-F238E27FC236}">
                <a16:creationId xmlns:a16="http://schemas.microsoft.com/office/drawing/2014/main" id="{E7E7CA41-1F38-4130-8B42-CCD72E7B1525}"/>
              </a:ext>
            </a:extLst>
          </p:cNvPr>
          <p:cNvSpPr>
            <a:spLocks noGrp="1" noChangeArrowheads="1"/>
          </p:cNvSpPr>
          <p:nvPr>
            <p:ph type="sldNum" sz="quarter" idx="12"/>
          </p:nvPr>
        </p:nvSpPr>
        <p:spPr/>
        <p:txBody>
          <a:bodyPr/>
          <a:lstStyle>
            <a:lvl1pPr>
              <a:defRPr/>
            </a:lvl1pPr>
          </a:lstStyle>
          <a:p>
            <a:pPr>
              <a:defRPr/>
            </a:pPr>
            <a:r>
              <a:rPr lang="en-GB" altLang="en-US"/>
              <a:t>Slide </a:t>
            </a:r>
            <a:fld id="{3E2B3D2A-5CCD-4B5E-83C7-76A5672704EC}" type="slidenum">
              <a:rPr lang="en-GB" altLang="en-US"/>
              <a:pPr>
                <a:defRPr/>
              </a:pPr>
              <a:t>‹#›</a:t>
            </a:fld>
            <a:endParaRPr lang="en-GB" altLang="en-US"/>
          </a:p>
        </p:txBody>
      </p:sp>
    </p:spTree>
    <p:extLst>
      <p:ext uri="{BB962C8B-B14F-4D97-AF65-F5344CB8AC3E}">
        <p14:creationId xmlns:p14="http://schemas.microsoft.com/office/powerpoint/2010/main" val="25506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2AB8B3-1849-4863-89AE-FD02F24DAE68}"/>
              </a:ext>
            </a:extLst>
          </p:cNvPr>
          <p:cNvSpPr>
            <a:spLocks noGrp="1" noChangeArrowheads="1"/>
          </p:cNvSpPr>
          <p:nvPr>
            <p:ph type="dt" sz="half" idx="10"/>
          </p:nvPr>
        </p:nvSpPr>
        <p:spPr/>
        <p:txBody>
          <a:bodyPr/>
          <a:lstStyle>
            <a:lvl1pPr>
              <a:defRPr/>
            </a:lvl1pPr>
          </a:lstStyle>
          <a:p>
            <a:pPr>
              <a:defRPr/>
            </a:pPr>
            <a:r>
              <a:rPr lang="en-US" altLang="en-US" dirty="0"/>
              <a:t>January 2025</a:t>
            </a:r>
            <a:endParaRPr lang="en-GB" altLang="en-US" dirty="0"/>
          </a:p>
        </p:txBody>
      </p:sp>
      <p:sp>
        <p:nvSpPr>
          <p:cNvPr id="8" name="Rectangle 5">
            <a:extLst>
              <a:ext uri="{FF2B5EF4-FFF2-40B4-BE49-F238E27FC236}">
                <a16:creationId xmlns:a16="http://schemas.microsoft.com/office/drawing/2014/main" id="{5F52CA75-157C-44C6-A594-8F14F5B25EAD}"/>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9" name="Rectangle 6">
            <a:extLst>
              <a:ext uri="{FF2B5EF4-FFF2-40B4-BE49-F238E27FC236}">
                <a16:creationId xmlns:a16="http://schemas.microsoft.com/office/drawing/2014/main" id="{ED40E0BD-BC0C-432B-9EFD-E2D02D4717F6}"/>
              </a:ext>
            </a:extLst>
          </p:cNvPr>
          <p:cNvSpPr>
            <a:spLocks noGrp="1" noChangeArrowheads="1"/>
          </p:cNvSpPr>
          <p:nvPr>
            <p:ph type="sldNum" sz="quarter" idx="12"/>
          </p:nvPr>
        </p:nvSpPr>
        <p:spPr/>
        <p:txBody>
          <a:bodyPr/>
          <a:lstStyle>
            <a:lvl1pPr>
              <a:defRPr/>
            </a:lvl1pPr>
          </a:lstStyle>
          <a:p>
            <a:pPr>
              <a:defRPr/>
            </a:pPr>
            <a:r>
              <a:rPr lang="en-GB" altLang="en-US"/>
              <a:t>Slide </a:t>
            </a:r>
            <a:fld id="{F52BE4A7-3B50-4AF2-A21C-B57AF6278BAB}" type="slidenum">
              <a:rPr lang="en-GB" altLang="en-US"/>
              <a:pPr>
                <a:defRPr/>
              </a:pPr>
              <a:t>‹#›</a:t>
            </a:fld>
            <a:endParaRPr lang="en-GB" altLang="en-US"/>
          </a:p>
        </p:txBody>
      </p:sp>
    </p:spTree>
    <p:extLst>
      <p:ext uri="{BB962C8B-B14F-4D97-AF65-F5344CB8AC3E}">
        <p14:creationId xmlns:p14="http://schemas.microsoft.com/office/powerpoint/2010/main" val="107534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D44B1E-F24B-4165-96E9-8985EC077C7B}"/>
              </a:ext>
            </a:extLst>
          </p:cNvPr>
          <p:cNvSpPr>
            <a:spLocks noGrp="1" noChangeArrowheads="1"/>
          </p:cNvSpPr>
          <p:nvPr>
            <p:ph type="dt" sz="half" idx="10"/>
          </p:nvPr>
        </p:nvSpPr>
        <p:spPr/>
        <p:txBody>
          <a:bodyPr/>
          <a:lstStyle>
            <a:lvl1pPr>
              <a:defRPr/>
            </a:lvl1pPr>
          </a:lstStyle>
          <a:p>
            <a:pPr>
              <a:defRPr/>
            </a:pPr>
            <a:r>
              <a:rPr lang="en-US" altLang="en-US" dirty="0"/>
              <a:t>January 2025</a:t>
            </a:r>
            <a:endParaRPr lang="en-GB" altLang="en-US" dirty="0"/>
          </a:p>
        </p:txBody>
      </p:sp>
      <p:sp>
        <p:nvSpPr>
          <p:cNvPr id="4" name="Rectangle 5">
            <a:extLst>
              <a:ext uri="{FF2B5EF4-FFF2-40B4-BE49-F238E27FC236}">
                <a16:creationId xmlns:a16="http://schemas.microsoft.com/office/drawing/2014/main" id="{A08EF126-47DF-4016-BC2A-3310AC418F18}"/>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5" name="Rectangle 6">
            <a:extLst>
              <a:ext uri="{FF2B5EF4-FFF2-40B4-BE49-F238E27FC236}">
                <a16:creationId xmlns:a16="http://schemas.microsoft.com/office/drawing/2014/main" id="{0D433F7D-B59D-46B5-B18E-26666A009B90}"/>
              </a:ext>
            </a:extLst>
          </p:cNvPr>
          <p:cNvSpPr>
            <a:spLocks noGrp="1" noChangeArrowheads="1"/>
          </p:cNvSpPr>
          <p:nvPr>
            <p:ph type="sldNum" sz="quarter" idx="12"/>
          </p:nvPr>
        </p:nvSpPr>
        <p:spPr/>
        <p:txBody>
          <a:bodyPr/>
          <a:lstStyle>
            <a:lvl1pPr>
              <a:defRPr/>
            </a:lvl1pPr>
          </a:lstStyle>
          <a:p>
            <a:pPr>
              <a:defRPr/>
            </a:pPr>
            <a:r>
              <a:rPr lang="en-GB" altLang="en-US"/>
              <a:t>Slide </a:t>
            </a:r>
            <a:fld id="{B0BD6BA7-8125-4068-88D7-758CD7708217}" type="slidenum">
              <a:rPr lang="en-GB" altLang="en-US"/>
              <a:pPr>
                <a:defRPr/>
              </a:pPr>
              <a:t>‹#›</a:t>
            </a:fld>
            <a:endParaRPr lang="en-GB" altLang="en-US"/>
          </a:p>
        </p:txBody>
      </p:sp>
    </p:spTree>
    <p:extLst>
      <p:ext uri="{BB962C8B-B14F-4D97-AF65-F5344CB8AC3E}">
        <p14:creationId xmlns:p14="http://schemas.microsoft.com/office/powerpoint/2010/main" val="181667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9B33B-6031-41A7-9206-1D975EAE2A03}"/>
              </a:ext>
            </a:extLst>
          </p:cNvPr>
          <p:cNvSpPr>
            <a:spLocks noGrp="1" noChangeArrowheads="1"/>
          </p:cNvSpPr>
          <p:nvPr>
            <p:ph type="dt" sz="half" idx="10"/>
          </p:nvPr>
        </p:nvSpPr>
        <p:spPr>
          <a:xfrm>
            <a:off x="928688" y="333375"/>
            <a:ext cx="1579562" cy="276225"/>
          </a:xfrm>
        </p:spPr>
        <p:txBody>
          <a:bodyPr/>
          <a:lstStyle>
            <a:lvl1pPr>
              <a:defRPr/>
            </a:lvl1pPr>
          </a:lstStyle>
          <a:p>
            <a:pPr>
              <a:defRPr/>
            </a:pPr>
            <a:r>
              <a:rPr lang="en-US" altLang="en-US" dirty="0"/>
              <a:t>January 2025</a:t>
            </a:r>
            <a:endParaRPr lang="en-GB" altLang="en-US" dirty="0"/>
          </a:p>
        </p:txBody>
      </p:sp>
      <p:sp>
        <p:nvSpPr>
          <p:cNvPr id="3" name="Rectangle 5">
            <a:extLst>
              <a:ext uri="{FF2B5EF4-FFF2-40B4-BE49-F238E27FC236}">
                <a16:creationId xmlns:a16="http://schemas.microsoft.com/office/drawing/2014/main" id="{E76C83DC-7CE0-4364-9DE9-2BAF8FCA4152}"/>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4" name="Rectangle 6">
            <a:extLst>
              <a:ext uri="{FF2B5EF4-FFF2-40B4-BE49-F238E27FC236}">
                <a16:creationId xmlns:a16="http://schemas.microsoft.com/office/drawing/2014/main" id="{E6DC9481-B806-4833-83F4-BD4F8717715F}"/>
              </a:ext>
            </a:extLst>
          </p:cNvPr>
          <p:cNvSpPr>
            <a:spLocks noGrp="1" noChangeArrowheads="1"/>
          </p:cNvSpPr>
          <p:nvPr>
            <p:ph type="sldNum" sz="quarter" idx="12"/>
          </p:nvPr>
        </p:nvSpPr>
        <p:spPr/>
        <p:txBody>
          <a:bodyPr/>
          <a:lstStyle>
            <a:lvl1pPr>
              <a:defRPr/>
            </a:lvl1pPr>
          </a:lstStyle>
          <a:p>
            <a:pPr>
              <a:defRPr/>
            </a:pPr>
            <a:r>
              <a:rPr lang="en-GB" altLang="en-US"/>
              <a:t>Slide </a:t>
            </a:r>
            <a:fld id="{CF441D77-599F-438E-93D4-2ABF912CE1B6}" type="slidenum">
              <a:rPr lang="en-GB" altLang="en-US"/>
              <a:pPr>
                <a:defRPr/>
              </a:pPr>
              <a:t>‹#›</a:t>
            </a:fld>
            <a:endParaRPr lang="en-GB" altLang="en-US"/>
          </a:p>
        </p:txBody>
      </p:sp>
    </p:spTree>
    <p:extLst>
      <p:ext uri="{BB962C8B-B14F-4D97-AF65-F5344CB8AC3E}">
        <p14:creationId xmlns:p14="http://schemas.microsoft.com/office/powerpoint/2010/main" val="3916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4671EC-64E2-4AFD-B525-CD2CF1FB5BFD}"/>
              </a:ext>
            </a:extLst>
          </p:cNvPr>
          <p:cNvSpPr>
            <a:spLocks noGrp="1" noChangeArrowheads="1"/>
          </p:cNvSpPr>
          <p:nvPr>
            <p:ph type="dt" sz="half" idx="10"/>
          </p:nvPr>
        </p:nvSpPr>
        <p:spPr/>
        <p:txBody>
          <a:bodyPr/>
          <a:lstStyle>
            <a:lvl1pPr>
              <a:defRPr/>
            </a:lvl1pPr>
          </a:lstStyle>
          <a:p>
            <a:pPr>
              <a:defRPr/>
            </a:pPr>
            <a:r>
              <a:rPr lang="en-US" altLang="en-US" dirty="0"/>
              <a:t>January 2025</a:t>
            </a:r>
            <a:endParaRPr lang="en-GB" altLang="en-US" dirty="0"/>
          </a:p>
        </p:txBody>
      </p:sp>
      <p:sp>
        <p:nvSpPr>
          <p:cNvPr id="6" name="Footer Placeholder 5">
            <a:extLst>
              <a:ext uri="{FF2B5EF4-FFF2-40B4-BE49-F238E27FC236}">
                <a16:creationId xmlns:a16="http://schemas.microsoft.com/office/drawing/2014/main" id="{32AECCDC-152A-4934-97B0-AC6ED6A933BB}"/>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7" name="Slide Number Placeholder 6">
            <a:extLst>
              <a:ext uri="{FF2B5EF4-FFF2-40B4-BE49-F238E27FC236}">
                <a16:creationId xmlns:a16="http://schemas.microsoft.com/office/drawing/2014/main" id="{C11EFFC2-9D69-4191-AF36-168A39127C79}"/>
              </a:ext>
            </a:extLst>
          </p:cNvPr>
          <p:cNvSpPr>
            <a:spLocks noGrp="1" noChangeArrowheads="1"/>
          </p:cNvSpPr>
          <p:nvPr>
            <p:ph type="sldNum" sz="quarter" idx="12"/>
          </p:nvPr>
        </p:nvSpPr>
        <p:spPr/>
        <p:txBody>
          <a:bodyPr/>
          <a:lstStyle>
            <a:lvl1pPr>
              <a:defRPr/>
            </a:lvl1pPr>
          </a:lstStyle>
          <a:p>
            <a:pPr>
              <a:defRPr/>
            </a:pPr>
            <a:r>
              <a:rPr lang="en-GB" altLang="en-US"/>
              <a:t>Slide </a:t>
            </a:r>
            <a:fld id="{12F840D7-024E-4653-AFA7-60ED552D82B8}" type="slidenum">
              <a:rPr lang="en-GB" altLang="en-US"/>
              <a:pPr>
                <a:defRPr/>
              </a:pPr>
              <a:t>‹#›</a:t>
            </a:fld>
            <a:endParaRPr lang="en-GB" altLang="en-US"/>
          </a:p>
        </p:txBody>
      </p:sp>
    </p:spTree>
    <p:extLst>
      <p:ext uri="{BB962C8B-B14F-4D97-AF65-F5344CB8AC3E}">
        <p14:creationId xmlns:p14="http://schemas.microsoft.com/office/powerpoint/2010/main" val="17471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83C996-666C-4CDA-8E28-8FE98F636413}"/>
              </a:ext>
            </a:extLst>
          </p:cNvPr>
          <p:cNvSpPr>
            <a:spLocks noGrp="1" noChangeArrowheads="1"/>
          </p:cNvSpPr>
          <p:nvPr>
            <p:ph type="dt" sz="half" idx="10"/>
          </p:nvPr>
        </p:nvSpPr>
        <p:spPr/>
        <p:txBody>
          <a:bodyPr/>
          <a:lstStyle>
            <a:lvl1pPr>
              <a:defRPr/>
            </a:lvl1pPr>
          </a:lstStyle>
          <a:p>
            <a:pPr>
              <a:defRPr/>
            </a:pPr>
            <a:r>
              <a:rPr lang="en-US" altLang="en-US" dirty="0"/>
              <a:t>January 2025</a:t>
            </a:r>
            <a:endParaRPr lang="en-GB" altLang="en-US" dirty="0"/>
          </a:p>
        </p:txBody>
      </p:sp>
      <p:sp>
        <p:nvSpPr>
          <p:cNvPr id="6" name="Footer Placeholder 5">
            <a:extLst>
              <a:ext uri="{FF2B5EF4-FFF2-40B4-BE49-F238E27FC236}">
                <a16:creationId xmlns:a16="http://schemas.microsoft.com/office/drawing/2014/main" id="{1F8BFBCF-4A28-436E-B4E2-9F8A24B2AFF4}"/>
              </a:ext>
            </a:extLst>
          </p:cNvPr>
          <p:cNvSpPr>
            <a:spLocks noGrp="1" noChangeArrowheads="1"/>
          </p:cNvSpPr>
          <p:nvPr>
            <p:ph type="ftr" sz="quarter" idx="11"/>
          </p:nvPr>
        </p:nvSpPr>
        <p:spPr>
          <a:xfrm>
            <a:off x="10016523" y="6475413"/>
            <a:ext cx="1375377" cy="184666"/>
          </a:xfrm>
        </p:spPr>
        <p:txBody>
          <a:bodyPr/>
          <a:lstStyle>
            <a:lvl1pPr>
              <a:defRPr/>
            </a:lvl1pPr>
          </a:lstStyle>
          <a:p>
            <a:pPr>
              <a:defRPr/>
            </a:pPr>
            <a:r>
              <a:rPr lang="en-GB" dirty="0"/>
              <a:t>Andrea Mora (ANFR)</a:t>
            </a:r>
          </a:p>
        </p:txBody>
      </p:sp>
      <p:sp>
        <p:nvSpPr>
          <p:cNvPr id="7" name="Slide Number Placeholder 6">
            <a:extLst>
              <a:ext uri="{FF2B5EF4-FFF2-40B4-BE49-F238E27FC236}">
                <a16:creationId xmlns:a16="http://schemas.microsoft.com/office/drawing/2014/main" id="{D25E9A10-9122-4DF6-934F-FE27C8E9DDF0}"/>
              </a:ext>
            </a:extLst>
          </p:cNvPr>
          <p:cNvSpPr>
            <a:spLocks noGrp="1" noChangeArrowheads="1"/>
          </p:cNvSpPr>
          <p:nvPr>
            <p:ph type="sldNum" sz="quarter" idx="12"/>
          </p:nvPr>
        </p:nvSpPr>
        <p:spPr/>
        <p:txBody>
          <a:bodyPr/>
          <a:lstStyle>
            <a:lvl1pPr>
              <a:defRPr/>
            </a:lvl1pPr>
          </a:lstStyle>
          <a:p>
            <a:pPr>
              <a:defRPr/>
            </a:pPr>
            <a:r>
              <a:rPr lang="en-GB" altLang="en-US"/>
              <a:t>Slide </a:t>
            </a:r>
            <a:fld id="{C2BF721C-17A9-4506-8341-59AC093A71F3}" type="slidenum">
              <a:rPr lang="en-GB" altLang="en-US"/>
              <a:pPr>
                <a:defRPr/>
              </a:pPr>
              <a:t>‹#›</a:t>
            </a:fld>
            <a:endParaRPr lang="en-GB" altLang="en-US"/>
          </a:p>
        </p:txBody>
      </p:sp>
    </p:spTree>
    <p:extLst>
      <p:ext uri="{BB962C8B-B14F-4D97-AF65-F5344CB8AC3E}">
        <p14:creationId xmlns:p14="http://schemas.microsoft.com/office/powerpoint/2010/main" val="16415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648E16-6CD0-443C-9B3E-841C3100682F}"/>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7176AA4-0BA9-4071-AD64-5207EBAFCEB6}"/>
              </a:ext>
            </a:extLst>
          </p:cNvPr>
          <p:cNvSpPr>
            <a:spLocks noGrp="1" noChangeArrowheads="1"/>
          </p:cNvSpPr>
          <p:nvPr>
            <p:ph type="body" idx="1"/>
          </p:nvPr>
        </p:nvSpPr>
        <p:spPr bwMode="auto">
          <a:xfrm>
            <a:off x="912813" y="198913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928687" y="332601"/>
            <a:ext cx="1530427"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spcBef>
                <a:spcPct val="0"/>
              </a:spcBef>
              <a:buFontTx/>
              <a:buNone/>
              <a:defRPr sz="1800" b="1"/>
            </a:lvl1pPr>
          </a:lstStyle>
          <a:p>
            <a:pPr>
              <a:defRPr/>
            </a:pPr>
            <a:r>
              <a:rPr lang="en-US" altLang="en-US" dirty="0"/>
              <a:t>January 2025</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10016523" y="6475413"/>
            <a:ext cx="137537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dirty="0"/>
              <a:t>Andrea Mora (ANFR)</a:t>
            </a:r>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947C7220-C02C-4A77-A190-914EADC73986}"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7919913" y="331014"/>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802.18-25/0007r0</a:t>
            </a:r>
          </a:p>
        </p:txBody>
      </p:sp>
      <p:sp>
        <p:nvSpPr>
          <p:cNvPr id="1032" name="Line 8">
            <a:extLst>
              <a:ext uri="{FF2B5EF4-FFF2-40B4-BE49-F238E27FC236}">
                <a16:creationId xmlns:a16="http://schemas.microsoft.com/office/drawing/2014/main" id="{6E8180E1-2FE1-479A-8675-C118557E3971}"/>
              </a:ext>
            </a:extLst>
          </p:cNvPr>
          <p:cNvSpPr>
            <a:spLocks noChangeShapeType="1"/>
          </p:cNvSpPr>
          <p:nvPr/>
        </p:nvSpPr>
        <p:spPr bwMode="auto">
          <a:xfrm>
            <a:off x="912813" y="6080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914400" y="6475413"/>
            <a:ext cx="12311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Invited</a:t>
            </a:r>
            <a:r>
              <a:rPr lang="en-GB" altLang="en-US" baseline="0" dirty="0"/>
              <a:t> presentation</a:t>
            </a:r>
            <a:endParaRPr lang="en-GB" altLang="en-US" dirty="0"/>
          </a:p>
        </p:txBody>
      </p:sp>
      <p:sp>
        <p:nvSpPr>
          <p:cNvPr id="1034" name="Line 10">
            <a:extLst>
              <a:ext uri="{FF2B5EF4-FFF2-40B4-BE49-F238E27FC236}">
                <a16:creationId xmlns:a16="http://schemas.microsoft.com/office/drawing/2014/main" id="{2E39F446-D11E-4C4C-AF64-BB43D4FD025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7014" r:id="rId1"/>
    <p:sldLayoutId id="2147487015" r:id="rId2"/>
    <p:sldLayoutId id="2147487016" r:id="rId3"/>
    <p:sldLayoutId id="2147487017" r:id="rId4"/>
    <p:sldLayoutId id="2147487018" r:id="rId5"/>
    <p:sldLayoutId id="2147487019" r:id="rId6"/>
    <p:sldLayoutId id="2147487020" r:id="rId7"/>
    <p:sldLayoutId id="2147487021" r:id="rId8"/>
    <p:sldLayoutId id="2147487022" r:id="rId9"/>
    <p:sldLayoutId id="2147487023" r:id="rId10"/>
    <p:sldLayoutId id="2147487024"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n.losier@ised-isde.gc.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ised-isde.canada.ca/site/certification-engineering-bureau/en/list-of-designated-dynamic-spectrum-access-system-administrator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ised-isde.canada.ca/site/spectrum-management-telecommunications/en/learn-more/key-documents/procedures/client-procedures-circulars-cpc/cpc-4-1-02-application-procedures-automated-frequency-coordination-system-administrators-afcsas" TargetMode="External"/><Relationship Id="rId7" Type="http://schemas.openxmlformats.org/officeDocument/2006/relationships/diagramQuickStyle" Target="../diagrams/quickStyle3.xml"/><Relationship Id="rId2" Type="http://schemas.openxmlformats.org/officeDocument/2006/relationships/hyperlink" Target="https://ised-isde.canada.ca/site/spectrum-management-telecommunications/en/devices-and-equipment/radio-equipment-standards/database-specifications-dbs/dbs-06-automated-frequency-coordination-afc-system-specifications-6-ghz-5925-6875-mhz-frequency-band" TargetMode="Externa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ised-isde.canada.ca/site/spectrum-management-telecommunications/en/devices-and-equipment/radio-equipment-standards/radio-standards-specifications-rss/rss-248-radio-local-area-network-rlan-devices-operating-5925-7125-mhz-band" TargetMode="External"/><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ised-isde.canada.ca/site/spectrum-management-telecommunications/en/learn-more/key-documents/procedures/client-procedures-circulars-cpc/cpc-4-1-01-application-procedures-white-space-database-administrators-wsdbas" TargetMode="External"/><Relationship Id="rId7" Type="http://schemas.openxmlformats.org/officeDocument/2006/relationships/diagramQuickStyle" Target="../diagrams/quickStyle4.xml"/><Relationship Id="rId2" Type="http://schemas.openxmlformats.org/officeDocument/2006/relationships/hyperlink" Target="https://ised-isde.canada.ca/site/spectrum-management-telecommunications/en/devices-and-equipment/radio-equipment-standards/database-specifications-dbs/dbs-01-white-space-database-specifications" TargetMode="Externa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ised-isde.canada.ca/site/spectrum-management-telecommunications/en/devices-and-equipment/radio-equipment-standards/radio-standards-specifications-rss/rss-222-white-space-devices-wsds" TargetMode="External"/><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ised-isde.canada.ca/site/spectrum-management-system/en/spectrum-management-system-data"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ised-isde.canada.ca/site/spectrum-management-telecommunications/en/devices-and-equipment/radio-equipment-standards/radio-standards-specifications-rss/rss-220-devices-using-ultra-wideband-uwb-technology#rss220.4"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image" Target="../media/image25.png"/><Relationship Id="rId21" Type="http://schemas.openxmlformats.org/officeDocument/2006/relationships/image" Target="../media/image20.png"/><Relationship Id="rId42" Type="http://schemas.openxmlformats.org/officeDocument/2006/relationships/image" Target="../media/image41.png"/><Relationship Id="rId47" Type="http://schemas.openxmlformats.org/officeDocument/2006/relationships/image" Target="../media/image46.png"/><Relationship Id="rId63" Type="http://schemas.openxmlformats.org/officeDocument/2006/relationships/image" Target="../media/image62.png"/><Relationship Id="rId68" Type="http://schemas.openxmlformats.org/officeDocument/2006/relationships/image" Target="../media/image67.png"/><Relationship Id="rId84" Type="http://schemas.openxmlformats.org/officeDocument/2006/relationships/hyperlink" Target="https://ised-isde.canada.ca/site/spectrum-management-telecommunications/en/spectrum-allocation/spectrum-outlook-2023-2027" TargetMode="External"/><Relationship Id="rId16" Type="http://schemas.openxmlformats.org/officeDocument/2006/relationships/image" Target="../media/image15.png"/><Relationship Id="rId11" Type="http://schemas.openxmlformats.org/officeDocument/2006/relationships/image" Target="../media/image10.png"/><Relationship Id="rId32" Type="http://schemas.openxmlformats.org/officeDocument/2006/relationships/image" Target="../media/image31.png"/><Relationship Id="rId37" Type="http://schemas.openxmlformats.org/officeDocument/2006/relationships/image" Target="../media/image36.png"/><Relationship Id="rId53" Type="http://schemas.openxmlformats.org/officeDocument/2006/relationships/image" Target="../media/image52.png"/><Relationship Id="rId58" Type="http://schemas.openxmlformats.org/officeDocument/2006/relationships/image" Target="../media/image57.png"/><Relationship Id="rId74" Type="http://schemas.openxmlformats.org/officeDocument/2006/relationships/image" Target="../media/image73.png"/><Relationship Id="rId79" Type="http://schemas.openxmlformats.org/officeDocument/2006/relationships/image" Target="../media/image78.png"/><Relationship Id="rId5" Type="http://schemas.openxmlformats.org/officeDocument/2006/relationships/image" Target="../media/image4.png"/><Relationship Id="rId19" Type="http://schemas.openxmlformats.org/officeDocument/2006/relationships/image" Target="../media/image1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png"/><Relationship Id="rId64" Type="http://schemas.openxmlformats.org/officeDocument/2006/relationships/image" Target="../media/image63.png"/><Relationship Id="rId69" Type="http://schemas.openxmlformats.org/officeDocument/2006/relationships/image" Target="../media/image68.png"/><Relationship Id="rId77" Type="http://schemas.openxmlformats.org/officeDocument/2006/relationships/image" Target="../media/image76.png"/><Relationship Id="rId8" Type="http://schemas.openxmlformats.org/officeDocument/2006/relationships/image" Target="../media/image7.png"/><Relationship Id="rId51" Type="http://schemas.openxmlformats.org/officeDocument/2006/relationships/image" Target="../media/image50.png"/><Relationship Id="rId72" Type="http://schemas.openxmlformats.org/officeDocument/2006/relationships/image" Target="../media/image71.png"/><Relationship Id="rId80" Type="http://schemas.openxmlformats.org/officeDocument/2006/relationships/image" Target="../media/image79.png"/><Relationship Id="rId85" Type="http://schemas.openxmlformats.org/officeDocument/2006/relationships/image" Target="../media/image83.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png"/><Relationship Id="rId67" Type="http://schemas.openxmlformats.org/officeDocument/2006/relationships/image" Target="../media/image66.png"/><Relationship Id="rId20" Type="http://schemas.openxmlformats.org/officeDocument/2006/relationships/image" Target="../media/image19.png"/><Relationship Id="rId41" Type="http://schemas.openxmlformats.org/officeDocument/2006/relationships/image" Target="../media/image40.png"/><Relationship Id="rId54" Type="http://schemas.openxmlformats.org/officeDocument/2006/relationships/image" Target="../media/image53.png"/><Relationship Id="rId62" Type="http://schemas.openxmlformats.org/officeDocument/2006/relationships/image" Target="../media/image61.png"/><Relationship Id="rId70" Type="http://schemas.openxmlformats.org/officeDocument/2006/relationships/image" Target="../media/image69.png"/><Relationship Id="rId75" Type="http://schemas.openxmlformats.org/officeDocument/2006/relationships/image" Target="../media/image74.png"/><Relationship Id="rId83"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png"/><Relationship Id="rId10" Type="http://schemas.openxmlformats.org/officeDocument/2006/relationships/image" Target="../media/image9.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png"/><Relationship Id="rId73" Type="http://schemas.openxmlformats.org/officeDocument/2006/relationships/image" Target="../media/image72.png"/><Relationship Id="rId78" Type="http://schemas.openxmlformats.org/officeDocument/2006/relationships/image" Target="../media/image77.png"/><Relationship Id="rId81" Type="http://schemas.openxmlformats.org/officeDocument/2006/relationships/image" Target="../media/image80.png"/><Relationship Id="rId4" Type="http://schemas.openxmlformats.org/officeDocument/2006/relationships/image" Target="../media/image3.png"/><Relationship Id="rId9"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17.png"/><Relationship Id="rId39" Type="http://schemas.openxmlformats.org/officeDocument/2006/relationships/image" Target="../media/image38.png"/><Relationship Id="rId34" Type="http://schemas.openxmlformats.org/officeDocument/2006/relationships/image" Target="../media/image33.png"/><Relationship Id="rId50" Type="http://schemas.openxmlformats.org/officeDocument/2006/relationships/image" Target="../media/image49.png"/><Relationship Id="rId55" Type="http://schemas.openxmlformats.org/officeDocument/2006/relationships/image" Target="../media/image54.png"/><Relationship Id="rId76" Type="http://schemas.openxmlformats.org/officeDocument/2006/relationships/image" Target="../media/image75.png"/><Relationship Id="rId7" Type="http://schemas.openxmlformats.org/officeDocument/2006/relationships/image" Target="../media/image6.png"/><Relationship Id="rId71" Type="http://schemas.openxmlformats.org/officeDocument/2006/relationships/image" Target="../media/image70.png"/><Relationship Id="rId2" Type="http://schemas.openxmlformats.org/officeDocument/2006/relationships/notesSlide" Target="../notesSlides/notesSlide5.xml"/><Relationship Id="rId29" Type="http://schemas.openxmlformats.org/officeDocument/2006/relationships/image" Target="../media/image28.png"/><Relationship Id="rId24" Type="http://schemas.openxmlformats.org/officeDocument/2006/relationships/image" Target="../media/image23.png"/><Relationship Id="rId40" Type="http://schemas.openxmlformats.org/officeDocument/2006/relationships/image" Target="../media/image39.png"/><Relationship Id="rId45" Type="http://schemas.openxmlformats.org/officeDocument/2006/relationships/image" Target="../media/image44.png"/><Relationship Id="rId66" Type="http://schemas.openxmlformats.org/officeDocument/2006/relationships/image" Target="../media/image65.png"/><Relationship Id="rId61" Type="http://schemas.openxmlformats.org/officeDocument/2006/relationships/image" Target="../media/image60.png"/><Relationship Id="rId82"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ised-isde.canada.ca/site/spectrum-management-telecommunications/en/spectrum-allocation/spectrum-outlook-2023-2027" TargetMode="External"/><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diagramLayout" Target="../diagrams/layout2.xml"/><Relationship Id="rId7" Type="http://schemas.openxmlformats.org/officeDocument/2006/relationships/image" Target="../media/image8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90.svg"/><Relationship Id="rId5" Type="http://schemas.openxmlformats.org/officeDocument/2006/relationships/diagramColors" Target="../diagrams/colors2.xml"/><Relationship Id="rId10" Type="http://schemas.openxmlformats.org/officeDocument/2006/relationships/image" Target="../media/image89.png"/><Relationship Id="rId4" Type="http://schemas.openxmlformats.org/officeDocument/2006/relationships/diagramQuickStyle" Target="../diagrams/quickStyle2.xml"/><Relationship Id="rId9" Type="http://schemas.openxmlformats.org/officeDocument/2006/relationships/image" Target="../media/image88.png"/></Relationships>
</file>

<file path=ppt/slides/_rels/slide9.xml.rels><?xml version="1.0" encoding="UTF-8" standalone="yes"?>
<Relationships xmlns="http://schemas.openxmlformats.org/package/2006/relationships"><Relationship Id="rId2" Type="http://schemas.openxmlformats.org/officeDocument/2006/relationships/hyperlink" Target="https://ised-isde.canada.ca/site/spectrum-management-telecommunications/en/spectrum-allocation/radio-local-area-network-rlan-6-ghz-band/decision-technical-and-policy-framework-licence-exempt-use-6-ghz-band"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9370F-25ED-AD25-9B6F-138F181E6136}"/>
              </a:ext>
            </a:extLst>
          </p:cNvPr>
          <p:cNvSpPr>
            <a:spLocks noGrp="1"/>
          </p:cNvSpPr>
          <p:nvPr>
            <p:ph type="dt" sz="half" idx="10"/>
          </p:nvPr>
        </p:nvSpPr>
        <p:spPr>
          <a:xfrm>
            <a:off x="928687" y="324135"/>
            <a:ext cx="1522281" cy="276999"/>
          </a:xfrm>
        </p:spPr>
        <p:txBody>
          <a:bodyPr/>
          <a:lstStyle/>
          <a:p>
            <a:pPr>
              <a:defRPr/>
            </a:pPr>
            <a:r>
              <a:rPr lang="en-US" altLang="en-US" dirty="0"/>
              <a:t>March 2025</a:t>
            </a:r>
            <a:endParaRPr lang="en-GB" altLang="en-US" dirty="0"/>
          </a:p>
        </p:txBody>
      </p:sp>
      <p:sp>
        <p:nvSpPr>
          <p:cNvPr id="11" name="Rectangle 1"/>
          <p:cNvSpPr>
            <a:spLocks noGrp="1" noChangeArrowheads="1"/>
          </p:cNvSpPr>
          <p:nvPr>
            <p:ph type="title"/>
          </p:nvPr>
        </p:nvSpPr>
        <p:spPr>
          <a:xfrm>
            <a:off x="304800" y="1435894"/>
            <a:ext cx="10972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Canada Spectrum Outlook</a:t>
            </a:r>
            <a:br>
              <a:rPr lang="en-US" dirty="0">
                <a:latin typeface="Times New Roman" charset="0"/>
              </a:rPr>
            </a:br>
            <a:r>
              <a:rPr lang="en-US" sz="2400" dirty="0">
                <a:latin typeface="Times New Roman" charset="0"/>
              </a:rPr>
              <a:t>Innovation, Science and Economic Development Canada (ISED)</a:t>
            </a:r>
            <a:endParaRPr lang="en-GB" dirty="0"/>
          </a:p>
        </p:txBody>
      </p:sp>
      <p:sp>
        <p:nvSpPr>
          <p:cNvPr id="12" name="Rectangle 2"/>
          <p:cNvSpPr txBox="1">
            <a:spLocks noChangeArrowheads="1"/>
          </p:cNvSpPr>
          <p:nvPr/>
        </p:nvSpPr>
        <p:spPr bwMode="auto">
          <a:xfrm>
            <a:off x="3505200" y="2502694"/>
            <a:ext cx="7772400" cy="77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 </a:t>
            </a:r>
            <a:r>
              <a:rPr lang="en-GB" sz="2000" b="0" kern="0" dirty="0"/>
              <a:t>11 March 2025</a:t>
            </a:r>
          </a:p>
        </p:txBody>
      </p:sp>
      <p:sp>
        <p:nvSpPr>
          <p:cNvPr id="13"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4" name="Table 3">
            <a:extLst>
              <a:ext uri="{FF2B5EF4-FFF2-40B4-BE49-F238E27FC236}">
                <a16:creationId xmlns:a16="http://schemas.microsoft.com/office/drawing/2014/main" id="{919AABD8-A6A6-574B-365A-69F68AA81752}"/>
              </a:ext>
            </a:extLst>
          </p:cNvPr>
          <p:cNvGraphicFramePr>
            <a:graphicFrameLocks noGrp="1"/>
          </p:cNvGraphicFramePr>
          <p:nvPr>
            <p:extLst>
              <p:ext uri="{D42A27DB-BD31-4B8C-83A1-F6EECF244321}">
                <p14:modId xmlns:p14="http://schemas.microsoft.com/office/powerpoint/2010/main" val="616940473"/>
              </p:ext>
            </p:extLst>
          </p:nvPr>
        </p:nvGraphicFramePr>
        <p:xfrm>
          <a:off x="2158670" y="4136866"/>
          <a:ext cx="9118930" cy="1285240"/>
        </p:xfrm>
        <a:graphic>
          <a:graphicData uri="http://schemas.openxmlformats.org/drawingml/2006/table">
            <a:tbl>
              <a:tblPr firstRow="1" bandRow="1">
                <a:tableStyleId>{C4B1156A-380E-4F78-BDF5-A606A8083BF9}</a:tableStyleId>
              </a:tblPr>
              <a:tblGrid>
                <a:gridCol w="1245590">
                  <a:extLst>
                    <a:ext uri="{9D8B030D-6E8A-4147-A177-3AD203B41FA5}">
                      <a16:colId xmlns:a16="http://schemas.microsoft.com/office/drawing/2014/main" val="1162595426"/>
                    </a:ext>
                  </a:extLst>
                </a:gridCol>
                <a:gridCol w="2576945">
                  <a:extLst>
                    <a:ext uri="{9D8B030D-6E8A-4147-A177-3AD203B41FA5}">
                      <a16:colId xmlns:a16="http://schemas.microsoft.com/office/drawing/2014/main" val="3608686187"/>
                    </a:ext>
                  </a:extLst>
                </a:gridCol>
                <a:gridCol w="1648823">
                  <a:extLst>
                    <a:ext uri="{9D8B030D-6E8A-4147-A177-3AD203B41FA5}">
                      <a16:colId xmlns:a16="http://schemas.microsoft.com/office/drawing/2014/main" val="283067395"/>
                    </a:ext>
                  </a:extLst>
                </a:gridCol>
                <a:gridCol w="895610">
                  <a:extLst>
                    <a:ext uri="{9D8B030D-6E8A-4147-A177-3AD203B41FA5}">
                      <a16:colId xmlns:a16="http://schemas.microsoft.com/office/drawing/2014/main" val="2293834544"/>
                    </a:ext>
                  </a:extLst>
                </a:gridCol>
                <a:gridCol w="2751962">
                  <a:extLst>
                    <a:ext uri="{9D8B030D-6E8A-4147-A177-3AD203B41FA5}">
                      <a16:colId xmlns:a16="http://schemas.microsoft.com/office/drawing/2014/main" val="4182870685"/>
                    </a:ext>
                  </a:extLst>
                </a:gridCol>
              </a:tblGrid>
              <a:tr h="370840">
                <a:tc>
                  <a:txBody>
                    <a:bodyPr/>
                    <a:lstStyle/>
                    <a:p>
                      <a:r>
                        <a:rPr lang="en-CA" dirty="0"/>
                        <a:t>Name</a:t>
                      </a:r>
                    </a:p>
                  </a:txBody>
                  <a:tcPr/>
                </a:tc>
                <a:tc>
                  <a:txBody>
                    <a:bodyPr/>
                    <a:lstStyle/>
                    <a:p>
                      <a:r>
                        <a:rPr lang="en-CA" dirty="0"/>
                        <a:t>Company</a:t>
                      </a:r>
                    </a:p>
                  </a:txBody>
                  <a:tcPr/>
                </a:tc>
                <a:tc>
                  <a:txBody>
                    <a:bodyPr/>
                    <a:lstStyle/>
                    <a:p>
                      <a:r>
                        <a:rPr lang="en-CA" dirty="0"/>
                        <a:t>Address</a:t>
                      </a:r>
                    </a:p>
                  </a:txBody>
                  <a:tcPr/>
                </a:tc>
                <a:tc>
                  <a:txBody>
                    <a:bodyPr/>
                    <a:lstStyle/>
                    <a:p>
                      <a:r>
                        <a:rPr lang="en-CA" dirty="0"/>
                        <a:t>Phone</a:t>
                      </a:r>
                    </a:p>
                  </a:txBody>
                  <a:tcPr/>
                </a:tc>
                <a:tc>
                  <a:txBody>
                    <a:bodyPr/>
                    <a:lstStyle/>
                    <a:p>
                      <a:r>
                        <a:rPr lang="en-CA" dirty="0"/>
                        <a:t>Email</a:t>
                      </a:r>
                    </a:p>
                  </a:txBody>
                  <a:tcPr/>
                </a:tc>
                <a:extLst>
                  <a:ext uri="{0D108BD9-81ED-4DB2-BD59-A6C34878D82A}">
                    <a16:rowId xmlns:a16="http://schemas.microsoft.com/office/drawing/2014/main" val="1678297504"/>
                  </a:ext>
                </a:extLst>
              </a:tr>
              <a:tr h="370840">
                <a:tc>
                  <a:txBody>
                    <a:bodyPr/>
                    <a:lstStyle/>
                    <a:p>
                      <a:r>
                        <a:rPr lang="en-CA" dirty="0"/>
                        <a:t>Yan Losier</a:t>
                      </a:r>
                    </a:p>
                  </a:txBody>
                  <a:tcPr/>
                </a:tc>
                <a:tc>
                  <a:txBody>
                    <a:bodyPr/>
                    <a:lstStyle/>
                    <a:p>
                      <a:r>
                        <a:rPr lang="en-CA" dirty="0"/>
                        <a:t>Innovation, Science and Economic Development Canada (ISED)</a:t>
                      </a:r>
                    </a:p>
                  </a:txBody>
                  <a:tcPr/>
                </a:tc>
                <a:tc>
                  <a:txBody>
                    <a:bodyPr/>
                    <a:lstStyle/>
                    <a:p>
                      <a:r>
                        <a:rPr lang="en-CA" dirty="0"/>
                        <a:t>235 Queen Street, Ottawa, Ontario</a:t>
                      </a:r>
                    </a:p>
                  </a:txBody>
                  <a:tcPr/>
                </a:tc>
                <a:tc>
                  <a:txBody>
                    <a:bodyPr/>
                    <a:lstStyle/>
                    <a:p>
                      <a:endParaRPr lang="en-CA" dirty="0"/>
                    </a:p>
                  </a:txBody>
                  <a:tcPr/>
                </a:tc>
                <a:tc>
                  <a:txBody>
                    <a:bodyPr/>
                    <a:lstStyle/>
                    <a:p>
                      <a:r>
                        <a:rPr lang="en-CA" dirty="0">
                          <a:hlinkClick r:id="rId3"/>
                        </a:rPr>
                        <a:t>Yan.losier@ised-isde.gc.ca</a:t>
                      </a:r>
                      <a:r>
                        <a:rPr lang="en-CA" dirty="0"/>
                        <a:t> </a:t>
                      </a:r>
                    </a:p>
                  </a:txBody>
                  <a:tcPr/>
                </a:tc>
                <a:extLst>
                  <a:ext uri="{0D108BD9-81ED-4DB2-BD59-A6C34878D82A}">
                    <a16:rowId xmlns:a16="http://schemas.microsoft.com/office/drawing/2014/main" val="830266902"/>
                  </a:ext>
                </a:extLst>
              </a:tr>
            </a:tbl>
          </a:graphicData>
        </a:graphic>
      </p:graphicFrame>
      <p:sp>
        <p:nvSpPr>
          <p:cNvPr id="3" name="Rectangle 5">
            <a:extLst>
              <a:ext uri="{FF2B5EF4-FFF2-40B4-BE49-F238E27FC236}">
                <a16:creationId xmlns:a16="http://schemas.microsoft.com/office/drawing/2014/main" id="{DD4AABBC-00CB-B7F4-5A15-F1962ED5CAFB}"/>
              </a:ext>
            </a:extLst>
          </p:cNvPr>
          <p:cNvSpPr txBox="1">
            <a:spLocks noChangeArrowheads="1"/>
          </p:cNvSpPr>
          <p:nvPr/>
        </p:nvSpPr>
        <p:spPr bwMode="auto">
          <a:xfrm>
            <a:off x="10235494" y="6475413"/>
            <a:ext cx="115640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r>
              <a:rPr lang="en-GB" dirty="0"/>
              <a:t>Yan Losier (ISED)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DCE5B-5A2A-A27F-3797-8855DDA2D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7160C-1F06-1515-0FCD-787DDFFB8DE6}"/>
              </a:ext>
            </a:extLst>
          </p:cNvPr>
          <p:cNvSpPr>
            <a:spLocks noGrp="1"/>
          </p:cNvSpPr>
          <p:nvPr>
            <p:ph type="title"/>
          </p:nvPr>
        </p:nvSpPr>
        <p:spPr>
          <a:xfrm>
            <a:off x="914400" y="742434"/>
            <a:ext cx="10363200" cy="654566"/>
          </a:xfrm>
        </p:spPr>
        <p:txBody>
          <a:bodyPr/>
          <a:lstStyle/>
          <a:p>
            <a:r>
              <a:rPr lang="en-CA" sz="3200" dirty="0"/>
              <a:t>Overview of the Decisions for 6 GHz spectrum use</a:t>
            </a:r>
            <a:endParaRPr lang="en-CA" dirty="0"/>
          </a:p>
        </p:txBody>
      </p:sp>
      <p:sp>
        <p:nvSpPr>
          <p:cNvPr id="6" name="TextBox 5">
            <a:extLst>
              <a:ext uri="{FF2B5EF4-FFF2-40B4-BE49-F238E27FC236}">
                <a16:creationId xmlns:a16="http://schemas.microsoft.com/office/drawing/2014/main" id="{D71D6B19-83A5-F4ED-5D16-3B0BE4D04DDA}"/>
              </a:ext>
            </a:extLst>
          </p:cNvPr>
          <p:cNvSpPr txBox="1"/>
          <p:nvPr/>
        </p:nvSpPr>
        <p:spPr>
          <a:xfrm>
            <a:off x="859972" y="1560473"/>
            <a:ext cx="10472056" cy="3662541"/>
          </a:xfrm>
          <a:prstGeom prst="rect">
            <a:avLst/>
          </a:prstGeom>
          <a:noFill/>
        </p:spPr>
        <p:txBody>
          <a:bodyPr wrap="square" lIns="91440" tIns="45720" rIns="91440" bIns="45720" rtlCol="0" anchor="t">
            <a:spAutoFit/>
          </a:bodyPr>
          <a:lstStyle/>
          <a:p>
            <a:pPr marL="342900" indent="-342900">
              <a:spcBef>
                <a:spcPts val="600"/>
              </a:spcBef>
              <a:spcAft>
                <a:spcPts val="600"/>
              </a:spcAft>
              <a:buFontTx/>
              <a:buChar char="-"/>
            </a:pPr>
            <a:r>
              <a:rPr lang="en-CA" sz="2400" dirty="0"/>
              <a:t>Allow licence-exempt RLAN use in the entire 5925-7125 MHz band</a:t>
            </a:r>
          </a:p>
          <a:p>
            <a:pPr marL="342900" indent="-342900">
              <a:spcBef>
                <a:spcPts val="600"/>
              </a:spcBef>
              <a:spcAft>
                <a:spcPts val="600"/>
              </a:spcAft>
              <a:buFontTx/>
              <a:buChar char="-"/>
            </a:pPr>
            <a:r>
              <a:rPr lang="en-CA" sz="2400" dirty="0"/>
              <a:t>Allow licence-exempt standard–power RLANs under AFC system control in the 5925-6875 MHz frequency range</a:t>
            </a:r>
          </a:p>
          <a:p>
            <a:pPr marL="342900" indent="-342900">
              <a:spcBef>
                <a:spcPts val="600"/>
              </a:spcBef>
              <a:spcAft>
                <a:spcPts val="600"/>
              </a:spcAft>
              <a:buFontTx/>
              <a:buChar char="-"/>
            </a:pPr>
            <a:r>
              <a:rPr lang="en-CA" sz="2400" dirty="0"/>
              <a:t>Allow licence-exempt low-power indoor-only RLANs with the use of a contention-based protocol in the 5925-7125 MHz band</a:t>
            </a:r>
          </a:p>
          <a:p>
            <a:pPr marL="342900" indent="-342900">
              <a:spcBef>
                <a:spcPts val="600"/>
              </a:spcBef>
              <a:spcAft>
                <a:spcPts val="600"/>
              </a:spcAft>
              <a:buFontTx/>
              <a:buChar char="-"/>
            </a:pPr>
            <a:r>
              <a:rPr lang="en-CA" sz="2400" dirty="0"/>
              <a:t>Allow licence-exempt very low-power indoor and outdoor RLAN devices with the use of a contention-based protocol in the 5925-7125 MHz band</a:t>
            </a:r>
          </a:p>
          <a:p>
            <a:pPr marL="342900" indent="-342900">
              <a:spcBef>
                <a:spcPts val="600"/>
              </a:spcBef>
              <a:spcAft>
                <a:spcPts val="600"/>
              </a:spcAft>
              <a:buFontTx/>
              <a:buChar char="-"/>
            </a:pPr>
            <a:r>
              <a:rPr lang="en-CA" sz="2400" dirty="0">
                <a:latin typeface="Times New Roman"/>
                <a:cs typeface="Times New Roman"/>
              </a:rPr>
              <a:t>Adopt AFC system to protect incumbent fixed services and radioastronomy sites</a:t>
            </a:r>
            <a:endParaRPr lang="en-CA" sz="2400" strike="sngStrike" dirty="0">
              <a:latin typeface="Times New Roman"/>
              <a:cs typeface="Times New Roman"/>
            </a:endParaRPr>
          </a:p>
        </p:txBody>
      </p:sp>
    </p:spTree>
    <p:extLst>
      <p:ext uri="{BB962C8B-B14F-4D97-AF65-F5344CB8AC3E}">
        <p14:creationId xmlns:p14="http://schemas.microsoft.com/office/powerpoint/2010/main" val="423710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1A1-054F-D73D-186A-C5F930AF5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DF945-44C0-72A0-26E8-D8C32A68E5CE}"/>
              </a:ext>
            </a:extLst>
          </p:cNvPr>
          <p:cNvSpPr>
            <a:spLocks noGrp="1"/>
          </p:cNvSpPr>
          <p:nvPr>
            <p:ph type="title"/>
          </p:nvPr>
        </p:nvSpPr>
        <p:spPr>
          <a:xfrm>
            <a:off x="914400" y="742434"/>
            <a:ext cx="10363200" cy="654566"/>
          </a:xfrm>
        </p:spPr>
        <p:txBody>
          <a:bodyPr/>
          <a:lstStyle/>
          <a:p>
            <a:r>
              <a:rPr lang="en-CA" sz="3200" dirty="0"/>
              <a:t>Dynamic Spectrum Access (DSA) in the 6 GHz Band </a:t>
            </a:r>
            <a:endParaRPr lang="en-CA" dirty="0"/>
          </a:p>
        </p:txBody>
      </p:sp>
      <p:sp>
        <p:nvSpPr>
          <p:cNvPr id="6" name="TextBox 5">
            <a:extLst>
              <a:ext uri="{FF2B5EF4-FFF2-40B4-BE49-F238E27FC236}">
                <a16:creationId xmlns:a16="http://schemas.microsoft.com/office/drawing/2014/main" id="{8193F524-6216-8251-AF35-10D904C2C132}"/>
              </a:ext>
            </a:extLst>
          </p:cNvPr>
          <p:cNvSpPr txBox="1"/>
          <p:nvPr/>
        </p:nvSpPr>
        <p:spPr>
          <a:xfrm>
            <a:off x="834117" y="1552954"/>
            <a:ext cx="9790340" cy="4893647"/>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CA" sz="2800" dirty="0"/>
              <a:t>Two types of DSA systems are currently </a:t>
            </a:r>
            <a:r>
              <a:rPr lang="en-CA" sz="2800" dirty="0">
                <a:hlinkClick r:id="rId2"/>
              </a:rPr>
              <a:t>authorized in Canada</a:t>
            </a:r>
            <a:br>
              <a:rPr lang="en-CA" sz="2800" dirty="0"/>
            </a:br>
            <a:endParaRPr lang="en-CA" sz="2800" dirty="0"/>
          </a:p>
          <a:p>
            <a:pPr marL="800100" lvl="1" indent="-342900">
              <a:spcAft>
                <a:spcPts val="600"/>
              </a:spcAft>
              <a:buFontTx/>
              <a:buChar char="-"/>
            </a:pPr>
            <a:r>
              <a:rPr lang="en-CA" sz="2400" b="1" dirty="0"/>
              <a:t>Automated Frequency Coordination (AFC)</a:t>
            </a:r>
          </a:p>
          <a:p>
            <a:pPr marL="1257300" lvl="2" indent="-342900">
              <a:spcAft>
                <a:spcPts val="600"/>
              </a:spcAft>
              <a:buFontTx/>
              <a:buChar char="-"/>
            </a:pPr>
            <a:r>
              <a:rPr lang="en-CA" sz="2400" dirty="0"/>
              <a:t>Database of protected licensed systems in the 5925-6875 MHz band</a:t>
            </a:r>
          </a:p>
          <a:p>
            <a:pPr marL="1257300" lvl="2" indent="-342900">
              <a:spcAft>
                <a:spcPts val="600"/>
              </a:spcAft>
              <a:buFontTx/>
              <a:buChar char="-"/>
            </a:pPr>
            <a:r>
              <a:rPr lang="en-CA" sz="2400" dirty="0"/>
              <a:t>Determines available frequencies and associated maximum power levels at specific time and geographic location</a:t>
            </a:r>
          </a:p>
          <a:p>
            <a:pPr marL="1257300" lvl="2" indent="-342900">
              <a:spcAft>
                <a:spcPts val="600"/>
              </a:spcAft>
              <a:buFontTx/>
              <a:buChar char="-"/>
            </a:pPr>
            <a:endParaRPr lang="en-CA" sz="2400" dirty="0"/>
          </a:p>
          <a:p>
            <a:pPr marL="800100" lvl="1" indent="-342900">
              <a:spcAft>
                <a:spcPts val="600"/>
              </a:spcAft>
              <a:buFontTx/>
              <a:buChar char="-"/>
            </a:pPr>
            <a:r>
              <a:rPr lang="en-CA" sz="2400" b="1" dirty="0">
                <a:latin typeface="Times New Roman"/>
                <a:cs typeface="Times New Roman"/>
              </a:rPr>
              <a:t>White Space </a:t>
            </a:r>
          </a:p>
          <a:p>
            <a:pPr marL="1257300" lvl="2" indent="-342900">
              <a:spcAft>
                <a:spcPts val="600"/>
              </a:spcAft>
              <a:buFontTx/>
              <a:buChar char="-"/>
            </a:pPr>
            <a:r>
              <a:rPr lang="en-CA" sz="2400" dirty="0"/>
              <a:t>Database of unused spectrum by other licensed radio services</a:t>
            </a:r>
          </a:p>
          <a:p>
            <a:pPr marL="1257300" lvl="2" indent="-342900">
              <a:spcAft>
                <a:spcPts val="600"/>
              </a:spcAft>
              <a:buFontTx/>
              <a:buChar char="-"/>
            </a:pPr>
            <a:r>
              <a:rPr lang="en-CA" sz="2400" dirty="0"/>
              <a:t>Currently focused on unused over-the-air television bands</a:t>
            </a:r>
          </a:p>
          <a:p>
            <a:pPr marL="342900" indent="-342900">
              <a:spcAft>
                <a:spcPts val="600"/>
              </a:spcAft>
              <a:buFontTx/>
              <a:buChar char="-"/>
            </a:pPr>
            <a:endParaRPr lang="en-CA" sz="2400" dirty="0"/>
          </a:p>
        </p:txBody>
      </p:sp>
    </p:spTree>
    <p:extLst>
      <p:ext uri="{BB962C8B-B14F-4D97-AF65-F5344CB8AC3E}">
        <p14:creationId xmlns:p14="http://schemas.microsoft.com/office/powerpoint/2010/main" val="421837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B960-F11E-77CE-FFCB-B55981A91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11D01-037B-8B77-A44C-116863D06928}"/>
              </a:ext>
            </a:extLst>
          </p:cNvPr>
          <p:cNvSpPr>
            <a:spLocks noGrp="1"/>
          </p:cNvSpPr>
          <p:nvPr>
            <p:ph type="title"/>
          </p:nvPr>
        </p:nvSpPr>
        <p:spPr>
          <a:xfrm>
            <a:off x="2743200" y="742434"/>
            <a:ext cx="8534400" cy="654566"/>
          </a:xfrm>
        </p:spPr>
        <p:txBody>
          <a:bodyPr/>
          <a:lstStyle/>
          <a:p>
            <a:r>
              <a:rPr lang="en-CA" sz="3200" dirty="0"/>
              <a:t>AFC Technical and Operational Requirements</a:t>
            </a:r>
            <a:endParaRPr lang="en-CA" dirty="0"/>
          </a:p>
        </p:txBody>
      </p:sp>
      <p:sp>
        <p:nvSpPr>
          <p:cNvPr id="6" name="TextBox 5">
            <a:extLst>
              <a:ext uri="{FF2B5EF4-FFF2-40B4-BE49-F238E27FC236}">
                <a16:creationId xmlns:a16="http://schemas.microsoft.com/office/drawing/2014/main" id="{50371BD3-6B50-A390-53B6-08B6281C6A55}"/>
              </a:ext>
            </a:extLst>
          </p:cNvPr>
          <p:cNvSpPr txBox="1"/>
          <p:nvPr/>
        </p:nvSpPr>
        <p:spPr>
          <a:xfrm>
            <a:off x="2331243" y="2001294"/>
            <a:ext cx="9358314" cy="3693319"/>
          </a:xfrm>
          <a:prstGeom prst="rect">
            <a:avLst/>
          </a:prstGeom>
          <a:noFill/>
        </p:spPr>
        <p:txBody>
          <a:bodyPr wrap="square" rtlCol="0">
            <a:spAutoFit/>
          </a:bodyPr>
          <a:lstStyle/>
          <a:p>
            <a:pPr marL="800100" lvl="1" indent="-342900">
              <a:buFontTx/>
              <a:buChar char="-"/>
            </a:pPr>
            <a:r>
              <a:rPr lang="en-CA" sz="1800" dirty="0">
                <a:hlinkClick r:id="rId2"/>
              </a:rPr>
              <a:t>DBS-06</a:t>
            </a:r>
            <a:r>
              <a:rPr lang="en-CA" sz="1800" dirty="0"/>
              <a:t> sets out the technical requirements for the designation of an automated frequency coordination system administrator (AFCSA) and for the operation of an AFC system capable of identifying available frequencies and associated maximum power levels for use by standard-power radio local area network (RLAN) devices operating in the 5925-6875 MHz frequency band.</a:t>
            </a:r>
          </a:p>
          <a:p>
            <a:pPr marL="800100" lvl="1" indent="-342900">
              <a:buFontTx/>
              <a:buChar char="-"/>
            </a:pPr>
            <a:endParaRPr lang="en-CA" sz="1800" dirty="0"/>
          </a:p>
          <a:p>
            <a:pPr marL="800100" lvl="1" indent="-342900">
              <a:buFontTx/>
              <a:buChar char="-"/>
            </a:pPr>
            <a:r>
              <a:rPr lang="en-CA" sz="1800" dirty="0">
                <a:hlinkClick r:id="rId3"/>
              </a:rPr>
              <a:t>CPC-4-1-02</a:t>
            </a:r>
            <a:r>
              <a:rPr lang="en-CA" sz="1800" dirty="0"/>
              <a:t> outlines procedures to be followed by applicants who wish to be considered by ISED for designation as AFCSAs to operate automated frequency coordination (AFC) systems.</a:t>
            </a:r>
          </a:p>
          <a:p>
            <a:pPr marL="800100" lvl="1" indent="-342900">
              <a:buFontTx/>
              <a:buChar char="-"/>
            </a:pPr>
            <a:endParaRPr lang="en-CA" sz="1800" dirty="0"/>
          </a:p>
          <a:p>
            <a:pPr marL="800100" lvl="1" indent="-342900">
              <a:buFontTx/>
              <a:buChar char="-"/>
            </a:pPr>
            <a:r>
              <a:rPr lang="en-CA" sz="1800" dirty="0">
                <a:hlinkClick r:id="rId4"/>
              </a:rPr>
              <a:t>RSS-248</a:t>
            </a:r>
            <a:r>
              <a:rPr lang="en-CA" sz="1800" dirty="0"/>
              <a:t>  sets out the certification requirements for licence-exempt radio local area network (RLAN) devices operating in the 5925-7125 MHz frequency band (the 6 GHz band).</a:t>
            </a:r>
          </a:p>
        </p:txBody>
      </p:sp>
      <p:graphicFrame>
        <p:nvGraphicFramePr>
          <p:cNvPr id="3" name="Diagram 2">
            <a:extLst>
              <a:ext uri="{FF2B5EF4-FFF2-40B4-BE49-F238E27FC236}">
                <a16:creationId xmlns:a16="http://schemas.microsoft.com/office/drawing/2014/main" id="{A25C064F-2873-1508-622C-D76EC1AD4220}"/>
              </a:ext>
            </a:extLst>
          </p:cNvPr>
          <p:cNvGraphicFramePr/>
          <p:nvPr>
            <p:extLst>
              <p:ext uri="{D42A27DB-BD31-4B8C-83A1-F6EECF244321}">
                <p14:modId xmlns:p14="http://schemas.microsoft.com/office/powerpoint/2010/main" val="1874227823"/>
              </p:ext>
            </p:extLst>
          </p:nvPr>
        </p:nvGraphicFramePr>
        <p:xfrm>
          <a:off x="348064" y="742434"/>
          <a:ext cx="2196936" cy="5055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5324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9F8BE-3FF3-4EBE-5F26-BC167F09B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3384A-5189-0D82-8598-9E869054CEBD}"/>
              </a:ext>
            </a:extLst>
          </p:cNvPr>
          <p:cNvSpPr>
            <a:spLocks noGrp="1"/>
          </p:cNvSpPr>
          <p:nvPr>
            <p:ph type="title"/>
          </p:nvPr>
        </p:nvSpPr>
        <p:spPr>
          <a:xfrm>
            <a:off x="2497498" y="742434"/>
            <a:ext cx="9694502" cy="654566"/>
          </a:xfrm>
        </p:spPr>
        <p:txBody>
          <a:bodyPr/>
          <a:lstStyle/>
          <a:p>
            <a:pPr algn="l"/>
            <a:r>
              <a:rPr lang="en-CA" sz="3200" dirty="0"/>
              <a:t>White Space Technical and Operational Requirements</a:t>
            </a:r>
            <a:endParaRPr lang="en-CA" dirty="0"/>
          </a:p>
        </p:txBody>
      </p:sp>
      <p:sp>
        <p:nvSpPr>
          <p:cNvPr id="6" name="TextBox 5">
            <a:extLst>
              <a:ext uri="{FF2B5EF4-FFF2-40B4-BE49-F238E27FC236}">
                <a16:creationId xmlns:a16="http://schemas.microsoft.com/office/drawing/2014/main" id="{CBA20E79-E60A-C7A9-9E7B-C074B78DBF15}"/>
              </a:ext>
            </a:extLst>
          </p:cNvPr>
          <p:cNvSpPr txBox="1"/>
          <p:nvPr/>
        </p:nvSpPr>
        <p:spPr>
          <a:xfrm>
            <a:off x="2309225" y="2095316"/>
            <a:ext cx="9358314" cy="3785652"/>
          </a:xfrm>
          <a:prstGeom prst="rect">
            <a:avLst/>
          </a:prstGeom>
          <a:noFill/>
        </p:spPr>
        <p:txBody>
          <a:bodyPr wrap="square" rtlCol="0">
            <a:spAutoFit/>
          </a:bodyPr>
          <a:lstStyle/>
          <a:p>
            <a:pPr marL="800100" lvl="1" indent="-342900">
              <a:buFontTx/>
              <a:buChar char="-"/>
            </a:pPr>
            <a:r>
              <a:rPr lang="en-CA" sz="2000" dirty="0">
                <a:hlinkClick r:id="rId2"/>
              </a:rPr>
              <a:t>DBS-01</a:t>
            </a:r>
            <a:r>
              <a:rPr lang="en-CA" sz="2000" dirty="0"/>
              <a:t> sets out the technical requirements for the designation of a database capable of identifying available channels for use by white space devices (WSDs) in the frequency bands 54-72 MHz, 76-88 MHz, 174-216 MHz, 470-608 MHz and 657-663 </a:t>
            </a:r>
            <a:r>
              <a:rPr lang="en-CA" sz="2000" dirty="0" err="1"/>
              <a:t>MHz.</a:t>
            </a:r>
            <a:endParaRPr lang="en-CA" sz="2000" dirty="0"/>
          </a:p>
          <a:p>
            <a:pPr marL="800100" lvl="1" indent="-342900">
              <a:buFontTx/>
              <a:buChar char="-"/>
            </a:pPr>
            <a:endParaRPr lang="en-CA" sz="2000" dirty="0"/>
          </a:p>
          <a:p>
            <a:pPr marL="800100" lvl="1" indent="-342900">
              <a:buFontTx/>
              <a:buChar char="-"/>
            </a:pPr>
            <a:r>
              <a:rPr lang="en-CA" sz="2000" dirty="0">
                <a:hlinkClick r:id="rId3"/>
              </a:rPr>
              <a:t>CPC-4-1-01</a:t>
            </a:r>
            <a:r>
              <a:rPr lang="en-CA" sz="2000" dirty="0"/>
              <a:t> outlines procedures to be followed by applicants who wish to be considered by ISED for designation as a WSDBA to operate a white space database (WSDB).</a:t>
            </a:r>
          </a:p>
          <a:p>
            <a:pPr marL="800100" lvl="1" indent="-342900">
              <a:buFontTx/>
              <a:buChar char="-"/>
            </a:pPr>
            <a:endParaRPr lang="en-CA" sz="2000" dirty="0"/>
          </a:p>
          <a:p>
            <a:pPr marL="800100" lvl="1" indent="-342900">
              <a:buFontTx/>
              <a:buChar char="-"/>
            </a:pPr>
            <a:r>
              <a:rPr lang="en-CA" sz="2000" dirty="0">
                <a:hlinkClick r:id="rId4"/>
              </a:rPr>
              <a:t>RSS-222</a:t>
            </a:r>
            <a:r>
              <a:rPr lang="en-CA" sz="2000" dirty="0"/>
              <a:t>  sets out the certification requirements for licence-exempt, radio apparatus operating in the frequency bands 54-72 MHz, 76-88 MHz, 174-216 MHz, 470-608 MHz and 657-663 MHz, known as WSDs.</a:t>
            </a:r>
          </a:p>
        </p:txBody>
      </p:sp>
      <p:graphicFrame>
        <p:nvGraphicFramePr>
          <p:cNvPr id="3" name="Diagram 2">
            <a:extLst>
              <a:ext uri="{FF2B5EF4-FFF2-40B4-BE49-F238E27FC236}">
                <a16:creationId xmlns:a16="http://schemas.microsoft.com/office/drawing/2014/main" id="{13AD4E14-21DF-6897-A66E-A066AC813B5E}"/>
              </a:ext>
            </a:extLst>
          </p:cNvPr>
          <p:cNvGraphicFramePr/>
          <p:nvPr>
            <p:extLst>
              <p:ext uri="{D42A27DB-BD31-4B8C-83A1-F6EECF244321}">
                <p14:modId xmlns:p14="http://schemas.microsoft.com/office/powerpoint/2010/main" val="4102179699"/>
              </p:ext>
            </p:extLst>
          </p:nvPr>
        </p:nvGraphicFramePr>
        <p:xfrm>
          <a:off x="300562" y="742434"/>
          <a:ext cx="2196936" cy="5055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130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8260F-C195-A674-903B-F74270B606B0}"/>
              </a:ext>
            </a:extLst>
          </p:cNvPr>
          <p:cNvSpPr>
            <a:spLocks noGrp="1"/>
          </p:cNvSpPr>
          <p:nvPr>
            <p:ph type="title"/>
          </p:nvPr>
        </p:nvSpPr>
        <p:spPr/>
        <p:txBody>
          <a:bodyPr/>
          <a:lstStyle/>
          <a:p>
            <a:r>
              <a:rPr lang="fr-CA" dirty="0"/>
              <a:t>Spectrum Management System (SMS) Data</a:t>
            </a:r>
            <a:endParaRPr lang="en-CA" dirty="0"/>
          </a:p>
        </p:txBody>
      </p:sp>
      <p:sp>
        <p:nvSpPr>
          <p:cNvPr id="6" name="TextBox 5">
            <a:extLst>
              <a:ext uri="{FF2B5EF4-FFF2-40B4-BE49-F238E27FC236}">
                <a16:creationId xmlns:a16="http://schemas.microsoft.com/office/drawing/2014/main" id="{16972DA1-3AA7-ED78-B011-F2D8BF6E992C}"/>
              </a:ext>
            </a:extLst>
          </p:cNvPr>
          <p:cNvSpPr txBox="1"/>
          <p:nvPr/>
        </p:nvSpPr>
        <p:spPr>
          <a:xfrm>
            <a:off x="2039484" y="1973902"/>
            <a:ext cx="8113032" cy="4154984"/>
          </a:xfrm>
          <a:prstGeom prst="rect">
            <a:avLst/>
          </a:prstGeom>
          <a:noFill/>
        </p:spPr>
        <p:txBody>
          <a:bodyPr wrap="square" rtlCol="0">
            <a:spAutoFit/>
          </a:bodyPr>
          <a:lstStyle/>
          <a:p>
            <a:r>
              <a:rPr lang="en-CA" sz="2400" dirty="0"/>
              <a:t>ISED provides </a:t>
            </a:r>
            <a:r>
              <a:rPr lang="en-CA" sz="2400" dirty="0">
                <a:hlinkClick r:id="rId2"/>
              </a:rPr>
              <a:t>various tools</a:t>
            </a:r>
            <a:r>
              <a:rPr lang="en-CA" sz="2400" dirty="0"/>
              <a:t> to search for or download data related to spectrum authorizations it issues. With these tools, users can:</a:t>
            </a:r>
          </a:p>
          <a:p>
            <a:endParaRPr lang="en-CA" sz="2400" dirty="0"/>
          </a:p>
          <a:p>
            <a:pPr marL="342900" indent="-342900">
              <a:buFontTx/>
              <a:buChar char="-"/>
            </a:pPr>
            <a:r>
              <a:rPr lang="en-CA" sz="2400" dirty="0"/>
              <a:t>Search SMS data related to the different types of radio authorizations</a:t>
            </a:r>
          </a:p>
          <a:p>
            <a:pPr marL="342900" indent="-342900">
              <a:buFontTx/>
              <a:buChar char="-"/>
            </a:pPr>
            <a:r>
              <a:rPr lang="en-CA" sz="2400" dirty="0"/>
              <a:t>Download SMS data for radio authorizations in the 6 GHz band</a:t>
            </a:r>
          </a:p>
          <a:p>
            <a:pPr marL="342900" indent="-342900">
              <a:buFontTx/>
              <a:buChar char="-"/>
            </a:pPr>
            <a:r>
              <a:rPr lang="en-CA" sz="2400" dirty="0"/>
              <a:t>Upload spectrum licence site data</a:t>
            </a:r>
          </a:p>
          <a:p>
            <a:pPr marL="342900" indent="-342900">
              <a:buFontTx/>
              <a:buChar char="-"/>
            </a:pPr>
            <a:endParaRPr lang="fr-CA" sz="2400" dirty="0"/>
          </a:p>
          <a:p>
            <a:pPr marL="342900" indent="-342900">
              <a:buFontTx/>
              <a:buChar char="-"/>
            </a:pPr>
            <a:endParaRPr lang="en-CA" sz="2400" dirty="0"/>
          </a:p>
        </p:txBody>
      </p:sp>
      <p:pic>
        <p:nvPicPr>
          <p:cNvPr id="8" name="Picture 7">
            <a:extLst>
              <a:ext uri="{FF2B5EF4-FFF2-40B4-BE49-F238E27FC236}">
                <a16:creationId xmlns:a16="http://schemas.microsoft.com/office/drawing/2014/main" id="{354D9246-6461-6588-BC5F-9AC722CEBE24}"/>
              </a:ext>
            </a:extLst>
          </p:cNvPr>
          <p:cNvPicPr>
            <a:picLocks noChangeAspect="1"/>
          </p:cNvPicPr>
          <p:nvPr/>
        </p:nvPicPr>
        <p:blipFill>
          <a:blip r:embed="rId3"/>
          <a:stretch>
            <a:fillRect/>
          </a:stretch>
        </p:blipFill>
        <p:spPr>
          <a:xfrm>
            <a:off x="8461916" y="4949818"/>
            <a:ext cx="2619741" cy="1400370"/>
          </a:xfrm>
          <a:prstGeom prst="rect">
            <a:avLst/>
          </a:prstGeom>
        </p:spPr>
      </p:pic>
    </p:spTree>
    <p:extLst>
      <p:ext uri="{BB962C8B-B14F-4D97-AF65-F5344CB8AC3E}">
        <p14:creationId xmlns:p14="http://schemas.microsoft.com/office/powerpoint/2010/main" val="61634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6A7A-B520-91C3-8EB1-A7AA91411A62}"/>
              </a:ext>
            </a:extLst>
          </p:cNvPr>
          <p:cNvSpPr>
            <a:spLocks noGrp="1"/>
          </p:cNvSpPr>
          <p:nvPr>
            <p:ph type="title"/>
          </p:nvPr>
        </p:nvSpPr>
        <p:spPr/>
        <p:txBody>
          <a:bodyPr/>
          <a:lstStyle/>
          <a:p>
            <a:r>
              <a:rPr lang="fr-CA" dirty="0"/>
              <a:t>Ultra-</a:t>
            </a:r>
            <a:r>
              <a:rPr lang="fr-CA" dirty="0" err="1"/>
              <a:t>Wideband</a:t>
            </a:r>
            <a:endParaRPr lang="en-CA" dirty="0"/>
          </a:p>
        </p:txBody>
      </p:sp>
      <p:sp>
        <p:nvSpPr>
          <p:cNvPr id="7" name="TextBox 6">
            <a:extLst>
              <a:ext uri="{FF2B5EF4-FFF2-40B4-BE49-F238E27FC236}">
                <a16:creationId xmlns:a16="http://schemas.microsoft.com/office/drawing/2014/main" id="{C566314A-ACE8-251D-76D9-31A3C64628F0}"/>
              </a:ext>
            </a:extLst>
          </p:cNvPr>
          <p:cNvSpPr txBox="1"/>
          <p:nvPr/>
        </p:nvSpPr>
        <p:spPr>
          <a:xfrm>
            <a:off x="778328" y="1752600"/>
            <a:ext cx="10635343" cy="4385816"/>
          </a:xfrm>
          <a:prstGeom prst="rect">
            <a:avLst/>
          </a:prstGeom>
          <a:noFill/>
        </p:spPr>
        <p:txBody>
          <a:bodyPr wrap="square" rtlCol="0">
            <a:spAutoFit/>
          </a:bodyPr>
          <a:lstStyle/>
          <a:p>
            <a:pPr>
              <a:spcBef>
                <a:spcPts val="0"/>
              </a:spcBef>
              <a:spcAft>
                <a:spcPts val="600"/>
              </a:spcAft>
            </a:pPr>
            <a:r>
              <a:rPr lang="en-CA" sz="2400" dirty="0">
                <a:hlinkClick r:id="rId2"/>
              </a:rPr>
              <a:t>Radio Standards Specification (RSS) 220</a:t>
            </a:r>
            <a:r>
              <a:rPr lang="en-CA" sz="2400" dirty="0"/>
              <a:t> establishes provisions for short-range devices using ultra-wideband (UWB) technology in Canada. It covers:</a:t>
            </a:r>
          </a:p>
          <a:p>
            <a:pPr marL="742950" lvl="1" indent="-285750">
              <a:spcBef>
                <a:spcPts val="0"/>
              </a:spcBef>
              <a:spcAft>
                <a:spcPts val="600"/>
              </a:spcAft>
              <a:buFont typeface="Arial" panose="020B0604020202020204" pitchFamily="34" charset="0"/>
              <a:buChar char="•"/>
            </a:pPr>
            <a:r>
              <a:rPr lang="en-CA" sz="2000" dirty="0"/>
              <a:t>Communication, measurement, location sensing and tracking devices</a:t>
            </a:r>
          </a:p>
          <a:p>
            <a:pPr marL="742950" lvl="1" indent="-285750">
              <a:spcBef>
                <a:spcPts val="0"/>
              </a:spcBef>
              <a:spcAft>
                <a:spcPts val="600"/>
              </a:spcAft>
              <a:buFont typeface="Arial" panose="020B0604020202020204" pitchFamily="34" charset="0"/>
              <a:buChar char="•"/>
            </a:pPr>
            <a:r>
              <a:rPr lang="en-CA" sz="2000" dirty="0"/>
              <a:t>Ground penetrating radar (GPR) devices</a:t>
            </a:r>
          </a:p>
          <a:p>
            <a:pPr marL="742950" lvl="1" indent="-285750">
              <a:spcBef>
                <a:spcPts val="0"/>
              </a:spcBef>
              <a:spcAft>
                <a:spcPts val="600"/>
              </a:spcAft>
              <a:buFont typeface="Arial" panose="020B0604020202020204" pitchFamily="34" charset="0"/>
              <a:buChar char="•"/>
            </a:pPr>
            <a:r>
              <a:rPr lang="en-CA" sz="2000" dirty="0"/>
              <a:t>In-wall radar imaging and through-wall radar imaging devices</a:t>
            </a:r>
          </a:p>
          <a:p>
            <a:pPr marL="742950" lvl="1" indent="-285750">
              <a:spcBef>
                <a:spcPts val="0"/>
              </a:spcBef>
              <a:spcAft>
                <a:spcPts val="600"/>
              </a:spcAft>
              <a:buFont typeface="Arial" panose="020B0604020202020204" pitchFamily="34" charset="0"/>
              <a:buChar char="•"/>
            </a:pPr>
            <a:r>
              <a:rPr lang="en-CA" sz="2000" dirty="0"/>
              <a:t>Medical radar imaging devices</a:t>
            </a:r>
          </a:p>
          <a:p>
            <a:pPr marL="742950" lvl="1" indent="-285750">
              <a:spcBef>
                <a:spcPts val="0"/>
              </a:spcBef>
              <a:spcAft>
                <a:spcPts val="600"/>
              </a:spcAft>
              <a:buFont typeface="Arial" panose="020B0604020202020204" pitchFamily="34" charset="0"/>
              <a:buChar char="•"/>
            </a:pPr>
            <a:r>
              <a:rPr lang="en-CA" sz="2000" dirty="0"/>
              <a:t>Radar surveillance devices</a:t>
            </a:r>
          </a:p>
          <a:p>
            <a:pPr>
              <a:spcBef>
                <a:spcPts val="0"/>
              </a:spcBef>
              <a:spcAft>
                <a:spcPts val="600"/>
              </a:spcAft>
            </a:pPr>
            <a:r>
              <a:rPr lang="en-CA" sz="2400" dirty="0"/>
              <a:t>Since 2022, vehicular radar devices using ultra-wideband technology in the 22-29 GHz frequency is no longer permitted. This was the result of the global migration of vehicular radar to the 76-81 GHz frequency band.</a:t>
            </a:r>
          </a:p>
          <a:p>
            <a:pPr>
              <a:spcBef>
                <a:spcPts val="0"/>
              </a:spcBef>
              <a:spcAft>
                <a:spcPts val="600"/>
              </a:spcAft>
            </a:pPr>
            <a:r>
              <a:rPr lang="en-CA" sz="2400" dirty="0"/>
              <a:t>There are no current plans to revise this standard or associated policies.</a:t>
            </a:r>
          </a:p>
        </p:txBody>
      </p:sp>
    </p:spTree>
    <p:extLst>
      <p:ext uri="{BB962C8B-B14F-4D97-AF65-F5344CB8AC3E}">
        <p14:creationId xmlns:p14="http://schemas.microsoft.com/office/powerpoint/2010/main" val="4886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24E97BEF-0CFE-43F8-A773-6176805F6538}"/>
              </a:ext>
            </a:extLst>
          </p:cNvPr>
          <p:cNvSpPr>
            <a:spLocks noChangeArrowheads="1"/>
          </p:cNvSpPr>
          <p:nvPr/>
        </p:nvSpPr>
        <p:spPr bwMode="auto">
          <a:xfrm>
            <a:off x="1462230" y="1743307"/>
            <a:ext cx="9267539" cy="2301376"/>
          </a:xfrm>
          <a:prstGeom prst="rect">
            <a:avLst/>
          </a:prstGeom>
          <a:noFill/>
        </p:spPr>
        <p:txBody>
          <a:bodyPr vert="horz" lIns="121920" tIns="60960" rIns="121920" bIns="60960" rtlCol="0" anchor="t">
            <a:no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152408" lvl="1" defTabSz="1219170">
              <a:lnSpc>
                <a:spcPct val="90000"/>
              </a:lnSpc>
              <a:spcAft>
                <a:spcPts val="800"/>
              </a:spcAft>
            </a:pPr>
            <a:r>
              <a:rPr lang="en-US" altLang="en-US" sz="2400" dirty="0">
                <a:cs typeface="Calibri" panose="020F0502020204030204" pitchFamily="34" charset="0"/>
              </a:rPr>
              <a:t>ISED continues to be active in international standards activities within IEC (TC106, CISPR), IEEE SC34, </a:t>
            </a:r>
            <a:r>
              <a:rPr lang="en-US" sz="2400" dirty="0">
                <a:cs typeface="Calibri" panose="020F0502020204030204" pitchFamily="34" charset="0"/>
              </a:rPr>
              <a:t>ANSI C63, </a:t>
            </a:r>
            <a:r>
              <a:rPr lang="en-US" altLang="en-US" sz="2400" dirty="0">
                <a:cs typeface="Calibri" panose="020F0502020204030204" pitchFamily="34" charset="0"/>
              </a:rPr>
              <a:t>TIA and others</a:t>
            </a:r>
          </a:p>
          <a:p>
            <a:pPr marL="152408" lvl="1" defTabSz="1219170">
              <a:lnSpc>
                <a:spcPct val="90000"/>
              </a:lnSpc>
              <a:spcAft>
                <a:spcPts val="800"/>
              </a:spcAft>
            </a:pPr>
            <a:endParaRPr lang="en-US" altLang="en-US" sz="2400" dirty="0">
              <a:cs typeface="Calibri" panose="020F0502020204030204" pitchFamily="34" charset="0"/>
            </a:endParaRPr>
          </a:p>
          <a:p>
            <a:pPr marL="152408" lvl="1" defTabSz="1219170">
              <a:lnSpc>
                <a:spcPct val="90000"/>
              </a:lnSpc>
              <a:spcAft>
                <a:spcPts val="800"/>
              </a:spcAft>
            </a:pPr>
            <a:r>
              <a:rPr lang="en-US" altLang="en-US" sz="2400" dirty="0">
                <a:cs typeface="Calibri" panose="020F0502020204030204" pitchFamily="34" charset="0"/>
              </a:rPr>
              <a:t>Whenever possible, International Standards are leveraged within regulatory standards and domestic procedures to improve efficiency, promote fair competition and increase interoperability</a:t>
            </a:r>
          </a:p>
        </p:txBody>
      </p:sp>
      <p:sp>
        <p:nvSpPr>
          <p:cNvPr id="6" name="Title 5">
            <a:extLst>
              <a:ext uri="{FF2B5EF4-FFF2-40B4-BE49-F238E27FC236}">
                <a16:creationId xmlns:a16="http://schemas.microsoft.com/office/drawing/2014/main" id="{1FCF1CFC-CA55-406D-A774-8C8585620D25}"/>
              </a:ext>
            </a:extLst>
          </p:cNvPr>
          <p:cNvSpPr txBox="1">
            <a:spLocks noGrp="1"/>
          </p:cNvSpPr>
          <p:nvPr>
            <p:ph type="title" idx="4294967295"/>
          </p:nvPr>
        </p:nvSpPr>
        <p:spPr>
          <a:xfrm>
            <a:off x="1191494" y="777056"/>
            <a:ext cx="9267539"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bodyPr>
          <a:lstStyle/>
          <a:p>
            <a:r>
              <a:rPr lang="en-US" altLang="en-US" b="1" dirty="0">
                <a:solidFill>
                  <a:schemeClr val="tx1"/>
                </a:solidFill>
                <a:latin typeface="Calibri" panose="020F0502020204030204" pitchFamily="34" charset="0"/>
                <a:cs typeface="Calibri" panose="020F0502020204030204" pitchFamily="34" charset="0"/>
              </a:rPr>
              <a:t>International Standards Activities</a:t>
            </a:r>
            <a:endParaRPr lang="en-CA" b="1"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42C5426-B5F2-4488-BCE3-C65832298C7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09603" y="4559195"/>
            <a:ext cx="1610603" cy="15955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5A822A01-3777-46EF-B1F8-09F1FF0CA4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2849430" y="4661646"/>
            <a:ext cx="2448489" cy="14931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30F2B4FB-0BEB-481C-B945-D7857C758A9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662837" y="4693269"/>
            <a:ext cx="2448489" cy="12121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11">
            <a:extLst>
              <a:ext uri="{FF2B5EF4-FFF2-40B4-BE49-F238E27FC236}">
                <a16:creationId xmlns:a16="http://schemas.microsoft.com/office/drawing/2014/main" id="{3E3556D0-507E-4507-B06D-22B5E258B4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bwMode="auto">
          <a:xfrm>
            <a:off x="8476243" y="4805083"/>
            <a:ext cx="3359107" cy="11003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83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C25896-BBAA-3393-DBA5-F83081049BC9}"/>
              </a:ext>
            </a:extLst>
          </p:cNvPr>
          <p:cNvSpPr txBox="1"/>
          <p:nvPr/>
        </p:nvSpPr>
        <p:spPr>
          <a:xfrm>
            <a:off x="2691266" y="1848592"/>
            <a:ext cx="6374493" cy="2862322"/>
          </a:xfrm>
          <a:prstGeom prst="rect">
            <a:avLst/>
          </a:prstGeom>
          <a:noFill/>
        </p:spPr>
        <p:txBody>
          <a:bodyPr wrap="square" rtlCol="0">
            <a:spAutoFit/>
          </a:bodyPr>
          <a:lstStyle/>
          <a:p>
            <a:pPr algn="ctr"/>
            <a:r>
              <a:rPr lang="en-CA" sz="6000" dirty="0"/>
              <a:t>Thank you</a:t>
            </a:r>
          </a:p>
          <a:p>
            <a:pPr algn="ctr"/>
            <a:endParaRPr lang="en-CA" sz="6000" dirty="0"/>
          </a:p>
          <a:p>
            <a:pPr algn="ctr"/>
            <a:r>
              <a:rPr lang="en-CA" sz="6000" dirty="0"/>
              <a:t>Questions?</a:t>
            </a:r>
          </a:p>
        </p:txBody>
      </p:sp>
    </p:spTree>
    <p:extLst>
      <p:ext uri="{BB962C8B-B14F-4D97-AF65-F5344CB8AC3E}">
        <p14:creationId xmlns:p14="http://schemas.microsoft.com/office/powerpoint/2010/main" val="212285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302AC22-707D-476E-AF8B-149A2820167B}"/>
              </a:ext>
            </a:extLst>
          </p:cNvPr>
          <p:cNvSpPr>
            <a:spLocks noGrp="1" noChangeArrowheads="1"/>
          </p:cNvSpPr>
          <p:nvPr>
            <p:ph type="title" idx="4294967295"/>
          </p:nvPr>
        </p:nvSpPr>
        <p:spPr>
          <a:noFill/>
        </p:spPr>
        <p:txBody>
          <a:bodyPr/>
          <a:lstStyle/>
          <a:p>
            <a:r>
              <a:rPr lang="en-GB" altLang="en-US" sz="6000" dirty="0"/>
              <a:t>Overview</a:t>
            </a:r>
          </a:p>
        </p:txBody>
      </p:sp>
      <p:sp>
        <p:nvSpPr>
          <p:cNvPr id="7" name="Content Placeholder 2">
            <a:extLst>
              <a:ext uri="{FF2B5EF4-FFF2-40B4-BE49-F238E27FC236}">
                <a16:creationId xmlns:a16="http://schemas.microsoft.com/office/drawing/2014/main" id="{BE289A7D-B27B-FCCC-C518-C489D8E80269}"/>
              </a:ext>
            </a:extLst>
          </p:cNvPr>
          <p:cNvSpPr txBox="1">
            <a:spLocks/>
          </p:cNvSpPr>
          <p:nvPr/>
        </p:nvSpPr>
        <p:spPr>
          <a:xfrm>
            <a:off x="1065213" y="2141538"/>
            <a:ext cx="10363200" cy="41148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endParaRPr lang="en-US" altLang="en-US" kern="0" dirty="0"/>
          </a:p>
          <a:p>
            <a:endParaRPr lang="en-US" altLang="en-US" kern="0" dirty="0"/>
          </a:p>
          <a:p>
            <a:pPr lvl="1"/>
            <a:endParaRPr lang="en-US" altLang="en-US" kern="0" dirty="0"/>
          </a:p>
          <a:p>
            <a:pPr lvl="2"/>
            <a:endParaRPr lang="en-US" altLang="en-US" sz="1800" kern="0" dirty="0"/>
          </a:p>
        </p:txBody>
      </p:sp>
      <p:sp>
        <p:nvSpPr>
          <p:cNvPr id="2" name="TextBox 1">
            <a:extLst>
              <a:ext uri="{FF2B5EF4-FFF2-40B4-BE49-F238E27FC236}">
                <a16:creationId xmlns:a16="http://schemas.microsoft.com/office/drawing/2014/main" id="{CA77145D-2C04-F7D9-5F22-403F8FCA6288}"/>
              </a:ext>
            </a:extLst>
          </p:cNvPr>
          <p:cNvSpPr txBox="1"/>
          <p:nvPr/>
        </p:nvSpPr>
        <p:spPr>
          <a:xfrm>
            <a:off x="2536032" y="1955800"/>
            <a:ext cx="7670800" cy="4401205"/>
          </a:xfrm>
          <a:prstGeom prst="rect">
            <a:avLst/>
          </a:prstGeom>
          <a:noFill/>
        </p:spPr>
        <p:txBody>
          <a:bodyPr wrap="square" rtlCol="0">
            <a:spAutoFit/>
          </a:bodyPr>
          <a:lstStyle/>
          <a:p>
            <a:pPr marL="457200" indent="-457200">
              <a:buFont typeface="Arial" panose="020B0604020202020204" pitchFamily="34" charset="0"/>
              <a:buChar char="•"/>
            </a:pPr>
            <a:r>
              <a:rPr lang="en-CA" sz="2800" dirty="0"/>
              <a:t>ISED Regulatory Legal Framework</a:t>
            </a:r>
          </a:p>
          <a:p>
            <a:pPr marL="457200" indent="-457200">
              <a:buFont typeface="Arial" panose="020B0604020202020204" pitchFamily="34" charset="0"/>
              <a:buChar char="•"/>
            </a:pPr>
            <a:r>
              <a:rPr lang="en-CA" sz="2800" dirty="0"/>
              <a:t>Electromagnetic Spectrum Regulated by ISED</a:t>
            </a:r>
          </a:p>
          <a:p>
            <a:pPr marL="457200" indent="-457200">
              <a:buFont typeface="Arial" panose="020B0604020202020204" pitchFamily="34" charset="0"/>
              <a:buChar char="•"/>
            </a:pPr>
            <a:r>
              <a:rPr lang="fr-CA" sz="2800" dirty="0"/>
              <a:t>Spectrum Outlook</a:t>
            </a:r>
          </a:p>
          <a:p>
            <a:pPr marL="457200" indent="-457200">
              <a:buFont typeface="Arial" panose="020B0604020202020204" pitchFamily="34" charset="0"/>
              <a:buChar char="•"/>
            </a:pPr>
            <a:r>
              <a:rPr lang="fr-CA" sz="2800" dirty="0"/>
              <a:t>Spectrum Priorities 2023-2027</a:t>
            </a:r>
          </a:p>
          <a:p>
            <a:pPr marL="457200" indent="-457200">
              <a:buFont typeface="Arial" panose="020B0604020202020204" pitchFamily="34" charset="0"/>
              <a:buChar char="•"/>
            </a:pPr>
            <a:r>
              <a:rPr lang="fr-CA" sz="2800" dirty="0"/>
              <a:t>Spectrum Policy Process</a:t>
            </a:r>
          </a:p>
          <a:p>
            <a:pPr marL="457200" indent="-457200">
              <a:buFont typeface="Arial" panose="020B0604020202020204" pitchFamily="34" charset="0"/>
              <a:buChar char="•"/>
            </a:pPr>
            <a:r>
              <a:rPr lang="fr-CA" sz="2800" dirty="0"/>
              <a:t>Domestic Standards </a:t>
            </a:r>
            <a:r>
              <a:rPr lang="fr-CA" sz="2800" dirty="0" err="1"/>
              <a:t>Development</a:t>
            </a:r>
            <a:r>
              <a:rPr lang="fr-CA" sz="2800" dirty="0"/>
              <a:t> Process</a:t>
            </a:r>
          </a:p>
          <a:p>
            <a:pPr marL="457200" indent="-457200">
              <a:buFont typeface="Arial" panose="020B0604020202020204" pitchFamily="34" charset="0"/>
              <a:buChar char="•"/>
            </a:pPr>
            <a:r>
              <a:rPr lang="fr-CA" sz="2800" dirty="0"/>
              <a:t>6 GHz Band</a:t>
            </a:r>
          </a:p>
          <a:p>
            <a:pPr marL="457200" indent="-457200">
              <a:buFont typeface="Arial" panose="020B0604020202020204" pitchFamily="34" charset="0"/>
              <a:buChar char="•"/>
            </a:pPr>
            <a:r>
              <a:rPr lang="en-CA" sz="2800" dirty="0"/>
              <a:t>Dynamic Spectrum Access</a:t>
            </a:r>
          </a:p>
          <a:p>
            <a:pPr marL="457200" indent="-457200">
              <a:buFont typeface="Arial" panose="020B0604020202020204" pitchFamily="34" charset="0"/>
              <a:buChar char="•"/>
            </a:pPr>
            <a:r>
              <a:rPr lang="en-CA" sz="2800" dirty="0"/>
              <a:t>Ultra-Wideband (UWB)</a:t>
            </a:r>
          </a:p>
          <a:p>
            <a:pPr marL="457200" indent="-457200">
              <a:buFont typeface="Arial" panose="020B0604020202020204" pitchFamily="34" charset="0"/>
              <a:buChar char="•"/>
            </a:pPr>
            <a:r>
              <a:rPr lang="en-CA" sz="2800" dirty="0"/>
              <a:t>International Standard Activities</a:t>
            </a:r>
          </a:p>
        </p:txBody>
      </p:sp>
    </p:spTree>
    <p:extLst>
      <p:ext uri="{BB962C8B-B14F-4D97-AF65-F5344CB8AC3E}">
        <p14:creationId xmlns:p14="http://schemas.microsoft.com/office/powerpoint/2010/main" val="404203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7805-FA87-456E-AE27-473725322539}"/>
              </a:ext>
            </a:extLst>
          </p:cNvPr>
          <p:cNvSpPr>
            <a:spLocks noGrp="1"/>
          </p:cNvSpPr>
          <p:nvPr>
            <p:ph type="title" idx="4294967295"/>
          </p:nvPr>
        </p:nvSpPr>
        <p:spPr>
          <a:xfrm>
            <a:off x="237827" y="908050"/>
            <a:ext cx="4165623" cy="1418540"/>
          </a:xfrm>
        </p:spPr>
        <p:txBody>
          <a:bodyPr vert="horz" lIns="91440" tIns="45720" rIns="91440" bIns="45720" rtlCol="0" anchor="ctr">
            <a:normAutofit/>
          </a:bodyPr>
          <a:lstStyle/>
          <a:p>
            <a:pPr defTabSz="914400"/>
            <a:r>
              <a:rPr lang="en-US" b="1">
                <a:solidFill>
                  <a:schemeClr val="tx1"/>
                </a:solidFill>
                <a:latin typeface="Calibri" panose="020F0502020204030204" pitchFamily="34" charset="0"/>
                <a:cs typeface="Calibri" panose="020F0502020204030204" pitchFamily="34" charset="0"/>
              </a:rPr>
              <a:t>The Regulatory Legal Framework</a:t>
            </a:r>
            <a:endParaRPr lang="en-US" b="1" kern="1200">
              <a:solidFill>
                <a:schemeClr val="tx1"/>
              </a:solidFill>
              <a:latin typeface="Calibri" panose="020F0502020204030204" pitchFamily="34" charset="0"/>
              <a:ea typeface="+mj-ea"/>
              <a:cs typeface="Calibri" panose="020F0502020204030204" pitchFamily="34" charset="0"/>
            </a:endParaRPr>
          </a:p>
        </p:txBody>
      </p:sp>
      <p:graphicFrame>
        <p:nvGraphicFramePr>
          <p:cNvPr id="7" name="Content Placeholder 6" descr="List of regulatory framework">
            <a:extLst>
              <a:ext uri="{FF2B5EF4-FFF2-40B4-BE49-F238E27FC236}">
                <a16:creationId xmlns:a16="http://schemas.microsoft.com/office/drawing/2014/main" id="{A726B5E6-165F-4A80-9ECA-181F78982EF3}"/>
              </a:ext>
            </a:extLst>
          </p:cNvPr>
          <p:cNvGraphicFramePr>
            <a:graphicFrameLocks noGrp="1"/>
          </p:cNvGraphicFramePr>
          <p:nvPr>
            <p:ph idx="4294967295"/>
            <p:extLst>
              <p:ext uri="{D42A27DB-BD31-4B8C-83A1-F6EECF244321}">
                <p14:modId xmlns:p14="http://schemas.microsoft.com/office/powerpoint/2010/main" val="2832735253"/>
              </p:ext>
            </p:extLst>
          </p:nvPr>
        </p:nvGraphicFramePr>
        <p:xfrm>
          <a:off x="4293091" y="908050"/>
          <a:ext cx="7751762" cy="511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9C30B91-3C37-4F2C-8057-9A8EFEC0733E}"/>
              </a:ext>
            </a:extLst>
          </p:cNvPr>
          <p:cNvSpPr/>
          <p:nvPr/>
        </p:nvSpPr>
        <p:spPr>
          <a:xfrm>
            <a:off x="348185" y="2475600"/>
            <a:ext cx="4328916" cy="3221009"/>
          </a:xfrm>
          <a:prstGeom prst="rect">
            <a:avLst/>
          </a:prstGeom>
        </p:spPr>
        <p:txBody>
          <a:bodyPr vert="horz" lIns="91440" tIns="45720" rIns="91440" bIns="45720" rtlCol="0">
            <a:normAutofit lnSpcReduction="10000"/>
          </a:bodyPr>
          <a:lstStyle/>
          <a:p>
            <a:pPr defTabSz="914400">
              <a:spcAft>
                <a:spcPts val="600"/>
              </a:spcAft>
            </a:pPr>
            <a:r>
              <a:rPr lang="en-US" sz="2400" dirty="0">
                <a:latin typeface="Aptos" panose="020B0004020202020204" pitchFamily="34" charset="0"/>
                <a:cs typeface="Calibri" panose="020F0502020204030204" pitchFamily="34" charset="0"/>
              </a:rPr>
              <a:t>The Minister of ISED, through the Department of Industry Act, </a:t>
            </a:r>
            <a:br>
              <a:rPr lang="en-US" sz="2400" dirty="0">
                <a:latin typeface="Aptos" panose="020B0004020202020204" pitchFamily="34" charset="0"/>
                <a:cs typeface="Calibri" panose="020F0502020204030204" pitchFamily="34" charset="0"/>
              </a:rPr>
            </a:br>
            <a:r>
              <a:rPr lang="en-US" sz="2400" dirty="0">
                <a:latin typeface="Aptos" panose="020B0004020202020204" pitchFamily="34" charset="0"/>
                <a:cs typeface="Calibri" panose="020F0502020204030204" pitchFamily="34" charset="0"/>
              </a:rPr>
              <a:t>the Radiocommunication Act and the Radiocommunication Regulations, with due regard to the objectives of the Telecommunications Act, is responsible for spectrum management in Canada.</a:t>
            </a:r>
          </a:p>
        </p:txBody>
      </p:sp>
    </p:spTree>
    <p:extLst>
      <p:ext uri="{BB962C8B-B14F-4D97-AF65-F5344CB8AC3E}">
        <p14:creationId xmlns:p14="http://schemas.microsoft.com/office/powerpoint/2010/main" val="65301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42" y="690334"/>
            <a:ext cx="10900207" cy="938103"/>
          </a:xfrm>
        </p:spPr>
        <p:txBody>
          <a:bodyPr>
            <a:noAutofit/>
          </a:bodyPr>
          <a:lstStyle/>
          <a:p>
            <a:pPr algn="ctr" defTabSz="1219140">
              <a:lnSpc>
                <a:spcPts val="3000"/>
              </a:lnSpc>
            </a:pPr>
            <a:r>
              <a:rPr lang="en-CA" altLang="en-US" sz="2800" dirty="0">
                <a:solidFill>
                  <a:schemeClr val="tx1"/>
                </a:solidFill>
                <a:latin typeface="Calibri"/>
                <a:ea typeface="Calibri"/>
                <a:cs typeface="Calibri"/>
              </a:rPr>
              <a:t>Electromagnetic </a:t>
            </a:r>
            <a:r>
              <a:rPr lang="en-CA" altLang="en-US" sz="2800" b="1" dirty="0">
                <a:solidFill>
                  <a:schemeClr val="tx1"/>
                </a:solidFill>
                <a:latin typeface="Calibri"/>
                <a:ea typeface="Calibri"/>
                <a:cs typeface="Calibri"/>
              </a:rPr>
              <a:t>Spectrum</a:t>
            </a:r>
            <a:r>
              <a:rPr lang="en-CA" altLang="en-US" sz="2800" dirty="0">
                <a:solidFill>
                  <a:schemeClr val="tx1"/>
                </a:solidFill>
                <a:latin typeface="Calibri"/>
                <a:ea typeface="Calibri"/>
                <a:cs typeface="Calibri"/>
              </a:rPr>
              <a:t> </a:t>
            </a:r>
            <a:br>
              <a:rPr lang="en-CA" altLang="en-US" sz="2800" dirty="0">
                <a:latin typeface="+mn-ea"/>
                <a:ea typeface="+mn-ea"/>
                <a:cs typeface="Calibri" panose="020F0502020204030204" pitchFamily="34" charset="0"/>
              </a:rPr>
            </a:br>
            <a:r>
              <a:rPr lang="en-CA" altLang="en-US" sz="2800" dirty="0">
                <a:solidFill>
                  <a:schemeClr val="tx1"/>
                </a:solidFill>
                <a:latin typeface="Calibri"/>
                <a:ea typeface="Calibri"/>
                <a:cs typeface="Calibri"/>
              </a:rPr>
              <a:t>from extremely low frequency to gamma rays</a:t>
            </a:r>
            <a:endParaRPr lang="en-CA" sz="2800">
              <a:solidFill>
                <a:schemeClr val="tx1"/>
              </a:solidFill>
              <a:latin typeface="Calibri" panose="020F0502020204030204" pitchFamily="34" charset="0"/>
              <a:ea typeface="Calibri"/>
              <a:cs typeface="Calibri" panose="020F0502020204030204" pitchFamily="34" charset="0"/>
            </a:endParaRPr>
          </a:p>
        </p:txBody>
      </p:sp>
      <p:sp>
        <p:nvSpPr>
          <p:cNvPr id="435" name="Title 1"/>
          <p:cNvSpPr txBox="1">
            <a:spLocks/>
          </p:cNvSpPr>
          <p:nvPr/>
        </p:nvSpPr>
        <p:spPr bwMode="auto">
          <a:xfrm>
            <a:off x="794619" y="6042034"/>
            <a:ext cx="11253394" cy="31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lvl1pPr algn="l" defTabSz="457200" rtl="0" eaLnBrk="1" fontAlgn="base" hangingPunct="1">
              <a:spcBef>
                <a:spcPct val="0"/>
              </a:spcBef>
              <a:spcAft>
                <a:spcPct val="0"/>
              </a:spcAft>
              <a:defRPr lang="en-US" sz="3600" b="0" i="0" kern="1200">
                <a:solidFill>
                  <a:schemeClr val="accent3"/>
                </a:solidFill>
                <a:latin typeface="Trebuchet MS" panose="020B0703020202090204" pitchFamily="34" charset="0"/>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defTabSz="1219140"/>
            <a:r>
              <a:rPr lang="en-CA" altLang="en-US" sz="1800" b="1" dirty="0">
                <a:solidFill>
                  <a:schemeClr val="tx1"/>
                </a:solidFill>
                <a:latin typeface="+mn-lt"/>
                <a:ea typeface="+mn-ea"/>
                <a:cs typeface="Calibri"/>
              </a:rPr>
              <a:t>ISED regulates radio apparatus, interference causing equipment and radio sensitive equipment up to 3 000 GHz</a:t>
            </a:r>
            <a:endParaRPr lang="en-CA" sz="1800" b="1" dirty="0">
              <a:solidFill>
                <a:schemeClr val="tx1"/>
              </a:solidFill>
              <a:latin typeface="+mn-lt"/>
            </a:endParaRPr>
          </a:p>
        </p:txBody>
      </p:sp>
      <p:sp>
        <p:nvSpPr>
          <p:cNvPr id="642" name="TextBox 493">
            <a:extLst>
              <a:ext uri="{FF2B5EF4-FFF2-40B4-BE49-F238E27FC236}">
                <a16:creationId xmlns:a16="http://schemas.microsoft.com/office/drawing/2014/main" id="{A0588832-8BE0-4D20-996B-392AAFC37475}"/>
              </a:ext>
            </a:extLst>
          </p:cNvPr>
          <p:cNvSpPr txBox="1"/>
          <p:nvPr/>
        </p:nvSpPr>
        <p:spPr>
          <a:xfrm>
            <a:off x="9984487" y="3654437"/>
            <a:ext cx="1754571" cy="460358"/>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lnSpc>
                <a:spcPct val="80000"/>
              </a:lnSpc>
            </a:pPr>
            <a:r>
              <a:rPr lang="en-US" sz="1600" b="1" cap="all">
                <a:solidFill>
                  <a:srgbClr val="404040"/>
                </a:solidFill>
                <a:latin typeface="Calibri"/>
                <a:cs typeface="Calibri"/>
              </a:rPr>
              <a:t>gamma</a:t>
            </a:r>
            <a:br>
              <a:rPr lang="en-US" sz="1600" b="1" cap="all">
                <a:solidFill>
                  <a:srgbClr val="404040"/>
                </a:solidFill>
                <a:latin typeface="Calibri"/>
                <a:cs typeface="Calibri"/>
              </a:rPr>
            </a:br>
            <a:r>
              <a:rPr lang="en-US" sz="1600" b="1" cap="all">
                <a:solidFill>
                  <a:srgbClr val="404040"/>
                </a:solidFill>
                <a:latin typeface="Calibri"/>
                <a:cs typeface="Calibri"/>
              </a:rPr>
              <a:t>rays</a:t>
            </a:r>
          </a:p>
        </p:txBody>
      </p:sp>
      <p:grpSp>
        <p:nvGrpSpPr>
          <p:cNvPr id="641" name="Group 640">
            <a:extLst>
              <a:ext uri="{FF2B5EF4-FFF2-40B4-BE49-F238E27FC236}">
                <a16:creationId xmlns:a16="http://schemas.microsoft.com/office/drawing/2014/main" id="{9831783E-FDDF-4599-904F-B981885B3E6B}"/>
              </a:ext>
            </a:extLst>
          </p:cNvPr>
          <p:cNvGrpSpPr/>
          <p:nvPr/>
        </p:nvGrpSpPr>
        <p:grpSpPr>
          <a:xfrm>
            <a:off x="792479" y="1628437"/>
            <a:ext cx="10491203" cy="4203203"/>
            <a:chOff x="734158" y="919861"/>
            <a:chExt cx="7731310" cy="3560417"/>
          </a:xfrm>
        </p:grpSpPr>
        <p:pic>
          <p:nvPicPr>
            <p:cNvPr id="436" name="Picture 435">
              <a:extLst>
                <a:ext uri="{FF2B5EF4-FFF2-40B4-BE49-F238E27FC236}">
                  <a16:creationId xmlns:a16="http://schemas.microsoft.com/office/drawing/2014/main" id="{A9CDD319-FD8C-4964-82A2-9C406212F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84" y="2002793"/>
              <a:ext cx="7647984" cy="2477485"/>
            </a:xfrm>
            <a:prstGeom prst="rect">
              <a:avLst/>
            </a:prstGeom>
          </p:spPr>
        </p:pic>
        <p:sp>
          <p:nvSpPr>
            <p:cNvPr id="437" name="Freeform 1">
              <a:extLst>
                <a:ext uri="{FF2B5EF4-FFF2-40B4-BE49-F238E27FC236}">
                  <a16:creationId xmlns:a16="http://schemas.microsoft.com/office/drawing/2014/main" id="{D4D744A5-B528-412E-BB18-2768526DFACB}"/>
                </a:ext>
              </a:extLst>
            </p:cNvPr>
            <p:cNvSpPr>
              <a:spLocks noChangeArrowheads="1"/>
            </p:cNvSpPr>
            <p:nvPr/>
          </p:nvSpPr>
          <p:spPr bwMode="auto">
            <a:xfrm>
              <a:off x="2827951" y="923624"/>
              <a:ext cx="28856" cy="97858"/>
            </a:xfrm>
            <a:custGeom>
              <a:avLst/>
              <a:gdLst>
                <a:gd name="T0" fmla="*/ 38 w 103"/>
                <a:gd name="T1" fmla="*/ 345 h 346"/>
                <a:gd name="T2" fmla="*/ 38 w 103"/>
                <a:gd name="T3" fmla="*/ 72 h 346"/>
                <a:gd name="T4" fmla="*/ 38 w 103"/>
                <a:gd name="T5" fmla="*/ 72 h 346"/>
                <a:gd name="T6" fmla="*/ 0 w 103"/>
                <a:gd name="T7" fmla="*/ 72 h 346"/>
                <a:gd name="T8" fmla="*/ 0 w 103"/>
                <a:gd name="T9" fmla="*/ 26 h 346"/>
                <a:gd name="T10" fmla="*/ 0 w 103"/>
                <a:gd name="T11" fmla="*/ 26 h 346"/>
                <a:gd name="T12" fmla="*/ 19 w 103"/>
                <a:gd name="T13" fmla="*/ 23 h 346"/>
                <a:gd name="T14" fmla="*/ 34 w 103"/>
                <a:gd name="T15" fmla="*/ 15 h 346"/>
                <a:gd name="T16" fmla="*/ 49 w 103"/>
                <a:gd name="T17" fmla="*/ 7 h 346"/>
                <a:gd name="T18" fmla="*/ 61 w 103"/>
                <a:gd name="T19" fmla="*/ 0 h 346"/>
                <a:gd name="T20" fmla="*/ 102 w 103"/>
                <a:gd name="T21" fmla="*/ 0 h 346"/>
                <a:gd name="T22" fmla="*/ 102 w 103"/>
                <a:gd name="T23" fmla="*/ 345 h 346"/>
                <a:gd name="T24" fmla="*/ 38 w 103"/>
                <a:gd name="T25"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346">
                  <a:moveTo>
                    <a:pt x="38" y="345"/>
                  </a:moveTo>
                  <a:lnTo>
                    <a:pt x="38" y="72"/>
                  </a:lnTo>
                  <a:lnTo>
                    <a:pt x="38" y="72"/>
                  </a:lnTo>
                  <a:lnTo>
                    <a:pt x="0" y="72"/>
                  </a:lnTo>
                  <a:lnTo>
                    <a:pt x="0" y="26"/>
                  </a:lnTo>
                  <a:lnTo>
                    <a:pt x="0" y="26"/>
                  </a:lnTo>
                  <a:lnTo>
                    <a:pt x="19" y="23"/>
                  </a:lnTo>
                  <a:lnTo>
                    <a:pt x="34" y="15"/>
                  </a:lnTo>
                  <a:lnTo>
                    <a:pt x="49" y="7"/>
                  </a:lnTo>
                  <a:lnTo>
                    <a:pt x="61" y="0"/>
                  </a:lnTo>
                  <a:lnTo>
                    <a:pt x="102" y="0"/>
                  </a:lnTo>
                  <a:lnTo>
                    <a:pt x="102" y="345"/>
                  </a:lnTo>
                  <a:lnTo>
                    <a:pt x="38" y="34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38" name="Freeform 2">
              <a:extLst>
                <a:ext uri="{FF2B5EF4-FFF2-40B4-BE49-F238E27FC236}">
                  <a16:creationId xmlns:a16="http://schemas.microsoft.com/office/drawing/2014/main" id="{FBCC683F-2EC9-4022-84EE-266BE7E5C574}"/>
                </a:ext>
              </a:extLst>
            </p:cNvPr>
            <p:cNvSpPr>
              <a:spLocks noChangeArrowheads="1"/>
            </p:cNvSpPr>
            <p:nvPr/>
          </p:nvSpPr>
          <p:spPr bwMode="auto">
            <a:xfrm>
              <a:off x="2903226" y="922370"/>
              <a:ext cx="79040" cy="100367"/>
            </a:xfrm>
            <a:custGeom>
              <a:avLst/>
              <a:gdLst>
                <a:gd name="T0" fmla="*/ 216 w 278"/>
                <a:gd name="T1" fmla="*/ 220 h 354"/>
                <a:gd name="T2" fmla="*/ 216 w 278"/>
                <a:gd name="T3" fmla="*/ 220 h 354"/>
                <a:gd name="T4" fmla="*/ 220 w 278"/>
                <a:gd name="T5" fmla="*/ 53 h 354"/>
                <a:gd name="T6" fmla="*/ 216 w 278"/>
                <a:gd name="T7" fmla="*/ 53 h 354"/>
                <a:gd name="T8" fmla="*/ 216 w 278"/>
                <a:gd name="T9" fmla="*/ 53 h 354"/>
                <a:gd name="T10" fmla="*/ 193 w 278"/>
                <a:gd name="T11" fmla="*/ 186 h 354"/>
                <a:gd name="T12" fmla="*/ 163 w 278"/>
                <a:gd name="T13" fmla="*/ 353 h 354"/>
                <a:gd name="T14" fmla="*/ 102 w 278"/>
                <a:gd name="T15" fmla="*/ 353 h 354"/>
                <a:gd name="T16" fmla="*/ 102 w 278"/>
                <a:gd name="T17" fmla="*/ 353 h 354"/>
                <a:gd name="T18" fmla="*/ 56 w 278"/>
                <a:gd name="T19" fmla="*/ 49 h 354"/>
                <a:gd name="T20" fmla="*/ 53 w 278"/>
                <a:gd name="T21" fmla="*/ 49 h 354"/>
                <a:gd name="T22" fmla="*/ 53 w 278"/>
                <a:gd name="T23" fmla="*/ 49 h 354"/>
                <a:gd name="T24" fmla="*/ 56 w 278"/>
                <a:gd name="T25" fmla="*/ 228 h 354"/>
                <a:gd name="T26" fmla="*/ 56 w 278"/>
                <a:gd name="T27" fmla="*/ 353 h 354"/>
                <a:gd name="T28" fmla="*/ 0 w 278"/>
                <a:gd name="T29" fmla="*/ 353 h 354"/>
                <a:gd name="T30" fmla="*/ 0 w 278"/>
                <a:gd name="T31" fmla="*/ 0 h 354"/>
                <a:gd name="T32" fmla="*/ 94 w 278"/>
                <a:gd name="T33" fmla="*/ 0 h 354"/>
                <a:gd name="T34" fmla="*/ 94 w 278"/>
                <a:gd name="T35" fmla="*/ 0 h 354"/>
                <a:gd name="T36" fmla="*/ 117 w 278"/>
                <a:gd name="T37" fmla="*/ 141 h 354"/>
                <a:gd name="T38" fmla="*/ 136 w 278"/>
                <a:gd name="T39" fmla="*/ 247 h 354"/>
                <a:gd name="T40" fmla="*/ 136 w 278"/>
                <a:gd name="T41" fmla="*/ 247 h 354"/>
                <a:gd name="T42" fmla="*/ 136 w 278"/>
                <a:gd name="T43" fmla="*/ 247 h 354"/>
                <a:gd name="T44" fmla="*/ 155 w 278"/>
                <a:gd name="T45" fmla="*/ 141 h 354"/>
                <a:gd name="T46" fmla="*/ 186 w 278"/>
                <a:gd name="T47" fmla="*/ 0 h 354"/>
                <a:gd name="T48" fmla="*/ 277 w 278"/>
                <a:gd name="T49" fmla="*/ 0 h 354"/>
                <a:gd name="T50" fmla="*/ 277 w 278"/>
                <a:gd name="T51" fmla="*/ 353 h 354"/>
                <a:gd name="T52" fmla="*/ 216 w 278"/>
                <a:gd name="T53" fmla="*/ 353 h 354"/>
                <a:gd name="T54" fmla="*/ 216 w 278"/>
                <a:gd name="T55" fmla="*/ 22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8" h="354">
                  <a:moveTo>
                    <a:pt x="216" y="220"/>
                  </a:moveTo>
                  <a:lnTo>
                    <a:pt x="216" y="220"/>
                  </a:lnTo>
                  <a:lnTo>
                    <a:pt x="220" y="53"/>
                  </a:lnTo>
                  <a:lnTo>
                    <a:pt x="216" y="53"/>
                  </a:lnTo>
                  <a:lnTo>
                    <a:pt x="216" y="53"/>
                  </a:lnTo>
                  <a:lnTo>
                    <a:pt x="193" y="186"/>
                  </a:lnTo>
                  <a:lnTo>
                    <a:pt x="163" y="353"/>
                  </a:lnTo>
                  <a:lnTo>
                    <a:pt x="102" y="353"/>
                  </a:lnTo>
                  <a:lnTo>
                    <a:pt x="102" y="353"/>
                  </a:lnTo>
                  <a:lnTo>
                    <a:pt x="56" y="49"/>
                  </a:lnTo>
                  <a:lnTo>
                    <a:pt x="53" y="49"/>
                  </a:lnTo>
                  <a:lnTo>
                    <a:pt x="53" y="49"/>
                  </a:lnTo>
                  <a:lnTo>
                    <a:pt x="56" y="228"/>
                  </a:lnTo>
                  <a:lnTo>
                    <a:pt x="56" y="353"/>
                  </a:lnTo>
                  <a:lnTo>
                    <a:pt x="0" y="353"/>
                  </a:lnTo>
                  <a:lnTo>
                    <a:pt x="0" y="0"/>
                  </a:lnTo>
                  <a:lnTo>
                    <a:pt x="94" y="0"/>
                  </a:lnTo>
                  <a:lnTo>
                    <a:pt x="94" y="0"/>
                  </a:lnTo>
                  <a:lnTo>
                    <a:pt x="117" y="141"/>
                  </a:lnTo>
                  <a:lnTo>
                    <a:pt x="136" y="247"/>
                  </a:lnTo>
                  <a:lnTo>
                    <a:pt x="136" y="247"/>
                  </a:lnTo>
                  <a:lnTo>
                    <a:pt x="136" y="247"/>
                  </a:lnTo>
                  <a:lnTo>
                    <a:pt x="155" y="141"/>
                  </a:lnTo>
                  <a:lnTo>
                    <a:pt x="186" y="0"/>
                  </a:lnTo>
                  <a:lnTo>
                    <a:pt x="277" y="0"/>
                  </a:lnTo>
                  <a:lnTo>
                    <a:pt x="277" y="353"/>
                  </a:lnTo>
                  <a:lnTo>
                    <a:pt x="216" y="353"/>
                  </a:lnTo>
                  <a:lnTo>
                    <a:pt x="216" y="22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39" name="Freeform 3">
              <a:extLst>
                <a:ext uri="{FF2B5EF4-FFF2-40B4-BE49-F238E27FC236}">
                  <a16:creationId xmlns:a16="http://schemas.microsoft.com/office/drawing/2014/main" id="{5056650C-B91D-43E4-860C-B45A4A1D95AA}"/>
                </a:ext>
              </a:extLst>
            </p:cNvPr>
            <p:cNvSpPr>
              <a:spLocks noChangeArrowheads="1"/>
            </p:cNvSpPr>
            <p:nvPr/>
          </p:nvSpPr>
          <p:spPr bwMode="auto">
            <a:xfrm>
              <a:off x="2999830" y="922370"/>
              <a:ext cx="60220" cy="100367"/>
            </a:xfrm>
            <a:custGeom>
              <a:avLst/>
              <a:gdLst>
                <a:gd name="T0" fmla="*/ 0 w 213"/>
                <a:gd name="T1" fmla="*/ 0 h 354"/>
                <a:gd name="T2" fmla="*/ 64 w 213"/>
                <a:gd name="T3" fmla="*/ 0 h 354"/>
                <a:gd name="T4" fmla="*/ 64 w 213"/>
                <a:gd name="T5" fmla="*/ 141 h 354"/>
                <a:gd name="T6" fmla="*/ 151 w 213"/>
                <a:gd name="T7" fmla="*/ 141 h 354"/>
                <a:gd name="T8" fmla="*/ 151 w 213"/>
                <a:gd name="T9" fmla="*/ 0 h 354"/>
                <a:gd name="T10" fmla="*/ 212 w 213"/>
                <a:gd name="T11" fmla="*/ 0 h 354"/>
                <a:gd name="T12" fmla="*/ 212 w 213"/>
                <a:gd name="T13" fmla="*/ 353 h 354"/>
                <a:gd name="T14" fmla="*/ 151 w 213"/>
                <a:gd name="T15" fmla="*/ 353 h 354"/>
                <a:gd name="T16" fmla="*/ 151 w 213"/>
                <a:gd name="T17" fmla="*/ 194 h 354"/>
                <a:gd name="T18" fmla="*/ 64 w 213"/>
                <a:gd name="T19" fmla="*/ 194 h 354"/>
                <a:gd name="T20" fmla="*/ 64 w 213"/>
                <a:gd name="T21" fmla="*/ 353 h 354"/>
                <a:gd name="T22" fmla="*/ 0 w 213"/>
                <a:gd name="T23" fmla="*/ 353 h 354"/>
                <a:gd name="T24" fmla="*/ 0 w 21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54">
                  <a:moveTo>
                    <a:pt x="0" y="0"/>
                  </a:moveTo>
                  <a:lnTo>
                    <a:pt x="64" y="0"/>
                  </a:lnTo>
                  <a:lnTo>
                    <a:pt x="64" y="141"/>
                  </a:lnTo>
                  <a:lnTo>
                    <a:pt x="151" y="141"/>
                  </a:lnTo>
                  <a:lnTo>
                    <a:pt x="151" y="0"/>
                  </a:lnTo>
                  <a:lnTo>
                    <a:pt x="212" y="0"/>
                  </a:lnTo>
                  <a:lnTo>
                    <a:pt x="212" y="353"/>
                  </a:lnTo>
                  <a:lnTo>
                    <a:pt x="151" y="353"/>
                  </a:lnTo>
                  <a:lnTo>
                    <a:pt x="151" y="194"/>
                  </a:lnTo>
                  <a:lnTo>
                    <a:pt x="64" y="194"/>
                  </a:lnTo>
                  <a:lnTo>
                    <a:pt x="64" y="353"/>
                  </a:lnTo>
                  <a:lnTo>
                    <a:pt x="0" y="353"/>
                  </a:lnTo>
                  <a:lnTo>
                    <a:pt x="0" y="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0" name="Freeform 4">
              <a:extLst>
                <a:ext uri="{FF2B5EF4-FFF2-40B4-BE49-F238E27FC236}">
                  <a16:creationId xmlns:a16="http://schemas.microsoft.com/office/drawing/2014/main" id="{057363B2-F867-4E4E-91BB-FEC35A89C664}"/>
                </a:ext>
              </a:extLst>
            </p:cNvPr>
            <p:cNvSpPr>
              <a:spLocks noChangeArrowheads="1"/>
            </p:cNvSpPr>
            <p:nvPr/>
          </p:nvSpPr>
          <p:spPr bwMode="auto">
            <a:xfrm>
              <a:off x="3071341" y="944953"/>
              <a:ext cx="51439" cy="76530"/>
            </a:xfrm>
            <a:custGeom>
              <a:avLst/>
              <a:gdLst>
                <a:gd name="T0" fmla="*/ 0 w 180"/>
                <a:gd name="T1" fmla="*/ 225 h 271"/>
                <a:gd name="T2" fmla="*/ 0 w 180"/>
                <a:gd name="T3" fmla="*/ 225 h 271"/>
                <a:gd name="T4" fmla="*/ 106 w 180"/>
                <a:gd name="T5" fmla="*/ 54 h 271"/>
                <a:gd name="T6" fmla="*/ 8 w 180"/>
                <a:gd name="T7" fmla="*/ 54 h 271"/>
                <a:gd name="T8" fmla="*/ 8 w 180"/>
                <a:gd name="T9" fmla="*/ 0 h 271"/>
                <a:gd name="T10" fmla="*/ 175 w 180"/>
                <a:gd name="T11" fmla="*/ 0 h 271"/>
                <a:gd name="T12" fmla="*/ 175 w 180"/>
                <a:gd name="T13" fmla="*/ 46 h 271"/>
                <a:gd name="T14" fmla="*/ 175 w 180"/>
                <a:gd name="T15" fmla="*/ 46 h 271"/>
                <a:gd name="T16" fmla="*/ 72 w 180"/>
                <a:gd name="T17" fmla="*/ 217 h 271"/>
                <a:gd name="T18" fmla="*/ 179 w 180"/>
                <a:gd name="T19" fmla="*/ 217 h 271"/>
                <a:gd name="T20" fmla="*/ 171 w 180"/>
                <a:gd name="T21" fmla="*/ 270 h 271"/>
                <a:gd name="T22" fmla="*/ 0 w 180"/>
                <a:gd name="T23" fmla="*/ 270 h 271"/>
                <a:gd name="T24" fmla="*/ 0 w 180"/>
                <a:gd name="T25" fmla="*/ 2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71">
                  <a:moveTo>
                    <a:pt x="0" y="225"/>
                  </a:moveTo>
                  <a:lnTo>
                    <a:pt x="0" y="225"/>
                  </a:lnTo>
                  <a:lnTo>
                    <a:pt x="106" y="54"/>
                  </a:lnTo>
                  <a:lnTo>
                    <a:pt x="8" y="54"/>
                  </a:lnTo>
                  <a:lnTo>
                    <a:pt x="8" y="0"/>
                  </a:lnTo>
                  <a:lnTo>
                    <a:pt x="175" y="0"/>
                  </a:lnTo>
                  <a:lnTo>
                    <a:pt x="175" y="46"/>
                  </a:lnTo>
                  <a:lnTo>
                    <a:pt x="175" y="46"/>
                  </a:lnTo>
                  <a:lnTo>
                    <a:pt x="72" y="217"/>
                  </a:lnTo>
                  <a:lnTo>
                    <a:pt x="179" y="217"/>
                  </a:lnTo>
                  <a:lnTo>
                    <a:pt x="171" y="270"/>
                  </a:lnTo>
                  <a:lnTo>
                    <a:pt x="0" y="270"/>
                  </a:lnTo>
                  <a:lnTo>
                    <a:pt x="0" y="22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1" name="Freeform 5">
              <a:extLst>
                <a:ext uri="{FF2B5EF4-FFF2-40B4-BE49-F238E27FC236}">
                  <a16:creationId xmlns:a16="http://schemas.microsoft.com/office/drawing/2014/main" id="{60DE355A-CDD6-4C77-AC41-3B13E3CDB83C}"/>
                </a:ext>
              </a:extLst>
            </p:cNvPr>
            <p:cNvSpPr>
              <a:spLocks noChangeArrowheads="1"/>
            </p:cNvSpPr>
            <p:nvPr/>
          </p:nvSpPr>
          <p:spPr bwMode="auto">
            <a:xfrm>
              <a:off x="3901879" y="923624"/>
              <a:ext cx="30110" cy="97858"/>
            </a:xfrm>
            <a:custGeom>
              <a:avLst/>
              <a:gdLst>
                <a:gd name="T0" fmla="*/ 39 w 104"/>
                <a:gd name="T1" fmla="*/ 345 h 346"/>
                <a:gd name="T2" fmla="*/ 39 w 104"/>
                <a:gd name="T3" fmla="*/ 72 h 346"/>
                <a:gd name="T4" fmla="*/ 39 w 104"/>
                <a:gd name="T5" fmla="*/ 72 h 346"/>
                <a:gd name="T6" fmla="*/ 0 w 104"/>
                <a:gd name="T7" fmla="*/ 72 h 346"/>
                <a:gd name="T8" fmla="*/ 0 w 104"/>
                <a:gd name="T9" fmla="*/ 26 h 346"/>
                <a:gd name="T10" fmla="*/ 0 w 104"/>
                <a:gd name="T11" fmla="*/ 26 h 346"/>
                <a:gd name="T12" fmla="*/ 19 w 104"/>
                <a:gd name="T13" fmla="*/ 23 h 346"/>
                <a:gd name="T14" fmla="*/ 35 w 104"/>
                <a:gd name="T15" fmla="*/ 15 h 346"/>
                <a:gd name="T16" fmla="*/ 50 w 104"/>
                <a:gd name="T17" fmla="*/ 7 h 346"/>
                <a:gd name="T18" fmla="*/ 61 w 104"/>
                <a:gd name="T19" fmla="*/ 0 h 346"/>
                <a:gd name="T20" fmla="*/ 103 w 104"/>
                <a:gd name="T21" fmla="*/ 0 h 346"/>
                <a:gd name="T22" fmla="*/ 103 w 104"/>
                <a:gd name="T23" fmla="*/ 345 h 346"/>
                <a:gd name="T24" fmla="*/ 39 w 104"/>
                <a:gd name="T25"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346">
                  <a:moveTo>
                    <a:pt x="39" y="345"/>
                  </a:moveTo>
                  <a:lnTo>
                    <a:pt x="39" y="72"/>
                  </a:lnTo>
                  <a:lnTo>
                    <a:pt x="39" y="72"/>
                  </a:lnTo>
                  <a:lnTo>
                    <a:pt x="0" y="72"/>
                  </a:lnTo>
                  <a:lnTo>
                    <a:pt x="0" y="26"/>
                  </a:lnTo>
                  <a:lnTo>
                    <a:pt x="0" y="26"/>
                  </a:lnTo>
                  <a:lnTo>
                    <a:pt x="19" y="23"/>
                  </a:lnTo>
                  <a:lnTo>
                    <a:pt x="35" y="15"/>
                  </a:lnTo>
                  <a:lnTo>
                    <a:pt x="50" y="7"/>
                  </a:lnTo>
                  <a:lnTo>
                    <a:pt x="61" y="0"/>
                  </a:lnTo>
                  <a:lnTo>
                    <a:pt x="103" y="0"/>
                  </a:lnTo>
                  <a:lnTo>
                    <a:pt x="103" y="345"/>
                  </a:lnTo>
                  <a:lnTo>
                    <a:pt x="39" y="34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2" name="Freeform 6">
              <a:extLst>
                <a:ext uri="{FF2B5EF4-FFF2-40B4-BE49-F238E27FC236}">
                  <a16:creationId xmlns:a16="http://schemas.microsoft.com/office/drawing/2014/main" id="{3F8818D4-C318-4601-A5D3-E5059F495F26}"/>
                </a:ext>
              </a:extLst>
            </p:cNvPr>
            <p:cNvSpPr>
              <a:spLocks noChangeArrowheads="1"/>
            </p:cNvSpPr>
            <p:nvPr/>
          </p:nvSpPr>
          <p:spPr bwMode="auto">
            <a:xfrm>
              <a:off x="3973391" y="919861"/>
              <a:ext cx="63984" cy="105386"/>
            </a:xfrm>
            <a:custGeom>
              <a:avLst/>
              <a:gdLst>
                <a:gd name="T0" fmla="*/ 175 w 225"/>
                <a:gd name="T1" fmla="*/ 360 h 369"/>
                <a:gd name="T2" fmla="*/ 171 w 225"/>
                <a:gd name="T3" fmla="*/ 330 h 369"/>
                <a:gd name="T4" fmla="*/ 160 w 225"/>
                <a:gd name="T5" fmla="*/ 349 h 369"/>
                <a:gd name="T6" fmla="*/ 122 w 225"/>
                <a:gd name="T7" fmla="*/ 364 h 369"/>
                <a:gd name="T8" fmla="*/ 103 w 225"/>
                <a:gd name="T9" fmla="*/ 368 h 369"/>
                <a:gd name="T10" fmla="*/ 53 w 225"/>
                <a:gd name="T11" fmla="*/ 357 h 369"/>
                <a:gd name="T12" fmla="*/ 23 w 225"/>
                <a:gd name="T13" fmla="*/ 319 h 369"/>
                <a:gd name="T14" fmla="*/ 4 w 225"/>
                <a:gd name="T15" fmla="*/ 261 h 369"/>
                <a:gd name="T16" fmla="*/ 0 w 225"/>
                <a:gd name="T17" fmla="*/ 186 h 369"/>
                <a:gd name="T18" fmla="*/ 4 w 225"/>
                <a:gd name="T19" fmla="*/ 140 h 369"/>
                <a:gd name="T20" fmla="*/ 19 w 225"/>
                <a:gd name="T21" fmla="*/ 72 h 369"/>
                <a:gd name="T22" fmla="*/ 50 w 225"/>
                <a:gd name="T23" fmla="*/ 26 h 369"/>
                <a:gd name="T24" fmla="*/ 95 w 225"/>
                <a:gd name="T25" fmla="*/ 4 h 369"/>
                <a:gd name="T26" fmla="*/ 122 w 225"/>
                <a:gd name="T27" fmla="*/ 0 h 369"/>
                <a:gd name="T28" fmla="*/ 179 w 225"/>
                <a:gd name="T29" fmla="*/ 15 h 369"/>
                <a:gd name="T30" fmla="*/ 209 w 225"/>
                <a:gd name="T31" fmla="*/ 45 h 369"/>
                <a:gd name="T32" fmla="*/ 220 w 225"/>
                <a:gd name="T33" fmla="*/ 79 h 369"/>
                <a:gd name="T34" fmla="*/ 160 w 225"/>
                <a:gd name="T35" fmla="*/ 102 h 369"/>
                <a:gd name="T36" fmla="*/ 160 w 225"/>
                <a:gd name="T37" fmla="*/ 90 h 369"/>
                <a:gd name="T38" fmla="*/ 148 w 225"/>
                <a:gd name="T39" fmla="*/ 64 h 369"/>
                <a:gd name="T40" fmla="*/ 129 w 225"/>
                <a:gd name="T41" fmla="*/ 56 h 369"/>
                <a:gd name="T42" fmla="*/ 118 w 225"/>
                <a:gd name="T43" fmla="*/ 53 h 369"/>
                <a:gd name="T44" fmla="*/ 91 w 225"/>
                <a:gd name="T45" fmla="*/ 64 h 369"/>
                <a:gd name="T46" fmla="*/ 76 w 225"/>
                <a:gd name="T47" fmla="*/ 90 h 369"/>
                <a:gd name="T48" fmla="*/ 68 w 225"/>
                <a:gd name="T49" fmla="*/ 132 h 369"/>
                <a:gd name="T50" fmla="*/ 65 w 225"/>
                <a:gd name="T51" fmla="*/ 186 h 369"/>
                <a:gd name="T52" fmla="*/ 72 w 225"/>
                <a:gd name="T53" fmla="*/ 261 h 369"/>
                <a:gd name="T54" fmla="*/ 84 w 225"/>
                <a:gd name="T55" fmla="*/ 296 h 369"/>
                <a:gd name="T56" fmla="*/ 103 w 225"/>
                <a:gd name="T57" fmla="*/ 311 h 369"/>
                <a:gd name="T58" fmla="*/ 118 w 225"/>
                <a:gd name="T59" fmla="*/ 315 h 369"/>
                <a:gd name="T60" fmla="*/ 137 w 225"/>
                <a:gd name="T61" fmla="*/ 311 h 369"/>
                <a:gd name="T62" fmla="*/ 152 w 225"/>
                <a:gd name="T63" fmla="*/ 296 h 369"/>
                <a:gd name="T64" fmla="*/ 160 w 225"/>
                <a:gd name="T65" fmla="*/ 235 h 369"/>
                <a:gd name="T66" fmla="*/ 114 w 225"/>
                <a:gd name="T67" fmla="*/ 216 h 369"/>
                <a:gd name="T68" fmla="*/ 224 w 225"/>
                <a:gd name="T69" fmla="*/ 16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369">
                  <a:moveTo>
                    <a:pt x="224" y="360"/>
                  </a:moveTo>
                  <a:lnTo>
                    <a:pt x="175" y="360"/>
                  </a:lnTo>
                  <a:lnTo>
                    <a:pt x="175" y="360"/>
                  </a:lnTo>
                  <a:lnTo>
                    <a:pt x="171" y="330"/>
                  </a:lnTo>
                  <a:lnTo>
                    <a:pt x="171" y="330"/>
                  </a:lnTo>
                  <a:lnTo>
                    <a:pt x="160" y="349"/>
                  </a:lnTo>
                  <a:lnTo>
                    <a:pt x="141" y="360"/>
                  </a:lnTo>
                  <a:lnTo>
                    <a:pt x="122" y="364"/>
                  </a:lnTo>
                  <a:lnTo>
                    <a:pt x="103" y="368"/>
                  </a:lnTo>
                  <a:lnTo>
                    <a:pt x="103" y="368"/>
                  </a:lnTo>
                  <a:lnTo>
                    <a:pt x="76" y="364"/>
                  </a:lnTo>
                  <a:lnTo>
                    <a:pt x="53" y="357"/>
                  </a:lnTo>
                  <a:lnTo>
                    <a:pt x="38" y="341"/>
                  </a:lnTo>
                  <a:lnTo>
                    <a:pt x="23" y="319"/>
                  </a:lnTo>
                  <a:lnTo>
                    <a:pt x="12" y="296"/>
                  </a:lnTo>
                  <a:lnTo>
                    <a:pt x="4" y="261"/>
                  </a:lnTo>
                  <a:lnTo>
                    <a:pt x="0" y="227"/>
                  </a:lnTo>
                  <a:lnTo>
                    <a:pt x="0" y="186"/>
                  </a:lnTo>
                  <a:lnTo>
                    <a:pt x="0" y="186"/>
                  </a:lnTo>
                  <a:lnTo>
                    <a:pt x="4" y="140"/>
                  </a:lnTo>
                  <a:lnTo>
                    <a:pt x="8" y="102"/>
                  </a:lnTo>
                  <a:lnTo>
                    <a:pt x="19" y="72"/>
                  </a:lnTo>
                  <a:lnTo>
                    <a:pt x="31" y="45"/>
                  </a:lnTo>
                  <a:lnTo>
                    <a:pt x="50" y="26"/>
                  </a:lnTo>
                  <a:lnTo>
                    <a:pt x="68" y="11"/>
                  </a:lnTo>
                  <a:lnTo>
                    <a:pt x="95" y="4"/>
                  </a:lnTo>
                  <a:lnTo>
                    <a:pt x="122" y="0"/>
                  </a:lnTo>
                  <a:lnTo>
                    <a:pt x="122" y="0"/>
                  </a:lnTo>
                  <a:lnTo>
                    <a:pt x="152" y="4"/>
                  </a:lnTo>
                  <a:lnTo>
                    <a:pt x="179" y="15"/>
                  </a:lnTo>
                  <a:lnTo>
                    <a:pt x="194" y="26"/>
                  </a:lnTo>
                  <a:lnTo>
                    <a:pt x="209" y="45"/>
                  </a:lnTo>
                  <a:lnTo>
                    <a:pt x="217" y="60"/>
                  </a:lnTo>
                  <a:lnTo>
                    <a:pt x="220" y="79"/>
                  </a:lnTo>
                  <a:lnTo>
                    <a:pt x="224" y="102"/>
                  </a:lnTo>
                  <a:lnTo>
                    <a:pt x="160" y="102"/>
                  </a:lnTo>
                  <a:lnTo>
                    <a:pt x="160" y="102"/>
                  </a:lnTo>
                  <a:lnTo>
                    <a:pt x="160" y="90"/>
                  </a:lnTo>
                  <a:lnTo>
                    <a:pt x="152" y="72"/>
                  </a:lnTo>
                  <a:lnTo>
                    <a:pt x="148" y="64"/>
                  </a:lnTo>
                  <a:lnTo>
                    <a:pt x="141" y="60"/>
                  </a:lnTo>
                  <a:lnTo>
                    <a:pt x="129" y="56"/>
                  </a:lnTo>
                  <a:lnTo>
                    <a:pt x="118" y="53"/>
                  </a:lnTo>
                  <a:lnTo>
                    <a:pt x="118" y="53"/>
                  </a:lnTo>
                  <a:lnTo>
                    <a:pt x="103" y="56"/>
                  </a:lnTo>
                  <a:lnTo>
                    <a:pt x="91" y="64"/>
                  </a:lnTo>
                  <a:lnTo>
                    <a:pt x="84" y="75"/>
                  </a:lnTo>
                  <a:lnTo>
                    <a:pt x="76" y="90"/>
                  </a:lnTo>
                  <a:lnTo>
                    <a:pt x="72" y="110"/>
                  </a:lnTo>
                  <a:lnTo>
                    <a:pt x="68" y="132"/>
                  </a:lnTo>
                  <a:lnTo>
                    <a:pt x="65" y="186"/>
                  </a:lnTo>
                  <a:lnTo>
                    <a:pt x="65" y="186"/>
                  </a:lnTo>
                  <a:lnTo>
                    <a:pt x="68" y="239"/>
                  </a:lnTo>
                  <a:lnTo>
                    <a:pt x="72" y="261"/>
                  </a:lnTo>
                  <a:lnTo>
                    <a:pt x="76" y="280"/>
                  </a:lnTo>
                  <a:lnTo>
                    <a:pt x="84" y="296"/>
                  </a:lnTo>
                  <a:lnTo>
                    <a:pt x="91" y="307"/>
                  </a:lnTo>
                  <a:lnTo>
                    <a:pt x="103" y="311"/>
                  </a:lnTo>
                  <a:lnTo>
                    <a:pt x="118" y="315"/>
                  </a:lnTo>
                  <a:lnTo>
                    <a:pt x="118" y="315"/>
                  </a:lnTo>
                  <a:lnTo>
                    <a:pt x="129" y="315"/>
                  </a:lnTo>
                  <a:lnTo>
                    <a:pt x="137" y="311"/>
                  </a:lnTo>
                  <a:lnTo>
                    <a:pt x="145" y="303"/>
                  </a:lnTo>
                  <a:lnTo>
                    <a:pt x="152" y="296"/>
                  </a:lnTo>
                  <a:lnTo>
                    <a:pt x="160" y="269"/>
                  </a:lnTo>
                  <a:lnTo>
                    <a:pt x="160" y="235"/>
                  </a:lnTo>
                  <a:lnTo>
                    <a:pt x="160" y="216"/>
                  </a:lnTo>
                  <a:lnTo>
                    <a:pt x="114" y="216"/>
                  </a:lnTo>
                  <a:lnTo>
                    <a:pt x="114" y="163"/>
                  </a:lnTo>
                  <a:lnTo>
                    <a:pt x="224" y="163"/>
                  </a:lnTo>
                  <a:lnTo>
                    <a:pt x="224" y="36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3" name="Freeform 7">
              <a:extLst>
                <a:ext uri="{FF2B5EF4-FFF2-40B4-BE49-F238E27FC236}">
                  <a16:creationId xmlns:a16="http://schemas.microsoft.com/office/drawing/2014/main" id="{8EE97586-99ED-4E18-A1F6-8FF98C118BA8}"/>
                </a:ext>
              </a:extLst>
            </p:cNvPr>
            <p:cNvSpPr>
              <a:spLocks noChangeArrowheads="1"/>
            </p:cNvSpPr>
            <p:nvPr/>
          </p:nvSpPr>
          <p:spPr bwMode="auto">
            <a:xfrm>
              <a:off x="4051176" y="922370"/>
              <a:ext cx="61475" cy="100367"/>
            </a:xfrm>
            <a:custGeom>
              <a:avLst/>
              <a:gdLst>
                <a:gd name="T0" fmla="*/ 0 w 218"/>
                <a:gd name="T1" fmla="*/ 0 h 354"/>
                <a:gd name="T2" fmla="*/ 65 w 218"/>
                <a:gd name="T3" fmla="*/ 0 h 354"/>
                <a:gd name="T4" fmla="*/ 65 w 218"/>
                <a:gd name="T5" fmla="*/ 141 h 354"/>
                <a:gd name="T6" fmla="*/ 152 w 218"/>
                <a:gd name="T7" fmla="*/ 141 h 354"/>
                <a:gd name="T8" fmla="*/ 152 w 218"/>
                <a:gd name="T9" fmla="*/ 0 h 354"/>
                <a:gd name="T10" fmla="*/ 217 w 218"/>
                <a:gd name="T11" fmla="*/ 0 h 354"/>
                <a:gd name="T12" fmla="*/ 217 w 218"/>
                <a:gd name="T13" fmla="*/ 353 h 354"/>
                <a:gd name="T14" fmla="*/ 152 w 218"/>
                <a:gd name="T15" fmla="*/ 353 h 354"/>
                <a:gd name="T16" fmla="*/ 152 w 218"/>
                <a:gd name="T17" fmla="*/ 194 h 354"/>
                <a:gd name="T18" fmla="*/ 65 w 218"/>
                <a:gd name="T19" fmla="*/ 194 h 354"/>
                <a:gd name="T20" fmla="*/ 65 w 218"/>
                <a:gd name="T21" fmla="*/ 353 h 354"/>
                <a:gd name="T22" fmla="*/ 0 w 218"/>
                <a:gd name="T23" fmla="*/ 353 h 354"/>
                <a:gd name="T24" fmla="*/ 0 w 218"/>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354">
                  <a:moveTo>
                    <a:pt x="0" y="0"/>
                  </a:moveTo>
                  <a:lnTo>
                    <a:pt x="65" y="0"/>
                  </a:lnTo>
                  <a:lnTo>
                    <a:pt x="65" y="141"/>
                  </a:lnTo>
                  <a:lnTo>
                    <a:pt x="152" y="141"/>
                  </a:lnTo>
                  <a:lnTo>
                    <a:pt x="152" y="0"/>
                  </a:lnTo>
                  <a:lnTo>
                    <a:pt x="217" y="0"/>
                  </a:lnTo>
                  <a:lnTo>
                    <a:pt x="217" y="353"/>
                  </a:lnTo>
                  <a:lnTo>
                    <a:pt x="152" y="353"/>
                  </a:lnTo>
                  <a:lnTo>
                    <a:pt x="152" y="194"/>
                  </a:lnTo>
                  <a:lnTo>
                    <a:pt x="65" y="194"/>
                  </a:lnTo>
                  <a:lnTo>
                    <a:pt x="65" y="353"/>
                  </a:lnTo>
                  <a:lnTo>
                    <a:pt x="0" y="353"/>
                  </a:lnTo>
                  <a:lnTo>
                    <a:pt x="0" y="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4" name="Freeform 8">
              <a:extLst>
                <a:ext uri="{FF2B5EF4-FFF2-40B4-BE49-F238E27FC236}">
                  <a16:creationId xmlns:a16="http://schemas.microsoft.com/office/drawing/2014/main" id="{B5C1A773-0B08-40E5-992D-8027C7D6235C}"/>
                </a:ext>
              </a:extLst>
            </p:cNvPr>
            <p:cNvSpPr>
              <a:spLocks noChangeArrowheads="1"/>
            </p:cNvSpPr>
            <p:nvPr/>
          </p:nvSpPr>
          <p:spPr bwMode="auto">
            <a:xfrm>
              <a:off x="4122687" y="944953"/>
              <a:ext cx="51439" cy="76530"/>
            </a:xfrm>
            <a:custGeom>
              <a:avLst/>
              <a:gdLst>
                <a:gd name="T0" fmla="*/ 0 w 180"/>
                <a:gd name="T1" fmla="*/ 225 h 271"/>
                <a:gd name="T2" fmla="*/ 0 w 180"/>
                <a:gd name="T3" fmla="*/ 225 h 271"/>
                <a:gd name="T4" fmla="*/ 107 w 180"/>
                <a:gd name="T5" fmla="*/ 54 h 271"/>
                <a:gd name="T6" fmla="*/ 8 w 180"/>
                <a:gd name="T7" fmla="*/ 54 h 271"/>
                <a:gd name="T8" fmla="*/ 8 w 180"/>
                <a:gd name="T9" fmla="*/ 0 h 271"/>
                <a:gd name="T10" fmla="*/ 175 w 180"/>
                <a:gd name="T11" fmla="*/ 0 h 271"/>
                <a:gd name="T12" fmla="*/ 175 w 180"/>
                <a:gd name="T13" fmla="*/ 46 h 271"/>
                <a:gd name="T14" fmla="*/ 175 w 180"/>
                <a:gd name="T15" fmla="*/ 46 h 271"/>
                <a:gd name="T16" fmla="*/ 72 w 180"/>
                <a:gd name="T17" fmla="*/ 217 h 271"/>
                <a:gd name="T18" fmla="*/ 179 w 180"/>
                <a:gd name="T19" fmla="*/ 217 h 271"/>
                <a:gd name="T20" fmla="*/ 171 w 180"/>
                <a:gd name="T21" fmla="*/ 270 h 271"/>
                <a:gd name="T22" fmla="*/ 0 w 180"/>
                <a:gd name="T23" fmla="*/ 270 h 271"/>
                <a:gd name="T24" fmla="*/ 0 w 180"/>
                <a:gd name="T25" fmla="*/ 2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71">
                  <a:moveTo>
                    <a:pt x="0" y="225"/>
                  </a:moveTo>
                  <a:lnTo>
                    <a:pt x="0" y="225"/>
                  </a:lnTo>
                  <a:lnTo>
                    <a:pt x="107" y="54"/>
                  </a:lnTo>
                  <a:lnTo>
                    <a:pt x="8" y="54"/>
                  </a:lnTo>
                  <a:lnTo>
                    <a:pt x="8" y="0"/>
                  </a:lnTo>
                  <a:lnTo>
                    <a:pt x="175" y="0"/>
                  </a:lnTo>
                  <a:lnTo>
                    <a:pt x="175" y="46"/>
                  </a:lnTo>
                  <a:lnTo>
                    <a:pt x="175" y="46"/>
                  </a:lnTo>
                  <a:lnTo>
                    <a:pt x="72" y="217"/>
                  </a:lnTo>
                  <a:lnTo>
                    <a:pt x="179" y="217"/>
                  </a:lnTo>
                  <a:lnTo>
                    <a:pt x="171" y="270"/>
                  </a:lnTo>
                  <a:lnTo>
                    <a:pt x="0" y="270"/>
                  </a:lnTo>
                  <a:lnTo>
                    <a:pt x="0" y="22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5" name="Freeform 9">
              <a:extLst>
                <a:ext uri="{FF2B5EF4-FFF2-40B4-BE49-F238E27FC236}">
                  <a16:creationId xmlns:a16="http://schemas.microsoft.com/office/drawing/2014/main" id="{490C537C-EC98-4AA2-AEC1-8B76999B410A}"/>
                </a:ext>
              </a:extLst>
            </p:cNvPr>
            <p:cNvSpPr>
              <a:spLocks noChangeArrowheads="1"/>
            </p:cNvSpPr>
            <p:nvPr/>
          </p:nvSpPr>
          <p:spPr bwMode="auto">
            <a:xfrm>
              <a:off x="4972044" y="923624"/>
              <a:ext cx="30110" cy="97858"/>
            </a:xfrm>
            <a:custGeom>
              <a:avLst/>
              <a:gdLst>
                <a:gd name="T0" fmla="*/ 38 w 104"/>
                <a:gd name="T1" fmla="*/ 345 h 346"/>
                <a:gd name="T2" fmla="*/ 38 w 104"/>
                <a:gd name="T3" fmla="*/ 72 h 346"/>
                <a:gd name="T4" fmla="*/ 38 w 104"/>
                <a:gd name="T5" fmla="*/ 72 h 346"/>
                <a:gd name="T6" fmla="*/ 0 w 104"/>
                <a:gd name="T7" fmla="*/ 72 h 346"/>
                <a:gd name="T8" fmla="*/ 0 w 104"/>
                <a:gd name="T9" fmla="*/ 26 h 346"/>
                <a:gd name="T10" fmla="*/ 0 w 104"/>
                <a:gd name="T11" fmla="*/ 26 h 346"/>
                <a:gd name="T12" fmla="*/ 19 w 104"/>
                <a:gd name="T13" fmla="*/ 23 h 346"/>
                <a:gd name="T14" fmla="*/ 34 w 104"/>
                <a:gd name="T15" fmla="*/ 15 h 346"/>
                <a:gd name="T16" fmla="*/ 49 w 104"/>
                <a:gd name="T17" fmla="*/ 7 h 346"/>
                <a:gd name="T18" fmla="*/ 61 w 104"/>
                <a:gd name="T19" fmla="*/ 0 h 346"/>
                <a:gd name="T20" fmla="*/ 103 w 104"/>
                <a:gd name="T21" fmla="*/ 0 h 346"/>
                <a:gd name="T22" fmla="*/ 103 w 104"/>
                <a:gd name="T23" fmla="*/ 345 h 346"/>
                <a:gd name="T24" fmla="*/ 38 w 104"/>
                <a:gd name="T25"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346">
                  <a:moveTo>
                    <a:pt x="38" y="345"/>
                  </a:moveTo>
                  <a:lnTo>
                    <a:pt x="38" y="72"/>
                  </a:lnTo>
                  <a:lnTo>
                    <a:pt x="38" y="72"/>
                  </a:lnTo>
                  <a:lnTo>
                    <a:pt x="0" y="72"/>
                  </a:lnTo>
                  <a:lnTo>
                    <a:pt x="0" y="26"/>
                  </a:lnTo>
                  <a:lnTo>
                    <a:pt x="0" y="26"/>
                  </a:lnTo>
                  <a:lnTo>
                    <a:pt x="19" y="23"/>
                  </a:lnTo>
                  <a:lnTo>
                    <a:pt x="34" y="15"/>
                  </a:lnTo>
                  <a:lnTo>
                    <a:pt x="49" y="7"/>
                  </a:lnTo>
                  <a:lnTo>
                    <a:pt x="61" y="0"/>
                  </a:lnTo>
                  <a:lnTo>
                    <a:pt x="103" y="0"/>
                  </a:lnTo>
                  <a:lnTo>
                    <a:pt x="103" y="345"/>
                  </a:lnTo>
                  <a:lnTo>
                    <a:pt x="38" y="34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6" name="Freeform 10">
              <a:extLst>
                <a:ext uri="{FF2B5EF4-FFF2-40B4-BE49-F238E27FC236}">
                  <a16:creationId xmlns:a16="http://schemas.microsoft.com/office/drawing/2014/main" id="{9A337987-B68F-474F-8B88-63574E136257}"/>
                </a:ext>
              </a:extLst>
            </p:cNvPr>
            <p:cNvSpPr>
              <a:spLocks noChangeArrowheads="1"/>
            </p:cNvSpPr>
            <p:nvPr/>
          </p:nvSpPr>
          <p:spPr bwMode="auto">
            <a:xfrm>
              <a:off x="5038537" y="922370"/>
              <a:ext cx="61475" cy="100367"/>
            </a:xfrm>
            <a:custGeom>
              <a:avLst/>
              <a:gdLst>
                <a:gd name="T0" fmla="*/ 76 w 218"/>
                <a:gd name="T1" fmla="*/ 53 h 354"/>
                <a:gd name="T2" fmla="*/ 0 w 218"/>
                <a:gd name="T3" fmla="*/ 53 h 354"/>
                <a:gd name="T4" fmla="*/ 0 w 218"/>
                <a:gd name="T5" fmla="*/ 0 h 354"/>
                <a:gd name="T6" fmla="*/ 217 w 218"/>
                <a:gd name="T7" fmla="*/ 0 h 354"/>
                <a:gd name="T8" fmla="*/ 217 w 218"/>
                <a:gd name="T9" fmla="*/ 53 h 354"/>
                <a:gd name="T10" fmla="*/ 141 w 218"/>
                <a:gd name="T11" fmla="*/ 53 h 354"/>
                <a:gd name="T12" fmla="*/ 141 w 218"/>
                <a:gd name="T13" fmla="*/ 353 h 354"/>
                <a:gd name="T14" fmla="*/ 76 w 218"/>
                <a:gd name="T15" fmla="*/ 353 h 354"/>
                <a:gd name="T16" fmla="*/ 76 w 218"/>
                <a:gd name="T17" fmla="*/ 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354">
                  <a:moveTo>
                    <a:pt x="76" y="53"/>
                  </a:moveTo>
                  <a:lnTo>
                    <a:pt x="0" y="53"/>
                  </a:lnTo>
                  <a:lnTo>
                    <a:pt x="0" y="0"/>
                  </a:lnTo>
                  <a:lnTo>
                    <a:pt x="217" y="0"/>
                  </a:lnTo>
                  <a:lnTo>
                    <a:pt x="217" y="53"/>
                  </a:lnTo>
                  <a:lnTo>
                    <a:pt x="141" y="53"/>
                  </a:lnTo>
                  <a:lnTo>
                    <a:pt x="141" y="353"/>
                  </a:lnTo>
                  <a:lnTo>
                    <a:pt x="76" y="353"/>
                  </a:lnTo>
                  <a:lnTo>
                    <a:pt x="76" y="53"/>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7" name="Freeform 11">
              <a:extLst>
                <a:ext uri="{FF2B5EF4-FFF2-40B4-BE49-F238E27FC236}">
                  <a16:creationId xmlns:a16="http://schemas.microsoft.com/office/drawing/2014/main" id="{4C4952AB-5FAE-4639-9865-DF030FCE96D7}"/>
                </a:ext>
              </a:extLst>
            </p:cNvPr>
            <p:cNvSpPr>
              <a:spLocks noChangeArrowheads="1"/>
            </p:cNvSpPr>
            <p:nvPr/>
          </p:nvSpPr>
          <p:spPr bwMode="auto">
            <a:xfrm>
              <a:off x="5110049" y="922370"/>
              <a:ext cx="61475" cy="100367"/>
            </a:xfrm>
            <a:custGeom>
              <a:avLst/>
              <a:gdLst>
                <a:gd name="T0" fmla="*/ 0 w 214"/>
                <a:gd name="T1" fmla="*/ 0 h 354"/>
                <a:gd name="T2" fmla="*/ 65 w 214"/>
                <a:gd name="T3" fmla="*/ 0 h 354"/>
                <a:gd name="T4" fmla="*/ 65 w 214"/>
                <a:gd name="T5" fmla="*/ 141 h 354"/>
                <a:gd name="T6" fmla="*/ 148 w 214"/>
                <a:gd name="T7" fmla="*/ 141 h 354"/>
                <a:gd name="T8" fmla="*/ 148 w 214"/>
                <a:gd name="T9" fmla="*/ 0 h 354"/>
                <a:gd name="T10" fmla="*/ 213 w 214"/>
                <a:gd name="T11" fmla="*/ 0 h 354"/>
                <a:gd name="T12" fmla="*/ 213 w 214"/>
                <a:gd name="T13" fmla="*/ 353 h 354"/>
                <a:gd name="T14" fmla="*/ 148 w 214"/>
                <a:gd name="T15" fmla="*/ 353 h 354"/>
                <a:gd name="T16" fmla="*/ 148 w 214"/>
                <a:gd name="T17" fmla="*/ 194 h 354"/>
                <a:gd name="T18" fmla="*/ 65 w 214"/>
                <a:gd name="T19" fmla="*/ 194 h 354"/>
                <a:gd name="T20" fmla="*/ 65 w 214"/>
                <a:gd name="T21" fmla="*/ 353 h 354"/>
                <a:gd name="T22" fmla="*/ 0 w 214"/>
                <a:gd name="T23" fmla="*/ 353 h 354"/>
                <a:gd name="T24" fmla="*/ 0 w 214"/>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354">
                  <a:moveTo>
                    <a:pt x="0" y="0"/>
                  </a:moveTo>
                  <a:lnTo>
                    <a:pt x="65" y="0"/>
                  </a:lnTo>
                  <a:lnTo>
                    <a:pt x="65" y="141"/>
                  </a:lnTo>
                  <a:lnTo>
                    <a:pt x="148" y="141"/>
                  </a:lnTo>
                  <a:lnTo>
                    <a:pt x="148" y="0"/>
                  </a:lnTo>
                  <a:lnTo>
                    <a:pt x="213" y="0"/>
                  </a:lnTo>
                  <a:lnTo>
                    <a:pt x="213" y="353"/>
                  </a:lnTo>
                  <a:lnTo>
                    <a:pt x="148" y="353"/>
                  </a:lnTo>
                  <a:lnTo>
                    <a:pt x="148" y="194"/>
                  </a:lnTo>
                  <a:lnTo>
                    <a:pt x="65" y="194"/>
                  </a:lnTo>
                  <a:lnTo>
                    <a:pt x="65" y="353"/>
                  </a:lnTo>
                  <a:lnTo>
                    <a:pt x="0" y="353"/>
                  </a:lnTo>
                  <a:lnTo>
                    <a:pt x="0" y="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8" name="Freeform 12">
              <a:extLst>
                <a:ext uri="{FF2B5EF4-FFF2-40B4-BE49-F238E27FC236}">
                  <a16:creationId xmlns:a16="http://schemas.microsoft.com/office/drawing/2014/main" id="{7E0E7479-CEC4-4C82-BE2F-C99DEE30BECA}"/>
                </a:ext>
              </a:extLst>
            </p:cNvPr>
            <p:cNvSpPr>
              <a:spLocks noChangeArrowheads="1"/>
            </p:cNvSpPr>
            <p:nvPr/>
          </p:nvSpPr>
          <p:spPr bwMode="auto">
            <a:xfrm>
              <a:off x="5180306" y="944953"/>
              <a:ext cx="51438" cy="76530"/>
            </a:xfrm>
            <a:custGeom>
              <a:avLst/>
              <a:gdLst>
                <a:gd name="T0" fmla="*/ 0 w 183"/>
                <a:gd name="T1" fmla="*/ 225 h 271"/>
                <a:gd name="T2" fmla="*/ 0 w 183"/>
                <a:gd name="T3" fmla="*/ 225 h 271"/>
                <a:gd name="T4" fmla="*/ 106 w 183"/>
                <a:gd name="T5" fmla="*/ 54 h 271"/>
                <a:gd name="T6" fmla="*/ 8 w 183"/>
                <a:gd name="T7" fmla="*/ 54 h 271"/>
                <a:gd name="T8" fmla="*/ 8 w 183"/>
                <a:gd name="T9" fmla="*/ 0 h 271"/>
                <a:gd name="T10" fmla="*/ 179 w 183"/>
                <a:gd name="T11" fmla="*/ 0 h 271"/>
                <a:gd name="T12" fmla="*/ 179 w 183"/>
                <a:gd name="T13" fmla="*/ 46 h 271"/>
                <a:gd name="T14" fmla="*/ 179 w 183"/>
                <a:gd name="T15" fmla="*/ 46 h 271"/>
                <a:gd name="T16" fmla="*/ 72 w 183"/>
                <a:gd name="T17" fmla="*/ 217 h 271"/>
                <a:gd name="T18" fmla="*/ 182 w 183"/>
                <a:gd name="T19" fmla="*/ 217 h 271"/>
                <a:gd name="T20" fmla="*/ 175 w 183"/>
                <a:gd name="T21" fmla="*/ 270 h 271"/>
                <a:gd name="T22" fmla="*/ 0 w 183"/>
                <a:gd name="T23" fmla="*/ 270 h 271"/>
                <a:gd name="T24" fmla="*/ 0 w 183"/>
                <a:gd name="T25" fmla="*/ 2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71">
                  <a:moveTo>
                    <a:pt x="0" y="225"/>
                  </a:moveTo>
                  <a:lnTo>
                    <a:pt x="0" y="225"/>
                  </a:lnTo>
                  <a:lnTo>
                    <a:pt x="106" y="54"/>
                  </a:lnTo>
                  <a:lnTo>
                    <a:pt x="8" y="54"/>
                  </a:lnTo>
                  <a:lnTo>
                    <a:pt x="8" y="0"/>
                  </a:lnTo>
                  <a:lnTo>
                    <a:pt x="179" y="0"/>
                  </a:lnTo>
                  <a:lnTo>
                    <a:pt x="179" y="46"/>
                  </a:lnTo>
                  <a:lnTo>
                    <a:pt x="179" y="46"/>
                  </a:lnTo>
                  <a:lnTo>
                    <a:pt x="72" y="217"/>
                  </a:lnTo>
                  <a:lnTo>
                    <a:pt x="182" y="217"/>
                  </a:lnTo>
                  <a:lnTo>
                    <a:pt x="175" y="270"/>
                  </a:lnTo>
                  <a:lnTo>
                    <a:pt x="0" y="270"/>
                  </a:lnTo>
                  <a:lnTo>
                    <a:pt x="0" y="22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49" name="Freeform 13">
              <a:extLst>
                <a:ext uri="{FF2B5EF4-FFF2-40B4-BE49-F238E27FC236}">
                  <a16:creationId xmlns:a16="http://schemas.microsoft.com/office/drawing/2014/main" id="{41B1BC28-5694-4950-80AA-060B595DE932}"/>
                </a:ext>
              </a:extLst>
            </p:cNvPr>
            <p:cNvSpPr>
              <a:spLocks noChangeArrowheads="1"/>
            </p:cNvSpPr>
            <p:nvPr/>
          </p:nvSpPr>
          <p:spPr bwMode="auto">
            <a:xfrm>
              <a:off x="6047226" y="923624"/>
              <a:ext cx="28856" cy="97858"/>
            </a:xfrm>
            <a:custGeom>
              <a:avLst/>
              <a:gdLst>
                <a:gd name="T0" fmla="*/ 37 w 103"/>
                <a:gd name="T1" fmla="*/ 345 h 346"/>
                <a:gd name="T2" fmla="*/ 37 w 103"/>
                <a:gd name="T3" fmla="*/ 72 h 346"/>
                <a:gd name="T4" fmla="*/ 37 w 103"/>
                <a:gd name="T5" fmla="*/ 72 h 346"/>
                <a:gd name="T6" fmla="*/ 0 w 103"/>
                <a:gd name="T7" fmla="*/ 72 h 346"/>
                <a:gd name="T8" fmla="*/ 0 w 103"/>
                <a:gd name="T9" fmla="*/ 26 h 346"/>
                <a:gd name="T10" fmla="*/ 0 w 103"/>
                <a:gd name="T11" fmla="*/ 26 h 346"/>
                <a:gd name="T12" fmla="*/ 19 w 103"/>
                <a:gd name="T13" fmla="*/ 23 h 346"/>
                <a:gd name="T14" fmla="*/ 34 w 103"/>
                <a:gd name="T15" fmla="*/ 15 h 346"/>
                <a:gd name="T16" fmla="*/ 49 w 103"/>
                <a:gd name="T17" fmla="*/ 7 h 346"/>
                <a:gd name="T18" fmla="*/ 60 w 103"/>
                <a:gd name="T19" fmla="*/ 0 h 346"/>
                <a:gd name="T20" fmla="*/ 102 w 103"/>
                <a:gd name="T21" fmla="*/ 0 h 346"/>
                <a:gd name="T22" fmla="*/ 102 w 103"/>
                <a:gd name="T23" fmla="*/ 345 h 346"/>
                <a:gd name="T24" fmla="*/ 37 w 103"/>
                <a:gd name="T25"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346">
                  <a:moveTo>
                    <a:pt x="37" y="345"/>
                  </a:moveTo>
                  <a:lnTo>
                    <a:pt x="37" y="72"/>
                  </a:lnTo>
                  <a:lnTo>
                    <a:pt x="37" y="72"/>
                  </a:lnTo>
                  <a:lnTo>
                    <a:pt x="0" y="72"/>
                  </a:lnTo>
                  <a:lnTo>
                    <a:pt x="0" y="26"/>
                  </a:lnTo>
                  <a:lnTo>
                    <a:pt x="0" y="26"/>
                  </a:lnTo>
                  <a:lnTo>
                    <a:pt x="19" y="23"/>
                  </a:lnTo>
                  <a:lnTo>
                    <a:pt x="34" y="15"/>
                  </a:lnTo>
                  <a:lnTo>
                    <a:pt x="49" y="7"/>
                  </a:lnTo>
                  <a:lnTo>
                    <a:pt x="60" y="0"/>
                  </a:lnTo>
                  <a:lnTo>
                    <a:pt x="102" y="0"/>
                  </a:lnTo>
                  <a:lnTo>
                    <a:pt x="102" y="345"/>
                  </a:lnTo>
                  <a:lnTo>
                    <a:pt x="37" y="34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0" name="Freeform 14">
              <a:extLst>
                <a:ext uri="{FF2B5EF4-FFF2-40B4-BE49-F238E27FC236}">
                  <a16:creationId xmlns:a16="http://schemas.microsoft.com/office/drawing/2014/main" id="{2A57E0EE-5450-42FC-AE22-EE9AD4932205}"/>
                </a:ext>
              </a:extLst>
            </p:cNvPr>
            <p:cNvSpPr>
              <a:spLocks noChangeArrowheads="1"/>
            </p:cNvSpPr>
            <p:nvPr/>
          </p:nvSpPr>
          <p:spPr bwMode="auto">
            <a:xfrm>
              <a:off x="6121247" y="922370"/>
              <a:ext cx="60220" cy="100367"/>
            </a:xfrm>
            <a:custGeom>
              <a:avLst/>
              <a:gdLst>
                <a:gd name="T0" fmla="*/ 0 w 213"/>
                <a:gd name="T1" fmla="*/ 0 h 354"/>
                <a:gd name="T2" fmla="*/ 110 w 213"/>
                <a:gd name="T3" fmla="*/ 0 h 354"/>
                <a:gd name="T4" fmla="*/ 110 w 213"/>
                <a:gd name="T5" fmla="*/ 0 h 354"/>
                <a:gd name="T6" fmla="*/ 129 w 213"/>
                <a:gd name="T7" fmla="*/ 0 h 354"/>
                <a:gd name="T8" fmla="*/ 148 w 213"/>
                <a:gd name="T9" fmla="*/ 4 h 354"/>
                <a:gd name="T10" fmla="*/ 167 w 213"/>
                <a:gd name="T11" fmla="*/ 15 h 354"/>
                <a:gd name="T12" fmla="*/ 182 w 213"/>
                <a:gd name="T13" fmla="*/ 27 h 354"/>
                <a:gd name="T14" fmla="*/ 194 w 213"/>
                <a:gd name="T15" fmla="*/ 38 h 354"/>
                <a:gd name="T16" fmla="*/ 205 w 213"/>
                <a:gd name="T17" fmla="*/ 57 h 354"/>
                <a:gd name="T18" fmla="*/ 209 w 213"/>
                <a:gd name="T19" fmla="*/ 80 h 354"/>
                <a:gd name="T20" fmla="*/ 212 w 213"/>
                <a:gd name="T21" fmla="*/ 103 h 354"/>
                <a:gd name="T22" fmla="*/ 212 w 213"/>
                <a:gd name="T23" fmla="*/ 103 h 354"/>
                <a:gd name="T24" fmla="*/ 209 w 213"/>
                <a:gd name="T25" fmla="*/ 129 h 354"/>
                <a:gd name="T26" fmla="*/ 205 w 213"/>
                <a:gd name="T27" fmla="*/ 148 h 354"/>
                <a:gd name="T28" fmla="*/ 194 w 213"/>
                <a:gd name="T29" fmla="*/ 167 h 354"/>
                <a:gd name="T30" fmla="*/ 182 w 213"/>
                <a:gd name="T31" fmla="*/ 183 h 354"/>
                <a:gd name="T32" fmla="*/ 167 w 213"/>
                <a:gd name="T33" fmla="*/ 194 h 354"/>
                <a:gd name="T34" fmla="*/ 148 w 213"/>
                <a:gd name="T35" fmla="*/ 201 h 354"/>
                <a:gd name="T36" fmla="*/ 129 w 213"/>
                <a:gd name="T37" fmla="*/ 209 h 354"/>
                <a:gd name="T38" fmla="*/ 102 w 213"/>
                <a:gd name="T39" fmla="*/ 209 h 354"/>
                <a:gd name="T40" fmla="*/ 64 w 213"/>
                <a:gd name="T41" fmla="*/ 209 h 354"/>
                <a:gd name="T42" fmla="*/ 64 w 213"/>
                <a:gd name="T43" fmla="*/ 353 h 354"/>
                <a:gd name="T44" fmla="*/ 0 w 213"/>
                <a:gd name="T45" fmla="*/ 353 h 354"/>
                <a:gd name="T46" fmla="*/ 0 w 213"/>
                <a:gd name="T47" fmla="*/ 0 h 354"/>
                <a:gd name="T48" fmla="*/ 64 w 213"/>
                <a:gd name="T49" fmla="*/ 160 h 354"/>
                <a:gd name="T50" fmla="*/ 94 w 213"/>
                <a:gd name="T51" fmla="*/ 160 h 354"/>
                <a:gd name="T52" fmla="*/ 94 w 213"/>
                <a:gd name="T53" fmla="*/ 160 h 354"/>
                <a:gd name="T54" fmla="*/ 117 w 213"/>
                <a:gd name="T55" fmla="*/ 156 h 354"/>
                <a:gd name="T56" fmla="*/ 129 w 213"/>
                <a:gd name="T57" fmla="*/ 152 h 354"/>
                <a:gd name="T58" fmla="*/ 136 w 213"/>
                <a:gd name="T59" fmla="*/ 145 h 354"/>
                <a:gd name="T60" fmla="*/ 144 w 213"/>
                <a:gd name="T61" fmla="*/ 129 h 354"/>
                <a:gd name="T62" fmla="*/ 148 w 213"/>
                <a:gd name="T63" fmla="*/ 103 h 354"/>
                <a:gd name="T64" fmla="*/ 148 w 213"/>
                <a:gd name="T65" fmla="*/ 103 h 354"/>
                <a:gd name="T66" fmla="*/ 144 w 213"/>
                <a:gd name="T67" fmla="*/ 80 h 354"/>
                <a:gd name="T68" fmla="*/ 133 w 213"/>
                <a:gd name="T69" fmla="*/ 65 h 354"/>
                <a:gd name="T70" fmla="*/ 117 w 213"/>
                <a:gd name="T71" fmla="*/ 53 h 354"/>
                <a:gd name="T72" fmla="*/ 98 w 213"/>
                <a:gd name="T73" fmla="*/ 49 h 354"/>
                <a:gd name="T74" fmla="*/ 64 w 213"/>
                <a:gd name="T75" fmla="*/ 49 h 354"/>
                <a:gd name="T76" fmla="*/ 64 w 213"/>
                <a:gd name="T77"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354">
                  <a:moveTo>
                    <a:pt x="0" y="0"/>
                  </a:moveTo>
                  <a:lnTo>
                    <a:pt x="110" y="0"/>
                  </a:lnTo>
                  <a:lnTo>
                    <a:pt x="110" y="0"/>
                  </a:lnTo>
                  <a:lnTo>
                    <a:pt x="129" y="0"/>
                  </a:lnTo>
                  <a:lnTo>
                    <a:pt x="148" y="4"/>
                  </a:lnTo>
                  <a:lnTo>
                    <a:pt x="167" y="15"/>
                  </a:lnTo>
                  <a:lnTo>
                    <a:pt x="182" y="27"/>
                  </a:lnTo>
                  <a:lnTo>
                    <a:pt x="194" y="38"/>
                  </a:lnTo>
                  <a:lnTo>
                    <a:pt x="205" y="57"/>
                  </a:lnTo>
                  <a:lnTo>
                    <a:pt x="209" y="80"/>
                  </a:lnTo>
                  <a:lnTo>
                    <a:pt x="212" y="103"/>
                  </a:lnTo>
                  <a:lnTo>
                    <a:pt x="212" y="103"/>
                  </a:lnTo>
                  <a:lnTo>
                    <a:pt x="209" y="129"/>
                  </a:lnTo>
                  <a:lnTo>
                    <a:pt x="205" y="148"/>
                  </a:lnTo>
                  <a:lnTo>
                    <a:pt x="194" y="167"/>
                  </a:lnTo>
                  <a:lnTo>
                    <a:pt x="182" y="183"/>
                  </a:lnTo>
                  <a:lnTo>
                    <a:pt x="167" y="194"/>
                  </a:lnTo>
                  <a:lnTo>
                    <a:pt x="148" y="201"/>
                  </a:lnTo>
                  <a:lnTo>
                    <a:pt x="129" y="209"/>
                  </a:lnTo>
                  <a:lnTo>
                    <a:pt x="102" y="209"/>
                  </a:lnTo>
                  <a:lnTo>
                    <a:pt x="64" y="209"/>
                  </a:lnTo>
                  <a:lnTo>
                    <a:pt x="64" y="353"/>
                  </a:lnTo>
                  <a:lnTo>
                    <a:pt x="0" y="353"/>
                  </a:lnTo>
                  <a:lnTo>
                    <a:pt x="0" y="0"/>
                  </a:lnTo>
                  <a:close/>
                  <a:moveTo>
                    <a:pt x="64" y="160"/>
                  </a:moveTo>
                  <a:lnTo>
                    <a:pt x="94" y="160"/>
                  </a:lnTo>
                  <a:lnTo>
                    <a:pt x="94" y="160"/>
                  </a:lnTo>
                  <a:lnTo>
                    <a:pt x="117" y="156"/>
                  </a:lnTo>
                  <a:lnTo>
                    <a:pt x="129" y="152"/>
                  </a:lnTo>
                  <a:lnTo>
                    <a:pt x="136" y="145"/>
                  </a:lnTo>
                  <a:lnTo>
                    <a:pt x="144" y="129"/>
                  </a:lnTo>
                  <a:lnTo>
                    <a:pt x="148" y="103"/>
                  </a:lnTo>
                  <a:lnTo>
                    <a:pt x="148" y="103"/>
                  </a:lnTo>
                  <a:lnTo>
                    <a:pt x="144" y="80"/>
                  </a:lnTo>
                  <a:lnTo>
                    <a:pt x="133" y="65"/>
                  </a:lnTo>
                  <a:lnTo>
                    <a:pt x="117" y="53"/>
                  </a:lnTo>
                  <a:lnTo>
                    <a:pt x="98" y="49"/>
                  </a:lnTo>
                  <a:lnTo>
                    <a:pt x="64" y="49"/>
                  </a:lnTo>
                  <a:lnTo>
                    <a:pt x="64" y="160"/>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1" name="Freeform 15">
              <a:extLst>
                <a:ext uri="{FF2B5EF4-FFF2-40B4-BE49-F238E27FC236}">
                  <a16:creationId xmlns:a16="http://schemas.microsoft.com/office/drawing/2014/main" id="{BA872EF3-F3E6-4A13-AAD2-1373662BB164}"/>
                </a:ext>
              </a:extLst>
            </p:cNvPr>
            <p:cNvSpPr>
              <a:spLocks noChangeArrowheads="1"/>
            </p:cNvSpPr>
            <p:nvPr/>
          </p:nvSpPr>
          <p:spPr bwMode="auto">
            <a:xfrm>
              <a:off x="6192758" y="922370"/>
              <a:ext cx="61475" cy="100367"/>
            </a:xfrm>
            <a:custGeom>
              <a:avLst/>
              <a:gdLst>
                <a:gd name="T0" fmla="*/ 0 w 218"/>
                <a:gd name="T1" fmla="*/ 0 h 354"/>
                <a:gd name="T2" fmla="*/ 65 w 218"/>
                <a:gd name="T3" fmla="*/ 0 h 354"/>
                <a:gd name="T4" fmla="*/ 65 w 218"/>
                <a:gd name="T5" fmla="*/ 141 h 354"/>
                <a:gd name="T6" fmla="*/ 152 w 218"/>
                <a:gd name="T7" fmla="*/ 141 h 354"/>
                <a:gd name="T8" fmla="*/ 152 w 218"/>
                <a:gd name="T9" fmla="*/ 0 h 354"/>
                <a:gd name="T10" fmla="*/ 217 w 218"/>
                <a:gd name="T11" fmla="*/ 0 h 354"/>
                <a:gd name="T12" fmla="*/ 217 w 218"/>
                <a:gd name="T13" fmla="*/ 353 h 354"/>
                <a:gd name="T14" fmla="*/ 152 w 218"/>
                <a:gd name="T15" fmla="*/ 353 h 354"/>
                <a:gd name="T16" fmla="*/ 152 w 218"/>
                <a:gd name="T17" fmla="*/ 194 h 354"/>
                <a:gd name="T18" fmla="*/ 65 w 218"/>
                <a:gd name="T19" fmla="*/ 194 h 354"/>
                <a:gd name="T20" fmla="*/ 65 w 218"/>
                <a:gd name="T21" fmla="*/ 353 h 354"/>
                <a:gd name="T22" fmla="*/ 0 w 218"/>
                <a:gd name="T23" fmla="*/ 353 h 354"/>
                <a:gd name="T24" fmla="*/ 0 w 218"/>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354">
                  <a:moveTo>
                    <a:pt x="0" y="0"/>
                  </a:moveTo>
                  <a:lnTo>
                    <a:pt x="65" y="0"/>
                  </a:lnTo>
                  <a:lnTo>
                    <a:pt x="65" y="141"/>
                  </a:lnTo>
                  <a:lnTo>
                    <a:pt x="152" y="141"/>
                  </a:lnTo>
                  <a:lnTo>
                    <a:pt x="152" y="0"/>
                  </a:lnTo>
                  <a:lnTo>
                    <a:pt x="217" y="0"/>
                  </a:lnTo>
                  <a:lnTo>
                    <a:pt x="217" y="353"/>
                  </a:lnTo>
                  <a:lnTo>
                    <a:pt x="152" y="353"/>
                  </a:lnTo>
                  <a:lnTo>
                    <a:pt x="152" y="194"/>
                  </a:lnTo>
                  <a:lnTo>
                    <a:pt x="65" y="194"/>
                  </a:lnTo>
                  <a:lnTo>
                    <a:pt x="65" y="353"/>
                  </a:lnTo>
                  <a:lnTo>
                    <a:pt x="0" y="353"/>
                  </a:lnTo>
                  <a:lnTo>
                    <a:pt x="0" y="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2" name="Freeform 16">
              <a:extLst>
                <a:ext uri="{FF2B5EF4-FFF2-40B4-BE49-F238E27FC236}">
                  <a16:creationId xmlns:a16="http://schemas.microsoft.com/office/drawing/2014/main" id="{96423DF8-4356-4D61-AAAA-E60DC84BE4DC}"/>
                </a:ext>
              </a:extLst>
            </p:cNvPr>
            <p:cNvSpPr>
              <a:spLocks noChangeArrowheads="1"/>
            </p:cNvSpPr>
            <p:nvPr/>
          </p:nvSpPr>
          <p:spPr bwMode="auto">
            <a:xfrm>
              <a:off x="6264270" y="944953"/>
              <a:ext cx="51438" cy="76530"/>
            </a:xfrm>
            <a:custGeom>
              <a:avLst/>
              <a:gdLst>
                <a:gd name="T0" fmla="*/ 0 w 180"/>
                <a:gd name="T1" fmla="*/ 225 h 271"/>
                <a:gd name="T2" fmla="*/ 0 w 180"/>
                <a:gd name="T3" fmla="*/ 225 h 271"/>
                <a:gd name="T4" fmla="*/ 106 w 180"/>
                <a:gd name="T5" fmla="*/ 54 h 271"/>
                <a:gd name="T6" fmla="*/ 8 w 180"/>
                <a:gd name="T7" fmla="*/ 54 h 271"/>
                <a:gd name="T8" fmla="*/ 8 w 180"/>
                <a:gd name="T9" fmla="*/ 0 h 271"/>
                <a:gd name="T10" fmla="*/ 175 w 180"/>
                <a:gd name="T11" fmla="*/ 0 h 271"/>
                <a:gd name="T12" fmla="*/ 175 w 180"/>
                <a:gd name="T13" fmla="*/ 46 h 271"/>
                <a:gd name="T14" fmla="*/ 175 w 180"/>
                <a:gd name="T15" fmla="*/ 46 h 271"/>
                <a:gd name="T16" fmla="*/ 72 w 180"/>
                <a:gd name="T17" fmla="*/ 217 h 271"/>
                <a:gd name="T18" fmla="*/ 179 w 180"/>
                <a:gd name="T19" fmla="*/ 217 h 271"/>
                <a:gd name="T20" fmla="*/ 171 w 180"/>
                <a:gd name="T21" fmla="*/ 270 h 271"/>
                <a:gd name="T22" fmla="*/ 0 w 180"/>
                <a:gd name="T23" fmla="*/ 270 h 271"/>
                <a:gd name="T24" fmla="*/ 0 w 180"/>
                <a:gd name="T25" fmla="*/ 2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71">
                  <a:moveTo>
                    <a:pt x="0" y="225"/>
                  </a:moveTo>
                  <a:lnTo>
                    <a:pt x="0" y="225"/>
                  </a:lnTo>
                  <a:lnTo>
                    <a:pt x="106" y="54"/>
                  </a:lnTo>
                  <a:lnTo>
                    <a:pt x="8" y="54"/>
                  </a:lnTo>
                  <a:lnTo>
                    <a:pt x="8" y="0"/>
                  </a:lnTo>
                  <a:lnTo>
                    <a:pt x="175" y="0"/>
                  </a:lnTo>
                  <a:lnTo>
                    <a:pt x="175" y="46"/>
                  </a:lnTo>
                  <a:lnTo>
                    <a:pt x="175" y="46"/>
                  </a:lnTo>
                  <a:lnTo>
                    <a:pt x="72" y="217"/>
                  </a:lnTo>
                  <a:lnTo>
                    <a:pt x="179" y="217"/>
                  </a:lnTo>
                  <a:lnTo>
                    <a:pt x="171" y="270"/>
                  </a:lnTo>
                  <a:lnTo>
                    <a:pt x="0" y="270"/>
                  </a:lnTo>
                  <a:lnTo>
                    <a:pt x="0" y="22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3" name="Freeform 17">
              <a:extLst>
                <a:ext uri="{FF2B5EF4-FFF2-40B4-BE49-F238E27FC236}">
                  <a16:creationId xmlns:a16="http://schemas.microsoft.com/office/drawing/2014/main" id="{09453D3A-C776-42D7-8A82-194A179DCF5B}"/>
                </a:ext>
              </a:extLst>
            </p:cNvPr>
            <p:cNvSpPr>
              <a:spLocks noChangeArrowheads="1"/>
            </p:cNvSpPr>
            <p:nvPr/>
          </p:nvSpPr>
          <p:spPr bwMode="auto">
            <a:xfrm>
              <a:off x="7094809" y="923624"/>
              <a:ext cx="28855" cy="97858"/>
            </a:xfrm>
            <a:custGeom>
              <a:avLst/>
              <a:gdLst>
                <a:gd name="T0" fmla="*/ 38 w 100"/>
                <a:gd name="T1" fmla="*/ 345 h 346"/>
                <a:gd name="T2" fmla="*/ 38 w 100"/>
                <a:gd name="T3" fmla="*/ 72 h 346"/>
                <a:gd name="T4" fmla="*/ 38 w 100"/>
                <a:gd name="T5" fmla="*/ 72 h 346"/>
                <a:gd name="T6" fmla="*/ 0 w 100"/>
                <a:gd name="T7" fmla="*/ 72 h 346"/>
                <a:gd name="T8" fmla="*/ 0 w 100"/>
                <a:gd name="T9" fmla="*/ 26 h 346"/>
                <a:gd name="T10" fmla="*/ 0 w 100"/>
                <a:gd name="T11" fmla="*/ 26 h 346"/>
                <a:gd name="T12" fmla="*/ 16 w 100"/>
                <a:gd name="T13" fmla="*/ 23 h 346"/>
                <a:gd name="T14" fmla="*/ 35 w 100"/>
                <a:gd name="T15" fmla="*/ 15 h 346"/>
                <a:gd name="T16" fmla="*/ 46 w 100"/>
                <a:gd name="T17" fmla="*/ 7 h 346"/>
                <a:gd name="T18" fmla="*/ 58 w 100"/>
                <a:gd name="T19" fmla="*/ 0 h 346"/>
                <a:gd name="T20" fmla="*/ 99 w 100"/>
                <a:gd name="T21" fmla="*/ 0 h 346"/>
                <a:gd name="T22" fmla="*/ 99 w 100"/>
                <a:gd name="T23" fmla="*/ 345 h 346"/>
                <a:gd name="T24" fmla="*/ 38 w 100"/>
                <a:gd name="T25"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346">
                  <a:moveTo>
                    <a:pt x="38" y="345"/>
                  </a:moveTo>
                  <a:lnTo>
                    <a:pt x="38" y="72"/>
                  </a:lnTo>
                  <a:lnTo>
                    <a:pt x="38" y="72"/>
                  </a:lnTo>
                  <a:lnTo>
                    <a:pt x="0" y="72"/>
                  </a:lnTo>
                  <a:lnTo>
                    <a:pt x="0" y="26"/>
                  </a:lnTo>
                  <a:lnTo>
                    <a:pt x="0" y="26"/>
                  </a:lnTo>
                  <a:lnTo>
                    <a:pt x="16" y="23"/>
                  </a:lnTo>
                  <a:lnTo>
                    <a:pt x="35" y="15"/>
                  </a:lnTo>
                  <a:lnTo>
                    <a:pt x="46" y="7"/>
                  </a:lnTo>
                  <a:lnTo>
                    <a:pt x="58" y="0"/>
                  </a:lnTo>
                  <a:lnTo>
                    <a:pt x="99" y="0"/>
                  </a:lnTo>
                  <a:lnTo>
                    <a:pt x="99" y="345"/>
                  </a:lnTo>
                  <a:lnTo>
                    <a:pt x="38" y="34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4" name="Freeform 18">
              <a:extLst>
                <a:ext uri="{FF2B5EF4-FFF2-40B4-BE49-F238E27FC236}">
                  <a16:creationId xmlns:a16="http://schemas.microsoft.com/office/drawing/2014/main" id="{1D0552DD-ED8C-4C9C-B19F-B0D1C649AF46}"/>
                </a:ext>
              </a:extLst>
            </p:cNvPr>
            <p:cNvSpPr>
              <a:spLocks noChangeArrowheads="1"/>
            </p:cNvSpPr>
            <p:nvPr/>
          </p:nvSpPr>
          <p:spPr bwMode="auto">
            <a:xfrm>
              <a:off x="7170083" y="922370"/>
              <a:ext cx="53947" cy="100367"/>
            </a:xfrm>
            <a:custGeom>
              <a:avLst/>
              <a:gdLst>
                <a:gd name="T0" fmla="*/ 175 w 191"/>
                <a:gd name="T1" fmla="*/ 198 h 354"/>
                <a:gd name="T2" fmla="*/ 61 w 191"/>
                <a:gd name="T3" fmla="*/ 198 h 354"/>
                <a:gd name="T4" fmla="*/ 61 w 191"/>
                <a:gd name="T5" fmla="*/ 300 h 354"/>
                <a:gd name="T6" fmla="*/ 190 w 191"/>
                <a:gd name="T7" fmla="*/ 300 h 354"/>
                <a:gd name="T8" fmla="*/ 183 w 191"/>
                <a:gd name="T9" fmla="*/ 353 h 354"/>
                <a:gd name="T10" fmla="*/ 0 w 191"/>
                <a:gd name="T11" fmla="*/ 353 h 354"/>
                <a:gd name="T12" fmla="*/ 0 w 191"/>
                <a:gd name="T13" fmla="*/ 0 h 354"/>
                <a:gd name="T14" fmla="*/ 183 w 191"/>
                <a:gd name="T15" fmla="*/ 0 h 354"/>
                <a:gd name="T16" fmla="*/ 183 w 191"/>
                <a:gd name="T17" fmla="*/ 53 h 354"/>
                <a:gd name="T18" fmla="*/ 61 w 191"/>
                <a:gd name="T19" fmla="*/ 53 h 354"/>
                <a:gd name="T20" fmla="*/ 61 w 191"/>
                <a:gd name="T21" fmla="*/ 141 h 354"/>
                <a:gd name="T22" fmla="*/ 175 w 191"/>
                <a:gd name="T23" fmla="*/ 141 h 354"/>
                <a:gd name="T24" fmla="*/ 175 w 191"/>
                <a:gd name="T25" fmla="*/ 19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354">
                  <a:moveTo>
                    <a:pt x="175" y="198"/>
                  </a:moveTo>
                  <a:lnTo>
                    <a:pt x="61" y="198"/>
                  </a:lnTo>
                  <a:lnTo>
                    <a:pt x="61" y="300"/>
                  </a:lnTo>
                  <a:lnTo>
                    <a:pt x="190" y="300"/>
                  </a:lnTo>
                  <a:lnTo>
                    <a:pt x="183" y="353"/>
                  </a:lnTo>
                  <a:lnTo>
                    <a:pt x="0" y="353"/>
                  </a:lnTo>
                  <a:lnTo>
                    <a:pt x="0" y="0"/>
                  </a:lnTo>
                  <a:lnTo>
                    <a:pt x="183" y="0"/>
                  </a:lnTo>
                  <a:lnTo>
                    <a:pt x="183" y="53"/>
                  </a:lnTo>
                  <a:lnTo>
                    <a:pt x="61" y="53"/>
                  </a:lnTo>
                  <a:lnTo>
                    <a:pt x="61" y="141"/>
                  </a:lnTo>
                  <a:lnTo>
                    <a:pt x="175" y="141"/>
                  </a:lnTo>
                  <a:lnTo>
                    <a:pt x="175" y="198"/>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5" name="Freeform 19">
              <a:extLst>
                <a:ext uri="{FF2B5EF4-FFF2-40B4-BE49-F238E27FC236}">
                  <a16:creationId xmlns:a16="http://schemas.microsoft.com/office/drawing/2014/main" id="{4FB7AB5C-035C-45F6-9BE7-46ECC35AC28A}"/>
                </a:ext>
              </a:extLst>
            </p:cNvPr>
            <p:cNvSpPr>
              <a:spLocks noChangeArrowheads="1"/>
            </p:cNvSpPr>
            <p:nvPr/>
          </p:nvSpPr>
          <p:spPr bwMode="auto">
            <a:xfrm>
              <a:off x="7234067" y="922370"/>
              <a:ext cx="61475" cy="100367"/>
            </a:xfrm>
            <a:custGeom>
              <a:avLst/>
              <a:gdLst>
                <a:gd name="T0" fmla="*/ 0 w 218"/>
                <a:gd name="T1" fmla="*/ 0 h 354"/>
                <a:gd name="T2" fmla="*/ 65 w 218"/>
                <a:gd name="T3" fmla="*/ 0 h 354"/>
                <a:gd name="T4" fmla="*/ 65 w 218"/>
                <a:gd name="T5" fmla="*/ 141 h 354"/>
                <a:gd name="T6" fmla="*/ 152 w 218"/>
                <a:gd name="T7" fmla="*/ 141 h 354"/>
                <a:gd name="T8" fmla="*/ 152 w 218"/>
                <a:gd name="T9" fmla="*/ 0 h 354"/>
                <a:gd name="T10" fmla="*/ 217 w 218"/>
                <a:gd name="T11" fmla="*/ 0 h 354"/>
                <a:gd name="T12" fmla="*/ 217 w 218"/>
                <a:gd name="T13" fmla="*/ 353 h 354"/>
                <a:gd name="T14" fmla="*/ 152 w 218"/>
                <a:gd name="T15" fmla="*/ 353 h 354"/>
                <a:gd name="T16" fmla="*/ 152 w 218"/>
                <a:gd name="T17" fmla="*/ 194 h 354"/>
                <a:gd name="T18" fmla="*/ 65 w 218"/>
                <a:gd name="T19" fmla="*/ 194 h 354"/>
                <a:gd name="T20" fmla="*/ 65 w 218"/>
                <a:gd name="T21" fmla="*/ 353 h 354"/>
                <a:gd name="T22" fmla="*/ 0 w 218"/>
                <a:gd name="T23" fmla="*/ 353 h 354"/>
                <a:gd name="T24" fmla="*/ 0 w 218"/>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354">
                  <a:moveTo>
                    <a:pt x="0" y="0"/>
                  </a:moveTo>
                  <a:lnTo>
                    <a:pt x="65" y="0"/>
                  </a:lnTo>
                  <a:lnTo>
                    <a:pt x="65" y="141"/>
                  </a:lnTo>
                  <a:lnTo>
                    <a:pt x="152" y="141"/>
                  </a:lnTo>
                  <a:lnTo>
                    <a:pt x="152" y="0"/>
                  </a:lnTo>
                  <a:lnTo>
                    <a:pt x="217" y="0"/>
                  </a:lnTo>
                  <a:lnTo>
                    <a:pt x="217" y="353"/>
                  </a:lnTo>
                  <a:lnTo>
                    <a:pt x="152" y="353"/>
                  </a:lnTo>
                  <a:lnTo>
                    <a:pt x="152" y="194"/>
                  </a:lnTo>
                  <a:lnTo>
                    <a:pt x="65" y="194"/>
                  </a:lnTo>
                  <a:lnTo>
                    <a:pt x="65" y="353"/>
                  </a:lnTo>
                  <a:lnTo>
                    <a:pt x="0" y="353"/>
                  </a:lnTo>
                  <a:lnTo>
                    <a:pt x="0" y="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6" name="Freeform 20">
              <a:extLst>
                <a:ext uri="{FF2B5EF4-FFF2-40B4-BE49-F238E27FC236}">
                  <a16:creationId xmlns:a16="http://schemas.microsoft.com/office/drawing/2014/main" id="{8143D8EC-4950-43BA-9C0B-75649FF0A7D7}"/>
                </a:ext>
              </a:extLst>
            </p:cNvPr>
            <p:cNvSpPr>
              <a:spLocks noChangeArrowheads="1"/>
            </p:cNvSpPr>
            <p:nvPr/>
          </p:nvSpPr>
          <p:spPr bwMode="auto">
            <a:xfrm>
              <a:off x="7305579" y="944953"/>
              <a:ext cx="51438" cy="76530"/>
            </a:xfrm>
            <a:custGeom>
              <a:avLst/>
              <a:gdLst>
                <a:gd name="T0" fmla="*/ 0 w 179"/>
                <a:gd name="T1" fmla="*/ 225 h 271"/>
                <a:gd name="T2" fmla="*/ 0 w 179"/>
                <a:gd name="T3" fmla="*/ 225 h 271"/>
                <a:gd name="T4" fmla="*/ 106 w 179"/>
                <a:gd name="T5" fmla="*/ 54 h 271"/>
                <a:gd name="T6" fmla="*/ 8 w 179"/>
                <a:gd name="T7" fmla="*/ 54 h 271"/>
                <a:gd name="T8" fmla="*/ 8 w 179"/>
                <a:gd name="T9" fmla="*/ 0 h 271"/>
                <a:gd name="T10" fmla="*/ 175 w 179"/>
                <a:gd name="T11" fmla="*/ 0 h 271"/>
                <a:gd name="T12" fmla="*/ 175 w 179"/>
                <a:gd name="T13" fmla="*/ 46 h 271"/>
                <a:gd name="T14" fmla="*/ 175 w 179"/>
                <a:gd name="T15" fmla="*/ 46 h 271"/>
                <a:gd name="T16" fmla="*/ 72 w 179"/>
                <a:gd name="T17" fmla="*/ 217 h 271"/>
                <a:gd name="T18" fmla="*/ 178 w 179"/>
                <a:gd name="T19" fmla="*/ 217 h 271"/>
                <a:gd name="T20" fmla="*/ 171 w 179"/>
                <a:gd name="T21" fmla="*/ 270 h 271"/>
                <a:gd name="T22" fmla="*/ 0 w 179"/>
                <a:gd name="T23" fmla="*/ 270 h 271"/>
                <a:gd name="T24" fmla="*/ 0 w 179"/>
                <a:gd name="T25" fmla="*/ 2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271">
                  <a:moveTo>
                    <a:pt x="0" y="225"/>
                  </a:moveTo>
                  <a:lnTo>
                    <a:pt x="0" y="225"/>
                  </a:lnTo>
                  <a:lnTo>
                    <a:pt x="106" y="54"/>
                  </a:lnTo>
                  <a:lnTo>
                    <a:pt x="8" y="54"/>
                  </a:lnTo>
                  <a:lnTo>
                    <a:pt x="8" y="0"/>
                  </a:lnTo>
                  <a:lnTo>
                    <a:pt x="175" y="0"/>
                  </a:lnTo>
                  <a:lnTo>
                    <a:pt x="175" y="46"/>
                  </a:lnTo>
                  <a:lnTo>
                    <a:pt x="175" y="46"/>
                  </a:lnTo>
                  <a:lnTo>
                    <a:pt x="72" y="217"/>
                  </a:lnTo>
                  <a:lnTo>
                    <a:pt x="178" y="217"/>
                  </a:lnTo>
                  <a:lnTo>
                    <a:pt x="171" y="270"/>
                  </a:lnTo>
                  <a:lnTo>
                    <a:pt x="0" y="270"/>
                  </a:lnTo>
                  <a:lnTo>
                    <a:pt x="0" y="22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7" name="Freeform 21">
              <a:extLst>
                <a:ext uri="{FF2B5EF4-FFF2-40B4-BE49-F238E27FC236}">
                  <a16:creationId xmlns:a16="http://schemas.microsoft.com/office/drawing/2014/main" id="{C71CEA56-3859-47C0-95C4-0F59630B5D79}"/>
                </a:ext>
              </a:extLst>
            </p:cNvPr>
            <p:cNvSpPr>
              <a:spLocks noChangeArrowheads="1"/>
            </p:cNvSpPr>
            <p:nvPr/>
          </p:nvSpPr>
          <p:spPr bwMode="auto">
            <a:xfrm>
              <a:off x="8124826" y="923624"/>
              <a:ext cx="30110" cy="97858"/>
            </a:xfrm>
            <a:custGeom>
              <a:avLst/>
              <a:gdLst>
                <a:gd name="T0" fmla="*/ 39 w 104"/>
                <a:gd name="T1" fmla="*/ 345 h 346"/>
                <a:gd name="T2" fmla="*/ 39 w 104"/>
                <a:gd name="T3" fmla="*/ 72 h 346"/>
                <a:gd name="T4" fmla="*/ 39 w 104"/>
                <a:gd name="T5" fmla="*/ 72 h 346"/>
                <a:gd name="T6" fmla="*/ 0 w 104"/>
                <a:gd name="T7" fmla="*/ 72 h 346"/>
                <a:gd name="T8" fmla="*/ 0 w 104"/>
                <a:gd name="T9" fmla="*/ 26 h 346"/>
                <a:gd name="T10" fmla="*/ 0 w 104"/>
                <a:gd name="T11" fmla="*/ 26 h 346"/>
                <a:gd name="T12" fmla="*/ 20 w 104"/>
                <a:gd name="T13" fmla="*/ 23 h 346"/>
                <a:gd name="T14" fmla="*/ 35 w 104"/>
                <a:gd name="T15" fmla="*/ 15 h 346"/>
                <a:gd name="T16" fmla="*/ 50 w 104"/>
                <a:gd name="T17" fmla="*/ 7 h 346"/>
                <a:gd name="T18" fmla="*/ 61 w 104"/>
                <a:gd name="T19" fmla="*/ 0 h 346"/>
                <a:gd name="T20" fmla="*/ 103 w 104"/>
                <a:gd name="T21" fmla="*/ 0 h 346"/>
                <a:gd name="T22" fmla="*/ 103 w 104"/>
                <a:gd name="T23" fmla="*/ 345 h 346"/>
                <a:gd name="T24" fmla="*/ 39 w 104"/>
                <a:gd name="T25"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346">
                  <a:moveTo>
                    <a:pt x="39" y="345"/>
                  </a:moveTo>
                  <a:lnTo>
                    <a:pt x="39" y="72"/>
                  </a:lnTo>
                  <a:lnTo>
                    <a:pt x="39" y="72"/>
                  </a:lnTo>
                  <a:lnTo>
                    <a:pt x="0" y="72"/>
                  </a:lnTo>
                  <a:lnTo>
                    <a:pt x="0" y="26"/>
                  </a:lnTo>
                  <a:lnTo>
                    <a:pt x="0" y="26"/>
                  </a:lnTo>
                  <a:lnTo>
                    <a:pt x="20" y="23"/>
                  </a:lnTo>
                  <a:lnTo>
                    <a:pt x="35" y="15"/>
                  </a:lnTo>
                  <a:lnTo>
                    <a:pt x="50" y="7"/>
                  </a:lnTo>
                  <a:lnTo>
                    <a:pt x="61" y="0"/>
                  </a:lnTo>
                  <a:lnTo>
                    <a:pt x="103" y="0"/>
                  </a:lnTo>
                  <a:lnTo>
                    <a:pt x="103" y="345"/>
                  </a:lnTo>
                  <a:lnTo>
                    <a:pt x="39" y="34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8" name="Freeform 22">
              <a:extLst>
                <a:ext uri="{FF2B5EF4-FFF2-40B4-BE49-F238E27FC236}">
                  <a16:creationId xmlns:a16="http://schemas.microsoft.com/office/drawing/2014/main" id="{187EE673-9D57-4D27-8D39-F080431E4732}"/>
                </a:ext>
              </a:extLst>
            </p:cNvPr>
            <p:cNvSpPr>
              <a:spLocks noChangeArrowheads="1"/>
            </p:cNvSpPr>
            <p:nvPr/>
          </p:nvSpPr>
          <p:spPr bwMode="auto">
            <a:xfrm>
              <a:off x="8193829" y="922370"/>
              <a:ext cx="60220" cy="100367"/>
            </a:xfrm>
            <a:custGeom>
              <a:avLst/>
              <a:gdLst>
                <a:gd name="T0" fmla="*/ 0 w 213"/>
                <a:gd name="T1" fmla="*/ 312 h 354"/>
                <a:gd name="T2" fmla="*/ 136 w 213"/>
                <a:gd name="T3" fmla="*/ 53 h 354"/>
                <a:gd name="T4" fmla="*/ 7 w 213"/>
                <a:gd name="T5" fmla="*/ 53 h 354"/>
                <a:gd name="T6" fmla="*/ 7 w 213"/>
                <a:gd name="T7" fmla="*/ 0 h 354"/>
                <a:gd name="T8" fmla="*/ 205 w 213"/>
                <a:gd name="T9" fmla="*/ 0 h 354"/>
                <a:gd name="T10" fmla="*/ 205 w 213"/>
                <a:gd name="T11" fmla="*/ 49 h 354"/>
                <a:gd name="T12" fmla="*/ 72 w 213"/>
                <a:gd name="T13" fmla="*/ 300 h 354"/>
                <a:gd name="T14" fmla="*/ 212 w 213"/>
                <a:gd name="T15" fmla="*/ 300 h 354"/>
                <a:gd name="T16" fmla="*/ 205 w 213"/>
                <a:gd name="T17" fmla="*/ 353 h 354"/>
                <a:gd name="T18" fmla="*/ 0 w 213"/>
                <a:gd name="T19" fmla="*/ 353 h 354"/>
                <a:gd name="T20" fmla="*/ 0 w 213"/>
                <a:gd name="T21" fmla="*/ 31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54">
                  <a:moveTo>
                    <a:pt x="0" y="312"/>
                  </a:moveTo>
                  <a:lnTo>
                    <a:pt x="136" y="53"/>
                  </a:lnTo>
                  <a:lnTo>
                    <a:pt x="7" y="53"/>
                  </a:lnTo>
                  <a:lnTo>
                    <a:pt x="7" y="0"/>
                  </a:lnTo>
                  <a:lnTo>
                    <a:pt x="205" y="0"/>
                  </a:lnTo>
                  <a:lnTo>
                    <a:pt x="205" y="49"/>
                  </a:lnTo>
                  <a:lnTo>
                    <a:pt x="72" y="300"/>
                  </a:lnTo>
                  <a:lnTo>
                    <a:pt x="212" y="300"/>
                  </a:lnTo>
                  <a:lnTo>
                    <a:pt x="205" y="353"/>
                  </a:lnTo>
                  <a:lnTo>
                    <a:pt x="0" y="353"/>
                  </a:lnTo>
                  <a:lnTo>
                    <a:pt x="0" y="312"/>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59" name="Freeform 23">
              <a:extLst>
                <a:ext uri="{FF2B5EF4-FFF2-40B4-BE49-F238E27FC236}">
                  <a16:creationId xmlns:a16="http://schemas.microsoft.com/office/drawing/2014/main" id="{8569C5A2-E301-4CAA-9ABA-5BFC8C8529FE}"/>
                </a:ext>
              </a:extLst>
            </p:cNvPr>
            <p:cNvSpPr>
              <a:spLocks noChangeArrowheads="1"/>
            </p:cNvSpPr>
            <p:nvPr/>
          </p:nvSpPr>
          <p:spPr bwMode="auto">
            <a:xfrm>
              <a:off x="8264085" y="922370"/>
              <a:ext cx="61475" cy="100367"/>
            </a:xfrm>
            <a:custGeom>
              <a:avLst/>
              <a:gdLst>
                <a:gd name="T0" fmla="*/ 0 w 214"/>
                <a:gd name="T1" fmla="*/ 0 h 354"/>
                <a:gd name="T2" fmla="*/ 65 w 214"/>
                <a:gd name="T3" fmla="*/ 0 h 354"/>
                <a:gd name="T4" fmla="*/ 65 w 214"/>
                <a:gd name="T5" fmla="*/ 141 h 354"/>
                <a:gd name="T6" fmla="*/ 152 w 214"/>
                <a:gd name="T7" fmla="*/ 141 h 354"/>
                <a:gd name="T8" fmla="*/ 152 w 214"/>
                <a:gd name="T9" fmla="*/ 0 h 354"/>
                <a:gd name="T10" fmla="*/ 213 w 214"/>
                <a:gd name="T11" fmla="*/ 0 h 354"/>
                <a:gd name="T12" fmla="*/ 213 w 214"/>
                <a:gd name="T13" fmla="*/ 353 h 354"/>
                <a:gd name="T14" fmla="*/ 152 w 214"/>
                <a:gd name="T15" fmla="*/ 353 h 354"/>
                <a:gd name="T16" fmla="*/ 152 w 214"/>
                <a:gd name="T17" fmla="*/ 194 h 354"/>
                <a:gd name="T18" fmla="*/ 65 w 214"/>
                <a:gd name="T19" fmla="*/ 194 h 354"/>
                <a:gd name="T20" fmla="*/ 65 w 214"/>
                <a:gd name="T21" fmla="*/ 353 h 354"/>
                <a:gd name="T22" fmla="*/ 0 w 214"/>
                <a:gd name="T23" fmla="*/ 353 h 354"/>
                <a:gd name="T24" fmla="*/ 0 w 214"/>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354">
                  <a:moveTo>
                    <a:pt x="0" y="0"/>
                  </a:moveTo>
                  <a:lnTo>
                    <a:pt x="65" y="0"/>
                  </a:lnTo>
                  <a:lnTo>
                    <a:pt x="65" y="141"/>
                  </a:lnTo>
                  <a:lnTo>
                    <a:pt x="152" y="141"/>
                  </a:lnTo>
                  <a:lnTo>
                    <a:pt x="152" y="0"/>
                  </a:lnTo>
                  <a:lnTo>
                    <a:pt x="213" y="0"/>
                  </a:lnTo>
                  <a:lnTo>
                    <a:pt x="213" y="353"/>
                  </a:lnTo>
                  <a:lnTo>
                    <a:pt x="152" y="353"/>
                  </a:lnTo>
                  <a:lnTo>
                    <a:pt x="152" y="194"/>
                  </a:lnTo>
                  <a:lnTo>
                    <a:pt x="65" y="194"/>
                  </a:lnTo>
                  <a:lnTo>
                    <a:pt x="65" y="353"/>
                  </a:lnTo>
                  <a:lnTo>
                    <a:pt x="0" y="353"/>
                  </a:lnTo>
                  <a:lnTo>
                    <a:pt x="0" y="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0" name="Freeform 24">
              <a:extLst>
                <a:ext uri="{FF2B5EF4-FFF2-40B4-BE49-F238E27FC236}">
                  <a16:creationId xmlns:a16="http://schemas.microsoft.com/office/drawing/2014/main" id="{26B4F49A-D523-433E-92B6-7E806788DA37}"/>
                </a:ext>
              </a:extLst>
            </p:cNvPr>
            <p:cNvSpPr>
              <a:spLocks noChangeArrowheads="1"/>
            </p:cNvSpPr>
            <p:nvPr/>
          </p:nvSpPr>
          <p:spPr bwMode="auto">
            <a:xfrm>
              <a:off x="8335596" y="944953"/>
              <a:ext cx="51439" cy="76530"/>
            </a:xfrm>
            <a:custGeom>
              <a:avLst/>
              <a:gdLst>
                <a:gd name="T0" fmla="*/ 0 w 180"/>
                <a:gd name="T1" fmla="*/ 225 h 271"/>
                <a:gd name="T2" fmla="*/ 0 w 180"/>
                <a:gd name="T3" fmla="*/ 225 h 271"/>
                <a:gd name="T4" fmla="*/ 106 w 180"/>
                <a:gd name="T5" fmla="*/ 54 h 271"/>
                <a:gd name="T6" fmla="*/ 4 w 180"/>
                <a:gd name="T7" fmla="*/ 54 h 271"/>
                <a:gd name="T8" fmla="*/ 4 w 180"/>
                <a:gd name="T9" fmla="*/ 0 h 271"/>
                <a:gd name="T10" fmla="*/ 175 w 180"/>
                <a:gd name="T11" fmla="*/ 0 h 271"/>
                <a:gd name="T12" fmla="*/ 175 w 180"/>
                <a:gd name="T13" fmla="*/ 46 h 271"/>
                <a:gd name="T14" fmla="*/ 175 w 180"/>
                <a:gd name="T15" fmla="*/ 46 h 271"/>
                <a:gd name="T16" fmla="*/ 72 w 180"/>
                <a:gd name="T17" fmla="*/ 217 h 271"/>
                <a:gd name="T18" fmla="*/ 179 w 180"/>
                <a:gd name="T19" fmla="*/ 217 h 271"/>
                <a:gd name="T20" fmla="*/ 171 w 180"/>
                <a:gd name="T21" fmla="*/ 270 h 271"/>
                <a:gd name="T22" fmla="*/ 0 w 180"/>
                <a:gd name="T23" fmla="*/ 270 h 271"/>
                <a:gd name="T24" fmla="*/ 0 w 180"/>
                <a:gd name="T25" fmla="*/ 2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71">
                  <a:moveTo>
                    <a:pt x="0" y="225"/>
                  </a:moveTo>
                  <a:lnTo>
                    <a:pt x="0" y="225"/>
                  </a:lnTo>
                  <a:lnTo>
                    <a:pt x="106" y="54"/>
                  </a:lnTo>
                  <a:lnTo>
                    <a:pt x="4" y="54"/>
                  </a:lnTo>
                  <a:lnTo>
                    <a:pt x="4" y="0"/>
                  </a:lnTo>
                  <a:lnTo>
                    <a:pt x="175" y="0"/>
                  </a:lnTo>
                  <a:lnTo>
                    <a:pt x="175" y="46"/>
                  </a:lnTo>
                  <a:lnTo>
                    <a:pt x="175" y="46"/>
                  </a:lnTo>
                  <a:lnTo>
                    <a:pt x="72" y="217"/>
                  </a:lnTo>
                  <a:lnTo>
                    <a:pt x="179" y="217"/>
                  </a:lnTo>
                  <a:lnTo>
                    <a:pt x="171" y="270"/>
                  </a:lnTo>
                  <a:lnTo>
                    <a:pt x="0" y="270"/>
                  </a:lnTo>
                  <a:lnTo>
                    <a:pt x="0" y="22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1" name="Freeform 25">
              <a:extLst>
                <a:ext uri="{FF2B5EF4-FFF2-40B4-BE49-F238E27FC236}">
                  <a16:creationId xmlns:a16="http://schemas.microsoft.com/office/drawing/2014/main" id="{062EEDB3-BCB6-4930-9503-84411C707358}"/>
                </a:ext>
              </a:extLst>
            </p:cNvPr>
            <p:cNvSpPr>
              <a:spLocks noChangeArrowheads="1"/>
            </p:cNvSpPr>
            <p:nvPr/>
          </p:nvSpPr>
          <p:spPr bwMode="auto">
            <a:xfrm>
              <a:off x="6847654" y="1668850"/>
              <a:ext cx="16310"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F05366"/>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2" name="Freeform 26">
              <a:extLst>
                <a:ext uri="{FF2B5EF4-FFF2-40B4-BE49-F238E27FC236}">
                  <a16:creationId xmlns:a16="http://schemas.microsoft.com/office/drawing/2014/main" id="{CF9A1A4D-C83D-4761-851D-571DD1F502CE}"/>
                </a:ext>
              </a:extLst>
            </p:cNvPr>
            <p:cNvSpPr>
              <a:spLocks noChangeArrowheads="1"/>
            </p:cNvSpPr>
            <p:nvPr/>
          </p:nvSpPr>
          <p:spPr bwMode="auto">
            <a:xfrm>
              <a:off x="7202703" y="1054102"/>
              <a:ext cx="16309" cy="810465"/>
            </a:xfrm>
            <a:custGeom>
              <a:avLst/>
              <a:gdLst>
                <a:gd name="T0" fmla="*/ 0 w 57"/>
                <a:gd name="T1" fmla="*/ 2848 h 2849"/>
                <a:gd name="T2" fmla="*/ 56 w 57"/>
                <a:gd name="T3" fmla="*/ 2848 h 2849"/>
                <a:gd name="T4" fmla="*/ 56 w 57"/>
                <a:gd name="T5" fmla="*/ 0 h 2849"/>
                <a:gd name="T6" fmla="*/ 0 w 57"/>
                <a:gd name="T7" fmla="*/ 0 h 2849"/>
                <a:gd name="T8" fmla="*/ 0 w 57"/>
                <a:gd name="T9" fmla="*/ 2848 h 2849"/>
              </a:gdLst>
              <a:ahLst/>
              <a:cxnLst>
                <a:cxn ang="0">
                  <a:pos x="T0" y="T1"/>
                </a:cxn>
                <a:cxn ang="0">
                  <a:pos x="T2" y="T3"/>
                </a:cxn>
                <a:cxn ang="0">
                  <a:pos x="T4" y="T5"/>
                </a:cxn>
                <a:cxn ang="0">
                  <a:pos x="T6" y="T7"/>
                </a:cxn>
                <a:cxn ang="0">
                  <a:pos x="T8" y="T9"/>
                </a:cxn>
              </a:cxnLst>
              <a:rect l="0" t="0" r="r" b="b"/>
              <a:pathLst>
                <a:path w="57" h="2849">
                  <a:moveTo>
                    <a:pt x="0" y="2848"/>
                  </a:moveTo>
                  <a:lnTo>
                    <a:pt x="56" y="2848"/>
                  </a:lnTo>
                  <a:lnTo>
                    <a:pt x="56" y="0"/>
                  </a:lnTo>
                  <a:lnTo>
                    <a:pt x="0" y="0"/>
                  </a:lnTo>
                  <a:lnTo>
                    <a:pt x="0" y="2848"/>
                  </a:lnTo>
                </a:path>
              </a:pathLst>
            </a:custGeom>
            <a:solidFill>
              <a:srgbClr val="F05366"/>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3" name="Freeform 27">
              <a:extLst>
                <a:ext uri="{FF2B5EF4-FFF2-40B4-BE49-F238E27FC236}">
                  <a16:creationId xmlns:a16="http://schemas.microsoft.com/office/drawing/2014/main" id="{C08567D6-FB06-47E4-8DEB-7062FF163213}"/>
                </a:ext>
              </a:extLst>
            </p:cNvPr>
            <p:cNvSpPr>
              <a:spLocks noChangeArrowheads="1"/>
            </p:cNvSpPr>
            <p:nvPr/>
          </p:nvSpPr>
          <p:spPr bwMode="auto">
            <a:xfrm>
              <a:off x="7556497" y="1668850"/>
              <a:ext cx="16309"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F05366"/>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4" name="Freeform 28">
              <a:extLst>
                <a:ext uri="{FF2B5EF4-FFF2-40B4-BE49-F238E27FC236}">
                  <a16:creationId xmlns:a16="http://schemas.microsoft.com/office/drawing/2014/main" id="{E92CF352-0353-4568-BA95-1A5AEB784056}"/>
                </a:ext>
              </a:extLst>
            </p:cNvPr>
            <p:cNvSpPr>
              <a:spLocks noChangeArrowheads="1"/>
            </p:cNvSpPr>
            <p:nvPr/>
          </p:nvSpPr>
          <p:spPr bwMode="auto">
            <a:xfrm>
              <a:off x="7911545" y="1668850"/>
              <a:ext cx="16310" cy="195716"/>
            </a:xfrm>
            <a:custGeom>
              <a:avLst/>
              <a:gdLst>
                <a:gd name="T0" fmla="*/ 0 w 57"/>
                <a:gd name="T1" fmla="*/ 688 h 689"/>
                <a:gd name="T2" fmla="*/ 56 w 57"/>
                <a:gd name="T3" fmla="*/ 688 h 689"/>
                <a:gd name="T4" fmla="*/ 56 w 57"/>
                <a:gd name="T5" fmla="*/ 0 h 689"/>
                <a:gd name="T6" fmla="*/ 0 w 57"/>
                <a:gd name="T7" fmla="*/ 0 h 689"/>
                <a:gd name="T8" fmla="*/ 0 w 57"/>
                <a:gd name="T9" fmla="*/ 688 h 689"/>
              </a:gdLst>
              <a:ahLst/>
              <a:cxnLst>
                <a:cxn ang="0">
                  <a:pos x="T0" y="T1"/>
                </a:cxn>
                <a:cxn ang="0">
                  <a:pos x="T2" y="T3"/>
                </a:cxn>
                <a:cxn ang="0">
                  <a:pos x="T4" y="T5"/>
                </a:cxn>
                <a:cxn ang="0">
                  <a:pos x="T6" y="T7"/>
                </a:cxn>
                <a:cxn ang="0">
                  <a:pos x="T8" y="T9"/>
                </a:cxn>
              </a:cxnLst>
              <a:rect l="0" t="0" r="r" b="b"/>
              <a:pathLst>
                <a:path w="57" h="689">
                  <a:moveTo>
                    <a:pt x="0" y="688"/>
                  </a:moveTo>
                  <a:lnTo>
                    <a:pt x="56" y="688"/>
                  </a:lnTo>
                  <a:lnTo>
                    <a:pt x="56" y="0"/>
                  </a:lnTo>
                  <a:lnTo>
                    <a:pt x="0" y="0"/>
                  </a:lnTo>
                  <a:lnTo>
                    <a:pt x="0" y="688"/>
                  </a:lnTo>
                </a:path>
              </a:pathLst>
            </a:custGeom>
            <a:solidFill>
              <a:srgbClr val="F05366"/>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5" name="Freeform 29">
              <a:extLst>
                <a:ext uri="{FF2B5EF4-FFF2-40B4-BE49-F238E27FC236}">
                  <a16:creationId xmlns:a16="http://schemas.microsoft.com/office/drawing/2014/main" id="{93DA9583-1267-461E-B0EB-17B79FE56C98}"/>
                </a:ext>
              </a:extLst>
            </p:cNvPr>
            <p:cNvSpPr>
              <a:spLocks noChangeArrowheads="1"/>
            </p:cNvSpPr>
            <p:nvPr/>
          </p:nvSpPr>
          <p:spPr bwMode="auto">
            <a:xfrm>
              <a:off x="8242757" y="1054102"/>
              <a:ext cx="16310" cy="810465"/>
            </a:xfrm>
            <a:custGeom>
              <a:avLst/>
              <a:gdLst>
                <a:gd name="T0" fmla="*/ 0 w 57"/>
                <a:gd name="T1" fmla="*/ 2848 h 2849"/>
                <a:gd name="T2" fmla="*/ 56 w 57"/>
                <a:gd name="T3" fmla="*/ 2848 h 2849"/>
                <a:gd name="T4" fmla="*/ 56 w 57"/>
                <a:gd name="T5" fmla="*/ 0 h 2849"/>
                <a:gd name="T6" fmla="*/ 0 w 57"/>
                <a:gd name="T7" fmla="*/ 0 h 2849"/>
                <a:gd name="T8" fmla="*/ 0 w 57"/>
                <a:gd name="T9" fmla="*/ 2848 h 2849"/>
              </a:gdLst>
              <a:ahLst/>
              <a:cxnLst>
                <a:cxn ang="0">
                  <a:pos x="T0" y="T1"/>
                </a:cxn>
                <a:cxn ang="0">
                  <a:pos x="T2" y="T3"/>
                </a:cxn>
                <a:cxn ang="0">
                  <a:pos x="T4" y="T5"/>
                </a:cxn>
                <a:cxn ang="0">
                  <a:pos x="T6" y="T7"/>
                </a:cxn>
                <a:cxn ang="0">
                  <a:pos x="T8" y="T9"/>
                </a:cxn>
              </a:cxnLst>
              <a:rect l="0" t="0" r="r" b="b"/>
              <a:pathLst>
                <a:path w="57" h="2849">
                  <a:moveTo>
                    <a:pt x="0" y="2848"/>
                  </a:moveTo>
                  <a:lnTo>
                    <a:pt x="56" y="2848"/>
                  </a:lnTo>
                  <a:lnTo>
                    <a:pt x="56" y="0"/>
                  </a:lnTo>
                  <a:lnTo>
                    <a:pt x="0" y="0"/>
                  </a:lnTo>
                  <a:lnTo>
                    <a:pt x="0" y="2848"/>
                  </a:lnTo>
                </a:path>
              </a:pathLst>
            </a:custGeom>
            <a:solidFill>
              <a:srgbClr val="F05366"/>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6" name="Freeform 30">
              <a:extLst>
                <a:ext uri="{FF2B5EF4-FFF2-40B4-BE49-F238E27FC236}">
                  <a16:creationId xmlns:a16="http://schemas.microsoft.com/office/drawing/2014/main" id="{DBBCB639-A3F0-45A7-B1A3-E42C380D7C94}"/>
                </a:ext>
              </a:extLst>
            </p:cNvPr>
            <p:cNvSpPr>
              <a:spLocks noChangeArrowheads="1"/>
            </p:cNvSpPr>
            <p:nvPr/>
          </p:nvSpPr>
          <p:spPr bwMode="auto">
            <a:xfrm>
              <a:off x="821864" y="1668850"/>
              <a:ext cx="16309"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7" name="Freeform 31">
              <a:extLst>
                <a:ext uri="{FF2B5EF4-FFF2-40B4-BE49-F238E27FC236}">
                  <a16:creationId xmlns:a16="http://schemas.microsoft.com/office/drawing/2014/main" id="{E38CB956-32C9-4B6E-B707-1D4D0A8380DD}"/>
                </a:ext>
              </a:extLst>
            </p:cNvPr>
            <p:cNvSpPr>
              <a:spLocks noChangeArrowheads="1"/>
            </p:cNvSpPr>
            <p:nvPr/>
          </p:nvSpPr>
          <p:spPr bwMode="auto">
            <a:xfrm>
              <a:off x="1531961" y="1668850"/>
              <a:ext cx="16309" cy="195716"/>
            </a:xfrm>
            <a:custGeom>
              <a:avLst/>
              <a:gdLst>
                <a:gd name="T0" fmla="*/ 0 w 57"/>
                <a:gd name="T1" fmla="*/ 688 h 689"/>
                <a:gd name="T2" fmla="*/ 56 w 57"/>
                <a:gd name="T3" fmla="*/ 688 h 689"/>
                <a:gd name="T4" fmla="*/ 56 w 57"/>
                <a:gd name="T5" fmla="*/ 0 h 689"/>
                <a:gd name="T6" fmla="*/ 0 w 57"/>
                <a:gd name="T7" fmla="*/ 0 h 689"/>
                <a:gd name="T8" fmla="*/ 0 w 57"/>
                <a:gd name="T9" fmla="*/ 688 h 689"/>
              </a:gdLst>
              <a:ahLst/>
              <a:cxnLst>
                <a:cxn ang="0">
                  <a:pos x="T0" y="T1"/>
                </a:cxn>
                <a:cxn ang="0">
                  <a:pos x="T2" y="T3"/>
                </a:cxn>
                <a:cxn ang="0">
                  <a:pos x="T4" y="T5"/>
                </a:cxn>
                <a:cxn ang="0">
                  <a:pos x="T6" y="T7"/>
                </a:cxn>
                <a:cxn ang="0">
                  <a:pos x="T8" y="T9"/>
                </a:cxn>
              </a:cxnLst>
              <a:rect l="0" t="0" r="r" b="b"/>
              <a:pathLst>
                <a:path w="57" h="689">
                  <a:moveTo>
                    <a:pt x="0" y="688"/>
                  </a:moveTo>
                  <a:lnTo>
                    <a:pt x="56" y="688"/>
                  </a:lnTo>
                  <a:lnTo>
                    <a:pt x="56"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8" name="Freeform 32">
              <a:extLst>
                <a:ext uri="{FF2B5EF4-FFF2-40B4-BE49-F238E27FC236}">
                  <a16:creationId xmlns:a16="http://schemas.microsoft.com/office/drawing/2014/main" id="{F2CF8C89-415E-4068-90ED-61D2FAB45A90}"/>
                </a:ext>
              </a:extLst>
            </p:cNvPr>
            <p:cNvSpPr>
              <a:spLocks noChangeArrowheads="1"/>
            </p:cNvSpPr>
            <p:nvPr/>
          </p:nvSpPr>
          <p:spPr bwMode="auto">
            <a:xfrm>
              <a:off x="1887009" y="1668850"/>
              <a:ext cx="16310"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69" name="Freeform 33">
              <a:extLst>
                <a:ext uri="{FF2B5EF4-FFF2-40B4-BE49-F238E27FC236}">
                  <a16:creationId xmlns:a16="http://schemas.microsoft.com/office/drawing/2014/main" id="{2135616A-B47E-4372-80C4-DBB832F021BB}"/>
                </a:ext>
              </a:extLst>
            </p:cNvPr>
            <p:cNvSpPr>
              <a:spLocks noChangeArrowheads="1"/>
            </p:cNvSpPr>
            <p:nvPr/>
          </p:nvSpPr>
          <p:spPr bwMode="auto">
            <a:xfrm>
              <a:off x="2240804" y="1668850"/>
              <a:ext cx="16310" cy="195716"/>
            </a:xfrm>
            <a:custGeom>
              <a:avLst/>
              <a:gdLst>
                <a:gd name="T0" fmla="*/ 0 w 57"/>
                <a:gd name="T1" fmla="*/ 688 h 689"/>
                <a:gd name="T2" fmla="*/ 56 w 57"/>
                <a:gd name="T3" fmla="*/ 688 h 689"/>
                <a:gd name="T4" fmla="*/ 56 w 57"/>
                <a:gd name="T5" fmla="*/ 0 h 689"/>
                <a:gd name="T6" fmla="*/ 0 w 57"/>
                <a:gd name="T7" fmla="*/ 0 h 689"/>
                <a:gd name="T8" fmla="*/ 0 w 57"/>
                <a:gd name="T9" fmla="*/ 688 h 689"/>
              </a:gdLst>
              <a:ahLst/>
              <a:cxnLst>
                <a:cxn ang="0">
                  <a:pos x="T0" y="T1"/>
                </a:cxn>
                <a:cxn ang="0">
                  <a:pos x="T2" y="T3"/>
                </a:cxn>
                <a:cxn ang="0">
                  <a:pos x="T4" y="T5"/>
                </a:cxn>
                <a:cxn ang="0">
                  <a:pos x="T6" y="T7"/>
                </a:cxn>
                <a:cxn ang="0">
                  <a:pos x="T8" y="T9"/>
                </a:cxn>
              </a:cxnLst>
              <a:rect l="0" t="0" r="r" b="b"/>
              <a:pathLst>
                <a:path w="57" h="689">
                  <a:moveTo>
                    <a:pt x="0" y="688"/>
                  </a:moveTo>
                  <a:lnTo>
                    <a:pt x="56" y="688"/>
                  </a:lnTo>
                  <a:lnTo>
                    <a:pt x="56"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0" name="Freeform 34">
              <a:extLst>
                <a:ext uri="{FF2B5EF4-FFF2-40B4-BE49-F238E27FC236}">
                  <a16:creationId xmlns:a16="http://schemas.microsoft.com/office/drawing/2014/main" id="{E797BC46-8302-4931-A1C5-B1196F18970B}"/>
                </a:ext>
              </a:extLst>
            </p:cNvPr>
            <p:cNvSpPr>
              <a:spLocks noChangeArrowheads="1"/>
            </p:cNvSpPr>
            <p:nvPr/>
          </p:nvSpPr>
          <p:spPr bwMode="auto">
            <a:xfrm>
              <a:off x="2595853" y="1668850"/>
              <a:ext cx="16309"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1" name="Freeform 35">
              <a:extLst>
                <a:ext uri="{FF2B5EF4-FFF2-40B4-BE49-F238E27FC236}">
                  <a16:creationId xmlns:a16="http://schemas.microsoft.com/office/drawing/2014/main" id="{6A931DA9-16B8-4C2D-B5FE-4FFAA4E52FA0}"/>
                </a:ext>
              </a:extLst>
            </p:cNvPr>
            <p:cNvSpPr>
              <a:spLocks noChangeArrowheads="1"/>
            </p:cNvSpPr>
            <p:nvPr/>
          </p:nvSpPr>
          <p:spPr bwMode="auto">
            <a:xfrm>
              <a:off x="2949647" y="1054102"/>
              <a:ext cx="16309" cy="810465"/>
            </a:xfrm>
            <a:custGeom>
              <a:avLst/>
              <a:gdLst>
                <a:gd name="T0" fmla="*/ 0 w 58"/>
                <a:gd name="T1" fmla="*/ 2848 h 2849"/>
                <a:gd name="T2" fmla="*/ 57 w 58"/>
                <a:gd name="T3" fmla="*/ 2848 h 2849"/>
                <a:gd name="T4" fmla="*/ 57 w 58"/>
                <a:gd name="T5" fmla="*/ 0 h 2849"/>
                <a:gd name="T6" fmla="*/ 0 w 58"/>
                <a:gd name="T7" fmla="*/ 0 h 2849"/>
                <a:gd name="T8" fmla="*/ 0 w 58"/>
                <a:gd name="T9" fmla="*/ 2848 h 2849"/>
              </a:gdLst>
              <a:ahLst/>
              <a:cxnLst>
                <a:cxn ang="0">
                  <a:pos x="T0" y="T1"/>
                </a:cxn>
                <a:cxn ang="0">
                  <a:pos x="T2" y="T3"/>
                </a:cxn>
                <a:cxn ang="0">
                  <a:pos x="T4" y="T5"/>
                </a:cxn>
                <a:cxn ang="0">
                  <a:pos x="T6" y="T7"/>
                </a:cxn>
                <a:cxn ang="0">
                  <a:pos x="T8" y="T9"/>
                </a:cxn>
              </a:cxnLst>
              <a:rect l="0" t="0" r="r" b="b"/>
              <a:pathLst>
                <a:path w="58" h="2849">
                  <a:moveTo>
                    <a:pt x="0" y="2848"/>
                  </a:moveTo>
                  <a:lnTo>
                    <a:pt x="57" y="2848"/>
                  </a:lnTo>
                  <a:lnTo>
                    <a:pt x="57" y="0"/>
                  </a:lnTo>
                  <a:lnTo>
                    <a:pt x="0" y="0"/>
                  </a:lnTo>
                  <a:lnTo>
                    <a:pt x="0" y="284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2" name="Freeform 36">
              <a:extLst>
                <a:ext uri="{FF2B5EF4-FFF2-40B4-BE49-F238E27FC236}">
                  <a16:creationId xmlns:a16="http://schemas.microsoft.com/office/drawing/2014/main" id="{2671FD53-28E4-4A44-BDB1-5F08E48614DE}"/>
                </a:ext>
              </a:extLst>
            </p:cNvPr>
            <p:cNvSpPr>
              <a:spLocks noChangeArrowheads="1"/>
            </p:cNvSpPr>
            <p:nvPr/>
          </p:nvSpPr>
          <p:spPr bwMode="auto">
            <a:xfrm>
              <a:off x="3303441" y="1668850"/>
              <a:ext cx="16309" cy="195716"/>
            </a:xfrm>
            <a:custGeom>
              <a:avLst/>
              <a:gdLst>
                <a:gd name="T0" fmla="*/ 0 w 59"/>
                <a:gd name="T1" fmla="*/ 688 h 689"/>
                <a:gd name="T2" fmla="*/ 58 w 59"/>
                <a:gd name="T3" fmla="*/ 688 h 689"/>
                <a:gd name="T4" fmla="*/ 58 w 59"/>
                <a:gd name="T5" fmla="*/ 0 h 689"/>
                <a:gd name="T6" fmla="*/ 0 w 59"/>
                <a:gd name="T7" fmla="*/ 0 h 689"/>
                <a:gd name="T8" fmla="*/ 0 w 59"/>
                <a:gd name="T9" fmla="*/ 688 h 689"/>
              </a:gdLst>
              <a:ahLst/>
              <a:cxnLst>
                <a:cxn ang="0">
                  <a:pos x="T0" y="T1"/>
                </a:cxn>
                <a:cxn ang="0">
                  <a:pos x="T2" y="T3"/>
                </a:cxn>
                <a:cxn ang="0">
                  <a:pos x="T4" y="T5"/>
                </a:cxn>
                <a:cxn ang="0">
                  <a:pos x="T6" y="T7"/>
                </a:cxn>
                <a:cxn ang="0">
                  <a:pos x="T8" y="T9"/>
                </a:cxn>
              </a:cxnLst>
              <a:rect l="0" t="0" r="r" b="b"/>
              <a:pathLst>
                <a:path w="59" h="689">
                  <a:moveTo>
                    <a:pt x="0" y="688"/>
                  </a:moveTo>
                  <a:lnTo>
                    <a:pt x="58" y="688"/>
                  </a:lnTo>
                  <a:lnTo>
                    <a:pt x="58"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3" name="Freeform 37">
              <a:extLst>
                <a:ext uri="{FF2B5EF4-FFF2-40B4-BE49-F238E27FC236}">
                  <a16:creationId xmlns:a16="http://schemas.microsoft.com/office/drawing/2014/main" id="{DDFD715B-4CD5-4A79-84A5-486A6401B381}"/>
                </a:ext>
              </a:extLst>
            </p:cNvPr>
            <p:cNvSpPr>
              <a:spLocks noChangeArrowheads="1"/>
            </p:cNvSpPr>
            <p:nvPr/>
          </p:nvSpPr>
          <p:spPr bwMode="auto">
            <a:xfrm>
              <a:off x="3658489" y="1668850"/>
              <a:ext cx="16310"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4" name="Freeform 38">
              <a:extLst>
                <a:ext uri="{FF2B5EF4-FFF2-40B4-BE49-F238E27FC236}">
                  <a16:creationId xmlns:a16="http://schemas.microsoft.com/office/drawing/2014/main" id="{CF8D2858-8C40-40B4-8B79-608C1EF95572}"/>
                </a:ext>
              </a:extLst>
            </p:cNvPr>
            <p:cNvSpPr>
              <a:spLocks noChangeArrowheads="1"/>
            </p:cNvSpPr>
            <p:nvPr/>
          </p:nvSpPr>
          <p:spPr bwMode="auto">
            <a:xfrm>
              <a:off x="4013538" y="1054102"/>
              <a:ext cx="16309" cy="810465"/>
            </a:xfrm>
            <a:custGeom>
              <a:avLst/>
              <a:gdLst>
                <a:gd name="T0" fmla="*/ 0 w 58"/>
                <a:gd name="T1" fmla="*/ 2848 h 2849"/>
                <a:gd name="T2" fmla="*/ 57 w 58"/>
                <a:gd name="T3" fmla="*/ 2848 h 2849"/>
                <a:gd name="T4" fmla="*/ 57 w 58"/>
                <a:gd name="T5" fmla="*/ 0 h 2849"/>
                <a:gd name="T6" fmla="*/ 0 w 58"/>
                <a:gd name="T7" fmla="*/ 0 h 2849"/>
                <a:gd name="T8" fmla="*/ 0 w 58"/>
                <a:gd name="T9" fmla="*/ 2848 h 2849"/>
              </a:gdLst>
              <a:ahLst/>
              <a:cxnLst>
                <a:cxn ang="0">
                  <a:pos x="T0" y="T1"/>
                </a:cxn>
                <a:cxn ang="0">
                  <a:pos x="T2" y="T3"/>
                </a:cxn>
                <a:cxn ang="0">
                  <a:pos x="T4" y="T5"/>
                </a:cxn>
                <a:cxn ang="0">
                  <a:pos x="T6" y="T7"/>
                </a:cxn>
                <a:cxn ang="0">
                  <a:pos x="T8" y="T9"/>
                </a:cxn>
              </a:cxnLst>
              <a:rect l="0" t="0" r="r" b="b"/>
              <a:pathLst>
                <a:path w="58" h="2849">
                  <a:moveTo>
                    <a:pt x="0" y="2848"/>
                  </a:moveTo>
                  <a:lnTo>
                    <a:pt x="57" y="2848"/>
                  </a:lnTo>
                  <a:lnTo>
                    <a:pt x="57" y="0"/>
                  </a:lnTo>
                  <a:lnTo>
                    <a:pt x="0" y="0"/>
                  </a:lnTo>
                  <a:lnTo>
                    <a:pt x="0" y="284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5" name="Freeform 39">
              <a:extLst>
                <a:ext uri="{FF2B5EF4-FFF2-40B4-BE49-F238E27FC236}">
                  <a16:creationId xmlns:a16="http://schemas.microsoft.com/office/drawing/2014/main" id="{57FFB118-90FB-43C8-9D9D-7C5A13FD6E1C}"/>
                </a:ext>
              </a:extLst>
            </p:cNvPr>
            <p:cNvSpPr>
              <a:spLocks noChangeArrowheads="1"/>
            </p:cNvSpPr>
            <p:nvPr/>
          </p:nvSpPr>
          <p:spPr bwMode="auto">
            <a:xfrm>
              <a:off x="4367332" y="1668850"/>
              <a:ext cx="16309"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6" name="Freeform 40">
              <a:extLst>
                <a:ext uri="{FF2B5EF4-FFF2-40B4-BE49-F238E27FC236}">
                  <a16:creationId xmlns:a16="http://schemas.microsoft.com/office/drawing/2014/main" id="{57E914AE-8486-40F3-BB17-11A5F5A3E678}"/>
                </a:ext>
              </a:extLst>
            </p:cNvPr>
            <p:cNvSpPr>
              <a:spLocks noChangeArrowheads="1"/>
            </p:cNvSpPr>
            <p:nvPr/>
          </p:nvSpPr>
          <p:spPr bwMode="auto">
            <a:xfrm>
              <a:off x="4721126" y="1668850"/>
              <a:ext cx="16309"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7" name="Freeform 41">
              <a:extLst>
                <a:ext uri="{FF2B5EF4-FFF2-40B4-BE49-F238E27FC236}">
                  <a16:creationId xmlns:a16="http://schemas.microsoft.com/office/drawing/2014/main" id="{DE4EFEFD-7157-4F67-964A-EC3C947C50C0}"/>
                </a:ext>
              </a:extLst>
            </p:cNvPr>
            <p:cNvSpPr>
              <a:spLocks noChangeArrowheads="1"/>
            </p:cNvSpPr>
            <p:nvPr/>
          </p:nvSpPr>
          <p:spPr bwMode="auto">
            <a:xfrm>
              <a:off x="5076174" y="1054102"/>
              <a:ext cx="16310" cy="810465"/>
            </a:xfrm>
            <a:custGeom>
              <a:avLst/>
              <a:gdLst>
                <a:gd name="T0" fmla="*/ 0 w 59"/>
                <a:gd name="T1" fmla="*/ 2848 h 2849"/>
                <a:gd name="T2" fmla="*/ 58 w 59"/>
                <a:gd name="T3" fmla="*/ 2848 h 2849"/>
                <a:gd name="T4" fmla="*/ 58 w 59"/>
                <a:gd name="T5" fmla="*/ 0 h 2849"/>
                <a:gd name="T6" fmla="*/ 0 w 59"/>
                <a:gd name="T7" fmla="*/ 0 h 2849"/>
                <a:gd name="T8" fmla="*/ 0 w 59"/>
                <a:gd name="T9" fmla="*/ 2848 h 2849"/>
              </a:gdLst>
              <a:ahLst/>
              <a:cxnLst>
                <a:cxn ang="0">
                  <a:pos x="T0" y="T1"/>
                </a:cxn>
                <a:cxn ang="0">
                  <a:pos x="T2" y="T3"/>
                </a:cxn>
                <a:cxn ang="0">
                  <a:pos x="T4" y="T5"/>
                </a:cxn>
                <a:cxn ang="0">
                  <a:pos x="T6" y="T7"/>
                </a:cxn>
                <a:cxn ang="0">
                  <a:pos x="T8" y="T9"/>
                </a:cxn>
              </a:cxnLst>
              <a:rect l="0" t="0" r="r" b="b"/>
              <a:pathLst>
                <a:path w="59" h="2849">
                  <a:moveTo>
                    <a:pt x="0" y="2848"/>
                  </a:moveTo>
                  <a:lnTo>
                    <a:pt x="58" y="2848"/>
                  </a:lnTo>
                  <a:lnTo>
                    <a:pt x="58" y="0"/>
                  </a:lnTo>
                  <a:lnTo>
                    <a:pt x="0" y="0"/>
                  </a:lnTo>
                  <a:lnTo>
                    <a:pt x="0" y="284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8" name="Freeform 42">
              <a:extLst>
                <a:ext uri="{FF2B5EF4-FFF2-40B4-BE49-F238E27FC236}">
                  <a16:creationId xmlns:a16="http://schemas.microsoft.com/office/drawing/2014/main" id="{30CEC3BC-775D-46A1-B289-4BFFCE9F8546}"/>
                </a:ext>
              </a:extLst>
            </p:cNvPr>
            <p:cNvSpPr>
              <a:spLocks noChangeArrowheads="1"/>
            </p:cNvSpPr>
            <p:nvPr/>
          </p:nvSpPr>
          <p:spPr bwMode="auto">
            <a:xfrm>
              <a:off x="5429969" y="1668850"/>
              <a:ext cx="16310"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79" name="Freeform 43">
              <a:extLst>
                <a:ext uri="{FF2B5EF4-FFF2-40B4-BE49-F238E27FC236}">
                  <a16:creationId xmlns:a16="http://schemas.microsoft.com/office/drawing/2014/main" id="{4A86A1F1-86FA-4F26-8B36-CFA521D58F29}"/>
                </a:ext>
              </a:extLst>
            </p:cNvPr>
            <p:cNvSpPr>
              <a:spLocks noChangeArrowheads="1"/>
            </p:cNvSpPr>
            <p:nvPr/>
          </p:nvSpPr>
          <p:spPr bwMode="auto">
            <a:xfrm>
              <a:off x="5785018" y="1668850"/>
              <a:ext cx="16309"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0" name="Freeform 44">
              <a:extLst>
                <a:ext uri="{FF2B5EF4-FFF2-40B4-BE49-F238E27FC236}">
                  <a16:creationId xmlns:a16="http://schemas.microsoft.com/office/drawing/2014/main" id="{ED29E3FA-A433-433E-8CE7-4457A606F5A3}"/>
                </a:ext>
              </a:extLst>
            </p:cNvPr>
            <p:cNvSpPr>
              <a:spLocks noChangeArrowheads="1"/>
            </p:cNvSpPr>
            <p:nvPr/>
          </p:nvSpPr>
          <p:spPr bwMode="auto">
            <a:xfrm>
              <a:off x="6138811" y="1054102"/>
              <a:ext cx="16309" cy="810465"/>
            </a:xfrm>
            <a:custGeom>
              <a:avLst/>
              <a:gdLst>
                <a:gd name="T0" fmla="*/ 0 w 58"/>
                <a:gd name="T1" fmla="*/ 2848 h 2849"/>
                <a:gd name="T2" fmla="*/ 57 w 58"/>
                <a:gd name="T3" fmla="*/ 2848 h 2849"/>
                <a:gd name="T4" fmla="*/ 57 w 58"/>
                <a:gd name="T5" fmla="*/ 0 h 2849"/>
                <a:gd name="T6" fmla="*/ 0 w 58"/>
                <a:gd name="T7" fmla="*/ 0 h 2849"/>
                <a:gd name="T8" fmla="*/ 0 w 58"/>
                <a:gd name="T9" fmla="*/ 2848 h 2849"/>
              </a:gdLst>
              <a:ahLst/>
              <a:cxnLst>
                <a:cxn ang="0">
                  <a:pos x="T0" y="T1"/>
                </a:cxn>
                <a:cxn ang="0">
                  <a:pos x="T2" y="T3"/>
                </a:cxn>
                <a:cxn ang="0">
                  <a:pos x="T4" y="T5"/>
                </a:cxn>
                <a:cxn ang="0">
                  <a:pos x="T6" y="T7"/>
                </a:cxn>
                <a:cxn ang="0">
                  <a:pos x="T8" y="T9"/>
                </a:cxn>
              </a:cxnLst>
              <a:rect l="0" t="0" r="r" b="b"/>
              <a:pathLst>
                <a:path w="58" h="2849">
                  <a:moveTo>
                    <a:pt x="0" y="2848"/>
                  </a:moveTo>
                  <a:lnTo>
                    <a:pt x="57" y="2848"/>
                  </a:lnTo>
                  <a:lnTo>
                    <a:pt x="57" y="0"/>
                  </a:lnTo>
                  <a:lnTo>
                    <a:pt x="0" y="0"/>
                  </a:lnTo>
                  <a:lnTo>
                    <a:pt x="0" y="284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1" name="Freeform 45">
              <a:extLst>
                <a:ext uri="{FF2B5EF4-FFF2-40B4-BE49-F238E27FC236}">
                  <a16:creationId xmlns:a16="http://schemas.microsoft.com/office/drawing/2014/main" id="{AC307FBC-9ECA-4B62-83B3-8C1639BBBA5A}"/>
                </a:ext>
              </a:extLst>
            </p:cNvPr>
            <p:cNvSpPr>
              <a:spLocks noChangeArrowheads="1"/>
            </p:cNvSpPr>
            <p:nvPr/>
          </p:nvSpPr>
          <p:spPr bwMode="auto">
            <a:xfrm>
              <a:off x="6493860" y="1668850"/>
              <a:ext cx="16310"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2" name="Freeform 46">
              <a:extLst>
                <a:ext uri="{FF2B5EF4-FFF2-40B4-BE49-F238E27FC236}">
                  <a16:creationId xmlns:a16="http://schemas.microsoft.com/office/drawing/2014/main" id="{BD5C2E86-6485-4CE8-8242-271F82C4118B}"/>
                </a:ext>
              </a:extLst>
            </p:cNvPr>
            <p:cNvSpPr>
              <a:spLocks noChangeArrowheads="1"/>
            </p:cNvSpPr>
            <p:nvPr/>
          </p:nvSpPr>
          <p:spPr bwMode="auto">
            <a:xfrm>
              <a:off x="1178168" y="1668850"/>
              <a:ext cx="16309" cy="195716"/>
            </a:xfrm>
            <a:custGeom>
              <a:avLst/>
              <a:gdLst>
                <a:gd name="T0" fmla="*/ 0 w 58"/>
                <a:gd name="T1" fmla="*/ 688 h 689"/>
                <a:gd name="T2" fmla="*/ 57 w 58"/>
                <a:gd name="T3" fmla="*/ 688 h 689"/>
                <a:gd name="T4" fmla="*/ 57 w 58"/>
                <a:gd name="T5" fmla="*/ 0 h 689"/>
                <a:gd name="T6" fmla="*/ 0 w 58"/>
                <a:gd name="T7" fmla="*/ 0 h 689"/>
                <a:gd name="T8" fmla="*/ 0 w 58"/>
                <a:gd name="T9" fmla="*/ 688 h 689"/>
              </a:gdLst>
              <a:ahLst/>
              <a:cxnLst>
                <a:cxn ang="0">
                  <a:pos x="T0" y="T1"/>
                </a:cxn>
                <a:cxn ang="0">
                  <a:pos x="T2" y="T3"/>
                </a:cxn>
                <a:cxn ang="0">
                  <a:pos x="T4" y="T5"/>
                </a:cxn>
                <a:cxn ang="0">
                  <a:pos x="T6" y="T7"/>
                </a:cxn>
                <a:cxn ang="0">
                  <a:pos x="T8" y="T9"/>
                </a:cxn>
              </a:cxnLst>
              <a:rect l="0" t="0" r="r" b="b"/>
              <a:pathLst>
                <a:path w="58" h="689">
                  <a:moveTo>
                    <a:pt x="0" y="688"/>
                  </a:moveTo>
                  <a:lnTo>
                    <a:pt x="57" y="688"/>
                  </a:lnTo>
                  <a:lnTo>
                    <a:pt x="57" y="0"/>
                  </a:lnTo>
                  <a:lnTo>
                    <a:pt x="0" y="0"/>
                  </a:lnTo>
                  <a:lnTo>
                    <a:pt x="0" y="688"/>
                  </a:lnTo>
                </a:path>
              </a:pathLst>
            </a:custGeom>
            <a:solidFill>
              <a:srgbClr val="5D9DD5"/>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3" name="Freeform 48">
              <a:extLst>
                <a:ext uri="{FF2B5EF4-FFF2-40B4-BE49-F238E27FC236}">
                  <a16:creationId xmlns:a16="http://schemas.microsoft.com/office/drawing/2014/main" id="{A2AC25F9-FE20-4A51-B894-CDF6B7FE762B}"/>
                </a:ext>
              </a:extLst>
            </p:cNvPr>
            <p:cNvSpPr>
              <a:spLocks noChangeArrowheads="1"/>
            </p:cNvSpPr>
            <p:nvPr/>
          </p:nvSpPr>
          <p:spPr bwMode="auto">
            <a:xfrm>
              <a:off x="7432293" y="1180816"/>
              <a:ext cx="1026254" cy="602203"/>
            </a:xfrm>
            <a:custGeom>
              <a:avLst/>
              <a:gdLst>
                <a:gd name="T0" fmla="*/ 0 w 3609"/>
                <a:gd name="T1" fmla="*/ 2115 h 2116"/>
                <a:gd name="T2" fmla="*/ 3608 w 3609"/>
                <a:gd name="T3" fmla="*/ 2115 h 2116"/>
                <a:gd name="T4" fmla="*/ 3608 w 3609"/>
                <a:gd name="T5" fmla="*/ 0 h 2116"/>
                <a:gd name="T6" fmla="*/ 0 w 3609"/>
                <a:gd name="T7" fmla="*/ 0 h 2116"/>
                <a:gd name="T8" fmla="*/ 0 w 3609"/>
                <a:gd name="T9" fmla="*/ 2115 h 2116"/>
              </a:gdLst>
              <a:ahLst/>
              <a:cxnLst>
                <a:cxn ang="0">
                  <a:pos x="T0" y="T1"/>
                </a:cxn>
                <a:cxn ang="0">
                  <a:pos x="T2" y="T3"/>
                </a:cxn>
                <a:cxn ang="0">
                  <a:pos x="T4" y="T5"/>
                </a:cxn>
                <a:cxn ang="0">
                  <a:pos x="T6" y="T7"/>
                </a:cxn>
                <a:cxn ang="0">
                  <a:pos x="T8" y="T9"/>
                </a:cxn>
              </a:cxnLst>
              <a:rect l="0" t="0" r="r" b="b"/>
              <a:pathLst>
                <a:path w="3609" h="2116">
                  <a:moveTo>
                    <a:pt x="0" y="2115"/>
                  </a:moveTo>
                  <a:lnTo>
                    <a:pt x="3608" y="2115"/>
                  </a:lnTo>
                  <a:lnTo>
                    <a:pt x="3608" y="0"/>
                  </a:lnTo>
                  <a:lnTo>
                    <a:pt x="0" y="0"/>
                  </a:lnTo>
                  <a:lnTo>
                    <a:pt x="0" y="2115"/>
                  </a:lnTo>
                </a:path>
              </a:pathLst>
            </a:custGeom>
            <a:solidFill>
              <a:srgbClr val="E8183B"/>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4" name="Freeform 49">
              <a:extLst>
                <a:ext uri="{FF2B5EF4-FFF2-40B4-BE49-F238E27FC236}">
                  <a16:creationId xmlns:a16="http://schemas.microsoft.com/office/drawing/2014/main" id="{79A03834-2629-4679-B49F-22402677A95B}"/>
                </a:ext>
              </a:extLst>
            </p:cNvPr>
            <p:cNvSpPr>
              <a:spLocks noChangeArrowheads="1"/>
            </p:cNvSpPr>
            <p:nvPr/>
          </p:nvSpPr>
          <p:spPr bwMode="auto">
            <a:xfrm>
              <a:off x="2682419" y="1180816"/>
              <a:ext cx="4135125" cy="602203"/>
            </a:xfrm>
            <a:custGeom>
              <a:avLst/>
              <a:gdLst>
                <a:gd name="T0" fmla="*/ 14533 w 14534"/>
                <a:gd name="T1" fmla="*/ 2115 h 2116"/>
                <a:gd name="T2" fmla="*/ 0 w 14534"/>
                <a:gd name="T3" fmla="*/ 2115 h 2116"/>
                <a:gd name="T4" fmla="*/ 0 w 14534"/>
                <a:gd name="T5" fmla="*/ 0 h 2116"/>
                <a:gd name="T6" fmla="*/ 14533 w 14534"/>
                <a:gd name="T7" fmla="*/ 0 h 2116"/>
                <a:gd name="T8" fmla="*/ 14533 w 14534"/>
                <a:gd name="T9" fmla="*/ 2115 h 2116"/>
              </a:gdLst>
              <a:ahLst/>
              <a:cxnLst>
                <a:cxn ang="0">
                  <a:pos x="T0" y="T1"/>
                </a:cxn>
                <a:cxn ang="0">
                  <a:pos x="T2" y="T3"/>
                </a:cxn>
                <a:cxn ang="0">
                  <a:pos x="T4" y="T5"/>
                </a:cxn>
                <a:cxn ang="0">
                  <a:pos x="T6" y="T7"/>
                </a:cxn>
                <a:cxn ang="0">
                  <a:pos x="T8" y="T9"/>
                </a:cxn>
              </a:cxnLst>
              <a:rect l="0" t="0" r="r" b="b"/>
              <a:pathLst>
                <a:path w="14534" h="2116">
                  <a:moveTo>
                    <a:pt x="14533" y="2115"/>
                  </a:moveTo>
                  <a:lnTo>
                    <a:pt x="0" y="2115"/>
                  </a:lnTo>
                  <a:lnTo>
                    <a:pt x="0" y="0"/>
                  </a:lnTo>
                  <a:lnTo>
                    <a:pt x="14533" y="0"/>
                  </a:lnTo>
                  <a:lnTo>
                    <a:pt x="14533" y="2115"/>
                  </a:lnTo>
                </a:path>
              </a:pathLst>
            </a:custGeom>
            <a:solidFill>
              <a:srgbClr val="B2BCC1"/>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5" name="Freeform 50">
              <a:extLst>
                <a:ext uri="{FF2B5EF4-FFF2-40B4-BE49-F238E27FC236}">
                  <a16:creationId xmlns:a16="http://schemas.microsoft.com/office/drawing/2014/main" id="{C627D72A-52DB-4C04-BC01-1E96DF389DFE}"/>
                </a:ext>
              </a:extLst>
            </p:cNvPr>
            <p:cNvSpPr>
              <a:spLocks noChangeArrowheads="1"/>
            </p:cNvSpPr>
            <p:nvPr/>
          </p:nvSpPr>
          <p:spPr bwMode="auto">
            <a:xfrm>
              <a:off x="2033797" y="1180816"/>
              <a:ext cx="4019703" cy="602203"/>
            </a:xfrm>
            <a:custGeom>
              <a:avLst/>
              <a:gdLst>
                <a:gd name="T0" fmla="*/ 14127 w 14128"/>
                <a:gd name="T1" fmla="*/ 2115 h 2116"/>
                <a:gd name="T2" fmla="*/ 0 w 14128"/>
                <a:gd name="T3" fmla="*/ 2115 h 2116"/>
                <a:gd name="T4" fmla="*/ 0 w 14128"/>
                <a:gd name="T5" fmla="*/ 0 h 2116"/>
                <a:gd name="T6" fmla="*/ 14127 w 14128"/>
                <a:gd name="T7" fmla="*/ 0 h 2116"/>
                <a:gd name="T8" fmla="*/ 14127 w 14128"/>
                <a:gd name="T9" fmla="*/ 2115 h 2116"/>
              </a:gdLst>
              <a:ahLst/>
              <a:cxnLst>
                <a:cxn ang="0">
                  <a:pos x="T0" y="T1"/>
                </a:cxn>
                <a:cxn ang="0">
                  <a:pos x="T2" y="T3"/>
                </a:cxn>
                <a:cxn ang="0">
                  <a:pos x="T4" y="T5"/>
                </a:cxn>
                <a:cxn ang="0">
                  <a:pos x="T6" y="T7"/>
                </a:cxn>
                <a:cxn ang="0">
                  <a:pos x="T8" y="T9"/>
                </a:cxn>
              </a:cxnLst>
              <a:rect l="0" t="0" r="r" b="b"/>
              <a:pathLst>
                <a:path w="14128" h="2116">
                  <a:moveTo>
                    <a:pt x="14127" y="2115"/>
                  </a:moveTo>
                  <a:lnTo>
                    <a:pt x="0" y="2115"/>
                  </a:lnTo>
                  <a:lnTo>
                    <a:pt x="0" y="0"/>
                  </a:lnTo>
                  <a:lnTo>
                    <a:pt x="14127" y="0"/>
                  </a:lnTo>
                  <a:lnTo>
                    <a:pt x="14127" y="2115"/>
                  </a:lnTo>
                </a:path>
              </a:pathLst>
            </a:custGeom>
            <a:solidFill>
              <a:srgbClr val="82A0A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6" name="Freeform 51">
              <a:extLst>
                <a:ext uri="{FF2B5EF4-FFF2-40B4-BE49-F238E27FC236}">
                  <a16:creationId xmlns:a16="http://schemas.microsoft.com/office/drawing/2014/main" id="{CD63C236-AFA6-43DE-98C8-2CB83597FCA2}"/>
                </a:ext>
              </a:extLst>
            </p:cNvPr>
            <p:cNvSpPr>
              <a:spLocks noChangeArrowheads="1"/>
            </p:cNvSpPr>
            <p:nvPr/>
          </p:nvSpPr>
          <p:spPr bwMode="auto">
            <a:xfrm>
              <a:off x="1419048" y="1180816"/>
              <a:ext cx="4018448" cy="602203"/>
            </a:xfrm>
            <a:custGeom>
              <a:avLst/>
              <a:gdLst>
                <a:gd name="T0" fmla="*/ 14123 w 14124"/>
                <a:gd name="T1" fmla="*/ 2115 h 2116"/>
                <a:gd name="T2" fmla="*/ 0 w 14124"/>
                <a:gd name="T3" fmla="*/ 2115 h 2116"/>
                <a:gd name="T4" fmla="*/ 0 w 14124"/>
                <a:gd name="T5" fmla="*/ 0 h 2116"/>
                <a:gd name="T6" fmla="*/ 14123 w 14124"/>
                <a:gd name="T7" fmla="*/ 0 h 2116"/>
                <a:gd name="T8" fmla="*/ 14123 w 14124"/>
                <a:gd name="T9" fmla="*/ 2115 h 2116"/>
              </a:gdLst>
              <a:ahLst/>
              <a:cxnLst>
                <a:cxn ang="0">
                  <a:pos x="T0" y="T1"/>
                </a:cxn>
                <a:cxn ang="0">
                  <a:pos x="T2" y="T3"/>
                </a:cxn>
                <a:cxn ang="0">
                  <a:pos x="T4" y="T5"/>
                </a:cxn>
                <a:cxn ang="0">
                  <a:pos x="T6" y="T7"/>
                </a:cxn>
                <a:cxn ang="0">
                  <a:pos x="T8" y="T9"/>
                </a:cxn>
              </a:cxnLst>
              <a:rect l="0" t="0" r="r" b="b"/>
              <a:pathLst>
                <a:path w="14124" h="2116">
                  <a:moveTo>
                    <a:pt x="14123" y="2115"/>
                  </a:moveTo>
                  <a:lnTo>
                    <a:pt x="0" y="2115"/>
                  </a:lnTo>
                  <a:lnTo>
                    <a:pt x="0" y="0"/>
                  </a:lnTo>
                  <a:lnTo>
                    <a:pt x="14123" y="0"/>
                  </a:lnTo>
                  <a:lnTo>
                    <a:pt x="14123" y="2115"/>
                  </a:lnTo>
                </a:path>
              </a:pathLst>
            </a:custGeom>
            <a:solidFill>
              <a:srgbClr val="6894A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7" name="Freeform 52">
              <a:extLst>
                <a:ext uri="{FF2B5EF4-FFF2-40B4-BE49-F238E27FC236}">
                  <a16:creationId xmlns:a16="http://schemas.microsoft.com/office/drawing/2014/main" id="{35609F9E-9D7E-43E1-9411-F05F76A32AAE}"/>
                </a:ext>
              </a:extLst>
            </p:cNvPr>
            <p:cNvSpPr>
              <a:spLocks noChangeArrowheads="1"/>
            </p:cNvSpPr>
            <p:nvPr/>
          </p:nvSpPr>
          <p:spPr bwMode="auto">
            <a:xfrm>
              <a:off x="821864" y="1180816"/>
              <a:ext cx="4019703" cy="602203"/>
            </a:xfrm>
            <a:custGeom>
              <a:avLst/>
              <a:gdLst>
                <a:gd name="T0" fmla="*/ 14126 w 14127"/>
                <a:gd name="T1" fmla="*/ 2115 h 2116"/>
                <a:gd name="T2" fmla="*/ 0 w 14127"/>
                <a:gd name="T3" fmla="*/ 2115 h 2116"/>
                <a:gd name="T4" fmla="*/ 0 w 14127"/>
                <a:gd name="T5" fmla="*/ 0 h 2116"/>
                <a:gd name="T6" fmla="*/ 14126 w 14127"/>
                <a:gd name="T7" fmla="*/ 0 h 2116"/>
                <a:gd name="T8" fmla="*/ 14126 w 14127"/>
                <a:gd name="T9" fmla="*/ 2115 h 2116"/>
              </a:gdLst>
              <a:ahLst/>
              <a:cxnLst>
                <a:cxn ang="0">
                  <a:pos x="T0" y="T1"/>
                </a:cxn>
                <a:cxn ang="0">
                  <a:pos x="T2" y="T3"/>
                </a:cxn>
                <a:cxn ang="0">
                  <a:pos x="T4" y="T5"/>
                </a:cxn>
                <a:cxn ang="0">
                  <a:pos x="T6" y="T7"/>
                </a:cxn>
                <a:cxn ang="0">
                  <a:pos x="T8" y="T9"/>
                </a:cxn>
              </a:cxnLst>
              <a:rect l="0" t="0" r="r" b="b"/>
              <a:pathLst>
                <a:path w="14127" h="2116">
                  <a:moveTo>
                    <a:pt x="14126" y="2115"/>
                  </a:moveTo>
                  <a:lnTo>
                    <a:pt x="0" y="2115"/>
                  </a:lnTo>
                  <a:lnTo>
                    <a:pt x="0" y="0"/>
                  </a:lnTo>
                  <a:lnTo>
                    <a:pt x="14126" y="0"/>
                  </a:lnTo>
                  <a:lnTo>
                    <a:pt x="14126" y="2115"/>
                  </a:lnTo>
                </a:path>
              </a:pathLst>
            </a:custGeom>
            <a:solidFill>
              <a:srgbClr val="5289B2"/>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8" name="Freeform 79">
              <a:extLst>
                <a:ext uri="{FF2B5EF4-FFF2-40B4-BE49-F238E27FC236}">
                  <a16:creationId xmlns:a16="http://schemas.microsoft.com/office/drawing/2014/main" id="{C68BF26C-2F85-48E9-876C-5691A47CAE5D}"/>
                </a:ext>
              </a:extLst>
            </p:cNvPr>
            <p:cNvSpPr>
              <a:spLocks noChangeArrowheads="1"/>
            </p:cNvSpPr>
            <p:nvPr/>
          </p:nvSpPr>
          <p:spPr bwMode="auto">
            <a:xfrm>
              <a:off x="813081" y="1874603"/>
              <a:ext cx="36383" cy="82803"/>
            </a:xfrm>
            <a:custGeom>
              <a:avLst/>
              <a:gdLst>
                <a:gd name="T0" fmla="*/ 65 w 130"/>
                <a:gd name="T1" fmla="*/ 0 h 289"/>
                <a:gd name="T2" fmla="*/ 65 w 130"/>
                <a:gd name="T3" fmla="*/ 0 h 289"/>
                <a:gd name="T4" fmla="*/ 50 w 130"/>
                <a:gd name="T5" fmla="*/ 3 h 289"/>
                <a:gd name="T6" fmla="*/ 34 w 130"/>
                <a:gd name="T7" fmla="*/ 3 h 289"/>
                <a:gd name="T8" fmla="*/ 23 w 130"/>
                <a:gd name="T9" fmla="*/ 11 h 289"/>
                <a:gd name="T10" fmla="*/ 15 w 130"/>
                <a:gd name="T11" fmla="*/ 19 h 289"/>
                <a:gd name="T12" fmla="*/ 8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8 w 130"/>
                <a:gd name="T25" fmla="*/ 258 h 289"/>
                <a:gd name="T26" fmla="*/ 15 w 130"/>
                <a:gd name="T27" fmla="*/ 269 h 289"/>
                <a:gd name="T28" fmla="*/ 23 w 130"/>
                <a:gd name="T29" fmla="*/ 277 h 289"/>
                <a:gd name="T30" fmla="*/ 34 w 130"/>
                <a:gd name="T31" fmla="*/ 281 h 289"/>
                <a:gd name="T32" fmla="*/ 50 w 130"/>
                <a:gd name="T33" fmla="*/ 285 h 289"/>
                <a:gd name="T34" fmla="*/ 65 w 130"/>
                <a:gd name="T35" fmla="*/ 288 h 289"/>
                <a:gd name="T36" fmla="*/ 65 w 130"/>
                <a:gd name="T37" fmla="*/ 288 h 289"/>
                <a:gd name="T38" fmla="*/ 80 w 130"/>
                <a:gd name="T39" fmla="*/ 285 h 289"/>
                <a:gd name="T40" fmla="*/ 91 w 130"/>
                <a:gd name="T41" fmla="*/ 281 h 289"/>
                <a:gd name="T42" fmla="*/ 103 w 130"/>
                <a:gd name="T43" fmla="*/ 277 h 289"/>
                <a:gd name="T44" fmla="*/ 110 w 130"/>
                <a:gd name="T45" fmla="*/ 269 h 289"/>
                <a:gd name="T46" fmla="*/ 118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18 w 130"/>
                <a:gd name="T59" fmla="*/ 30 h 289"/>
                <a:gd name="T60" fmla="*/ 110 w 130"/>
                <a:gd name="T61" fmla="*/ 19 h 289"/>
                <a:gd name="T62" fmla="*/ 103 w 130"/>
                <a:gd name="T63" fmla="*/ 11 h 289"/>
                <a:gd name="T64" fmla="*/ 91 w 130"/>
                <a:gd name="T65" fmla="*/ 3 h 289"/>
                <a:gd name="T66" fmla="*/ 80 w 130"/>
                <a:gd name="T67" fmla="*/ 3 h 289"/>
                <a:gd name="T68" fmla="*/ 65 w 130"/>
                <a:gd name="T69" fmla="*/ 0 h 289"/>
                <a:gd name="T70" fmla="*/ 95 w 130"/>
                <a:gd name="T71" fmla="*/ 216 h 289"/>
                <a:gd name="T72" fmla="*/ 95 w 130"/>
                <a:gd name="T73" fmla="*/ 216 h 289"/>
                <a:gd name="T74" fmla="*/ 95 w 130"/>
                <a:gd name="T75" fmla="*/ 235 h 289"/>
                <a:gd name="T76" fmla="*/ 88 w 130"/>
                <a:gd name="T77" fmla="*/ 247 h 289"/>
                <a:gd name="T78" fmla="*/ 80 w 130"/>
                <a:gd name="T79" fmla="*/ 254 h 289"/>
                <a:gd name="T80" fmla="*/ 65 w 130"/>
                <a:gd name="T81" fmla="*/ 258 h 289"/>
                <a:gd name="T82" fmla="*/ 65 w 130"/>
                <a:gd name="T83" fmla="*/ 258 h 289"/>
                <a:gd name="T84" fmla="*/ 50 w 130"/>
                <a:gd name="T85" fmla="*/ 254 h 289"/>
                <a:gd name="T86" fmla="*/ 38 w 130"/>
                <a:gd name="T87" fmla="*/ 247 h 289"/>
                <a:gd name="T88" fmla="*/ 30 w 130"/>
                <a:gd name="T89" fmla="*/ 235 h 289"/>
                <a:gd name="T90" fmla="*/ 30 w 130"/>
                <a:gd name="T91" fmla="*/ 216 h 289"/>
                <a:gd name="T92" fmla="*/ 30 w 130"/>
                <a:gd name="T93" fmla="*/ 68 h 289"/>
                <a:gd name="T94" fmla="*/ 30 w 130"/>
                <a:gd name="T95" fmla="*/ 68 h 289"/>
                <a:gd name="T96" fmla="*/ 30 w 130"/>
                <a:gd name="T97" fmla="*/ 53 h 289"/>
                <a:gd name="T98" fmla="*/ 38 w 130"/>
                <a:gd name="T99" fmla="*/ 38 h 289"/>
                <a:gd name="T100" fmla="*/ 50 w 130"/>
                <a:gd name="T101" fmla="*/ 30 h 289"/>
                <a:gd name="T102" fmla="*/ 65 w 130"/>
                <a:gd name="T103" fmla="*/ 30 h 289"/>
                <a:gd name="T104" fmla="*/ 65 w 130"/>
                <a:gd name="T105" fmla="*/ 30 h 289"/>
                <a:gd name="T106" fmla="*/ 80 w 130"/>
                <a:gd name="T107" fmla="*/ 30 h 289"/>
                <a:gd name="T108" fmla="*/ 88 w 130"/>
                <a:gd name="T109" fmla="*/ 38 h 289"/>
                <a:gd name="T110" fmla="*/ 95 w 130"/>
                <a:gd name="T111" fmla="*/ 53 h 289"/>
                <a:gd name="T112" fmla="*/ 95 w 130"/>
                <a:gd name="T113" fmla="*/ 68 h 289"/>
                <a:gd name="T114" fmla="*/ 95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5" y="0"/>
                  </a:moveTo>
                  <a:lnTo>
                    <a:pt x="65" y="0"/>
                  </a:lnTo>
                  <a:lnTo>
                    <a:pt x="50" y="3"/>
                  </a:lnTo>
                  <a:lnTo>
                    <a:pt x="34" y="3"/>
                  </a:lnTo>
                  <a:lnTo>
                    <a:pt x="23" y="11"/>
                  </a:lnTo>
                  <a:lnTo>
                    <a:pt x="15" y="19"/>
                  </a:lnTo>
                  <a:lnTo>
                    <a:pt x="8" y="30"/>
                  </a:lnTo>
                  <a:lnTo>
                    <a:pt x="4" y="42"/>
                  </a:lnTo>
                  <a:lnTo>
                    <a:pt x="0" y="72"/>
                  </a:lnTo>
                  <a:lnTo>
                    <a:pt x="0" y="216"/>
                  </a:lnTo>
                  <a:lnTo>
                    <a:pt x="0" y="216"/>
                  </a:lnTo>
                  <a:lnTo>
                    <a:pt x="4" y="247"/>
                  </a:lnTo>
                  <a:lnTo>
                    <a:pt x="8" y="258"/>
                  </a:lnTo>
                  <a:lnTo>
                    <a:pt x="15" y="269"/>
                  </a:lnTo>
                  <a:lnTo>
                    <a:pt x="23" y="277"/>
                  </a:lnTo>
                  <a:lnTo>
                    <a:pt x="34" y="281"/>
                  </a:lnTo>
                  <a:lnTo>
                    <a:pt x="50" y="285"/>
                  </a:lnTo>
                  <a:lnTo>
                    <a:pt x="65" y="288"/>
                  </a:lnTo>
                  <a:lnTo>
                    <a:pt x="65" y="288"/>
                  </a:lnTo>
                  <a:lnTo>
                    <a:pt x="80" y="285"/>
                  </a:lnTo>
                  <a:lnTo>
                    <a:pt x="91" y="281"/>
                  </a:lnTo>
                  <a:lnTo>
                    <a:pt x="103" y="277"/>
                  </a:lnTo>
                  <a:lnTo>
                    <a:pt x="110" y="269"/>
                  </a:lnTo>
                  <a:lnTo>
                    <a:pt x="118" y="258"/>
                  </a:lnTo>
                  <a:lnTo>
                    <a:pt x="125" y="247"/>
                  </a:lnTo>
                  <a:lnTo>
                    <a:pt x="129" y="216"/>
                  </a:lnTo>
                  <a:lnTo>
                    <a:pt x="129" y="72"/>
                  </a:lnTo>
                  <a:lnTo>
                    <a:pt x="129" y="72"/>
                  </a:lnTo>
                  <a:lnTo>
                    <a:pt x="125" y="42"/>
                  </a:lnTo>
                  <a:lnTo>
                    <a:pt x="118" y="30"/>
                  </a:lnTo>
                  <a:lnTo>
                    <a:pt x="110" y="19"/>
                  </a:lnTo>
                  <a:lnTo>
                    <a:pt x="103" y="11"/>
                  </a:lnTo>
                  <a:lnTo>
                    <a:pt x="91" y="3"/>
                  </a:lnTo>
                  <a:lnTo>
                    <a:pt x="80" y="3"/>
                  </a:lnTo>
                  <a:lnTo>
                    <a:pt x="65" y="0"/>
                  </a:lnTo>
                  <a:close/>
                  <a:moveTo>
                    <a:pt x="95" y="216"/>
                  </a:moveTo>
                  <a:lnTo>
                    <a:pt x="95" y="216"/>
                  </a:lnTo>
                  <a:lnTo>
                    <a:pt x="95" y="235"/>
                  </a:lnTo>
                  <a:lnTo>
                    <a:pt x="88" y="247"/>
                  </a:lnTo>
                  <a:lnTo>
                    <a:pt x="80" y="254"/>
                  </a:lnTo>
                  <a:lnTo>
                    <a:pt x="65" y="258"/>
                  </a:lnTo>
                  <a:lnTo>
                    <a:pt x="65" y="258"/>
                  </a:lnTo>
                  <a:lnTo>
                    <a:pt x="50" y="254"/>
                  </a:lnTo>
                  <a:lnTo>
                    <a:pt x="38" y="247"/>
                  </a:lnTo>
                  <a:lnTo>
                    <a:pt x="30" y="235"/>
                  </a:lnTo>
                  <a:lnTo>
                    <a:pt x="30" y="216"/>
                  </a:lnTo>
                  <a:lnTo>
                    <a:pt x="30" y="68"/>
                  </a:lnTo>
                  <a:lnTo>
                    <a:pt x="30" y="68"/>
                  </a:lnTo>
                  <a:lnTo>
                    <a:pt x="30" y="53"/>
                  </a:lnTo>
                  <a:lnTo>
                    <a:pt x="38" y="38"/>
                  </a:lnTo>
                  <a:lnTo>
                    <a:pt x="50" y="30"/>
                  </a:lnTo>
                  <a:lnTo>
                    <a:pt x="65" y="30"/>
                  </a:lnTo>
                  <a:lnTo>
                    <a:pt x="65" y="30"/>
                  </a:lnTo>
                  <a:lnTo>
                    <a:pt x="80" y="30"/>
                  </a:lnTo>
                  <a:lnTo>
                    <a:pt x="88" y="38"/>
                  </a:lnTo>
                  <a:lnTo>
                    <a:pt x="95" y="53"/>
                  </a:lnTo>
                  <a:lnTo>
                    <a:pt x="95" y="68"/>
                  </a:lnTo>
                  <a:lnTo>
                    <a:pt x="95"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89" name="Freeform 80">
              <a:extLst>
                <a:ext uri="{FF2B5EF4-FFF2-40B4-BE49-F238E27FC236}">
                  <a16:creationId xmlns:a16="http://schemas.microsoft.com/office/drawing/2014/main" id="{1F79F62A-0624-41CF-8F41-443A61BEE8AF}"/>
                </a:ext>
              </a:extLst>
            </p:cNvPr>
            <p:cNvSpPr>
              <a:spLocks noChangeArrowheads="1"/>
            </p:cNvSpPr>
            <p:nvPr/>
          </p:nvSpPr>
          <p:spPr bwMode="auto">
            <a:xfrm>
              <a:off x="1154330" y="1875858"/>
              <a:ext cx="20073" cy="80294"/>
            </a:xfrm>
            <a:custGeom>
              <a:avLst/>
              <a:gdLst>
                <a:gd name="T0" fmla="*/ 0 w 69"/>
                <a:gd name="T1" fmla="*/ 39 h 283"/>
                <a:gd name="T2" fmla="*/ 0 w 69"/>
                <a:gd name="T3" fmla="*/ 65 h 283"/>
                <a:gd name="T4" fmla="*/ 0 w 69"/>
                <a:gd name="T5" fmla="*/ 65 h 283"/>
                <a:gd name="T6" fmla="*/ 23 w 69"/>
                <a:gd name="T7" fmla="*/ 58 h 283"/>
                <a:gd name="T8" fmla="*/ 38 w 69"/>
                <a:gd name="T9" fmla="*/ 50 h 283"/>
                <a:gd name="T10" fmla="*/ 38 w 69"/>
                <a:gd name="T11" fmla="*/ 282 h 283"/>
                <a:gd name="T12" fmla="*/ 68 w 69"/>
                <a:gd name="T13" fmla="*/ 282 h 283"/>
                <a:gd name="T14" fmla="*/ 68 w 69"/>
                <a:gd name="T15" fmla="*/ 0 h 283"/>
                <a:gd name="T16" fmla="*/ 50 w 69"/>
                <a:gd name="T17" fmla="*/ 0 h 283"/>
                <a:gd name="T18" fmla="*/ 50 w 69"/>
                <a:gd name="T19" fmla="*/ 0 h 283"/>
                <a:gd name="T20" fmla="*/ 42 w 69"/>
                <a:gd name="T21" fmla="*/ 16 h 283"/>
                <a:gd name="T22" fmla="*/ 34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23" y="58"/>
                  </a:lnTo>
                  <a:lnTo>
                    <a:pt x="38" y="50"/>
                  </a:lnTo>
                  <a:lnTo>
                    <a:pt x="38" y="282"/>
                  </a:lnTo>
                  <a:lnTo>
                    <a:pt x="68" y="282"/>
                  </a:lnTo>
                  <a:lnTo>
                    <a:pt x="68" y="0"/>
                  </a:lnTo>
                  <a:lnTo>
                    <a:pt x="50" y="0"/>
                  </a:lnTo>
                  <a:lnTo>
                    <a:pt x="50" y="0"/>
                  </a:lnTo>
                  <a:lnTo>
                    <a:pt x="42" y="16"/>
                  </a:lnTo>
                  <a:lnTo>
                    <a:pt x="34"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0" name="Freeform 81">
              <a:extLst>
                <a:ext uri="{FF2B5EF4-FFF2-40B4-BE49-F238E27FC236}">
                  <a16:creationId xmlns:a16="http://schemas.microsoft.com/office/drawing/2014/main" id="{6FB0C3E2-F8A1-46B2-BC95-7B143B8703DE}"/>
                </a:ext>
              </a:extLst>
            </p:cNvPr>
            <p:cNvSpPr>
              <a:spLocks noChangeArrowheads="1"/>
            </p:cNvSpPr>
            <p:nvPr/>
          </p:nvSpPr>
          <p:spPr bwMode="auto">
            <a:xfrm>
              <a:off x="1186949" y="1874603"/>
              <a:ext cx="36383" cy="82803"/>
            </a:xfrm>
            <a:custGeom>
              <a:avLst/>
              <a:gdLst>
                <a:gd name="T0" fmla="*/ 65 w 130"/>
                <a:gd name="T1" fmla="*/ 0 h 289"/>
                <a:gd name="T2" fmla="*/ 65 w 130"/>
                <a:gd name="T3" fmla="*/ 0 h 289"/>
                <a:gd name="T4" fmla="*/ 50 w 130"/>
                <a:gd name="T5" fmla="*/ 3 h 289"/>
                <a:gd name="T6" fmla="*/ 38 w 130"/>
                <a:gd name="T7" fmla="*/ 3 h 289"/>
                <a:gd name="T8" fmla="*/ 27 w 130"/>
                <a:gd name="T9" fmla="*/ 11 h 289"/>
                <a:gd name="T10" fmla="*/ 15 w 130"/>
                <a:gd name="T11" fmla="*/ 19 h 289"/>
                <a:gd name="T12" fmla="*/ 11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11 w 130"/>
                <a:gd name="T25" fmla="*/ 258 h 289"/>
                <a:gd name="T26" fmla="*/ 15 w 130"/>
                <a:gd name="T27" fmla="*/ 269 h 289"/>
                <a:gd name="T28" fmla="*/ 27 w 130"/>
                <a:gd name="T29" fmla="*/ 277 h 289"/>
                <a:gd name="T30" fmla="*/ 38 w 130"/>
                <a:gd name="T31" fmla="*/ 281 h 289"/>
                <a:gd name="T32" fmla="*/ 50 w 130"/>
                <a:gd name="T33" fmla="*/ 285 h 289"/>
                <a:gd name="T34" fmla="*/ 65 w 130"/>
                <a:gd name="T35" fmla="*/ 288 h 289"/>
                <a:gd name="T36" fmla="*/ 65 w 130"/>
                <a:gd name="T37" fmla="*/ 288 h 289"/>
                <a:gd name="T38" fmla="*/ 80 w 130"/>
                <a:gd name="T39" fmla="*/ 285 h 289"/>
                <a:gd name="T40" fmla="*/ 95 w 130"/>
                <a:gd name="T41" fmla="*/ 281 h 289"/>
                <a:gd name="T42" fmla="*/ 106 w 130"/>
                <a:gd name="T43" fmla="*/ 277 h 289"/>
                <a:gd name="T44" fmla="*/ 114 w 130"/>
                <a:gd name="T45" fmla="*/ 269 h 289"/>
                <a:gd name="T46" fmla="*/ 122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22 w 130"/>
                <a:gd name="T59" fmla="*/ 30 h 289"/>
                <a:gd name="T60" fmla="*/ 114 w 130"/>
                <a:gd name="T61" fmla="*/ 19 h 289"/>
                <a:gd name="T62" fmla="*/ 106 w 130"/>
                <a:gd name="T63" fmla="*/ 11 h 289"/>
                <a:gd name="T64" fmla="*/ 95 w 130"/>
                <a:gd name="T65" fmla="*/ 3 h 289"/>
                <a:gd name="T66" fmla="*/ 80 w 130"/>
                <a:gd name="T67" fmla="*/ 3 h 289"/>
                <a:gd name="T68" fmla="*/ 65 w 130"/>
                <a:gd name="T69" fmla="*/ 0 h 289"/>
                <a:gd name="T70" fmla="*/ 99 w 130"/>
                <a:gd name="T71" fmla="*/ 216 h 289"/>
                <a:gd name="T72" fmla="*/ 99 w 130"/>
                <a:gd name="T73" fmla="*/ 216 h 289"/>
                <a:gd name="T74" fmla="*/ 95 w 130"/>
                <a:gd name="T75" fmla="*/ 235 h 289"/>
                <a:gd name="T76" fmla="*/ 91 w 130"/>
                <a:gd name="T77" fmla="*/ 247 h 289"/>
                <a:gd name="T78" fmla="*/ 80 w 130"/>
                <a:gd name="T79" fmla="*/ 254 h 289"/>
                <a:gd name="T80" fmla="*/ 65 w 130"/>
                <a:gd name="T81" fmla="*/ 258 h 289"/>
                <a:gd name="T82" fmla="*/ 65 w 130"/>
                <a:gd name="T83" fmla="*/ 258 h 289"/>
                <a:gd name="T84" fmla="*/ 50 w 130"/>
                <a:gd name="T85" fmla="*/ 254 h 289"/>
                <a:gd name="T86" fmla="*/ 42 w 130"/>
                <a:gd name="T87" fmla="*/ 247 h 289"/>
                <a:gd name="T88" fmla="*/ 34 w 130"/>
                <a:gd name="T89" fmla="*/ 235 h 289"/>
                <a:gd name="T90" fmla="*/ 30 w 130"/>
                <a:gd name="T91" fmla="*/ 216 h 289"/>
                <a:gd name="T92" fmla="*/ 30 w 130"/>
                <a:gd name="T93" fmla="*/ 68 h 289"/>
                <a:gd name="T94" fmla="*/ 30 w 130"/>
                <a:gd name="T95" fmla="*/ 68 h 289"/>
                <a:gd name="T96" fmla="*/ 34 w 130"/>
                <a:gd name="T97" fmla="*/ 53 h 289"/>
                <a:gd name="T98" fmla="*/ 42 w 130"/>
                <a:gd name="T99" fmla="*/ 38 h 289"/>
                <a:gd name="T100" fmla="*/ 50 w 130"/>
                <a:gd name="T101" fmla="*/ 30 h 289"/>
                <a:gd name="T102" fmla="*/ 65 w 130"/>
                <a:gd name="T103" fmla="*/ 30 h 289"/>
                <a:gd name="T104" fmla="*/ 65 w 130"/>
                <a:gd name="T105" fmla="*/ 30 h 289"/>
                <a:gd name="T106" fmla="*/ 80 w 130"/>
                <a:gd name="T107" fmla="*/ 30 h 289"/>
                <a:gd name="T108" fmla="*/ 91 w 130"/>
                <a:gd name="T109" fmla="*/ 38 h 289"/>
                <a:gd name="T110" fmla="*/ 95 w 130"/>
                <a:gd name="T111" fmla="*/ 53 h 289"/>
                <a:gd name="T112" fmla="*/ 99 w 130"/>
                <a:gd name="T113" fmla="*/ 68 h 289"/>
                <a:gd name="T114" fmla="*/ 99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5" y="0"/>
                  </a:moveTo>
                  <a:lnTo>
                    <a:pt x="65" y="0"/>
                  </a:lnTo>
                  <a:lnTo>
                    <a:pt x="50" y="3"/>
                  </a:lnTo>
                  <a:lnTo>
                    <a:pt x="38" y="3"/>
                  </a:lnTo>
                  <a:lnTo>
                    <a:pt x="27" y="11"/>
                  </a:lnTo>
                  <a:lnTo>
                    <a:pt x="15" y="19"/>
                  </a:lnTo>
                  <a:lnTo>
                    <a:pt x="11" y="30"/>
                  </a:lnTo>
                  <a:lnTo>
                    <a:pt x="4" y="42"/>
                  </a:lnTo>
                  <a:lnTo>
                    <a:pt x="0" y="72"/>
                  </a:lnTo>
                  <a:lnTo>
                    <a:pt x="0" y="216"/>
                  </a:lnTo>
                  <a:lnTo>
                    <a:pt x="0" y="216"/>
                  </a:lnTo>
                  <a:lnTo>
                    <a:pt x="4" y="247"/>
                  </a:lnTo>
                  <a:lnTo>
                    <a:pt x="11" y="258"/>
                  </a:lnTo>
                  <a:lnTo>
                    <a:pt x="15" y="269"/>
                  </a:lnTo>
                  <a:lnTo>
                    <a:pt x="27" y="277"/>
                  </a:lnTo>
                  <a:lnTo>
                    <a:pt x="38" y="281"/>
                  </a:lnTo>
                  <a:lnTo>
                    <a:pt x="50" y="285"/>
                  </a:lnTo>
                  <a:lnTo>
                    <a:pt x="65" y="288"/>
                  </a:lnTo>
                  <a:lnTo>
                    <a:pt x="65" y="288"/>
                  </a:lnTo>
                  <a:lnTo>
                    <a:pt x="80" y="285"/>
                  </a:lnTo>
                  <a:lnTo>
                    <a:pt x="95" y="281"/>
                  </a:lnTo>
                  <a:lnTo>
                    <a:pt x="106" y="277"/>
                  </a:lnTo>
                  <a:lnTo>
                    <a:pt x="114" y="269"/>
                  </a:lnTo>
                  <a:lnTo>
                    <a:pt x="122" y="258"/>
                  </a:lnTo>
                  <a:lnTo>
                    <a:pt x="125" y="247"/>
                  </a:lnTo>
                  <a:lnTo>
                    <a:pt x="129" y="216"/>
                  </a:lnTo>
                  <a:lnTo>
                    <a:pt x="129" y="72"/>
                  </a:lnTo>
                  <a:lnTo>
                    <a:pt x="129" y="72"/>
                  </a:lnTo>
                  <a:lnTo>
                    <a:pt x="125" y="42"/>
                  </a:lnTo>
                  <a:lnTo>
                    <a:pt x="122" y="30"/>
                  </a:lnTo>
                  <a:lnTo>
                    <a:pt x="114" y="19"/>
                  </a:lnTo>
                  <a:lnTo>
                    <a:pt x="106" y="11"/>
                  </a:lnTo>
                  <a:lnTo>
                    <a:pt x="95" y="3"/>
                  </a:lnTo>
                  <a:lnTo>
                    <a:pt x="80" y="3"/>
                  </a:lnTo>
                  <a:lnTo>
                    <a:pt x="65" y="0"/>
                  </a:lnTo>
                  <a:close/>
                  <a:moveTo>
                    <a:pt x="99" y="216"/>
                  </a:moveTo>
                  <a:lnTo>
                    <a:pt x="99" y="216"/>
                  </a:lnTo>
                  <a:lnTo>
                    <a:pt x="95" y="235"/>
                  </a:lnTo>
                  <a:lnTo>
                    <a:pt x="91" y="247"/>
                  </a:lnTo>
                  <a:lnTo>
                    <a:pt x="80" y="254"/>
                  </a:lnTo>
                  <a:lnTo>
                    <a:pt x="65" y="258"/>
                  </a:lnTo>
                  <a:lnTo>
                    <a:pt x="65" y="258"/>
                  </a:lnTo>
                  <a:lnTo>
                    <a:pt x="50" y="254"/>
                  </a:lnTo>
                  <a:lnTo>
                    <a:pt x="42" y="247"/>
                  </a:lnTo>
                  <a:lnTo>
                    <a:pt x="34" y="235"/>
                  </a:lnTo>
                  <a:lnTo>
                    <a:pt x="30" y="216"/>
                  </a:lnTo>
                  <a:lnTo>
                    <a:pt x="30" y="68"/>
                  </a:lnTo>
                  <a:lnTo>
                    <a:pt x="30" y="68"/>
                  </a:lnTo>
                  <a:lnTo>
                    <a:pt x="34" y="53"/>
                  </a:lnTo>
                  <a:lnTo>
                    <a:pt x="42" y="38"/>
                  </a:lnTo>
                  <a:lnTo>
                    <a:pt x="50" y="30"/>
                  </a:lnTo>
                  <a:lnTo>
                    <a:pt x="65" y="30"/>
                  </a:lnTo>
                  <a:lnTo>
                    <a:pt x="65" y="30"/>
                  </a:lnTo>
                  <a:lnTo>
                    <a:pt x="80" y="30"/>
                  </a:lnTo>
                  <a:lnTo>
                    <a:pt x="91" y="38"/>
                  </a:lnTo>
                  <a:lnTo>
                    <a:pt x="95" y="53"/>
                  </a:lnTo>
                  <a:lnTo>
                    <a:pt x="99" y="68"/>
                  </a:lnTo>
                  <a:lnTo>
                    <a:pt x="99"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1" name="Freeform 82">
              <a:extLst>
                <a:ext uri="{FF2B5EF4-FFF2-40B4-BE49-F238E27FC236}">
                  <a16:creationId xmlns:a16="http://schemas.microsoft.com/office/drawing/2014/main" id="{7B094549-137F-42A1-AE92-486D6976C816}"/>
                </a:ext>
              </a:extLst>
            </p:cNvPr>
            <p:cNvSpPr>
              <a:spLocks noChangeArrowheads="1"/>
            </p:cNvSpPr>
            <p:nvPr/>
          </p:nvSpPr>
          <p:spPr bwMode="auto">
            <a:xfrm>
              <a:off x="1493069" y="1875858"/>
              <a:ext cx="20073" cy="80294"/>
            </a:xfrm>
            <a:custGeom>
              <a:avLst/>
              <a:gdLst>
                <a:gd name="T0" fmla="*/ 0 w 69"/>
                <a:gd name="T1" fmla="*/ 39 h 283"/>
                <a:gd name="T2" fmla="*/ 0 w 69"/>
                <a:gd name="T3" fmla="*/ 65 h 283"/>
                <a:gd name="T4" fmla="*/ 0 w 69"/>
                <a:gd name="T5" fmla="*/ 65 h 283"/>
                <a:gd name="T6" fmla="*/ 22 w 69"/>
                <a:gd name="T7" fmla="*/ 58 h 283"/>
                <a:gd name="T8" fmla="*/ 38 w 69"/>
                <a:gd name="T9" fmla="*/ 50 h 283"/>
                <a:gd name="T10" fmla="*/ 38 w 69"/>
                <a:gd name="T11" fmla="*/ 282 h 283"/>
                <a:gd name="T12" fmla="*/ 68 w 69"/>
                <a:gd name="T13" fmla="*/ 282 h 283"/>
                <a:gd name="T14" fmla="*/ 68 w 69"/>
                <a:gd name="T15" fmla="*/ 0 h 283"/>
                <a:gd name="T16" fmla="*/ 49 w 69"/>
                <a:gd name="T17" fmla="*/ 0 h 283"/>
                <a:gd name="T18" fmla="*/ 49 w 69"/>
                <a:gd name="T19" fmla="*/ 0 h 283"/>
                <a:gd name="T20" fmla="*/ 41 w 69"/>
                <a:gd name="T21" fmla="*/ 16 h 283"/>
                <a:gd name="T22" fmla="*/ 34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22" y="58"/>
                  </a:lnTo>
                  <a:lnTo>
                    <a:pt x="38" y="50"/>
                  </a:lnTo>
                  <a:lnTo>
                    <a:pt x="38" y="282"/>
                  </a:lnTo>
                  <a:lnTo>
                    <a:pt x="68" y="282"/>
                  </a:lnTo>
                  <a:lnTo>
                    <a:pt x="68" y="0"/>
                  </a:lnTo>
                  <a:lnTo>
                    <a:pt x="49" y="0"/>
                  </a:lnTo>
                  <a:lnTo>
                    <a:pt x="49" y="0"/>
                  </a:lnTo>
                  <a:lnTo>
                    <a:pt x="41" y="16"/>
                  </a:lnTo>
                  <a:lnTo>
                    <a:pt x="34"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2" name="Freeform 83">
              <a:extLst>
                <a:ext uri="{FF2B5EF4-FFF2-40B4-BE49-F238E27FC236}">
                  <a16:creationId xmlns:a16="http://schemas.microsoft.com/office/drawing/2014/main" id="{20941427-1283-4B13-A548-5085DFAF14C2}"/>
                </a:ext>
              </a:extLst>
            </p:cNvPr>
            <p:cNvSpPr>
              <a:spLocks noChangeArrowheads="1"/>
            </p:cNvSpPr>
            <p:nvPr/>
          </p:nvSpPr>
          <p:spPr bwMode="auto">
            <a:xfrm>
              <a:off x="1525688" y="1874603"/>
              <a:ext cx="36383" cy="82803"/>
            </a:xfrm>
            <a:custGeom>
              <a:avLst/>
              <a:gdLst>
                <a:gd name="T0" fmla="*/ 64 w 129"/>
                <a:gd name="T1" fmla="*/ 0 h 289"/>
                <a:gd name="T2" fmla="*/ 64 w 129"/>
                <a:gd name="T3" fmla="*/ 0 h 289"/>
                <a:gd name="T4" fmla="*/ 49 w 129"/>
                <a:gd name="T5" fmla="*/ 3 h 289"/>
                <a:gd name="T6" fmla="*/ 38 w 129"/>
                <a:gd name="T7" fmla="*/ 3 h 289"/>
                <a:gd name="T8" fmla="*/ 26 w 129"/>
                <a:gd name="T9" fmla="*/ 11 h 289"/>
                <a:gd name="T10" fmla="*/ 15 w 129"/>
                <a:gd name="T11" fmla="*/ 19 h 289"/>
                <a:gd name="T12" fmla="*/ 11 w 129"/>
                <a:gd name="T13" fmla="*/ 30 h 289"/>
                <a:gd name="T14" fmla="*/ 3 w 129"/>
                <a:gd name="T15" fmla="*/ 42 h 289"/>
                <a:gd name="T16" fmla="*/ 0 w 129"/>
                <a:gd name="T17" fmla="*/ 72 h 289"/>
                <a:gd name="T18" fmla="*/ 0 w 129"/>
                <a:gd name="T19" fmla="*/ 216 h 289"/>
                <a:gd name="T20" fmla="*/ 0 w 129"/>
                <a:gd name="T21" fmla="*/ 216 h 289"/>
                <a:gd name="T22" fmla="*/ 3 w 129"/>
                <a:gd name="T23" fmla="*/ 247 h 289"/>
                <a:gd name="T24" fmla="*/ 11 w 129"/>
                <a:gd name="T25" fmla="*/ 258 h 289"/>
                <a:gd name="T26" fmla="*/ 15 w 129"/>
                <a:gd name="T27" fmla="*/ 269 h 289"/>
                <a:gd name="T28" fmla="*/ 26 w 129"/>
                <a:gd name="T29" fmla="*/ 277 h 289"/>
                <a:gd name="T30" fmla="*/ 38 w 129"/>
                <a:gd name="T31" fmla="*/ 281 h 289"/>
                <a:gd name="T32" fmla="*/ 49 w 129"/>
                <a:gd name="T33" fmla="*/ 285 h 289"/>
                <a:gd name="T34" fmla="*/ 64 w 129"/>
                <a:gd name="T35" fmla="*/ 288 h 289"/>
                <a:gd name="T36" fmla="*/ 64 w 129"/>
                <a:gd name="T37" fmla="*/ 288 h 289"/>
                <a:gd name="T38" fmla="*/ 79 w 129"/>
                <a:gd name="T39" fmla="*/ 285 h 289"/>
                <a:gd name="T40" fmla="*/ 94 w 129"/>
                <a:gd name="T41" fmla="*/ 281 h 289"/>
                <a:gd name="T42" fmla="*/ 102 w 129"/>
                <a:gd name="T43" fmla="*/ 277 h 289"/>
                <a:gd name="T44" fmla="*/ 113 w 129"/>
                <a:gd name="T45" fmla="*/ 269 h 289"/>
                <a:gd name="T46" fmla="*/ 121 w 129"/>
                <a:gd name="T47" fmla="*/ 258 h 289"/>
                <a:gd name="T48" fmla="*/ 125 w 129"/>
                <a:gd name="T49" fmla="*/ 247 h 289"/>
                <a:gd name="T50" fmla="*/ 128 w 129"/>
                <a:gd name="T51" fmla="*/ 216 h 289"/>
                <a:gd name="T52" fmla="*/ 128 w 129"/>
                <a:gd name="T53" fmla="*/ 72 h 289"/>
                <a:gd name="T54" fmla="*/ 128 w 129"/>
                <a:gd name="T55" fmla="*/ 72 h 289"/>
                <a:gd name="T56" fmla="*/ 125 w 129"/>
                <a:gd name="T57" fmla="*/ 42 h 289"/>
                <a:gd name="T58" fmla="*/ 121 w 129"/>
                <a:gd name="T59" fmla="*/ 30 h 289"/>
                <a:gd name="T60" fmla="*/ 113 w 129"/>
                <a:gd name="T61" fmla="*/ 19 h 289"/>
                <a:gd name="T62" fmla="*/ 102 w 129"/>
                <a:gd name="T63" fmla="*/ 11 h 289"/>
                <a:gd name="T64" fmla="*/ 94 w 129"/>
                <a:gd name="T65" fmla="*/ 3 h 289"/>
                <a:gd name="T66" fmla="*/ 79 w 129"/>
                <a:gd name="T67" fmla="*/ 3 h 289"/>
                <a:gd name="T68" fmla="*/ 64 w 129"/>
                <a:gd name="T69" fmla="*/ 0 h 289"/>
                <a:gd name="T70" fmla="*/ 98 w 129"/>
                <a:gd name="T71" fmla="*/ 216 h 289"/>
                <a:gd name="T72" fmla="*/ 98 w 129"/>
                <a:gd name="T73" fmla="*/ 216 h 289"/>
                <a:gd name="T74" fmla="*/ 94 w 129"/>
                <a:gd name="T75" fmla="*/ 235 h 289"/>
                <a:gd name="T76" fmla="*/ 91 w 129"/>
                <a:gd name="T77" fmla="*/ 247 h 289"/>
                <a:gd name="T78" fmla="*/ 79 w 129"/>
                <a:gd name="T79" fmla="*/ 254 h 289"/>
                <a:gd name="T80" fmla="*/ 64 w 129"/>
                <a:gd name="T81" fmla="*/ 258 h 289"/>
                <a:gd name="T82" fmla="*/ 64 w 129"/>
                <a:gd name="T83" fmla="*/ 258 h 289"/>
                <a:gd name="T84" fmla="*/ 49 w 129"/>
                <a:gd name="T85" fmla="*/ 254 h 289"/>
                <a:gd name="T86" fmla="*/ 38 w 129"/>
                <a:gd name="T87" fmla="*/ 247 h 289"/>
                <a:gd name="T88" fmla="*/ 34 w 129"/>
                <a:gd name="T89" fmla="*/ 235 h 289"/>
                <a:gd name="T90" fmla="*/ 30 w 129"/>
                <a:gd name="T91" fmla="*/ 216 h 289"/>
                <a:gd name="T92" fmla="*/ 30 w 129"/>
                <a:gd name="T93" fmla="*/ 68 h 289"/>
                <a:gd name="T94" fmla="*/ 30 w 129"/>
                <a:gd name="T95" fmla="*/ 68 h 289"/>
                <a:gd name="T96" fmla="*/ 34 w 129"/>
                <a:gd name="T97" fmla="*/ 53 h 289"/>
                <a:gd name="T98" fmla="*/ 38 w 129"/>
                <a:gd name="T99" fmla="*/ 38 h 289"/>
                <a:gd name="T100" fmla="*/ 49 w 129"/>
                <a:gd name="T101" fmla="*/ 30 h 289"/>
                <a:gd name="T102" fmla="*/ 64 w 129"/>
                <a:gd name="T103" fmla="*/ 30 h 289"/>
                <a:gd name="T104" fmla="*/ 64 w 129"/>
                <a:gd name="T105" fmla="*/ 30 h 289"/>
                <a:gd name="T106" fmla="*/ 79 w 129"/>
                <a:gd name="T107" fmla="*/ 30 h 289"/>
                <a:gd name="T108" fmla="*/ 91 w 129"/>
                <a:gd name="T109" fmla="*/ 38 h 289"/>
                <a:gd name="T110" fmla="*/ 94 w 129"/>
                <a:gd name="T111" fmla="*/ 53 h 289"/>
                <a:gd name="T112" fmla="*/ 98 w 129"/>
                <a:gd name="T113" fmla="*/ 68 h 289"/>
                <a:gd name="T114" fmla="*/ 98 w 129"/>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289">
                  <a:moveTo>
                    <a:pt x="64" y="0"/>
                  </a:moveTo>
                  <a:lnTo>
                    <a:pt x="64" y="0"/>
                  </a:lnTo>
                  <a:lnTo>
                    <a:pt x="49" y="3"/>
                  </a:lnTo>
                  <a:lnTo>
                    <a:pt x="38" y="3"/>
                  </a:lnTo>
                  <a:lnTo>
                    <a:pt x="26" y="11"/>
                  </a:lnTo>
                  <a:lnTo>
                    <a:pt x="15" y="19"/>
                  </a:lnTo>
                  <a:lnTo>
                    <a:pt x="11" y="30"/>
                  </a:lnTo>
                  <a:lnTo>
                    <a:pt x="3" y="42"/>
                  </a:lnTo>
                  <a:lnTo>
                    <a:pt x="0" y="72"/>
                  </a:lnTo>
                  <a:lnTo>
                    <a:pt x="0" y="216"/>
                  </a:lnTo>
                  <a:lnTo>
                    <a:pt x="0" y="216"/>
                  </a:lnTo>
                  <a:lnTo>
                    <a:pt x="3" y="247"/>
                  </a:lnTo>
                  <a:lnTo>
                    <a:pt x="11" y="258"/>
                  </a:lnTo>
                  <a:lnTo>
                    <a:pt x="15" y="269"/>
                  </a:lnTo>
                  <a:lnTo>
                    <a:pt x="26" y="277"/>
                  </a:lnTo>
                  <a:lnTo>
                    <a:pt x="38" y="281"/>
                  </a:lnTo>
                  <a:lnTo>
                    <a:pt x="49" y="285"/>
                  </a:lnTo>
                  <a:lnTo>
                    <a:pt x="64" y="288"/>
                  </a:lnTo>
                  <a:lnTo>
                    <a:pt x="64" y="288"/>
                  </a:lnTo>
                  <a:lnTo>
                    <a:pt x="79" y="285"/>
                  </a:lnTo>
                  <a:lnTo>
                    <a:pt x="94" y="281"/>
                  </a:lnTo>
                  <a:lnTo>
                    <a:pt x="102" y="277"/>
                  </a:lnTo>
                  <a:lnTo>
                    <a:pt x="113" y="269"/>
                  </a:lnTo>
                  <a:lnTo>
                    <a:pt x="121" y="258"/>
                  </a:lnTo>
                  <a:lnTo>
                    <a:pt x="125" y="247"/>
                  </a:lnTo>
                  <a:lnTo>
                    <a:pt x="128" y="216"/>
                  </a:lnTo>
                  <a:lnTo>
                    <a:pt x="128" y="72"/>
                  </a:lnTo>
                  <a:lnTo>
                    <a:pt x="128" y="72"/>
                  </a:lnTo>
                  <a:lnTo>
                    <a:pt x="125" y="42"/>
                  </a:lnTo>
                  <a:lnTo>
                    <a:pt x="121" y="30"/>
                  </a:lnTo>
                  <a:lnTo>
                    <a:pt x="113" y="19"/>
                  </a:lnTo>
                  <a:lnTo>
                    <a:pt x="102" y="11"/>
                  </a:lnTo>
                  <a:lnTo>
                    <a:pt x="94" y="3"/>
                  </a:lnTo>
                  <a:lnTo>
                    <a:pt x="79" y="3"/>
                  </a:lnTo>
                  <a:lnTo>
                    <a:pt x="64" y="0"/>
                  </a:lnTo>
                  <a:close/>
                  <a:moveTo>
                    <a:pt x="98" y="216"/>
                  </a:moveTo>
                  <a:lnTo>
                    <a:pt x="98" y="216"/>
                  </a:lnTo>
                  <a:lnTo>
                    <a:pt x="94" y="235"/>
                  </a:lnTo>
                  <a:lnTo>
                    <a:pt x="91" y="247"/>
                  </a:lnTo>
                  <a:lnTo>
                    <a:pt x="79" y="254"/>
                  </a:lnTo>
                  <a:lnTo>
                    <a:pt x="64" y="258"/>
                  </a:lnTo>
                  <a:lnTo>
                    <a:pt x="64" y="258"/>
                  </a:lnTo>
                  <a:lnTo>
                    <a:pt x="49" y="254"/>
                  </a:lnTo>
                  <a:lnTo>
                    <a:pt x="38" y="247"/>
                  </a:lnTo>
                  <a:lnTo>
                    <a:pt x="34" y="235"/>
                  </a:lnTo>
                  <a:lnTo>
                    <a:pt x="30" y="216"/>
                  </a:lnTo>
                  <a:lnTo>
                    <a:pt x="30" y="68"/>
                  </a:lnTo>
                  <a:lnTo>
                    <a:pt x="30" y="68"/>
                  </a:lnTo>
                  <a:lnTo>
                    <a:pt x="34" y="53"/>
                  </a:lnTo>
                  <a:lnTo>
                    <a:pt x="38" y="38"/>
                  </a:lnTo>
                  <a:lnTo>
                    <a:pt x="49" y="30"/>
                  </a:lnTo>
                  <a:lnTo>
                    <a:pt x="64" y="30"/>
                  </a:lnTo>
                  <a:lnTo>
                    <a:pt x="64" y="30"/>
                  </a:lnTo>
                  <a:lnTo>
                    <a:pt x="79" y="30"/>
                  </a:lnTo>
                  <a:lnTo>
                    <a:pt x="91" y="38"/>
                  </a:lnTo>
                  <a:lnTo>
                    <a:pt x="94" y="53"/>
                  </a:lnTo>
                  <a:lnTo>
                    <a:pt x="98" y="68"/>
                  </a:lnTo>
                  <a:lnTo>
                    <a:pt x="98"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3" name="Freeform 84">
              <a:extLst>
                <a:ext uri="{FF2B5EF4-FFF2-40B4-BE49-F238E27FC236}">
                  <a16:creationId xmlns:a16="http://schemas.microsoft.com/office/drawing/2014/main" id="{70F16835-3353-4B40-9DA0-1FF03F66E1F6}"/>
                </a:ext>
              </a:extLst>
            </p:cNvPr>
            <p:cNvSpPr>
              <a:spLocks noChangeArrowheads="1"/>
            </p:cNvSpPr>
            <p:nvPr/>
          </p:nvSpPr>
          <p:spPr bwMode="auto">
            <a:xfrm>
              <a:off x="1569599" y="1868331"/>
              <a:ext cx="25092" cy="56456"/>
            </a:xfrm>
            <a:custGeom>
              <a:avLst/>
              <a:gdLst>
                <a:gd name="T0" fmla="*/ 88 w 89"/>
                <a:gd name="T1" fmla="*/ 49 h 198"/>
                <a:gd name="T2" fmla="*/ 88 w 89"/>
                <a:gd name="T3" fmla="*/ 49 h 198"/>
                <a:gd name="T4" fmla="*/ 84 w 89"/>
                <a:gd name="T5" fmla="*/ 30 h 198"/>
                <a:gd name="T6" fmla="*/ 76 w 89"/>
                <a:gd name="T7" fmla="*/ 15 h 198"/>
                <a:gd name="T8" fmla="*/ 61 w 89"/>
                <a:gd name="T9" fmla="*/ 4 h 198"/>
                <a:gd name="T10" fmla="*/ 42 w 89"/>
                <a:gd name="T11" fmla="*/ 0 h 198"/>
                <a:gd name="T12" fmla="*/ 42 w 89"/>
                <a:gd name="T13" fmla="*/ 0 h 198"/>
                <a:gd name="T14" fmla="*/ 23 w 89"/>
                <a:gd name="T15" fmla="*/ 4 h 198"/>
                <a:gd name="T16" fmla="*/ 8 w 89"/>
                <a:gd name="T17" fmla="*/ 15 h 198"/>
                <a:gd name="T18" fmla="*/ 0 w 89"/>
                <a:gd name="T19" fmla="*/ 30 h 198"/>
                <a:gd name="T20" fmla="*/ 0 w 89"/>
                <a:gd name="T21" fmla="*/ 49 h 198"/>
                <a:gd name="T22" fmla="*/ 0 w 89"/>
                <a:gd name="T23" fmla="*/ 65 h 198"/>
                <a:gd name="T24" fmla="*/ 19 w 89"/>
                <a:gd name="T25" fmla="*/ 65 h 198"/>
                <a:gd name="T26" fmla="*/ 19 w 89"/>
                <a:gd name="T27" fmla="*/ 49 h 198"/>
                <a:gd name="T28" fmla="*/ 19 w 89"/>
                <a:gd name="T29" fmla="*/ 49 h 198"/>
                <a:gd name="T30" fmla="*/ 19 w 89"/>
                <a:gd name="T31" fmla="*/ 38 h 198"/>
                <a:gd name="T32" fmla="*/ 23 w 89"/>
                <a:gd name="T33" fmla="*/ 26 h 198"/>
                <a:gd name="T34" fmla="*/ 31 w 89"/>
                <a:gd name="T35" fmla="*/ 23 h 198"/>
                <a:gd name="T36" fmla="*/ 42 w 89"/>
                <a:gd name="T37" fmla="*/ 19 h 198"/>
                <a:gd name="T38" fmla="*/ 42 w 89"/>
                <a:gd name="T39" fmla="*/ 19 h 198"/>
                <a:gd name="T40" fmla="*/ 54 w 89"/>
                <a:gd name="T41" fmla="*/ 23 h 198"/>
                <a:gd name="T42" fmla="*/ 57 w 89"/>
                <a:gd name="T43" fmla="*/ 26 h 198"/>
                <a:gd name="T44" fmla="*/ 65 w 89"/>
                <a:gd name="T45" fmla="*/ 38 h 198"/>
                <a:gd name="T46" fmla="*/ 65 w 89"/>
                <a:gd name="T47" fmla="*/ 49 h 198"/>
                <a:gd name="T48" fmla="*/ 65 w 89"/>
                <a:gd name="T49" fmla="*/ 49 h 198"/>
                <a:gd name="T50" fmla="*/ 61 w 89"/>
                <a:gd name="T51" fmla="*/ 69 h 198"/>
                <a:gd name="T52" fmla="*/ 54 w 89"/>
                <a:gd name="T53" fmla="*/ 84 h 198"/>
                <a:gd name="T54" fmla="*/ 31 w 89"/>
                <a:gd name="T55" fmla="*/ 114 h 198"/>
                <a:gd name="T56" fmla="*/ 19 w 89"/>
                <a:gd name="T57" fmla="*/ 125 h 198"/>
                <a:gd name="T58" fmla="*/ 8 w 89"/>
                <a:gd name="T59" fmla="*/ 140 h 198"/>
                <a:gd name="T60" fmla="*/ 0 w 89"/>
                <a:gd name="T61" fmla="*/ 159 h 198"/>
                <a:gd name="T62" fmla="*/ 0 w 89"/>
                <a:gd name="T63" fmla="*/ 178 h 198"/>
                <a:gd name="T64" fmla="*/ 0 w 89"/>
                <a:gd name="T65" fmla="*/ 197 h 198"/>
                <a:gd name="T66" fmla="*/ 84 w 89"/>
                <a:gd name="T67" fmla="*/ 197 h 198"/>
                <a:gd name="T68" fmla="*/ 84 w 89"/>
                <a:gd name="T69" fmla="*/ 178 h 198"/>
                <a:gd name="T70" fmla="*/ 19 w 89"/>
                <a:gd name="T71" fmla="*/ 178 h 198"/>
                <a:gd name="T72" fmla="*/ 19 w 89"/>
                <a:gd name="T73" fmla="*/ 175 h 198"/>
                <a:gd name="T74" fmla="*/ 19 w 89"/>
                <a:gd name="T75" fmla="*/ 175 h 198"/>
                <a:gd name="T76" fmla="*/ 23 w 89"/>
                <a:gd name="T77" fmla="*/ 159 h 198"/>
                <a:gd name="T78" fmla="*/ 31 w 89"/>
                <a:gd name="T79" fmla="*/ 144 h 198"/>
                <a:gd name="T80" fmla="*/ 54 w 89"/>
                <a:gd name="T81" fmla="*/ 118 h 198"/>
                <a:gd name="T82" fmla="*/ 65 w 89"/>
                <a:gd name="T83" fmla="*/ 103 h 198"/>
                <a:gd name="T84" fmla="*/ 76 w 89"/>
                <a:gd name="T85" fmla="*/ 87 h 198"/>
                <a:gd name="T86" fmla="*/ 84 w 89"/>
                <a:gd name="T87" fmla="*/ 69 h 198"/>
                <a:gd name="T88" fmla="*/ 88 w 89"/>
                <a:gd name="T89" fmla="*/ 4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8">
                  <a:moveTo>
                    <a:pt x="88" y="49"/>
                  </a:moveTo>
                  <a:lnTo>
                    <a:pt x="88" y="49"/>
                  </a:lnTo>
                  <a:lnTo>
                    <a:pt x="84" y="30"/>
                  </a:lnTo>
                  <a:lnTo>
                    <a:pt x="76" y="15"/>
                  </a:lnTo>
                  <a:lnTo>
                    <a:pt x="61" y="4"/>
                  </a:lnTo>
                  <a:lnTo>
                    <a:pt x="42" y="0"/>
                  </a:lnTo>
                  <a:lnTo>
                    <a:pt x="42" y="0"/>
                  </a:lnTo>
                  <a:lnTo>
                    <a:pt x="23" y="4"/>
                  </a:lnTo>
                  <a:lnTo>
                    <a:pt x="8" y="15"/>
                  </a:lnTo>
                  <a:lnTo>
                    <a:pt x="0" y="30"/>
                  </a:lnTo>
                  <a:lnTo>
                    <a:pt x="0" y="49"/>
                  </a:lnTo>
                  <a:lnTo>
                    <a:pt x="0" y="65"/>
                  </a:lnTo>
                  <a:lnTo>
                    <a:pt x="19" y="65"/>
                  </a:lnTo>
                  <a:lnTo>
                    <a:pt x="19" y="49"/>
                  </a:lnTo>
                  <a:lnTo>
                    <a:pt x="19" y="49"/>
                  </a:lnTo>
                  <a:lnTo>
                    <a:pt x="19" y="38"/>
                  </a:lnTo>
                  <a:lnTo>
                    <a:pt x="23" y="26"/>
                  </a:lnTo>
                  <a:lnTo>
                    <a:pt x="31" y="23"/>
                  </a:lnTo>
                  <a:lnTo>
                    <a:pt x="42" y="19"/>
                  </a:lnTo>
                  <a:lnTo>
                    <a:pt x="42" y="19"/>
                  </a:lnTo>
                  <a:lnTo>
                    <a:pt x="54" y="23"/>
                  </a:lnTo>
                  <a:lnTo>
                    <a:pt x="57" y="26"/>
                  </a:lnTo>
                  <a:lnTo>
                    <a:pt x="65" y="38"/>
                  </a:lnTo>
                  <a:lnTo>
                    <a:pt x="65" y="49"/>
                  </a:lnTo>
                  <a:lnTo>
                    <a:pt x="65" y="49"/>
                  </a:lnTo>
                  <a:lnTo>
                    <a:pt x="61" y="69"/>
                  </a:lnTo>
                  <a:lnTo>
                    <a:pt x="54" y="84"/>
                  </a:lnTo>
                  <a:lnTo>
                    <a:pt x="31" y="114"/>
                  </a:lnTo>
                  <a:lnTo>
                    <a:pt x="19" y="125"/>
                  </a:lnTo>
                  <a:lnTo>
                    <a:pt x="8" y="140"/>
                  </a:lnTo>
                  <a:lnTo>
                    <a:pt x="0" y="159"/>
                  </a:lnTo>
                  <a:lnTo>
                    <a:pt x="0" y="178"/>
                  </a:lnTo>
                  <a:lnTo>
                    <a:pt x="0" y="197"/>
                  </a:lnTo>
                  <a:lnTo>
                    <a:pt x="84" y="197"/>
                  </a:lnTo>
                  <a:lnTo>
                    <a:pt x="84" y="178"/>
                  </a:lnTo>
                  <a:lnTo>
                    <a:pt x="19" y="178"/>
                  </a:lnTo>
                  <a:lnTo>
                    <a:pt x="19" y="175"/>
                  </a:lnTo>
                  <a:lnTo>
                    <a:pt x="19" y="175"/>
                  </a:lnTo>
                  <a:lnTo>
                    <a:pt x="23" y="159"/>
                  </a:lnTo>
                  <a:lnTo>
                    <a:pt x="31" y="144"/>
                  </a:lnTo>
                  <a:lnTo>
                    <a:pt x="54" y="118"/>
                  </a:lnTo>
                  <a:lnTo>
                    <a:pt x="65" y="103"/>
                  </a:lnTo>
                  <a:lnTo>
                    <a:pt x="76" y="87"/>
                  </a:lnTo>
                  <a:lnTo>
                    <a:pt x="84" y="69"/>
                  </a:lnTo>
                  <a:lnTo>
                    <a:pt x="88" y="4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4" name="Freeform 85">
              <a:extLst>
                <a:ext uri="{FF2B5EF4-FFF2-40B4-BE49-F238E27FC236}">
                  <a16:creationId xmlns:a16="http://schemas.microsoft.com/office/drawing/2014/main" id="{1F634B85-A685-43F9-B789-563D1CBE8397}"/>
                </a:ext>
              </a:extLst>
            </p:cNvPr>
            <p:cNvSpPr>
              <a:spLocks noChangeArrowheads="1"/>
            </p:cNvSpPr>
            <p:nvPr/>
          </p:nvSpPr>
          <p:spPr bwMode="auto">
            <a:xfrm>
              <a:off x="1848117" y="1875858"/>
              <a:ext cx="20073" cy="80294"/>
            </a:xfrm>
            <a:custGeom>
              <a:avLst/>
              <a:gdLst>
                <a:gd name="T0" fmla="*/ 0 w 70"/>
                <a:gd name="T1" fmla="*/ 39 h 283"/>
                <a:gd name="T2" fmla="*/ 0 w 70"/>
                <a:gd name="T3" fmla="*/ 65 h 283"/>
                <a:gd name="T4" fmla="*/ 0 w 70"/>
                <a:gd name="T5" fmla="*/ 65 h 283"/>
                <a:gd name="T6" fmla="*/ 23 w 70"/>
                <a:gd name="T7" fmla="*/ 58 h 283"/>
                <a:gd name="T8" fmla="*/ 38 w 70"/>
                <a:gd name="T9" fmla="*/ 50 h 283"/>
                <a:gd name="T10" fmla="*/ 38 w 70"/>
                <a:gd name="T11" fmla="*/ 282 h 283"/>
                <a:gd name="T12" fmla="*/ 69 w 70"/>
                <a:gd name="T13" fmla="*/ 282 h 283"/>
                <a:gd name="T14" fmla="*/ 69 w 70"/>
                <a:gd name="T15" fmla="*/ 0 h 283"/>
                <a:gd name="T16" fmla="*/ 50 w 70"/>
                <a:gd name="T17" fmla="*/ 0 h 283"/>
                <a:gd name="T18" fmla="*/ 50 w 70"/>
                <a:gd name="T19" fmla="*/ 0 h 283"/>
                <a:gd name="T20" fmla="*/ 42 w 70"/>
                <a:gd name="T21" fmla="*/ 16 h 283"/>
                <a:gd name="T22" fmla="*/ 35 w 70"/>
                <a:gd name="T23" fmla="*/ 27 h 283"/>
                <a:gd name="T24" fmla="*/ 19 w 70"/>
                <a:gd name="T25" fmla="*/ 35 h 283"/>
                <a:gd name="T26" fmla="*/ 0 w 70"/>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283">
                  <a:moveTo>
                    <a:pt x="0" y="39"/>
                  </a:moveTo>
                  <a:lnTo>
                    <a:pt x="0" y="65"/>
                  </a:lnTo>
                  <a:lnTo>
                    <a:pt x="0" y="65"/>
                  </a:lnTo>
                  <a:lnTo>
                    <a:pt x="23" y="58"/>
                  </a:lnTo>
                  <a:lnTo>
                    <a:pt x="38" y="50"/>
                  </a:lnTo>
                  <a:lnTo>
                    <a:pt x="38" y="282"/>
                  </a:lnTo>
                  <a:lnTo>
                    <a:pt x="69" y="282"/>
                  </a:lnTo>
                  <a:lnTo>
                    <a:pt x="69" y="0"/>
                  </a:lnTo>
                  <a:lnTo>
                    <a:pt x="50" y="0"/>
                  </a:lnTo>
                  <a:lnTo>
                    <a:pt x="50" y="0"/>
                  </a:lnTo>
                  <a:lnTo>
                    <a:pt x="42" y="16"/>
                  </a:lnTo>
                  <a:lnTo>
                    <a:pt x="35"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5" name="Freeform 86">
              <a:extLst>
                <a:ext uri="{FF2B5EF4-FFF2-40B4-BE49-F238E27FC236}">
                  <a16:creationId xmlns:a16="http://schemas.microsoft.com/office/drawing/2014/main" id="{C73148D4-3288-49C9-8181-AF0C16CE2C94}"/>
                </a:ext>
              </a:extLst>
            </p:cNvPr>
            <p:cNvSpPr>
              <a:spLocks noChangeArrowheads="1"/>
            </p:cNvSpPr>
            <p:nvPr/>
          </p:nvSpPr>
          <p:spPr bwMode="auto">
            <a:xfrm>
              <a:off x="1879482" y="1874603"/>
              <a:ext cx="36383" cy="82803"/>
            </a:xfrm>
            <a:custGeom>
              <a:avLst/>
              <a:gdLst>
                <a:gd name="T0" fmla="*/ 65 w 130"/>
                <a:gd name="T1" fmla="*/ 0 h 289"/>
                <a:gd name="T2" fmla="*/ 65 w 130"/>
                <a:gd name="T3" fmla="*/ 0 h 289"/>
                <a:gd name="T4" fmla="*/ 49 w 130"/>
                <a:gd name="T5" fmla="*/ 3 h 289"/>
                <a:gd name="T6" fmla="*/ 38 w 130"/>
                <a:gd name="T7" fmla="*/ 3 h 289"/>
                <a:gd name="T8" fmla="*/ 27 w 130"/>
                <a:gd name="T9" fmla="*/ 11 h 289"/>
                <a:gd name="T10" fmla="*/ 15 w 130"/>
                <a:gd name="T11" fmla="*/ 19 h 289"/>
                <a:gd name="T12" fmla="*/ 11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11 w 130"/>
                <a:gd name="T25" fmla="*/ 258 h 289"/>
                <a:gd name="T26" fmla="*/ 15 w 130"/>
                <a:gd name="T27" fmla="*/ 269 h 289"/>
                <a:gd name="T28" fmla="*/ 27 w 130"/>
                <a:gd name="T29" fmla="*/ 277 h 289"/>
                <a:gd name="T30" fmla="*/ 38 w 130"/>
                <a:gd name="T31" fmla="*/ 281 h 289"/>
                <a:gd name="T32" fmla="*/ 49 w 130"/>
                <a:gd name="T33" fmla="*/ 285 h 289"/>
                <a:gd name="T34" fmla="*/ 65 w 130"/>
                <a:gd name="T35" fmla="*/ 288 h 289"/>
                <a:gd name="T36" fmla="*/ 65 w 130"/>
                <a:gd name="T37" fmla="*/ 288 h 289"/>
                <a:gd name="T38" fmla="*/ 80 w 130"/>
                <a:gd name="T39" fmla="*/ 285 h 289"/>
                <a:gd name="T40" fmla="*/ 95 w 130"/>
                <a:gd name="T41" fmla="*/ 281 h 289"/>
                <a:gd name="T42" fmla="*/ 103 w 130"/>
                <a:gd name="T43" fmla="*/ 277 h 289"/>
                <a:gd name="T44" fmla="*/ 114 w 130"/>
                <a:gd name="T45" fmla="*/ 269 h 289"/>
                <a:gd name="T46" fmla="*/ 122 w 130"/>
                <a:gd name="T47" fmla="*/ 258 h 289"/>
                <a:gd name="T48" fmla="*/ 126 w 130"/>
                <a:gd name="T49" fmla="*/ 247 h 289"/>
                <a:gd name="T50" fmla="*/ 129 w 130"/>
                <a:gd name="T51" fmla="*/ 216 h 289"/>
                <a:gd name="T52" fmla="*/ 129 w 130"/>
                <a:gd name="T53" fmla="*/ 72 h 289"/>
                <a:gd name="T54" fmla="*/ 129 w 130"/>
                <a:gd name="T55" fmla="*/ 72 h 289"/>
                <a:gd name="T56" fmla="*/ 126 w 130"/>
                <a:gd name="T57" fmla="*/ 42 h 289"/>
                <a:gd name="T58" fmla="*/ 122 w 130"/>
                <a:gd name="T59" fmla="*/ 30 h 289"/>
                <a:gd name="T60" fmla="*/ 114 w 130"/>
                <a:gd name="T61" fmla="*/ 19 h 289"/>
                <a:gd name="T62" fmla="*/ 103 w 130"/>
                <a:gd name="T63" fmla="*/ 11 h 289"/>
                <a:gd name="T64" fmla="*/ 95 w 130"/>
                <a:gd name="T65" fmla="*/ 3 h 289"/>
                <a:gd name="T66" fmla="*/ 80 w 130"/>
                <a:gd name="T67" fmla="*/ 3 h 289"/>
                <a:gd name="T68" fmla="*/ 65 w 130"/>
                <a:gd name="T69" fmla="*/ 0 h 289"/>
                <a:gd name="T70" fmla="*/ 99 w 130"/>
                <a:gd name="T71" fmla="*/ 216 h 289"/>
                <a:gd name="T72" fmla="*/ 99 w 130"/>
                <a:gd name="T73" fmla="*/ 216 h 289"/>
                <a:gd name="T74" fmla="*/ 95 w 130"/>
                <a:gd name="T75" fmla="*/ 235 h 289"/>
                <a:gd name="T76" fmla="*/ 91 w 130"/>
                <a:gd name="T77" fmla="*/ 247 h 289"/>
                <a:gd name="T78" fmla="*/ 80 w 130"/>
                <a:gd name="T79" fmla="*/ 254 h 289"/>
                <a:gd name="T80" fmla="*/ 65 w 130"/>
                <a:gd name="T81" fmla="*/ 258 h 289"/>
                <a:gd name="T82" fmla="*/ 65 w 130"/>
                <a:gd name="T83" fmla="*/ 258 h 289"/>
                <a:gd name="T84" fmla="*/ 49 w 130"/>
                <a:gd name="T85" fmla="*/ 254 h 289"/>
                <a:gd name="T86" fmla="*/ 38 w 130"/>
                <a:gd name="T87" fmla="*/ 247 h 289"/>
                <a:gd name="T88" fmla="*/ 34 w 130"/>
                <a:gd name="T89" fmla="*/ 235 h 289"/>
                <a:gd name="T90" fmla="*/ 30 w 130"/>
                <a:gd name="T91" fmla="*/ 216 h 289"/>
                <a:gd name="T92" fmla="*/ 30 w 130"/>
                <a:gd name="T93" fmla="*/ 68 h 289"/>
                <a:gd name="T94" fmla="*/ 30 w 130"/>
                <a:gd name="T95" fmla="*/ 68 h 289"/>
                <a:gd name="T96" fmla="*/ 34 w 130"/>
                <a:gd name="T97" fmla="*/ 53 h 289"/>
                <a:gd name="T98" fmla="*/ 38 w 130"/>
                <a:gd name="T99" fmla="*/ 38 h 289"/>
                <a:gd name="T100" fmla="*/ 49 w 130"/>
                <a:gd name="T101" fmla="*/ 30 h 289"/>
                <a:gd name="T102" fmla="*/ 65 w 130"/>
                <a:gd name="T103" fmla="*/ 30 h 289"/>
                <a:gd name="T104" fmla="*/ 65 w 130"/>
                <a:gd name="T105" fmla="*/ 30 h 289"/>
                <a:gd name="T106" fmla="*/ 80 w 130"/>
                <a:gd name="T107" fmla="*/ 30 h 289"/>
                <a:gd name="T108" fmla="*/ 91 w 130"/>
                <a:gd name="T109" fmla="*/ 38 h 289"/>
                <a:gd name="T110" fmla="*/ 95 w 130"/>
                <a:gd name="T111" fmla="*/ 53 h 289"/>
                <a:gd name="T112" fmla="*/ 99 w 130"/>
                <a:gd name="T113" fmla="*/ 68 h 289"/>
                <a:gd name="T114" fmla="*/ 99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5" y="0"/>
                  </a:moveTo>
                  <a:lnTo>
                    <a:pt x="65" y="0"/>
                  </a:lnTo>
                  <a:lnTo>
                    <a:pt x="49" y="3"/>
                  </a:lnTo>
                  <a:lnTo>
                    <a:pt x="38" y="3"/>
                  </a:lnTo>
                  <a:lnTo>
                    <a:pt x="27" y="11"/>
                  </a:lnTo>
                  <a:lnTo>
                    <a:pt x="15" y="19"/>
                  </a:lnTo>
                  <a:lnTo>
                    <a:pt x="11" y="30"/>
                  </a:lnTo>
                  <a:lnTo>
                    <a:pt x="4" y="42"/>
                  </a:lnTo>
                  <a:lnTo>
                    <a:pt x="0" y="72"/>
                  </a:lnTo>
                  <a:lnTo>
                    <a:pt x="0" y="216"/>
                  </a:lnTo>
                  <a:lnTo>
                    <a:pt x="0" y="216"/>
                  </a:lnTo>
                  <a:lnTo>
                    <a:pt x="4" y="247"/>
                  </a:lnTo>
                  <a:lnTo>
                    <a:pt x="11" y="258"/>
                  </a:lnTo>
                  <a:lnTo>
                    <a:pt x="15" y="269"/>
                  </a:lnTo>
                  <a:lnTo>
                    <a:pt x="27" y="277"/>
                  </a:lnTo>
                  <a:lnTo>
                    <a:pt x="38" y="281"/>
                  </a:lnTo>
                  <a:lnTo>
                    <a:pt x="49" y="285"/>
                  </a:lnTo>
                  <a:lnTo>
                    <a:pt x="65" y="288"/>
                  </a:lnTo>
                  <a:lnTo>
                    <a:pt x="65" y="288"/>
                  </a:lnTo>
                  <a:lnTo>
                    <a:pt x="80" y="285"/>
                  </a:lnTo>
                  <a:lnTo>
                    <a:pt x="95" y="281"/>
                  </a:lnTo>
                  <a:lnTo>
                    <a:pt x="103" y="277"/>
                  </a:lnTo>
                  <a:lnTo>
                    <a:pt x="114" y="269"/>
                  </a:lnTo>
                  <a:lnTo>
                    <a:pt x="122" y="258"/>
                  </a:lnTo>
                  <a:lnTo>
                    <a:pt x="126" y="247"/>
                  </a:lnTo>
                  <a:lnTo>
                    <a:pt x="129" y="216"/>
                  </a:lnTo>
                  <a:lnTo>
                    <a:pt x="129" y="72"/>
                  </a:lnTo>
                  <a:lnTo>
                    <a:pt x="129" y="72"/>
                  </a:lnTo>
                  <a:lnTo>
                    <a:pt x="126" y="42"/>
                  </a:lnTo>
                  <a:lnTo>
                    <a:pt x="122" y="30"/>
                  </a:lnTo>
                  <a:lnTo>
                    <a:pt x="114" y="19"/>
                  </a:lnTo>
                  <a:lnTo>
                    <a:pt x="103" y="11"/>
                  </a:lnTo>
                  <a:lnTo>
                    <a:pt x="95" y="3"/>
                  </a:lnTo>
                  <a:lnTo>
                    <a:pt x="80" y="3"/>
                  </a:lnTo>
                  <a:lnTo>
                    <a:pt x="65" y="0"/>
                  </a:lnTo>
                  <a:close/>
                  <a:moveTo>
                    <a:pt x="99" y="216"/>
                  </a:moveTo>
                  <a:lnTo>
                    <a:pt x="99" y="216"/>
                  </a:lnTo>
                  <a:lnTo>
                    <a:pt x="95" y="235"/>
                  </a:lnTo>
                  <a:lnTo>
                    <a:pt x="91" y="247"/>
                  </a:lnTo>
                  <a:lnTo>
                    <a:pt x="80" y="254"/>
                  </a:lnTo>
                  <a:lnTo>
                    <a:pt x="65" y="258"/>
                  </a:lnTo>
                  <a:lnTo>
                    <a:pt x="65" y="258"/>
                  </a:lnTo>
                  <a:lnTo>
                    <a:pt x="49" y="254"/>
                  </a:lnTo>
                  <a:lnTo>
                    <a:pt x="38" y="247"/>
                  </a:lnTo>
                  <a:lnTo>
                    <a:pt x="34" y="235"/>
                  </a:lnTo>
                  <a:lnTo>
                    <a:pt x="30" y="216"/>
                  </a:lnTo>
                  <a:lnTo>
                    <a:pt x="30" y="68"/>
                  </a:lnTo>
                  <a:lnTo>
                    <a:pt x="30" y="68"/>
                  </a:lnTo>
                  <a:lnTo>
                    <a:pt x="34" y="53"/>
                  </a:lnTo>
                  <a:lnTo>
                    <a:pt x="38" y="38"/>
                  </a:lnTo>
                  <a:lnTo>
                    <a:pt x="49" y="30"/>
                  </a:lnTo>
                  <a:lnTo>
                    <a:pt x="65" y="30"/>
                  </a:lnTo>
                  <a:lnTo>
                    <a:pt x="65" y="30"/>
                  </a:lnTo>
                  <a:lnTo>
                    <a:pt x="80" y="30"/>
                  </a:lnTo>
                  <a:lnTo>
                    <a:pt x="91" y="38"/>
                  </a:lnTo>
                  <a:lnTo>
                    <a:pt x="95" y="53"/>
                  </a:lnTo>
                  <a:lnTo>
                    <a:pt x="99" y="68"/>
                  </a:lnTo>
                  <a:lnTo>
                    <a:pt x="99"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6" name="Freeform 87">
              <a:extLst>
                <a:ext uri="{FF2B5EF4-FFF2-40B4-BE49-F238E27FC236}">
                  <a16:creationId xmlns:a16="http://schemas.microsoft.com/office/drawing/2014/main" id="{8CB68F30-1B14-4EC9-8408-78F58C20AFE4}"/>
                </a:ext>
              </a:extLst>
            </p:cNvPr>
            <p:cNvSpPr>
              <a:spLocks noChangeArrowheads="1"/>
            </p:cNvSpPr>
            <p:nvPr/>
          </p:nvSpPr>
          <p:spPr bwMode="auto">
            <a:xfrm>
              <a:off x="1923393" y="1868331"/>
              <a:ext cx="25092" cy="56456"/>
            </a:xfrm>
            <a:custGeom>
              <a:avLst/>
              <a:gdLst>
                <a:gd name="T0" fmla="*/ 45 w 88"/>
                <a:gd name="T1" fmla="*/ 0 h 198"/>
                <a:gd name="T2" fmla="*/ 11 w 88"/>
                <a:gd name="T3" fmla="*/ 15 h 198"/>
                <a:gd name="T4" fmla="*/ 0 w 88"/>
                <a:gd name="T5" fmla="*/ 49 h 198"/>
                <a:gd name="T6" fmla="*/ 23 w 88"/>
                <a:gd name="T7" fmla="*/ 57 h 198"/>
                <a:gd name="T8" fmla="*/ 23 w 88"/>
                <a:gd name="T9" fmla="*/ 49 h 198"/>
                <a:gd name="T10" fmla="*/ 27 w 88"/>
                <a:gd name="T11" fmla="*/ 26 h 198"/>
                <a:gd name="T12" fmla="*/ 45 w 88"/>
                <a:gd name="T13" fmla="*/ 19 h 198"/>
                <a:gd name="T14" fmla="*/ 53 w 88"/>
                <a:gd name="T15" fmla="*/ 23 h 198"/>
                <a:gd name="T16" fmla="*/ 65 w 88"/>
                <a:gd name="T17" fmla="*/ 38 h 198"/>
                <a:gd name="T18" fmla="*/ 68 w 88"/>
                <a:gd name="T19" fmla="*/ 61 h 198"/>
                <a:gd name="T20" fmla="*/ 65 w 88"/>
                <a:gd name="T21" fmla="*/ 72 h 198"/>
                <a:gd name="T22" fmla="*/ 53 w 88"/>
                <a:gd name="T23" fmla="*/ 84 h 198"/>
                <a:gd name="T24" fmla="*/ 30 w 88"/>
                <a:gd name="T25" fmla="*/ 87 h 198"/>
                <a:gd name="T26" fmla="*/ 42 w 88"/>
                <a:gd name="T27" fmla="*/ 106 h 198"/>
                <a:gd name="T28" fmla="*/ 53 w 88"/>
                <a:gd name="T29" fmla="*/ 106 h 198"/>
                <a:gd name="T30" fmla="*/ 65 w 88"/>
                <a:gd name="T31" fmla="*/ 122 h 198"/>
                <a:gd name="T32" fmla="*/ 68 w 88"/>
                <a:gd name="T33" fmla="*/ 148 h 198"/>
                <a:gd name="T34" fmla="*/ 65 w 88"/>
                <a:gd name="T35" fmla="*/ 163 h 198"/>
                <a:gd name="T36" fmla="*/ 53 w 88"/>
                <a:gd name="T37" fmla="*/ 178 h 198"/>
                <a:gd name="T38" fmla="*/ 45 w 88"/>
                <a:gd name="T39" fmla="*/ 178 h 198"/>
                <a:gd name="T40" fmla="*/ 27 w 88"/>
                <a:gd name="T41" fmla="*/ 171 h 198"/>
                <a:gd name="T42" fmla="*/ 23 w 88"/>
                <a:gd name="T43" fmla="*/ 152 h 198"/>
                <a:gd name="T44" fmla="*/ 0 w 88"/>
                <a:gd name="T45" fmla="*/ 137 h 198"/>
                <a:gd name="T46" fmla="*/ 0 w 88"/>
                <a:gd name="T47" fmla="*/ 148 h 198"/>
                <a:gd name="T48" fmla="*/ 11 w 88"/>
                <a:gd name="T49" fmla="*/ 186 h 198"/>
                <a:gd name="T50" fmla="*/ 45 w 88"/>
                <a:gd name="T51" fmla="*/ 197 h 198"/>
                <a:gd name="T52" fmla="*/ 65 w 88"/>
                <a:gd name="T53" fmla="*/ 194 h 198"/>
                <a:gd name="T54" fmla="*/ 87 w 88"/>
                <a:gd name="T55" fmla="*/ 171 h 198"/>
                <a:gd name="T56" fmla="*/ 87 w 88"/>
                <a:gd name="T57" fmla="*/ 133 h 198"/>
                <a:gd name="T58" fmla="*/ 87 w 88"/>
                <a:gd name="T59" fmla="*/ 122 h 198"/>
                <a:gd name="T60" fmla="*/ 76 w 88"/>
                <a:gd name="T61" fmla="*/ 99 h 198"/>
                <a:gd name="T62" fmla="*/ 65 w 88"/>
                <a:gd name="T63" fmla="*/ 95 h 198"/>
                <a:gd name="T64" fmla="*/ 84 w 88"/>
                <a:gd name="T65" fmla="*/ 80 h 198"/>
                <a:gd name="T66" fmla="*/ 87 w 88"/>
                <a:gd name="T67" fmla="*/ 53 h 198"/>
                <a:gd name="T68" fmla="*/ 87 w 88"/>
                <a:gd name="T69" fmla="*/ 49 h 198"/>
                <a:gd name="T70" fmla="*/ 76 w 88"/>
                <a:gd name="T71" fmla="*/ 15 h 198"/>
                <a:gd name="T72" fmla="*/ 45 w 88"/>
                <a:gd name="T7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198">
                  <a:moveTo>
                    <a:pt x="45" y="0"/>
                  </a:moveTo>
                  <a:lnTo>
                    <a:pt x="45" y="0"/>
                  </a:lnTo>
                  <a:lnTo>
                    <a:pt x="27" y="4"/>
                  </a:lnTo>
                  <a:lnTo>
                    <a:pt x="11" y="15"/>
                  </a:lnTo>
                  <a:lnTo>
                    <a:pt x="4" y="30"/>
                  </a:lnTo>
                  <a:lnTo>
                    <a:pt x="0" y="49"/>
                  </a:lnTo>
                  <a:lnTo>
                    <a:pt x="0" y="57"/>
                  </a:lnTo>
                  <a:lnTo>
                    <a:pt x="23" y="57"/>
                  </a:lnTo>
                  <a:lnTo>
                    <a:pt x="23" y="49"/>
                  </a:lnTo>
                  <a:lnTo>
                    <a:pt x="23" y="49"/>
                  </a:lnTo>
                  <a:lnTo>
                    <a:pt x="23" y="38"/>
                  </a:lnTo>
                  <a:lnTo>
                    <a:pt x="27" y="26"/>
                  </a:lnTo>
                  <a:lnTo>
                    <a:pt x="34" y="23"/>
                  </a:lnTo>
                  <a:lnTo>
                    <a:pt x="45" y="19"/>
                  </a:lnTo>
                  <a:lnTo>
                    <a:pt x="45" y="19"/>
                  </a:lnTo>
                  <a:lnTo>
                    <a:pt x="53" y="23"/>
                  </a:lnTo>
                  <a:lnTo>
                    <a:pt x="61" y="26"/>
                  </a:lnTo>
                  <a:lnTo>
                    <a:pt x="65" y="38"/>
                  </a:lnTo>
                  <a:lnTo>
                    <a:pt x="68" y="49"/>
                  </a:lnTo>
                  <a:lnTo>
                    <a:pt x="68" y="61"/>
                  </a:lnTo>
                  <a:lnTo>
                    <a:pt x="68" y="61"/>
                  </a:lnTo>
                  <a:lnTo>
                    <a:pt x="65" y="72"/>
                  </a:lnTo>
                  <a:lnTo>
                    <a:pt x="61" y="80"/>
                  </a:lnTo>
                  <a:lnTo>
                    <a:pt x="53" y="84"/>
                  </a:lnTo>
                  <a:lnTo>
                    <a:pt x="42" y="87"/>
                  </a:lnTo>
                  <a:lnTo>
                    <a:pt x="30" y="87"/>
                  </a:lnTo>
                  <a:lnTo>
                    <a:pt x="30" y="106"/>
                  </a:lnTo>
                  <a:lnTo>
                    <a:pt x="42" y="106"/>
                  </a:lnTo>
                  <a:lnTo>
                    <a:pt x="42" y="106"/>
                  </a:lnTo>
                  <a:lnTo>
                    <a:pt x="53" y="106"/>
                  </a:lnTo>
                  <a:lnTo>
                    <a:pt x="61" y="114"/>
                  </a:lnTo>
                  <a:lnTo>
                    <a:pt x="65" y="122"/>
                  </a:lnTo>
                  <a:lnTo>
                    <a:pt x="68" y="133"/>
                  </a:lnTo>
                  <a:lnTo>
                    <a:pt x="68" y="148"/>
                  </a:lnTo>
                  <a:lnTo>
                    <a:pt x="68" y="148"/>
                  </a:lnTo>
                  <a:lnTo>
                    <a:pt x="65" y="163"/>
                  </a:lnTo>
                  <a:lnTo>
                    <a:pt x="61" y="171"/>
                  </a:lnTo>
                  <a:lnTo>
                    <a:pt x="53" y="178"/>
                  </a:lnTo>
                  <a:lnTo>
                    <a:pt x="45" y="178"/>
                  </a:lnTo>
                  <a:lnTo>
                    <a:pt x="45" y="178"/>
                  </a:lnTo>
                  <a:lnTo>
                    <a:pt x="34" y="178"/>
                  </a:lnTo>
                  <a:lnTo>
                    <a:pt x="27" y="171"/>
                  </a:lnTo>
                  <a:lnTo>
                    <a:pt x="23" y="163"/>
                  </a:lnTo>
                  <a:lnTo>
                    <a:pt x="23" y="152"/>
                  </a:lnTo>
                  <a:lnTo>
                    <a:pt x="23" y="137"/>
                  </a:lnTo>
                  <a:lnTo>
                    <a:pt x="0" y="137"/>
                  </a:lnTo>
                  <a:lnTo>
                    <a:pt x="0" y="148"/>
                  </a:lnTo>
                  <a:lnTo>
                    <a:pt x="0" y="148"/>
                  </a:lnTo>
                  <a:lnTo>
                    <a:pt x="4" y="171"/>
                  </a:lnTo>
                  <a:lnTo>
                    <a:pt x="11" y="186"/>
                  </a:lnTo>
                  <a:lnTo>
                    <a:pt x="27" y="194"/>
                  </a:lnTo>
                  <a:lnTo>
                    <a:pt x="45" y="197"/>
                  </a:lnTo>
                  <a:lnTo>
                    <a:pt x="45" y="197"/>
                  </a:lnTo>
                  <a:lnTo>
                    <a:pt x="65" y="194"/>
                  </a:lnTo>
                  <a:lnTo>
                    <a:pt x="76" y="186"/>
                  </a:lnTo>
                  <a:lnTo>
                    <a:pt x="87" y="171"/>
                  </a:lnTo>
                  <a:lnTo>
                    <a:pt x="87" y="148"/>
                  </a:lnTo>
                  <a:lnTo>
                    <a:pt x="87" y="133"/>
                  </a:lnTo>
                  <a:lnTo>
                    <a:pt x="87" y="133"/>
                  </a:lnTo>
                  <a:lnTo>
                    <a:pt x="87" y="122"/>
                  </a:lnTo>
                  <a:lnTo>
                    <a:pt x="84" y="110"/>
                  </a:lnTo>
                  <a:lnTo>
                    <a:pt x="76" y="99"/>
                  </a:lnTo>
                  <a:lnTo>
                    <a:pt x="65" y="95"/>
                  </a:lnTo>
                  <a:lnTo>
                    <a:pt x="65" y="95"/>
                  </a:lnTo>
                  <a:lnTo>
                    <a:pt x="76" y="87"/>
                  </a:lnTo>
                  <a:lnTo>
                    <a:pt x="84" y="80"/>
                  </a:lnTo>
                  <a:lnTo>
                    <a:pt x="87" y="69"/>
                  </a:lnTo>
                  <a:lnTo>
                    <a:pt x="87" y="53"/>
                  </a:lnTo>
                  <a:lnTo>
                    <a:pt x="87" y="49"/>
                  </a:lnTo>
                  <a:lnTo>
                    <a:pt x="87" y="49"/>
                  </a:lnTo>
                  <a:lnTo>
                    <a:pt x="87" y="30"/>
                  </a:lnTo>
                  <a:lnTo>
                    <a:pt x="76" y="15"/>
                  </a:lnTo>
                  <a:lnTo>
                    <a:pt x="65" y="4"/>
                  </a:lnTo>
                  <a:lnTo>
                    <a:pt x="45" y="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7" name="Freeform 88">
              <a:extLst>
                <a:ext uri="{FF2B5EF4-FFF2-40B4-BE49-F238E27FC236}">
                  <a16:creationId xmlns:a16="http://schemas.microsoft.com/office/drawing/2014/main" id="{16B0757F-F072-4703-A296-CE0ECE0257D8}"/>
                </a:ext>
              </a:extLst>
            </p:cNvPr>
            <p:cNvSpPr>
              <a:spLocks noChangeArrowheads="1"/>
            </p:cNvSpPr>
            <p:nvPr/>
          </p:nvSpPr>
          <p:spPr bwMode="auto">
            <a:xfrm>
              <a:off x="2200657" y="1875858"/>
              <a:ext cx="21328" cy="80294"/>
            </a:xfrm>
            <a:custGeom>
              <a:avLst/>
              <a:gdLst>
                <a:gd name="T0" fmla="*/ 0 w 73"/>
                <a:gd name="T1" fmla="*/ 39 h 283"/>
                <a:gd name="T2" fmla="*/ 0 w 73"/>
                <a:gd name="T3" fmla="*/ 65 h 283"/>
                <a:gd name="T4" fmla="*/ 0 w 73"/>
                <a:gd name="T5" fmla="*/ 65 h 283"/>
                <a:gd name="T6" fmla="*/ 23 w 73"/>
                <a:gd name="T7" fmla="*/ 58 h 283"/>
                <a:gd name="T8" fmla="*/ 42 w 73"/>
                <a:gd name="T9" fmla="*/ 50 h 283"/>
                <a:gd name="T10" fmla="*/ 42 w 73"/>
                <a:gd name="T11" fmla="*/ 282 h 283"/>
                <a:gd name="T12" fmla="*/ 72 w 73"/>
                <a:gd name="T13" fmla="*/ 282 h 283"/>
                <a:gd name="T14" fmla="*/ 72 w 73"/>
                <a:gd name="T15" fmla="*/ 0 h 283"/>
                <a:gd name="T16" fmla="*/ 49 w 73"/>
                <a:gd name="T17" fmla="*/ 0 h 283"/>
                <a:gd name="T18" fmla="*/ 49 w 73"/>
                <a:gd name="T19" fmla="*/ 0 h 283"/>
                <a:gd name="T20" fmla="*/ 42 w 73"/>
                <a:gd name="T21" fmla="*/ 16 h 283"/>
                <a:gd name="T22" fmla="*/ 34 w 73"/>
                <a:gd name="T23" fmla="*/ 27 h 283"/>
                <a:gd name="T24" fmla="*/ 23 w 73"/>
                <a:gd name="T25" fmla="*/ 35 h 283"/>
                <a:gd name="T26" fmla="*/ 0 w 73"/>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83">
                  <a:moveTo>
                    <a:pt x="0" y="39"/>
                  </a:moveTo>
                  <a:lnTo>
                    <a:pt x="0" y="65"/>
                  </a:lnTo>
                  <a:lnTo>
                    <a:pt x="0" y="65"/>
                  </a:lnTo>
                  <a:lnTo>
                    <a:pt x="23" y="58"/>
                  </a:lnTo>
                  <a:lnTo>
                    <a:pt x="42" y="50"/>
                  </a:lnTo>
                  <a:lnTo>
                    <a:pt x="42" y="282"/>
                  </a:lnTo>
                  <a:lnTo>
                    <a:pt x="72" y="282"/>
                  </a:lnTo>
                  <a:lnTo>
                    <a:pt x="72" y="0"/>
                  </a:lnTo>
                  <a:lnTo>
                    <a:pt x="49" y="0"/>
                  </a:lnTo>
                  <a:lnTo>
                    <a:pt x="49" y="0"/>
                  </a:lnTo>
                  <a:lnTo>
                    <a:pt x="42" y="16"/>
                  </a:lnTo>
                  <a:lnTo>
                    <a:pt x="34" y="27"/>
                  </a:lnTo>
                  <a:lnTo>
                    <a:pt x="23"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8" name="Freeform 89">
              <a:extLst>
                <a:ext uri="{FF2B5EF4-FFF2-40B4-BE49-F238E27FC236}">
                  <a16:creationId xmlns:a16="http://schemas.microsoft.com/office/drawing/2014/main" id="{ED9AC6C3-1BEB-4F9A-ACE7-861C172E370E}"/>
                </a:ext>
              </a:extLst>
            </p:cNvPr>
            <p:cNvSpPr>
              <a:spLocks noChangeArrowheads="1"/>
            </p:cNvSpPr>
            <p:nvPr/>
          </p:nvSpPr>
          <p:spPr bwMode="auto">
            <a:xfrm>
              <a:off x="2234531" y="1874603"/>
              <a:ext cx="36383" cy="82803"/>
            </a:xfrm>
            <a:custGeom>
              <a:avLst/>
              <a:gdLst>
                <a:gd name="T0" fmla="*/ 64 w 130"/>
                <a:gd name="T1" fmla="*/ 0 h 289"/>
                <a:gd name="T2" fmla="*/ 64 w 130"/>
                <a:gd name="T3" fmla="*/ 0 h 289"/>
                <a:gd name="T4" fmla="*/ 49 w 130"/>
                <a:gd name="T5" fmla="*/ 3 h 289"/>
                <a:gd name="T6" fmla="*/ 34 w 130"/>
                <a:gd name="T7" fmla="*/ 3 h 289"/>
                <a:gd name="T8" fmla="*/ 23 w 130"/>
                <a:gd name="T9" fmla="*/ 11 h 289"/>
                <a:gd name="T10" fmla="*/ 15 w 130"/>
                <a:gd name="T11" fmla="*/ 19 h 289"/>
                <a:gd name="T12" fmla="*/ 8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8 w 130"/>
                <a:gd name="T25" fmla="*/ 258 h 289"/>
                <a:gd name="T26" fmla="*/ 15 w 130"/>
                <a:gd name="T27" fmla="*/ 269 h 289"/>
                <a:gd name="T28" fmla="*/ 23 w 130"/>
                <a:gd name="T29" fmla="*/ 277 h 289"/>
                <a:gd name="T30" fmla="*/ 34 w 130"/>
                <a:gd name="T31" fmla="*/ 281 h 289"/>
                <a:gd name="T32" fmla="*/ 49 w 130"/>
                <a:gd name="T33" fmla="*/ 285 h 289"/>
                <a:gd name="T34" fmla="*/ 64 w 130"/>
                <a:gd name="T35" fmla="*/ 288 h 289"/>
                <a:gd name="T36" fmla="*/ 64 w 130"/>
                <a:gd name="T37" fmla="*/ 288 h 289"/>
                <a:gd name="T38" fmla="*/ 79 w 130"/>
                <a:gd name="T39" fmla="*/ 285 h 289"/>
                <a:gd name="T40" fmla="*/ 91 w 130"/>
                <a:gd name="T41" fmla="*/ 281 h 289"/>
                <a:gd name="T42" fmla="*/ 102 w 130"/>
                <a:gd name="T43" fmla="*/ 277 h 289"/>
                <a:gd name="T44" fmla="*/ 110 w 130"/>
                <a:gd name="T45" fmla="*/ 269 h 289"/>
                <a:gd name="T46" fmla="*/ 117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17 w 130"/>
                <a:gd name="T59" fmla="*/ 30 h 289"/>
                <a:gd name="T60" fmla="*/ 110 w 130"/>
                <a:gd name="T61" fmla="*/ 19 h 289"/>
                <a:gd name="T62" fmla="*/ 102 w 130"/>
                <a:gd name="T63" fmla="*/ 11 h 289"/>
                <a:gd name="T64" fmla="*/ 91 w 130"/>
                <a:gd name="T65" fmla="*/ 3 h 289"/>
                <a:gd name="T66" fmla="*/ 79 w 130"/>
                <a:gd name="T67" fmla="*/ 3 h 289"/>
                <a:gd name="T68" fmla="*/ 64 w 130"/>
                <a:gd name="T69" fmla="*/ 0 h 289"/>
                <a:gd name="T70" fmla="*/ 95 w 130"/>
                <a:gd name="T71" fmla="*/ 216 h 289"/>
                <a:gd name="T72" fmla="*/ 95 w 130"/>
                <a:gd name="T73" fmla="*/ 216 h 289"/>
                <a:gd name="T74" fmla="*/ 95 w 130"/>
                <a:gd name="T75" fmla="*/ 235 h 289"/>
                <a:gd name="T76" fmla="*/ 87 w 130"/>
                <a:gd name="T77" fmla="*/ 247 h 289"/>
                <a:gd name="T78" fmla="*/ 79 w 130"/>
                <a:gd name="T79" fmla="*/ 254 h 289"/>
                <a:gd name="T80" fmla="*/ 64 w 130"/>
                <a:gd name="T81" fmla="*/ 258 h 289"/>
                <a:gd name="T82" fmla="*/ 64 w 130"/>
                <a:gd name="T83" fmla="*/ 258 h 289"/>
                <a:gd name="T84" fmla="*/ 49 w 130"/>
                <a:gd name="T85" fmla="*/ 254 h 289"/>
                <a:gd name="T86" fmla="*/ 38 w 130"/>
                <a:gd name="T87" fmla="*/ 247 h 289"/>
                <a:gd name="T88" fmla="*/ 30 w 130"/>
                <a:gd name="T89" fmla="*/ 235 h 289"/>
                <a:gd name="T90" fmla="*/ 30 w 130"/>
                <a:gd name="T91" fmla="*/ 216 h 289"/>
                <a:gd name="T92" fmla="*/ 30 w 130"/>
                <a:gd name="T93" fmla="*/ 68 h 289"/>
                <a:gd name="T94" fmla="*/ 30 w 130"/>
                <a:gd name="T95" fmla="*/ 68 h 289"/>
                <a:gd name="T96" fmla="*/ 30 w 130"/>
                <a:gd name="T97" fmla="*/ 53 h 289"/>
                <a:gd name="T98" fmla="*/ 38 w 130"/>
                <a:gd name="T99" fmla="*/ 38 h 289"/>
                <a:gd name="T100" fmla="*/ 49 w 130"/>
                <a:gd name="T101" fmla="*/ 30 h 289"/>
                <a:gd name="T102" fmla="*/ 64 w 130"/>
                <a:gd name="T103" fmla="*/ 30 h 289"/>
                <a:gd name="T104" fmla="*/ 64 w 130"/>
                <a:gd name="T105" fmla="*/ 30 h 289"/>
                <a:gd name="T106" fmla="*/ 79 w 130"/>
                <a:gd name="T107" fmla="*/ 30 h 289"/>
                <a:gd name="T108" fmla="*/ 87 w 130"/>
                <a:gd name="T109" fmla="*/ 38 h 289"/>
                <a:gd name="T110" fmla="*/ 95 w 130"/>
                <a:gd name="T111" fmla="*/ 53 h 289"/>
                <a:gd name="T112" fmla="*/ 95 w 130"/>
                <a:gd name="T113" fmla="*/ 68 h 289"/>
                <a:gd name="T114" fmla="*/ 95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4" y="0"/>
                  </a:moveTo>
                  <a:lnTo>
                    <a:pt x="64" y="0"/>
                  </a:lnTo>
                  <a:lnTo>
                    <a:pt x="49" y="3"/>
                  </a:lnTo>
                  <a:lnTo>
                    <a:pt x="34" y="3"/>
                  </a:lnTo>
                  <a:lnTo>
                    <a:pt x="23" y="11"/>
                  </a:lnTo>
                  <a:lnTo>
                    <a:pt x="15" y="19"/>
                  </a:lnTo>
                  <a:lnTo>
                    <a:pt x="8" y="30"/>
                  </a:lnTo>
                  <a:lnTo>
                    <a:pt x="4" y="42"/>
                  </a:lnTo>
                  <a:lnTo>
                    <a:pt x="0" y="72"/>
                  </a:lnTo>
                  <a:lnTo>
                    <a:pt x="0" y="216"/>
                  </a:lnTo>
                  <a:lnTo>
                    <a:pt x="0" y="216"/>
                  </a:lnTo>
                  <a:lnTo>
                    <a:pt x="4" y="247"/>
                  </a:lnTo>
                  <a:lnTo>
                    <a:pt x="8" y="258"/>
                  </a:lnTo>
                  <a:lnTo>
                    <a:pt x="15" y="269"/>
                  </a:lnTo>
                  <a:lnTo>
                    <a:pt x="23" y="277"/>
                  </a:lnTo>
                  <a:lnTo>
                    <a:pt x="34" y="281"/>
                  </a:lnTo>
                  <a:lnTo>
                    <a:pt x="49" y="285"/>
                  </a:lnTo>
                  <a:lnTo>
                    <a:pt x="64" y="288"/>
                  </a:lnTo>
                  <a:lnTo>
                    <a:pt x="64" y="288"/>
                  </a:lnTo>
                  <a:lnTo>
                    <a:pt x="79" y="285"/>
                  </a:lnTo>
                  <a:lnTo>
                    <a:pt x="91" y="281"/>
                  </a:lnTo>
                  <a:lnTo>
                    <a:pt x="102" y="277"/>
                  </a:lnTo>
                  <a:lnTo>
                    <a:pt x="110" y="269"/>
                  </a:lnTo>
                  <a:lnTo>
                    <a:pt x="117" y="258"/>
                  </a:lnTo>
                  <a:lnTo>
                    <a:pt x="125" y="247"/>
                  </a:lnTo>
                  <a:lnTo>
                    <a:pt x="129" y="216"/>
                  </a:lnTo>
                  <a:lnTo>
                    <a:pt x="129" y="72"/>
                  </a:lnTo>
                  <a:lnTo>
                    <a:pt x="129" y="72"/>
                  </a:lnTo>
                  <a:lnTo>
                    <a:pt x="125" y="42"/>
                  </a:lnTo>
                  <a:lnTo>
                    <a:pt x="117" y="30"/>
                  </a:lnTo>
                  <a:lnTo>
                    <a:pt x="110" y="19"/>
                  </a:lnTo>
                  <a:lnTo>
                    <a:pt x="102" y="11"/>
                  </a:lnTo>
                  <a:lnTo>
                    <a:pt x="91" y="3"/>
                  </a:lnTo>
                  <a:lnTo>
                    <a:pt x="79" y="3"/>
                  </a:lnTo>
                  <a:lnTo>
                    <a:pt x="64" y="0"/>
                  </a:lnTo>
                  <a:close/>
                  <a:moveTo>
                    <a:pt x="95" y="216"/>
                  </a:moveTo>
                  <a:lnTo>
                    <a:pt x="95" y="216"/>
                  </a:lnTo>
                  <a:lnTo>
                    <a:pt x="95" y="235"/>
                  </a:lnTo>
                  <a:lnTo>
                    <a:pt x="87" y="247"/>
                  </a:lnTo>
                  <a:lnTo>
                    <a:pt x="79" y="254"/>
                  </a:lnTo>
                  <a:lnTo>
                    <a:pt x="64" y="258"/>
                  </a:lnTo>
                  <a:lnTo>
                    <a:pt x="64" y="258"/>
                  </a:lnTo>
                  <a:lnTo>
                    <a:pt x="49" y="254"/>
                  </a:lnTo>
                  <a:lnTo>
                    <a:pt x="38" y="247"/>
                  </a:lnTo>
                  <a:lnTo>
                    <a:pt x="30" y="235"/>
                  </a:lnTo>
                  <a:lnTo>
                    <a:pt x="30" y="216"/>
                  </a:lnTo>
                  <a:lnTo>
                    <a:pt x="30" y="68"/>
                  </a:lnTo>
                  <a:lnTo>
                    <a:pt x="30" y="68"/>
                  </a:lnTo>
                  <a:lnTo>
                    <a:pt x="30" y="53"/>
                  </a:lnTo>
                  <a:lnTo>
                    <a:pt x="38" y="38"/>
                  </a:lnTo>
                  <a:lnTo>
                    <a:pt x="49" y="30"/>
                  </a:lnTo>
                  <a:lnTo>
                    <a:pt x="64" y="30"/>
                  </a:lnTo>
                  <a:lnTo>
                    <a:pt x="64" y="30"/>
                  </a:lnTo>
                  <a:lnTo>
                    <a:pt x="79" y="30"/>
                  </a:lnTo>
                  <a:lnTo>
                    <a:pt x="87" y="38"/>
                  </a:lnTo>
                  <a:lnTo>
                    <a:pt x="95" y="53"/>
                  </a:lnTo>
                  <a:lnTo>
                    <a:pt x="95" y="68"/>
                  </a:lnTo>
                  <a:lnTo>
                    <a:pt x="95"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499" name="Freeform 90">
              <a:extLst>
                <a:ext uri="{FF2B5EF4-FFF2-40B4-BE49-F238E27FC236}">
                  <a16:creationId xmlns:a16="http://schemas.microsoft.com/office/drawing/2014/main" id="{6164C2A9-7660-4800-99A9-05F1D4736758}"/>
                </a:ext>
              </a:extLst>
            </p:cNvPr>
            <p:cNvSpPr>
              <a:spLocks noChangeArrowheads="1"/>
            </p:cNvSpPr>
            <p:nvPr/>
          </p:nvSpPr>
          <p:spPr bwMode="auto">
            <a:xfrm>
              <a:off x="2277187" y="1869585"/>
              <a:ext cx="28855" cy="55202"/>
            </a:xfrm>
            <a:custGeom>
              <a:avLst/>
              <a:gdLst>
                <a:gd name="T0" fmla="*/ 83 w 100"/>
                <a:gd name="T1" fmla="*/ 0 h 194"/>
                <a:gd name="T2" fmla="*/ 61 w 100"/>
                <a:gd name="T3" fmla="*/ 0 h 194"/>
                <a:gd name="T4" fmla="*/ 0 w 100"/>
                <a:gd name="T5" fmla="*/ 133 h 194"/>
                <a:gd name="T6" fmla="*/ 0 w 100"/>
                <a:gd name="T7" fmla="*/ 152 h 194"/>
                <a:gd name="T8" fmla="*/ 61 w 100"/>
                <a:gd name="T9" fmla="*/ 152 h 194"/>
                <a:gd name="T10" fmla="*/ 61 w 100"/>
                <a:gd name="T11" fmla="*/ 193 h 194"/>
                <a:gd name="T12" fmla="*/ 83 w 100"/>
                <a:gd name="T13" fmla="*/ 193 h 194"/>
                <a:gd name="T14" fmla="*/ 83 w 100"/>
                <a:gd name="T15" fmla="*/ 152 h 194"/>
                <a:gd name="T16" fmla="*/ 99 w 100"/>
                <a:gd name="T17" fmla="*/ 152 h 194"/>
                <a:gd name="T18" fmla="*/ 99 w 100"/>
                <a:gd name="T19" fmla="*/ 133 h 194"/>
                <a:gd name="T20" fmla="*/ 83 w 100"/>
                <a:gd name="T21" fmla="*/ 133 h 194"/>
                <a:gd name="T22" fmla="*/ 83 w 100"/>
                <a:gd name="T23" fmla="*/ 0 h 194"/>
                <a:gd name="T24" fmla="*/ 61 w 100"/>
                <a:gd name="T25" fmla="*/ 133 h 194"/>
                <a:gd name="T26" fmla="*/ 19 w 100"/>
                <a:gd name="T27" fmla="*/ 133 h 194"/>
                <a:gd name="T28" fmla="*/ 61 w 100"/>
                <a:gd name="T29" fmla="*/ 38 h 194"/>
                <a:gd name="T30" fmla="*/ 61 w 100"/>
                <a:gd name="T31" fmla="*/ 13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94">
                  <a:moveTo>
                    <a:pt x="83" y="0"/>
                  </a:moveTo>
                  <a:lnTo>
                    <a:pt x="61" y="0"/>
                  </a:lnTo>
                  <a:lnTo>
                    <a:pt x="0" y="133"/>
                  </a:lnTo>
                  <a:lnTo>
                    <a:pt x="0" y="152"/>
                  </a:lnTo>
                  <a:lnTo>
                    <a:pt x="61" y="152"/>
                  </a:lnTo>
                  <a:lnTo>
                    <a:pt x="61" y="193"/>
                  </a:lnTo>
                  <a:lnTo>
                    <a:pt x="83" y="193"/>
                  </a:lnTo>
                  <a:lnTo>
                    <a:pt x="83" y="152"/>
                  </a:lnTo>
                  <a:lnTo>
                    <a:pt x="99" y="152"/>
                  </a:lnTo>
                  <a:lnTo>
                    <a:pt x="99" y="133"/>
                  </a:lnTo>
                  <a:lnTo>
                    <a:pt x="83" y="133"/>
                  </a:lnTo>
                  <a:lnTo>
                    <a:pt x="83" y="0"/>
                  </a:lnTo>
                  <a:close/>
                  <a:moveTo>
                    <a:pt x="61" y="133"/>
                  </a:moveTo>
                  <a:lnTo>
                    <a:pt x="19" y="133"/>
                  </a:lnTo>
                  <a:lnTo>
                    <a:pt x="61" y="38"/>
                  </a:lnTo>
                  <a:lnTo>
                    <a:pt x="61" y="133"/>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0" name="Freeform 91">
              <a:extLst>
                <a:ext uri="{FF2B5EF4-FFF2-40B4-BE49-F238E27FC236}">
                  <a16:creationId xmlns:a16="http://schemas.microsoft.com/office/drawing/2014/main" id="{40F42C32-F50F-47DA-A9C1-9B7FC4E9B470}"/>
                </a:ext>
              </a:extLst>
            </p:cNvPr>
            <p:cNvSpPr>
              <a:spLocks noChangeArrowheads="1"/>
            </p:cNvSpPr>
            <p:nvPr/>
          </p:nvSpPr>
          <p:spPr bwMode="auto">
            <a:xfrm>
              <a:off x="2556960" y="1875858"/>
              <a:ext cx="20073" cy="80294"/>
            </a:xfrm>
            <a:custGeom>
              <a:avLst/>
              <a:gdLst>
                <a:gd name="T0" fmla="*/ 0 w 69"/>
                <a:gd name="T1" fmla="*/ 39 h 283"/>
                <a:gd name="T2" fmla="*/ 0 w 69"/>
                <a:gd name="T3" fmla="*/ 65 h 283"/>
                <a:gd name="T4" fmla="*/ 0 w 69"/>
                <a:gd name="T5" fmla="*/ 65 h 283"/>
                <a:gd name="T6" fmla="*/ 19 w 69"/>
                <a:gd name="T7" fmla="*/ 58 h 283"/>
                <a:gd name="T8" fmla="*/ 38 w 69"/>
                <a:gd name="T9" fmla="*/ 50 h 283"/>
                <a:gd name="T10" fmla="*/ 38 w 69"/>
                <a:gd name="T11" fmla="*/ 282 h 283"/>
                <a:gd name="T12" fmla="*/ 68 w 69"/>
                <a:gd name="T13" fmla="*/ 282 h 283"/>
                <a:gd name="T14" fmla="*/ 68 w 69"/>
                <a:gd name="T15" fmla="*/ 0 h 283"/>
                <a:gd name="T16" fmla="*/ 49 w 69"/>
                <a:gd name="T17" fmla="*/ 0 h 283"/>
                <a:gd name="T18" fmla="*/ 49 w 69"/>
                <a:gd name="T19" fmla="*/ 0 h 283"/>
                <a:gd name="T20" fmla="*/ 41 w 69"/>
                <a:gd name="T21" fmla="*/ 16 h 283"/>
                <a:gd name="T22" fmla="*/ 34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19" y="58"/>
                  </a:lnTo>
                  <a:lnTo>
                    <a:pt x="38" y="50"/>
                  </a:lnTo>
                  <a:lnTo>
                    <a:pt x="38" y="282"/>
                  </a:lnTo>
                  <a:lnTo>
                    <a:pt x="68" y="282"/>
                  </a:lnTo>
                  <a:lnTo>
                    <a:pt x="68" y="0"/>
                  </a:lnTo>
                  <a:lnTo>
                    <a:pt x="49" y="0"/>
                  </a:lnTo>
                  <a:lnTo>
                    <a:pt x="49" y="0"/>
                  </a:lnTo>
                  <a:lnTo>
                    <a:pt x="41" y="16"/>
                  </a:lnTo>
                  <a:lnTo>
                    <a:pt x="34"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1" name="Freeform 92">
              <a:extLst>
                <a:ext uri="{FF2B5EF4-FFF2-40B4-BE49-F238E27FC236}">
                  <a16:creationId xmlns:a16="http://schemas.microsoft.com/office/drawing/2014/main" id="{72F81D55-31DC-45A5-959A-62994FAC0FB7}"/>
                </a:ext>
              </a:extLst>
            </p:cNvPr>
            <p:cNvSpPr>
              <a:spLocks noChangeArrowheads="1"/>
            </p:cNvSpPr>
            <p:nvPr/>
          </p:nvSpPr>
          <p:spPr bwMode="auto">
            <a:xfrm>
              <a:off x="2588325" y="1874603"/>
              <a:ext cx="37638" cy="82803"/>
            </a:xfrm>
            <a:custGeom>
              <a:avLst/>
              <a:gdLst>
                <a:gd name="T0" fmla="*/ 65 w 131"/>
                <a:gd name="T1" fmla="*/ 0 h 289"/>
                <a:gd name="T2" fmla="*/ 65 w 131"/>
                <a:gd name="T3" fmla="*/ 0 h 289"/>
                <a:gd name="T4" fmla="*/ 50 w 131"/>
                <a:gd name="T5" fmla="*/ 3 h 289"/>
                <a:gd name="T6" fmla="*/ 38 w 131"/>
                <a:gd name="T7" fmla="*/ 3 h 289"/>
                <a:gd name="T8" fmla="*/ 27 w 131"/>
                <a:gd name="T9" fmla="*/ 11 h 289"/>
                <a:gd name="T10" fmla="*/ 15 w 131"/>
                <a:gd name="T11" fmla="*/ 19 h 289"/>
                <a:gd name="T12" fmla="*/ 12 w 131"/>
                <a:gd name="T13" fmla="*/ 30 h 289"/>
                <a:gd name="T14" fmla="*/ 4 w 131"/>
                <a:gd name="T15" fmla="*/ 42 h 289"/>
                <a:gd name="T16" fmla="*/ 0 w 131"/>
                <a:gd name="T17" fmla="*/ 72 h 289"/>
                <a:gd name="T18" fmla="*/ 0 w 131"/>
                <a:gd name="T19" fmla="*/ 216 h 289"/>
                <a:gd name="T20" fmla="*/ 0 w 131"/>
                <a:gd name="T21" fmla="*/ 216 h 289"/>
                <a:gd name="T22" fmla="*/ 4 w 131"/>
                <a:gd name="T23" fmla="*/ 247 h 289"/>
                <a:gd name="T24" fmla="*/ 12 w 131"/>
                <a:gd name="T25" fmla="*/ 258 h 289"/>
                <a:gd name="T26" fmla="*/ 15 w 131"/>
                <a:gd name="T27" fmla="*/ 269 h 289"/>
                <a:gd name="T28" fmla="*/ 27 w 131"/>
                <a:gd name="T29" fmla="*/ 277 h 289"/>
                <a:gd name="T30" fmla="*/ 38 w 131"/>
                <a:gd name="T31" fmla="*/ 281 h 289"/>
                <a:gd name="T32" fmla="*/ 50 w 131"/>
                <a:gd name="T33" fmla="*/ 285 h 289"/>
                <a:gd name="T34" fmla="*/ 65 w 131"/>
                <a:gd name="T35" fmla="*/ 288 h 289"/>
                <a:gd name="T36" fmla="*/ 65 w 131"/>
                <a:gd name="T37" fmla="*/ 288 h 289"/>
                <a:gd name="T38" fmla="*/ 80 w 131"/>
                <a:gd name="T39" fmla="*/ 285 h 289"/>
                <a:gd name="T40" fmla="*/ 96 w 131"/>
                <a:gd name="T41" fmla="*/ 281 h 289"/>
                <a:gd name="T42" fmla="*/ 103 w 131"/>
                <a:gd name="T43" fmla="*/ 277 h 289"/>
                <a:gd name="T44" fmla="*/ 114 w 131"/>
                <a:gd name="T45" fmla="*/ 269 h 289"/>
                <a:gd name="T46" fmla="*/ 122 w 131"/>
                <a:gd name="T47" fmla="*/ 258 h 289"/>
                <a:gd name="T48" fmla="*/ 126 w 131"/>
                <a:gd name="T49" fmla="*/ 247 h 289"/>
                <a:gd name="T50" fmla="*/ 130 w 131"/>
                <a:gd name="T51" fmla="*/ 216 h 289"/>
                <a:gd name="T52" fmla="*/ 130 w 131"/>
                <a:gd name="T53" fmla="*/ 72 h 289"/>
                <a:gd name="T54" fmla="*/ 130 w 131"/>
                <a:gd name="T55" fmla="*/ 72 h 289"/>
                <a:gd name="T56" fmla="*/ 126 w 131"/>
                <a:gd name="T57" fmla="*/ 42 h 289"/>
                <a:gd name="T58" fmla="*/ 122 w 131"/>
                <a:gd name="T59" fmla="*/ 30 h 289"/>
                <a:gd name="T60" fmla="*/ 114 w 131"/>
                <a:gd name="T61" fmla="*/ 19 h 289"/>
                <a:gd name="T62" fmla="*/ 103 w 131"/>
                <a:gd name="T63" fmla="*/ 11 h 289"/>
                <a:gd name="T64" fmla="*/ 96 w 131"/>
                <a:gd name="T65" fmla="*/ 3 h 289"/>
                <a:gd name="T66" fmla="*/ 80 w 131"/>
                <a:gd name="T67" fmla="*/ 3 h 289"/>
                <a:gd name="T68" fmla="*/ 65 w 131"/>
                <a:gd name="T69" fmla="*/ 0 h 289"/>
                <a:gd name="T70" fmla="*/ 99 w 131"/>
                <a:gd name="T71" fmla="*/ 216 h 289"/>
                <a:gd name="T72" fmla="*/ 99 w 131"/>
                <a:gd name="T73" fmla="*/ 216 h 289"/>
                <a:gd name="T74" fmla="*/ 96 w 131"/>
                <a:gd name="T75" fmla="*/ 235 h 289"/>
                <a:gd name="T76" fmla="*/ 92 w 131"/>
                <a:gd name="T77" fmla="*/ 247 h 289"/>
                <a:gd name="T78" fmla="*/ 80 w 131"/>
                <a:gd name="T79" fmla="*/ 254 h 289"/>
                <a:gd name="T80" fmla="*/ 65 w 131"/>
                <a:gd name="T81" fmla="*/ 258 h 289"/>
                <a:gd name="T82" fmla="*/ 65 w 131"/>
                <a:gd name="T83" fmla="*/ 258 h 289"/>
                <a:gd name="T84" fmla="*/ 50 w 131"/>
                <a:gd name="T85" fmla="*/ 254 h 289"/>
                <a:gd name="T86" fmla="*/ 38 w 131"/>
                <a:gd name="T87" fmla="*/ 247 h 289"/>
                <a:gd name="T88" fmla="*/ 35 w 131"/>
                <a:gd name="T89" fmla="*/ 235 h 289"/>
                <a:gd name="T90" fmla="*/ 31 w 131"/>
                <a:gd name="T91" fmla="*/ 216 h 289"/>
                <a:gd name="T92" fmla="*/ 31 w 131"/>
                <a:gd name="T93" fmla="*/ 68 h 289"/>
                <a:gd name="T94" fmla="*/ 31 w 131"/>
                <a:gd name="T95" fmla="*/ 68 h 289"/>
                <a:gd name="T96" fmla="*/ 35 w 131"/>
                <a:gd name="T97" fmla="*/ 53 h 289"/>
                <a:gd name="T98" fmla="*/ 38 w 131"/>
                <a:gd name="T99" fmla="*/ 38 h 289"/>
                <a:gd name="T100" fmla="*/ 50 w 131"/>
                <a:gd name="T101" fmla="*/ 30 h 289"/>
                <a:gd name="T102" fmla="*/ 65 w 131"/>
                <a:gd name="T103" fmla="*/ 30 h 289"/>
                <a:gd name="T104" fmla="*/ 65 w 131"/>
                <a:gd name="T105" fmla="*/ 30 h 289"/>
                <a:gd name="T106" fmla="*/ 80 w 131"/>
                <a:gd name="T107" fmla="*/ 30 h 289"/>
                <a:gd name="T108" fmla="*/ 92 w 131"/>
                <a:gd name="T109" fmla="*/ 38 h 289"/>
                <a:gd name="T110" fmla="*/ 96 w 131"/>
                <a:gd name="T111" fmla="*/ 53 h 289"/>
                <a:gd name="T112" fmla="*/ 99 w 131"/>
                <a:gd name="T113" fmla="*/ 68 h 289"/>
                <a:gd name="T114" fmla="*/ 99 w 131"/>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 h="289">
                  <a:moveTo>
                    <a:pt x="65" y="0"/>
                  </a:moveTo>
                  <a:lnTo>
                    <a:pt x="65" y="0"/>
                  </a:lnTo>
                  <a:lnTo>
                    <a:pt x="50" y="3"/>
                  </a:lnTo>
                  <a:lnTo>
                    <a:pt x="38" y="3"/>
                  </a:lnTo>
                  <a:lnTo>
                    <a:pt x="27" y="11"/>
                  </a:lnTo>
                  <a:lnTo>
                    <a:pt x="15" y="19"/>
                  </a:lnTo>
                  <a:lnTo>
                    <a:pt x="12" y="30"/>
                  </a:lnTo>
                  <a:lnTo>
                    <a:pt x="4" y="42"/>
                  </a:lnTo>
                  <a:lnTo>
                    <a:pt x="0" y="72"/>
                  </a:lnTo>
                  <a:lnTo>
                    <a:pt x="0" y="216"/>
                  </a:lnTo>
                  <a:lnTo>
                    <a:pt x="0" y="216"/>
                  </a:lnTo>
                  <a:lnTo>
                    <a:pt x="4" y="247"/>
                  </a:lnTo>
                  <a:lnTo>
                    <a:pt x="12" y="258"/>
                  </a:lnTo>
                  <a:lnTo>
                    <a:pt x="15" y="269"/>
                  </a:lnTo>
                  <a:lnTo>
                    <a:pt x="27" y="277"/>
                  </a:lnTo>
                  <a:lnTo>
                    <a:pt x="38" y="281"/>
                  </a:lnTo>
                  <a:lnTo>
                    <a:pt x="50" y="285"/>
                  </a:lnTo>
                  <a:lnTo>
                    <a:pt x="65" y="288"/>
                  </a:lnTo>
                  <a:lnTo>
                    <a:pt x="65" y="288"/>
                  </a:lnTo>
                  <a:lnTo>
                    <a:pt x="80" y="285"/>
                  </a:lnTo>
                  <a:lnTo>
                    <a:pt x="96" y="281"/>
                  </a:lnTo>
                  <a:lnTo>
                    <a:pt x="103" y="277"/>
                  </a:lnTo>
                  <a:lnTo>
                    <a:pt x="114" y="269"/>
                  </a:lnTo>
                  <a:lnTo>
                    <a:pt x="122" y="258"/>
                  </a:lnTo>
                  <a:lnTo>
                    <a:pt x="126" y="247"/>
                  </a:lnTo>
                  <a:lnTo>
                    <a:pt x="130" y="216"/>
                  </a:lnTo>
                  <a:lnTo>
                    <a:pt x="130" y="72"/>
                  </a:lnTo>
                  <a:lnTo>
                    <a:pt x="130" y="72"/>
                  </a:lnTo>
                  <a:lnTo>
                    <a:pt x="126" y="42"/>
                  </a:lnTo>
                  <a:lnTo>
                    <a:pt x="122" y="30"/>
                  </a:lnTo>
                  <a:lnTo>
                    <a:pt x="114" y="19"/>
                  </a:lnTo>
                  <a:lnTo>
                    <a:pt x="103" y="11"/>
                  </a:lnTo>
                  <a:lnTo>
                    <a:pt x="96" y="3"/>
                  </a:lnTo>
                  <a:lnTo>
                    <a:pt x="80" y="3"/>
                  </a:lnTo>
                  <a:lnTo>
                    <a:pt x="65" y="0"/>
                  </a:lnTo>
                  <a:close/>
                  <a:moveTo>
                    <a:pt x="99" y="216"/>
                  </a:moveTo>
                  <a:lnTo>
                    <a:pt x="99" y="216"/>
                  </a:lnTo>
                  <a:lnTo>
                    <a:pt x="96" y="235"/>
                  </a:lnTo>
                  <a:lnTo>
                    <a:pt x="92" y="247"/>
                  </a:lnTo>
                  <a:lnTo>
                    <a:pt x="80" y="254"/>
                  </a:lnTo>
                  <a:lnTo>
                    <a:pt x="65" y="258"/>
                  </a:lnTo>
                  <a:lnTo>
                    <a:pt x="65" y="258"/>
                  </a:lnTo>
                  <a:lnTo>
                    <a:pt x="50" y="254"/>
                  </a:lnTo>
                  <a:lnTo>
                    <a:pt x="38" y="247"/>
                  </a:lnTo>
                  <a:lnTo>
                    <a:pt x="35" y="235"/>
                  </a:lnTo>
                  <a:lnTo>
                    <a:pt x="31" y="216"/>
                  </a:lnTo>
                  <a:lnTo>
                    <a:pt x="31" y="68"/>
                  </a:lnTo>
                  <a:lnTo>
                    <a:pt x="31" y="68"/>
                  </a:lnTo>
                  <a:lnTo>
                    <a:pt x="35" y="53"/>
                  </a:lnTo>
                  <a:lnTo>
                    <a:pt x="38" y="38"/>
                  </a:lnTo>
                  <a:lnTo>
                    <a:pt x="50" y="30"/>
                  </a:lnTo>
                  <a:lnTo>
                    <a:pt x="65" y="30"/>
                  </a:lnTo>
                  <a:lnTo>
                    <a:pt x="65" y="30"/>
                  </a:lnTo>
                  <a:lnTo>
                    <a:pt x="80" y="30"/>
                  </a:lnTo>
                  <a:lnTo>
                    <a:pt x="92" y="38"/>
                  </a:lnTo>
                  <a:lnTo>
                    <a:pt x="96" y="53"/>
                  </a:lnTo>
                  <a:lnTo>
                    <a:pt x="99" y="68"/>
                  </a:lnTo>
                  <a:lnTo>
                    <a:pt x="99"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2" name="Freeform 93">
              <a:extLst>
                <a:ext uri="{FF2B5EF4-FFF2-40B4-BE49-F238E27FC236}">
                  <a16:creationId xmlns:a16="http://schemas.microsoft.com/office/drawing/2014/main" id="{6E88323C-B9D8-4262-B7D8-B3B15B613F61}"/>
                </a:ext>
              </a:extLst>
            </p:cNvPr>
            <p:cNvSpPr>
              <a:spLocks noChangeArrowheads="1"/>
            </p:cNvSpPr>
            <p:nvPr/>
          </p:nvSpPr>
          <p:spPr bwMode="auto">
            <a:xfrm>
              <a:off x="2632235" y="1869585"/>
              <a:ext cx="25092" cy="55202"/>
            </a:xfrm>
            <a:custGeom>
              <a:avLst/>
              <a:gdLst>
                <a:gd name="T0" fmla="*/ 53 w 89"/>
                <a:gd name="T1" fmla="*/ 61 h 194"/>
                <a:gd name="T2" fmla="*/ 53 w 89"/>
                <a:gd name="T3" fmla="*/ 61 h 194"/>
                <a:gd name="T4" fmla="*/ 42 w 89"/>
                <a:gd name="T5" fmla="*/ 65 h 194"/>
                <a:gd name="T6" fmla="*/ 34 w 89"/>
                <a:gd name="T7" fmla="*/ 65 h 194"/>
                <a:gd name="T8" fmla="*/ 31 w 89"/>
                <a:gd name="T9" fmla="*/ 72 h 194"/>
                <a:gd name="T10" fmla="*/ 23 w 89"/>
                <a:gd name="T11" fmla="*/ 76 h 194"/>
                <a:gd name="T12" fmla="*/ 27 w 89"/>
                <a:gd name="T13" fmla="*/ 19 h 194"/>
                <a:gd name="T14" fmla="*/ 84 w 89"/>
                <a:gd name="T15" fmla="*/ 19 h 194"/>
                <a:gd name="T16" fmla="*/ 84 w 89"/>
                <a:gd name="T17" fmla="*/ 0 h 194"/>
                <a:gd name="T18" fmla="*/ 8 w 89"/>
                <a:gd name="T19" fmla="*/ 0 h 194"/>
                <a:gd name="T20" fmla="*/ 4 w 89"/>
                <a:gd name="T21" fmla="*/ 106 h 194"/>
                <a:gd name="T22" fmla="*/ 23 w 89"/>
                <a:gd name="T23" fmla="*/ 106 h 194"/>
                <a:gd name="T24" fmla="*/ 23 w 89"/>
                <a:gd name="T25" fmla="*/ 102 h 194"/>
                <a:gd name="T26" fmla="*/ 23 w 89"/>
                <a:gd name="T27" fmla="*/ 102 h 194"/>
                <a:gd name="T28" fmla="*/ 27 w 89"/>
                <a:gd name="T29" fmla="*/ 91 h 194"/>
                <a:gd name="T30" fmla="*/ 31 w 89"/>
                <a:gd name="T31" fmla="*/ 87 h 194"/>
                <a:gd name="T32" fmla="*/ 38 w 89"/>
                <a:gd name="T33" fmla="*/ 83 h 194"/>
                <a:gd name="T34" fmla="*/ 46 w 89"/>
                <a:gd name="T35" fmla="*/ 80 h 194"/>
                <a:gd name="T36" fmla="*/ 46 w 89"/>
                <a:gd name="T37" fmla="*/ 80 h 194"/>
                <a:gd name="T38" fmla="*/ 53 w 89"/>
                <a:gd name="T39" fmla="*/ 83 h 194"/>
                <a:gd name="T40" fmla="*/ 61 w 89"/>
                <a:gd name="T41" fmla="*/ 87 h 194"/>
                <a:gd name="T42" fmla="*/ 65 w 89"/>
                <a:gd name="T43" fmla="*/ 99 h 194"/>
                <a:gd name="T44" fmla="*/ 69 w 89"/>
                <a:gd name="T45" fmla="*/ 110 h 194"/>
                <a:gd name="T46" fmla="*/ 69 w 89"/>
                <a:gd name="T47" fmla="*/ 148 h 194"/>
                <a:gd name="T48" fmla="*/ 69 w 89"/>
                <a:gd name="T49" fmla="*/ 148 h 194"/>
                <a:gd name="T50" fmla="*/ 65 w 89"/>
                <a:gd name="T51" fmla="*/ 159 h 194"/>
                <a:gd name="T52" fmla="*/ 61 w 89"/>
                <a:gd name="T53" fmla="*/ 167 h 194"/>
                <a:gd name="T54" fmla="*/ 53 w 89"/>
                <a:gd name="T55" fmla="*/ 174 h 194"/>
                <a:gd name="T56" fmla="*/ 46 w 89"/>
                <a:gd name="T57" fmla="*/ 174 h 194"/>
                <a:gd name="T58" fmla="*/ 46 w 89"/>
                <a:gd name="T59" fmla="*/ 174 h 194"/>
                <a:gd name="T60" fmla="*/ 34 w 89"/>
                <a:gd name="T61" fmla="*/ 174 h 194"/>
                <a:gd name="T62" fmla="*/ 27 w 89"/>
                <a:gd name="T63" fmla="*/ 167 h 194"/>
                <a:gd name="T64" fmla="*/ 23 w 89"/>
                <a:gd name="T65" fmla="*/ 159 h 194"/>
                <a:gd name="T66" fmla="*/ 23 w 89"/>
                <a:gd name="T67" fmla="*/ 148 h 194"/>
                <a:gd name="T68" fmla="*/ 23 w 89"/>
                <a:gd name="T69" fmla="*/ 133 h 194"/>
                <a:gd name="T70" fmla="*/ 0 w 89"/>
                <a:gd name="T71" fmla="*/ 133 h 194"/>
                <a:gd name="T72" fmla="*/ 0 w 89"/>
                <a:gd name="T73" fmla="*/ 144 h 194"/>
                <a:gd name="T74" fmla="*/ 0 w 89"/>
                <a:gd name="T75" fmla="*/ 144 h 194"/>
                <a:gd name="T76" fmla="*/ 4 w 89"/>
                <a:gd name="T77" fmla="*/ 167 h 194"/>
                <a:gd name="T78" fmla="*/ 12 w 89"/>
                <a:gd name="T79" fmla="*/ 182 h 194"/>
                <a:gd name="T80" fmla="*/ 27 w 89"/>
                <a:gd name="T81" fmla="*/ 190 h 194"/>
                <a:gd name="T82" fmla="*/ 46 w 89"/>
                <a:gd name="T83" fmla="*/ 193 h 194"/>
                <a:gd name="T84" fmla="*/ 46 w 89"/>
                <a:gd name="T85" fmla="*/ 193 h 194"/>
                <a:gd name="T86" fmla="*/ 65 w 89"/>
                <a:gd name="T87" fmla="*/ 190 h 194"/>
                <a:gd name="T88" fmla="*/ 76 w 89"/>
                <a:gd name="T89" fmla="*/ 182 h 194"/>
                <a:gd name="T90" fmla="*/ 88 w 89"/>
                <a:gd name="T91" fmla="*/ 167 h 194"/>
                <a:gd name="T92" fmla="*/ 88 w 89"/>
                <a:gd name="T93" fmla="*/ 144 h 194"/>
                <a:gd name="T94" fmla="*/ 88 w 89"/>
                <a:gd name="T95" fmla="*/ 106 h 194"/>
                <a:gd name="T96" fmla="*/ 88 w 89"/>
                <a:gd name="T97" fmla="*/ 106 h 194"/>
                <a:gd name="T98" fmla="*/ 88 w 89"/>
                <a:gd name="T99" fmla="*/ 87 h 194"/>
                <a:gd name="T100" fmla="*/ 80 w 89"/>
                <a:gd name="T101" fmla="*/ 76 h 194"/>
                <a:gd name="T102" fmla="*/ 69 w 89"/>
                <a:gd name="T103" fmla="*/ 65 h 194"/>
                <a:gd name="T104" fmla="*/ 53 w 89"/>
                <a:gd name="T105" fmla="*/ 6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194">
                  <a:moveTo>
                    <a:pt x="53" y="61"/>
                  </a:moveTo>
                  <a:lnTo>
                    <a:pt x="53" y="61"/>
                  </a:lnTo>
                  <a:lnTo>
                    <a:pt x="42" y="65"/>
                  </a:lnTo>
                  <a:lnTo>
                    <a:pt x="34" y="65"/>
                  </a:lnTo>
                  <a:lnTo>
                    <a:pt x="31" y="72"/>
                  </a:lnTo>
                  <a:lnTo>
                    <a:pt x="23" y="76"/>
                  </a:lnTo>
                  <a:lnTo>
                    <a:pt x="27" y="19"/>
                  </a:lnTo>
                  <a:lnTo>
                    <a:pt x="84" y="19"/>
                  </a:lnTo>
                  <a:lnTo>
                    <a:pt x="84" y="0"/>
                  </a:lnTo>
                  <a:lnTo>
                    <a:pt x="8" y="0"/>
                  </a:lnTo>
                  <a:lnTo>
                    <a:pt x="4" y="106"/>
                  </a:lnTo>
                  <a:lnTo>
                    <a:pt x="23" y="106"/>
                  </a:lnTo>
                  <a:lnTo>
                    <a:pt x="23" y="102"/>
                  </a:lnTo>
                  <a:lnTo>
                    <a:pt x="23" y="102"/>
                  </a:lnTo>
                  <a:lnTo>
                    <a:pt x="27" y="91"/>
                  </a:lnTo>
                  <a:lnTo>
                    <a:pt x="31" y="87"/>
                  </a:lnTo>
                  <a:lnTo>
                    <a:pt x="38" y="83"/>
                  </a:lnTo>
                  <a:lnTo>
                    <a:pt x="46" y="80"/>
                  </a:lnTo>
                  <a:lnTo>
                    <a:pt x="46" y="80"/>
                  </a:lnTo>
                  <a:lnTo>
                    <a:pt x="53" y="83"/>
                  </a:lnTo>
                  <a:lnTo>
                    <a:pt x="61" y="87"/>
                  </a:lnTo>
                  <a:lnTo>
                    <a:pt x="65" y="99"/>
                  </a:lnTo>
                  <a:lnTo>
                    <a:pt x="69" y="110"/>
                  </a:lnTo>
                  <a:lnTo>
                    <a:pt x="69" y="148"/>
                  </a:lnTo>
                  <a:lnTo>
                    <a:pt x="69" y="148"/>
                  </a:lnTo>
                  <a:lnTo>
                    <a:pt x="65" y="159"/>
                  </a:lnTo>
                  <a:lnTo>
                    <a:pt x="61" y="167"/>
                  </a:lnTo>
                  <a:lnTo>
                    <a:pt x="53" y="174"/>
                  </a:lnTo>
                  <a:lnTo>
                    <a:pt x="46" y="174"/>
                  </a:lnTo>
                  <a:lnTo>
                    <a:pt x="46" y="174"/>
                  </a:lnTo>
                  <a:lnTo>
                    <a:pt x="34" y="174"/>
                  </a:lnTo>
                  <a:lnTo>
                    <a:pt x="27" y="167"/>
                  </a:lnTo>
                  <a:lnTo>
                    <a:pt x="23" y="159"/>
                  </a:lnTo>
                  <a:lnTo>
                    <a:pt x="23" y="148"/>
                  </a:lnTo>
                  <a:lnTo>
                    <a:pt x="23" y="133"/>
                  </a:lnTo>
                  <a:lnTo>
                    <a:pt x="0" y="133"/>
                  </a:lnTo>
                  <a:lnTo>
                    <a:pt x="0" y="144"/>
                  </a:lnTo>
                  <a:lnTo>
                    <a:pt x="0" y="144"/>
                  </a:lnTo>
                  <a:lnTo>
                    <a:pt x="4" y="167"/>
                  </a:lnTo>
                  <a:lnTo>
                    <a:pt x="12" y="182"/>
                  </a:lnTo>
                  <a:lnTo>
                    <a:pt x="27" y="190"/>
                  </a:lnTo>
                  <a:lnTo>
                    <a:pt x="46" y="193"/>
                  </a:lnTo>
                  <a:lnTo>
                    <a:pt x="46" y="193"/>
                  </a:lnTo>
                  <a:lnTo>
                    <a:pt x="65" y="190"/>
                  </a:lnTo>
                  <a:lnTo>
                    <a:pt x="76" y="182"/>
                  </a:lnTo>
                  <a:lnTo>
                    <a:pt x="88" y="167"/>
                  </a:lnTo>
                  <a:lnTo>
                    <a:pt x="88" y="144"/>
                  </a:lnTo>
                  <a:lnTo>
                    <a:pt x="88" y="106"/>
                  </a:lnTo>
                  <a:lnTo>
                    <a:pt x="88" y="106"/>
                  </a:lnTo>
                  <a:lnTo>
                    <a:pt x="88" y="87"/>
                  </a:lnTo>
                  <a:lnTo>
                    <a:pt x="80" y="76"/>
                  </a:lnTo>
                  <a:lnTo>
                    <a:pt x="69" y="65"/>
                  </a:lnTo>
                  <a:lnTo>
                    <a:pt x="53" y="61"/>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3" name="Freeform 94">
              <a:extLst>
                <a:ext uri="{FF2B5EF4-FFF2-40B4-BE49-F238E27FC236}">
                  <a16:creationId xmlns:a16="http://schemas.microsoft.com/office/drawing/2014/main" id="{07B79945-9779-4985-9F4D-1B11C86CC4BE}"/>
                </a:ext>
              </a:extLst>
            </p:cNvPr>
            <p:cNvSpPr>
              <a:spLocks noChangeArrowheads="1"/>
            </p:cNvSpPr>
            <p:nvPr/>
          </p:nvSpPr>
          <p:spPr bwMode="auto">
            <a:xfrm>
              <a:off x="2910754" y="1875858"/>
              <a:ext cx="20073" cy="80294"/>
            </a:xfrm>
            <a:custGeom>
              <a:avLst/>
              <a:gdLst>
                <a:gd name="T0" fmla="*/ 0 w 69"/>
                <a:gd name="T1" fmla="*/ 39 h 283"/>
                <a:gd name="T2" fmla="*/ 0 w 69"/>
                <a:gd name="T3" fmla="*/ 65 h 283"/>
                <a:gd name="T4" fmla="*/ 0 w 69"/>
                <a:gd name="T5" fmla="*/ 65 h 283"/>
                <a:gd name="T6" fmla="*/ 19 w 69"/>
                <a:gd name="T7" fmla="*/ 58 h 283"/>
                <a:gd name="T8" fmla="*/ 38 w 69"/>
                <a:gd name="T9" fmla="*/ 50 h 283"/>
                <a:gd name="T10" fmla="*/ 38 w 69"/>
                <a:gd name="T11" fmla="*/ 282 h 283"/>
                <a:gd name="T12" fmla="*/ 68 w 69"/>
                <a:gd name="T13" fmla="*/ 282 h 283"/>
                <a:gd name="T14" fmla="*/ 68 w 69"/>
                <a:gd name="T15" fmla="*/ 0 h 283"/>
                <a:gd name="T16" fmla="*/ 49 w 69"/>
                <a:gd name="T17" fmla="*/ 0 h 283"/>
                <a:gd name="T18" fmla="*/ 49 w 69"/>
                <a:gd name="T19" fmla="*/ 0 h 283"/>
                <a:gd name="T20" fmla="*/ 42 w 69"/>
                <a:gd name="T21" fmla="*/ 16 h 283"/>
                <a:gd name="T22" fmla="*/ 30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19" y="58"/>
                  </a:lnTo>
                  <a:lnTo>
                    <a:pt x="38" y="50"/>
                  </a:lnTo>
                  <a:lnTo>
                    <a:pt x="38" y="282"/>
                  </a:lnTo>
                  <a:lnTo>
                    <a:pt x="68" y="282"/>
                  </a:lnTo>
                  <a:lnTo>
                    <a:pt x="68" y="0"/>
                  </a:lnTo>
                  <a:lnTo>
                    <a:pt x="49" y="0"/>
                  </a:lnTo>
                  <a:lnTo>
                    <a:pt x="49" y="0"/>
                  </a:lnTo>
                  <a:lnTo>
                    <a:pt x="42" y="16"/>
                  </a:lnTo>
                  <a:lnTo>
                    <a:pt x="30"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4" name="Freeform 95">
              <a:extLst>
                <a:ext uri="{FF2B5EF4-FFF2-40B4-BE49-F238E27FC236}">
                  <a16:creationId xmlns:a16="http://schemas.microsoft.com/office/drawing/2014/main" id="{C9783D9A-58D6-406E-B0F2-8D5C0FEA4531}"/>
                </a:ext>
              </a:extLst>
            </p:cNvPr>
            <p:cNvSpPr>
              <a:spLocks noChangeArrowheads="1"/>
            </p:cNvSpPr>
            <p:nvPr/>
          </p:nvSpPr>
          <p:spPr bwMode="auto">
            <a:xfrm>
              <a:off x="2943373" y="1874603"/>
              <a:ext cx="36383" cy="82803"/>
            </a:xfrm>
            <a:custGeom>
              <a:avLst/>
              <a:gdLst>
                <a:gd name="T0" fmla="*/ 64 w 130"/>
                <a:gd name="T1" fmla="*/ 0 h 289"/>
                <a:gd name="T2" fmla="*/ 64 w 130"/>
                <a:gd name="T3" fmla="*/ 0 h 289"/>
                <a:gd name="T4" fmla="*/ 49 w 130"/>
                <a:gd name="T5" fmla="*/ 3 h 289"/>
                <a:gd name="T6" fmla="*/ 38 w 130"/>
                <a:gd name="T7" fmla="*/ 3 h 289"/>
                <a:gd name="T8" fmla="*/ 27 w 130"/>
                <a:gd name="T9" fmla="*/ 11 h 289"/>
                <a:gd name="T10" fmla="*/ 15 w 130"/>
                <a:gd name="T11" fmla="*/ 19 h 289"/>
                <a:gd name="T12" fmla="*/ 8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8 w 130"/>
                <a:gd name="T25" fmla="*/ 258 h 289"/>
                <a:gd name="T26" fmla="*/ 15 w 130"/>
                <a:gd name="T27" fmla="*/ 269 h 289"/>
                <a:gd name="T28" fmla="*/ 27 w 130"/>
                <a:gd name="T29" fmla="*/ 277 h 289"/>
                <a:gd name="T30" fmla="*/ 38 w 130"/>
                <a:gd name="T31" fmla="*/ 281 h 289"/>
                <a:gd name="T32" fmla="*/ 49 w 130"/>
                <a:gd name="T33" fmla="*/ 285 h 289"/>
                <a:gd name="T34" fmla="*/ 64 w 130"/>
                <a:gd name="T35" fmla="*/ 288 h 289"/>
                <a:gd name="T36" fmla="*/ 64 w 130"/>
                <a:gd name="T37" fmla="*/ 288 h 289"/>
                <a:gd name="T38" fmla="*/ 80 w 130"/>
                <a:gd name="T39" fmla="*/ 285 h 289"/>
                <a:gd name="T40" fmla="*/ 91 w 130"/>
                <a:gd name="T41" fmla="*/ 281 h 289"/>
                <a:gd name="T42" fmla="*/ 102 w 130"/>
                <a:gd name="T43" fmla="*/ 277 h 289"/>
                <a:gd name="T44" fmla="*/ 114 w 130"/>
                <a:gd name="T45" fmla="*/ 269 h 289"/>
                <a:gd name="T46" fmla="*/ 122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22 w 130"/>
                <a:gd name="T59" fmla="*/ 30 h 289"/>
                <a:gd name="T60" fmla="*/ 114 w 130"/>
                <a:gd name="T61" fmla="*/ 19 h 289"/>
                <a:gd name="T62" fmla="*/ 102 w 130"/>
                <a:gd name="T63" fmla="*/ 11 h 289"/>
                <a:gd name="T64" fmla="*/ 91 w 130"/>
                <a:gd name="T65" fmla="*/ 3 h 289"/>
                <a:gd name="T66" fmla="*/ 80 w 130"/>
                <a:gd name="T67" fmla="*/ 3 h 289"/>
                <a:gd name="T68" fmla="*/ 64 w 130"/>
                <a:gd name="T69" fmla="*/ 0 h 289"/>
                <a:gd name="T70" fmla="*/ 99 w 130"/>
                <a:gd name="T71" fmla="*/ 216 h 289"/>
                <a:gd name="T72" fmla="*/ 99 w 130"/>
                <a:gd name="T73" fmla="*/ 216 h 289"/>
                <a:gd name="T74" fmla="*/ 95 w 130"/>
                <a:gd name="T75" fmla="*/ 235 h 289"/>
                <a:gd name="T76" fmla="*/ 91 w 130"/>
                <a:gd name="T77" fmla="*/ 247 h 289"/>
                <a:gd name="T78" fmla="*/ 80 w 130"/>
                <a:gd name="T79" fmla="*/ 254 h 289"/>
                <a:gd name="T80" fmla="*/ 64 w 130"/>
                <a:gd name="T81" fmla="*/ 258 h 289"/>
                <a:gd name="T82" fmla="*/ 64 w 130"/>
                <a:gd name="T83" fmla="*/ 258 h 289"/>
                <a:gd name="T84" fmla="*/ 49 w 130"/>
                <a:gd name="T85" fmla="*/ 254 h 289"/>
                <a:gd name="T86" fmla="*/ 38 w 130"/>
                <a:gd name="T87" fmla="*/ 247 h 289"/>
                <a:gd name="T88" fmla="*/ 34 w 130"/>
                <a:gd name="T89" fmla="*/ 235 h 289"/>
                <a:gd name="T90" fmla="*/ 30 w 130"/>
                <a:gd name="T91" fmla="*/ 216 h 289"/>
                <a:gd name="T92" fmla="*/ 30 w 130"/>
                <a:gd name="T93" fmla="*/ 68 h 289"/>
                <a:gd name="T94" fmla="*/ 30 w 130"/>
                <a:gd name="T95" fmla="*/ 68 h 289"/>
                <a:gd name="T96" fmla="*/ 34 w 130"/>
                <a:gd name="T97" fmla="*/ 53 h 289"/>
                <a:gd name="T98" fmla="*/ 38 w 130"/>
                <a:gd name="T99" fmla="*/ 38 h 289"/>
                <a:gd name="T100" fmla="*/ 49 w 130"/>
                <a:gd name="T101" fmla="*/ 30 h 289"/>
                <a:gd name="T102" fmla="*/ 64 w 130"/>
                <a:gd name="T103" fmla="*/ 30 h 289"/>
                <a:gd name="T104" fmla="*/ 64 w 130"/>
                <a:gd name="T105" fmla="*/ 30 h 289"/>
                <a:gd name="T106" fmla="*/ 80 w 130"/>
                <a:gd name="T107" fmla="*/ 30 h 289"/>
                <a:gd name="T108" fmla="*/ 91 w 130"/>
                <a:gd name="T109" fmla="*/ 38 h 289"/>
                <a:gd name="T110" fmla="*/ 95 w 130"/>
                <a:gd name="T111" fmla="*/ 53 h 289"/>
                <a:gd name="T112" fmla="*/ 99 w 130"/>
                <a:gd name="T113" fmla="*/ 68 h 289"/>
                <a:gd name="T114" fmla="*/ 99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4" y="0"/>
                  </a:moveTo>
                  <a:lnTo>
                    <a:pt x="64" y="0"/>
                  </a:lnTo>
                  <a:lnTo>
                    <a:pt x="49" y="3"/>
                  </a:lnTo>
                  <a:lnTo>
                    <a:pt x="38" y="3"/>
                  </a:lnTo>
                  <a:lnTo>
                    <a:pt x="27" y="11"/>
                  </a:lnTo>
                  <a:lnTo>
                    <a:pt x="15" y="19"/>
                  </a:lnTo>
                  <a:lnTo>
                    <a:pt x="8" y="30"/>
                  </a:lnTo>
                  <a:lnTo>
                    <a:pt x="4" y="42"/>
                  </a:lnTo>
                  <a:lnTo>
                    <a:pt x="0" y="72"/>
                  </a:lnTo>
                  <a:lnTo>
                    <a:pt x="0" y="216"/>
                  </a:lnTo>
                  <a:lnTo>
                    <a:pt x="0" y="216"/>
                  </a:lnTo>
                  <a:lnTo>
                    <a:pt x="4" y="247"/>
                  </a:lnTo>
                  <a:lnTo>
                    <a:pt x="8" y="258"/>
                  </a:lnTo>
                  <a:lnTo>
                    <a:pt x="15" y="269"/>
                  </a:lnTo>
                  <a:lnTo>
                    <a:pt x="27" y="277"/>
                  </a:lnTo>
                  <a:lnTo>
                    <a:pt x="38" y="281"/>
                  </a:lnTo>
                  <a:lnTo>
                    <a:pt x="49" y="285"/>
                  </a:lnTo>
                  <a:lnTo>
                    <a:pt x="64" y="288"/>
                  </a:lnTo>
                  <a:lnTo>
                    <a:pt x="64" y="288"/>
                  </a:lnTo>
                  <a:lnTo>
                    <a:pt x="80" y="285"/>
                  </a:lnTo>
                  <a:lnTo>
                    <a:pt x="91" y="281"/>
                  </a:lnTo>
                  <a:lnTo>
                    <a:pt x="102" y="277"/>
                  </a:lnTo>
                  <a:lnTo>
                    <a:pt x="114" y="269"/>
                  </a:lnTo>
                  <a:lnTo>
                    <a:pt x="122" y="258"/>
                  </a:lnTo>
                  <a:lnTo>
                    <a:pt x="125" y="247"/>
                  </a:lnTo>
                  <a:lnTo>
                    <a:pt x="129" y="216"/>
                  </a:lnTo>
                  <a:lnTo>
                    <a:pt x="129" y="72"/>
                  </a:lnTo>
                  <a:lnTo>
                    <a:pt x="129" y="72"/>
                  </a:lnTo>
                  <a:lnTo>
                    <a:pt x="125" y="42"/>
                  </a:lnTo>
                  <a:lnTo>
                    <a:pt x="122" y="30"/>
                  </a:lnTo>
                  <a:lnTo>
                    <a:pt x="114" y="19"/>
                  </a:lnTo>
                  <a:lnTo>
                    <a:pt x="102" y="11"/>
                  </a:lnTo>
                  <a:lnTo>
                    <a:pt x="91" y="3"/>
                  </a:lnTo>
                  <a:lnTo>
                    <a:pt x="80" y="3"/>
                  </a:lnTo>
                  <a:lnTo>
                    <a:pt x="64" y="0"/>
                  </a:lnTo>
                  <a:close/>
                  <a:moveTo>
                    <a:pt x="99" y="216"/>
                  </a:moveTo>
                  <a:lnTo>
                    <a:pt x="99" y="216"/>
                  </a:lnTo>
                  <a:lnTo>
                    <a:pt x="95" y="235"/>
                  </a:lnTo>
                  <a:lnTo>
                    <a:pt x="91" y="247"/>
                  </a:lnTo>
                  <a:lnTo>
                    <a:pt x="80" y="254"/>
                  </a:lnTo>
                  <a:lnTo>
                    <a:pt x="64" y="258"/>
                  </a:lnTo>
                  <a:lnTo>
                    <a:pt x="64" y="258"/>
                  </a:lnTo>
                  <a:lnTo>
                    <a:pt x="49" y="254"/>
                  </a:lnTo>
                  <a:lnTo>
                    <a:pt x="38" y="247"/>
                  </a:lnTo>
                  <a:lnTo>
                    <a:pt x="34" y="235"/>
                  </a:lnTo>
                  <a:lnTo>
                    <a:pt x="30" y="216"/>
                  </a:lnTo>
                  <a:lnTo>
                    <a:pt x="30" y="68"/>
                  </a:lnTo>
                  <a:lnTo>
                    <a:pt x="30" y="68"/>
                  </a:lnTo>
                  <a:lnTo>
                    <a:pt x="34" y="53"/>
                  </a:lnTo>
                  <a:lnTo>
                    <a:pt x="38" y="38"/>
                  </a:lnTo>
                  <a:lnTo>
                    <a:pt x="49" y="30"/>
                  </a:lnTo>
                  <a:lnTo>
                    <a:pt x="64" y="30"/>
                  </a:lnTo>
                  <a:lnTo>
                    <a:pt x="64" y="30"/>
                  </a:lnTo>
                  <a:lnTo>
                    <a:pt x="80" y="30"/>
                  </a:lnTo>
                  <a:lnTo>
                    <a:pt x="91" y="38"/>
                  </a:lnTo>
                  <a:lnTo>
                    <a:pt x="95" y="53"/>
                  </a:lnTo>
                  <a:lnTo>
                    <a:pt x="99" y="68"/>
                  </a:lnTo>
                  <a:lnTo>
                    <a:pt x="99"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5" name="Freeform 96">
              <a:extLst>
                <a:ext uri="{FF2B5EF4-FFF2-40B4-BE49-F238E27FC236}">
                  <a16:creationId xmlns:a16="http://schemas.microsoft.com/office/drawing/2014/main" id="{D2DE21D2-BFEF-4AE6-8FB4-DCA09D981D5E}"/>
                </a:ext>
              </a:extLst>
            </p:cNvPr>
            <p:cNvSpPr>
              <a:spLocks noChangeArrowheads="1"/>
            </p:cNvSpPr>
            <p:nvPr/>
          </p:nvSpPr>
          <p:spPr bwMode="auto">
            <a:xfrm>
              <a:off x="2986029" y="1868331"/>
              <a:ext cx="26347" cy="56456"/>
            </a:xfrm>
            <a:custGeom>
              <a:avLst/>
              <a:gdLst>
                <a:gd name="T0" fmla="*/ 53 w 92"/>
                <a:gd name="T1" fmla="*/ 76 h 198"/>
                <a:gd name="T2" fmla="*/ 34 w 92"/>
                <a:gd name="T3" fmla="*/ 80 h 198"/>
                <a:gd name="T4" fmla="*/ 23 w 92"/>
                <a:gd name="T5" fmla="*/ 95 h 198"/>
                <a:gd name="T6" fmla="*/ 23 w 92"/>
                <a:gd name="T7" fmla="*/ 53 h 198"/>
                <a:gd name="T8" fmla="*/ 27 w 92"/>
                <a:gd name="T9" fmla="*/ 26 h 198"/>
                <a:gd name="T10" fmla="*/ 46 w 92"/>
                <a:gd name="T11" fmla="*/ 19 h 198"/>
                <a:gd name="T12" fmla="*/ 57 w 92"/>
                <a:gd name="T13" fmla="*/ 23 h 198"/>
                <a:gd name="T14" fmla="*/ 68 w 92"/>
                <a:gd name="T15" fmla="*/ 38 h 198"/>
                <a:gd name="T16" fmla="*/ 68 w 92"/>
                <a:gd name="T17" fmla="*/ 53 h 198"/>
                <a:gd name="T18" fmla="*/ 87 w 92"/>
                <a:gd name="T19" fmla="*/ 49 h 198"/>
                <a:gd name="T20" fmla="*/ 87 w 92"/>
                <a:gd name="T21" fmla="*/ 30 h 198"/>
                <a:gd name="T22" fmla="*/ 64 w 92"/>
                <a:gd name="T23" fmla="*/ 4 h 198"/>
                <a:gd name="T24" fmla="*/ 46 w 92"/>
                <a:gd name="T25" fmla="*/ 0 h 198"/>
                <a:gd name="T26" fmla="*/ 12 w 92"/>
                <a:gd name="T27" fmla="*/ 15 h 198"/>
                <a:gd name="T28" fmla="*/ 0 w 92"/>
                <a:gd name="T29" fmla="*/ 49 h 198"/>
                <a:gd name="T30" fmla="*/ 0 w 92"/>
                <a:gd name="T31" fmla="*/ 148 h 198"/>
                <a:gd name="T32" fmla="*/ 12 w 92"/>
                <a:gd name="T33" fmla="*/ 186 h 198"/>
                <a:gd name="T34" fmla="*/ 46 w 92"/>
                <a:gd name="T35" fmla="*/ 197 h 198"/>
                <a:gd name="T36" fmla="*/ 64 w 92"/>
                <a:gd name="T37" fmla="*/ 194 h 198"/>
                <a:gd name="T38" fmla="*/ 87 w 92"/>
                <a:gd name="T39" fmla="*/ 171 h 198"/>
                <a:gd name="T40" fmla="*/ 91 w 92"/>
                <a:gd name="T41" fmla="*/ 122 h 198"/>
                <a:gd name="T42" fmla="*/ 87 w 92"/>
                <a:gd name="T43" fmla="*/ 103 h 198"/>
                <a:gd name="T44" fmla="*/ 68 w 92"/>
                <a:gd name="T45" fmla="*/ 76 h 198"/>
                <a:gd name="T46" fmla="*/ 68 w 92"/>
                <a:gd name="T47" fmla="*/ 152 h 198"/>
                <a:gd name="T48" fmla="*/ 68 w 92"/>
                <a:gd name="T49" fmla="*/ 163 h 198"/>
                <a:gd name="T50" fmla="*/ 57 w 92"/>
                <a:gd name="T51" fmla="*/ 178 h 198"/>
                <a:gd name="T52" fmla="*/ 46 w 92"/>
                <a:gd name="T53" fmla="*/ 178 h 198"/>
                <a:gd name="T54" fmla="*/ 27 w 92"/>
                <a:gd name="T55" fmla="*/ 171 h 198"/>
                <a:gd name="T56" fmla="*/ 23 w 92"/>
                <a:gd name="T57" fmla="*/ 152 h 198"/>
                <a:gd name="T58" fmla="*/ 23 w 92"/>
                <a:gd name="T59" fmla="*/ 122 h 198"/>
                <a:gd name="T60" fmla="*/ 27 w 92"/>
                <a:gd name="T61" fmla="*/ 103 h 198"/>
                <a:gd name="T62" fmla="*/ 46 w 92"/>
                <a:gd name="T63" fmla="*/ 95 h 198"/>
                <a:gd name="T64" fmla="*/ 57 w 92"/>
                <a:gd name="T65" fmla="*/ 95 h 198"/>
                <a:gd name="T66" fmla="*/ 68 w 92"/>
                <a:gd name="T67" fmla="*/ 110 h 198"/>
                <a:gd name="T68" fmla="*/ 68 w 92"/>
                <a:gd name="T69" fmla="*/ 1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98">
                  <a:moveTo>
                    <a:pt x="53" y="76"/>
                  </a:moveTo>
                  <a:lnTo>
                    <a:pt x="53" y="76"/>
                  </a:lnTo>
                  <a:lnTo>
                    <a:pt x="42" y="76"/>
                  </a:lnTo>
                  <a:lnTo>
                    <a:pt x="34" y="80"/>
                  </a:lnTo>
                  <a:lnTo>
                    <a:pt x="27" y="87"/>
                  </a:lnTo>
                  <a:lnTo>
                    <a:pt x="23" y="95"/>
                  </a:lnTo>
                  <a:lnTo>
                    <a:pt x="23" y="53"/>
                  </a:lnTo>
                  <a:lnTo>
                    <a:pt x="23" y="53"/>
                  </a:lnTo>
                  <a:lnTo>
                    <a:pt x="23" y="38"/>
                  </a:lnTo>
                  <a:lnTo>
                    <a:pt x="27" y="26"/>
                  </a:lnTo>
                  <a:lnTo>
                    <a:pt x="34" y="23"/>
                  </a:lnTo>
                  <a:lnTo>
                    <a:pt x="46" y="19"/>
                  </a:lnTo>
                  <a:lnTo>
                    <a:pt x="46" y="19"/>
                  </a:lnTo>
                  <a:lnTo>
                    <a:pt x="57" y="23"/>
                  </a:lnTo>
                  <a:lnTo>
                    <a:pt x="64" y="26"/>
                  </a:lnTo>
                  <a:lnTo>
                    <a:pt x="68" y="38"/>
                  </a:lnTo>
                  <a:lnTo>
                    <a:pt x="68" y="49"/>
                  </a:lnTo>
                  <a:lnTo>
                    <a:pt x="68" y="53"/>
                  </a:lnTo>
                  <a:lnTo>
                    <a:pt x="87" y="53"/>
                  </a:lnTo>
                  <a:lnTo>
                    <a:pt x="87" y="49"/>
                  </a:lnTo>
                  <a:lnTo>
                    <a:pt x="87" y="49"/>
                  </a:lnTo>
                  <a:lnTo>
                    <a:pt x="87" y="30"/>
                  </a:lnTo>
                  <a:lnTo>
                    <a:pt x="80" y="15"/>
                  </a:lnTo>
                  <a:lnTo>
                    <a:pt x="64" y="4"/>
                  </a:lnTo>
                  <a:lnTo>
                    <a:pt x="46" y="0"/>
                  </a:lnTo>
                  <a:lnTo>
                    <a:pt x="46" y="0"/>
                  </a:lnTo>
                  <a:lnTo>
                    <a:pt x="27" y="4"/>
                  </a:lnTo>
                  <a:lnTo>
                    <a:pt x="12" y="15"/>
                  </a:lnTo>
                  <a:lnTo>
                    <a:pt x="4" y="30"/>
                  </a:lnTo>
                  <a:lnTo>
                    <a:pt x="0" y="49"/>
                  </a:lnTo>
                  <a:lnTo>
                    <a:pt x="0" y="148"/>
                  </a:lnTo>
                  <a:lnTo>
                    <a:pt x="0" y="148"/>
                  </a:lnTo>
                  <a:lnTo>
                    <a:pt x="4" y="171"/>
                  </a:lnTo>
                  <a:lnTo>
                    <a:pt x="12" y="186"/>
                  </a:lnTo>
                  <a:lnTo>
                    <a:pt x="27" y="194"/>
                  </a:lnTo>
                  <a:lnTo>
                    <a:pt x="46" y="197"/>
                  </a:lnTo>
                  <a:lnTo>
                    <a:pt x="46" y="197"/>
                  </a:lnTo>
                  <a:lnTo>
                    <a:pt x="64" y="194"/>
                  </a:lnTo>
                  <a:lnTo>
                    <a:pt x="80" y="186"/>
                  </a:lnTo>
                  <a:lnTo>
                    <a:pt x="87" y="171"/>
                  </a:lnTo>
                  <a:lnTo>
                    <a:pt x="91" y="148"/>
                  </a:lnTo>
                  <a:lnTo>
                    <a:pt x="91" y="122"/>
                  </a:lnTo>
                  <a:lnTo>
                    <a:pt x="91" y="122"/>
                  </a:lnTo>
                  <a:lnTo>
                    <a:pt x="87" y="103"/>
                  </a:lnTo>
                  <a:lnTo>
                    <a:pt x="80" y="87"/>
                  </a:lnTo>
                  <a:lnTo>
                    <a:pt x="68" y="76"/>
                  </a:lnTo>
                  <a:lnTo>
                    <a:pt x="53" y="76"/>
                  </a:lnTo>
                  <a:close/>
                  <a:moveTo>
                    <a:pt x="68" y="152"/>
                  </a:moveTo>
                  <a:lnTo>
                    <a:pt x="68" y="152"/>
                  </a:lnTo>
                  <a:lnTo>
                    <a:pt x="68" y="163"/>
                  </a:lnTo>
                  <a:lnTo>
                    <a:pt x="61" y="171"/>
                  </a:lnTo>
                  <a:lnTo>
                    <a:pt x="57" y="178"/>
                  </a:lnTo>
                  <a:lnTo>
                    <a:pt x="46" y="178"/>
                  </a:lnTo>
                  <a:lnTo>
                    <a:pt x="46" y="178"/>
                  </a:lnTo>
                  <a:lnTo>
                    <a:pt x="34" y="178"/>
                  </a:lnTo>
                  <a:lnTo>
                    <a:pt x="27" y="171"/>
                  </a:lnTo>
                  <a:lnTo>
                    <a:pt x="23" y="163"/>
                  </a:lnTo>
                  <a:lnTo>
                    <a:pt x="23" y="152"/>
                  </a:lnTo>
                  <a:lnTo>
                    <a:pt x="23" y="122"/>
                  </a:lnTo>
                  <a:lnTo>
                    <a:pt x="23" y="122"/>
                  </a:lnTo>
                  <a:lnTo>
                    <a:pt x="23" y="110"/>
                  </a:lnTo>
                  <a:lnTo>
                    <a:pt x="27" y="103"/>
                  </a:lnTo>
                  <a:lnTo>
                    <a:pt x="34" y="95"/>
                  </a:lnTo>
                  <a:lnTo>
                    <a:pt x="46" y="95"/>
                  </a:lnTo>
                  <a:lnTo>
                    <a:pt x="46" y="95"/>
                  </a:lnTo>
                  <a:lnTo>
                    <a:pt x="57" y="95"/>
                  </a:lnTo>
                  <a:lnTo>
                    <a:pt x="61" y="103"/>
                  </a:lnTo>
                  <a:lnTo>
                    <a:pt x="68" y="110"/>
                  </a:lnTo>
                  <a:lnTo>
                    <a:pt x="68" y="122"/>
                  </a:lnTo>
                  <a:lnTo>
                    <a:pt x="68" y="152"/>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6" name="Freeform 97">
              <a:extLst>
                <a:ext uri="{FF2B5EF4-FFF2-40B4-BE49-F238E27FC236}">
                  <a16:creationId xmlns:a16="http://schemas.microsoft.com/office/drawing/2014/main" id="{7B3F0BB7-6C87-4F17-B36B-55EA28CD441E}"/>
                </a:ext>
              </a:extLst>
            </p:cNvPr>
            <p:cNvSpPr>
              <a:spLocks noChangeArrowheads="1"/>
            </p:cNvSpPr>
            <p:nvPr/>
          </p:nvSpPr>
          <p:spPr bwMode="auto">
            <a:xfrm>
              <a:off x="3265803" y="1875858"/>
              <a:ext cx="20073" cy="80294"/>
            </a:xfrm>
            <a:custGeom>
              <a:avLst/>
              <a:gdLst>
                <a:gd name="T0" fmla="*/ 0 w 69"/>
                <a:gd name="T1" fmla="*/ 39 h 283"/>
                <a:gd name="T2" fmla="*/ 0 w 69"/>
                <a:gd name="T3" fmla="*/ 65 h 283"/>
                <a:gd name="T4" fmla="*/ 0 w 69"/>
                <a:gd name="T5" fmla="*/ 65 h 283"/>
                <a:gd name="T6" fmla="*/ 19 w 69"/>
                <a:gd name="T7" fmla="*/ 58 h 283"/>
                <a:gd name="T8" fmla="*/ 38 w 69"/>
                <a:gd name="T9" fmla="*/ 50 h 283"/>
                <a:gd name="T10" fmla="*/ 38 w 69"/>
                <a:gd name="T11" fmla="*/ 282 h 283"/>
                <a:gd name="T12" fmla="*/ 68 w 69"/>
                <a:gd name="T13" fmla="*/ 282 h 283"/>
                <a:gd name="T14" fmla="*/ 68 w 69"/>
                <a:gd name="T15" fmla="*/ 0 h 283"/>
                <a:gd name="T16" fmla="*/ 49 w 69"/>
                <a:gd name="T17" fmla="*/ 0 h 283"/>
                <a:gd name="T18" fmla="*/ 49 w 69"/>
                <a:gd name="T19" fmla="*/ 0 h 283"/>
                <a:gd name="T20" fmla="*/ 42 w 69"/>
                <a:gd name="T21" fmla="*/ 16 h 283"/>
                <a:gd name="T22" fmla="*/ 34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19" y="58"/>
                  </a:lnTo>
                  <a:lnTo>
                    <a:pt x="38" y="50"/>
                  </a:lnTo>
                  <a:lnTo>
                    <a:pt x="38" y="282"/>
                  </a:lnTo>
                  <a:lnTo>
                    <a:pt x="68" y="282"/>
                  </a:lnTo>
                  <a:lnTo>
                    <a:pt x="68" y="0"/>
                  </a:lnTo>
                  <a:lnTo>
                    <a:pt x="49" y="0"/>
                  </a:lnTo>
                  <a:lnTo>
                    <a:pt x="49" y="0"/>
                  </a:lnTo>
                  <a:lnTo>
                    <a:pt x="42" y="16"/>
                  </a:lnTo>
                  <a:lnTo>
                    <a:pt x="34"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7" name="Freeform 98">
              <a:extLst>
                <a:ext uri="{FF2B5EF4-FFF2-40B4-BE49-F238E27FC236}">
                  <a16:creationId xmlns:a16="http://schemas.microsoft.com/office/drawing/2014/main" id="{FBD2F6E0-8795-4543-87D9-83AD900F4420}"/>
                </a:ext>
              </a:extLst>
            </p:cNvPr>
            <p:cNvSpPr>
              <a:spLocks noChangeArrowheads="1"/>
            </p:cNvSpPr>
            <p:nvPr/>
          </p:nvSpPr>
          <p:spPr bwMode="auto">
            <a:xfrm>
              <a:off x="3297168" y="1874603"/>
              <a:ext cx="36383" cy="82803"/>
            </a:xfrm>
            <a:custGeom>
              <a:avLst/>
              <a:gdLst>
                <a:gd name="T0" fmla="*/ 64 w 130"/>
                <a:gd name="T1" fmla="*/ 0 h 289"/>
                <a:gd name="T2" fmla="*/ 64 w 130"/>
                <a:gd name="T3" fmla="*/ 0 h 289"/>
                <a:gd name="T4" fmla="*/ 49 w 130"/>
                <a:gd name="T5" fmla="*/ 3 h 289"/>
                <a:gd name="T6" fmla="*/ 38 w 130"/>
                <a:gd name="T7" fmla="*/ 3 h 289"/>
                <a:gd name="T8" fmla="*/ 26 w 130"/>
                <a:gd name="T9" fmla="*/ 11 h 289"/>
                <a:gd name="T10" fmla="*/ 15 w 130"/>
                <a:gd name="T11" fmla="*/ 19 h 289"/>
                <a:gd name="T12" fmla="*/ 11 w 130"/>
                <a:gd name="T13" fmla="*/ 30 h 289"/>
                <a:gd name="T14" fmla="*/ 3 w 130"/>
                <a:gd name="T15" fmla="*/ 42 h 289"/>
                <a:gd name="T16" fmla="*/ 0 w 130"/>
                <a:gd name="T17" fmla="*/ 72 h 289"/>
                <a:gd name="T18" fmla="*/ 0 w 130"/>
                <a:gd name="T19" fmla="*/ 216 h 289"/>
                <a:gd name="T20" fmla="*/ 0 w 130"/>
                <a:gd name="T21" fmla="*/ 216 h 289"/>
                <a:gd name="T22" fmla="*/ 3 w 130"/>
                <a:gd name="T23" fmla="*/ 247 h 289"/>
                <a:gd name="T24" fmla="*/ 11 w 130"/>
                <a:gd name="T25" fmla="*/ 258 h 289"/>
                <a:gd name="T26" fmla="*/ 15 w 130"/>
                <a:gd name="T27" fmla="*/ 269 h 289"/>
                <a:gd name="T28" fmla="*/ 26 w 130"/>
                <a:gd name="T29" fmla="*/ 277 h 289"/>
                <a:gd name="T30" fmla="*/ 38 w 130"/>
                <a:gd name="T31" fmla="*/ 281 h 289"/>
                <a:gd name="T32" fmla="*/ 49 w 130"/>
                <a:gd name="T33" fmla="*/ 285 h 289"/>
                <a:gd name="T34" fmla="*/ 64 w 130"/>
                <a:gd name="T35" fmla="*/ 288 h 289"/>
                <a:gd name="T36" fmla="*/ 64 w 130"/>
                <a:gd name="T37" fmla="*/ 288 h 289"/>
                <a:gd name="T38" fmla="*/ 80 w 130"/>
                <a:gd name="T39" fmla="*/ 285 h 289"/>
                <a:gd name="T40" fmla="*/ 95 w 130"/>
                <a:gd name="T41" fmla="*/ 281 h 289"/>
                <a:gd name="T42" fmla="*/ 102 w 130"/>
                <a:gd name="T43" fmla="*/ 277 h 289"/>
                <a:gd name="T44" fmla="*/ 114 w 130"/>
                <a:gd name="T45" fmla="*/ 269 h 289"/>
                <a:gd name="T46" fmla="*/ 121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21 w 130"/>
                <a:gd name="T59" fmla="*/ 30 h 289"/>
                <a:gd name="T60" fmla="*/ 114 w 130"/>
                <a:gd name="T61" fmla="*/ 19 h 289"/>
                <a:gd name="T62" fmla="*/ 102 w 130"/>
                <a:gd name="T63" fmla="*/ 11 h 289"/>
                <a:gd name="T64" fmla="*/ 95 w 130"/>
                <a:gd name="T65" fmla="*/ 3 h 289"/>
                <a:gd name="T66" fmla="*/ 80 w 130"/>
                <a:gd name="T67" fmla="*/ 3 h 289"/>
                <a:gd name="T68" fmla="*/ 64 w 130"/>
                <a:gd name="T69" fmla="*/ 0 h 289"/>
                <a:gd name="T70" fmla="*/ 98 w 130"/>
                <a:gd name="T71" fmla="*/ 216 h 289"/>
                <a:gd name="T72" fmla="*/ 98 w 130"/>
                <a:gd name="T73" fmla="*/ 216 h 289"/>
                <a:gd name="T74" fmla="*/ 95 w 130"/>
                <a:gd name="T75" fmla="*/ 235 h 289"/>
                <a:gd name="T76" fmla="*/ 91 w 130"/>
                <a:gd name="T77" fmla="*/ 247 h 289"/>
                <a:gd name="T78" fmla="*/ 80 w 130"/>
                <a:gd name="T79" fmla="*/ 254 h 289"/>
                <a:gd name="T80" fmla="*/ 64 w 130"/>
                <a:gd name="T81" fmla="*/ 258 h 289"/>
                <a:gd name="T82" fmla="*/ 64 w 130"/>
                <a:gd name="T83" fmla="*/ 258 h 289"/>
                <a:gd name="T84" fmla="*/ 49 w 130"/>
                <a:gd name="T85" fmla="*/ 254 h 289"/>
                <a:gd name="T86" fmla="*/ 38 w 130"/>
                <a:gd name="T87" fmla="*/ 247 h 289"/>
                <a:gd name="T88" fmla="*/ 34 w 130"/>
                <a:gd name="T89" fmla="*/ 235 h 289"/>
                <a:gd name="T90" fmla="*/ 30 w 130"/>
                <a:gd name="T91" fmla="*/ 216 h 289"/>
                <a:gd name="T92" fmla="*/ 30 w 130"/>
                <a:gd name="T93" fmla="*/ 68 h 289"/>
                <a:gd name="T94" fmla="*/ 30 w 130"/>
                <a:gd name="T95" fmla="*/ 68 h 289"/>
                <a:gd name="T96" fmla="*/ 34 w 130"/>
                <a:gd name="T97" fmla="*/ 53 h 289"/>
                <a:gd name="T98" fmla="*/ 38 w 130"/>
                <a:gd name="T99" fmla="*/ 38 h 289"/>
                <a:gd name="T100" fmla="*/ 49 w 130"/>
                <a:gd name="T101" fmla="*/ 30 h 289"/>
                <a:gd name="T102" fmla="*/ 64 w 130"/>
                <a:gd name="T103" fmla="*/ 30 h 289"/>
                <a:gd name="T104" fmla="*/ 64 w 130"/>
                <a:gd name="T105" fmla="*/ 30 h 289"/>
                <a:gd name="T106" fmla="*/ 80 w 130"/>
                <a:gd name="T107" fmla="*/ 30 h 289"/>
                <a:gd name="T108" fmla="*/ 91 w 130"/>
                <a:gd name="T109" fmla="*/ 38 h 289"/>
                <a:gd name="T110" fmla="*/ 95 w 130"/>
                <a:gd name="T111" fmla="*/ 53 h 289"/>
                <a:gd name="T112" fmla="*/ 98 w 130"/>
                <a:gd name="T113" fmla="*/ 68 h 289"/>
                <a:gd name="T114" fmla="*/ 98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4" y="0"/>
                  </a:moveTo>
                  <a:lnTo>
                    <a:pt x="64" y="0"/>
                  </a:lnTo>
                  <a:lnTo>
                    <a:pt x="49" y="3"/>
                  </a:lnTo>
                  <a:lnTo>
                    <a:pt x="38" y="3"/>
                  </a:lnTo>
                  <a:lnTo>
                    <a:pt x="26" y="11"/>
                  </a:lnTo>
                  <a:lnTo>
                    <a:pt x="15" y="19"/>
                  </a:lnTo>
                  <a:lnTo>
                    <a:pt x="11" y="30"/>
                  </a:lnTo>
                  <a:lnTo>
                    <a:pt x="3" y="42"/>
                  </a:lnTo>
                  <a:lnTo>
                    <a:pt x="0" y="72"/>
                  </a:lnTo>
                  <a:lnTo>
                    <a:pt x="0" y="216"/>
                  </a:lnTo>
                  <a:lnTo>
                    <a:pt x="0" y="216"/>
                  </a:lnTo>
                  <a:lnTo>
                    <a:pt x="3" y="247"/>
                  </a:lnTo>
                  <a:lnTo>
                    <a:pt x="11" y="258"/>
                  </a:lnTo>
                  <a:lnTo>
                    <a:pt x="15" y="269"/>
                  </a:lnTo>
                  <a:lnTo>
                    <a:pt x="26" y="277"/>
                  </a:lnTo>
                  <a:lnTo>
                    <a:pt x="38" y="281"/>
                  </a:lnTo>
                  <a:lnTo>
                    <a:pt x="49" y="285"/>
                  </a:lnTo>
                  <a:lnTo>
                    <a:pt x="64" y="288"/>
                  </a:lnTo>
                  <a:lnTo>
                    <a:pt x="64" y="288"/>
                  </a:lnTo>
                  <a:lnTo>
                    <a:pt x="80" y="285"/>
                  </a:lnTo>
                  <a:lnTo>
                    <a:pt x="95" y="281"/>
                  </a:lnTo>
                  <a:lnTo>
                    <a:pt x="102" y="277"/>
                  </a:lnTo>
                  <a:lnTo>
                    <a:pt x="114" y="269"/>
                  </a:lnTo>
                  <a:lnTo>
                    <a:pt x="121" y="258"/>
                  </a:lnTo>
                  <a:lnTo>
                    <a:pt x="125" y="247"/>
                  </a:lnTo>
                  <a:lnTo>
                    <a:pt x="129" y="216"/>
                  </a:lnTo>
                  <a:lnTo>
                    <a:pt x="129" y="72"/>
                  </a:lnTo>
                  <a:lnTo>
                    <a:pt x="129" y="72"/>
                  </a:lnTo>
                  <a:lnTo>
                    <a:pt x="125" y="42"/>
                  </a:lnTo>
                  <a:lnTo>
                    <a:pt x="121" y="30"/>
                  </a:lnTo>
                  <a:lnTo>
                    <a:pt x="114" y="19"/>
                  </a:lnTo>
                  <a:lnTo>
                    <a:pt x="102" y="11"/>
                  </a:lnTo>
                  <a:lnTo>
                    <a:pt x="95" y="3"/>
                  </a:lnTo>
                  <a:lnTo>
                    <a:pt x="80" y="3"/>
                  </a:lnTo>
                  <a:lnTo>
                    <a:pt x="64" y="0"/>
                  </a:lnTo>
                  <a:close/>
                  <a:moveTo>
                    <a:pt x="98" y="216"/>
                  </a:moveTo>
                  <a:lnTo>
                    <a:pt x="98" y="216"/>
                  </a:lnTo>
                  <a:lnTo>
                    <a:pt x="95" y="235"/>
                  </a:lnTo>
                  <a:lnTo>
                    <a:pt x="91" y="247"/>
                  </a:lnTo>
                  <a:lnTo>
                    <a:pt x="80" y="254"/>
                  </a:lnTo>
                  <a:lnTo>
                    <a:pt x="64" y="258"/>
                  </a:lnTo>
                  <a:lnTo>
                    <a:pt x="64" y="258"/>
                  </a:lnTo>
                  <a:lnTo>
                    <a:pt x="49" y="254"/>
                  </a:lnTo>
                  <a:lnTo>
                    <a:pt x="38" y="247"/>
                  </a:lnTo>
                  <a:lnTo>
                    <a:pt x="34" y="235"/>
                  </a:lnTo>
                  <a:lnTo>
                    <a:pt x="30" y="216"/>
                  </a:lnTo>
                  <a:lnTo>
                    <a:pt x="30" y="68"/>
                  </a:lnTo>
                  <a:lnTo>
                    <a:pt x="30" y="68"/>
                  </a:lnTo>
                  <a:lnTo>
                    <a:pt x="34" y="53"/>
                  </a:lnTo>
                  <a:lnTo>
                    <a:pt x="38" y="38"/>
                  </a:lnTo>
                  <a:lnTo>
                    <a:pt x="49" y="30"/>
                  </a:lnTo>
                  <a:lnTo>
                    <a:pt x="64" y="30"/>
                  </a:lnTo>
                  <a:lnTo>
                    <a:pt x="64" y="30"/>
                  </a:lnTo>
                  <a:lnTo>
                    <a:pt x="80" y="30"/>
                  </a:lnTo>
                  <a:lnTo>
                    <a:pt x="91" y="38"/>
                  </a:lnTo>
                  <a:lnTo>
                    <a:pt x="95" y="53"/>
                  </a:lnTo>
                  <a:lnTo>
                    <a:pt x="98" y="68"/>
                  </a:lnTo>
                  <a:lnTo>
                    <a:pt x="98"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8" name="Freeform 99">
              <a:extLst>
                <a:ext uri="{FF2B5EF4-FFF2-40B4-BE49-F238E27FC236}">
                  <a16:creationId xmlns:a16="http://schemas.microsoft.com/office/drawing/2014/main" id="{1A9721BF-8DF3-4418-B643-89242BB968C6}"/>
                </a:ext>
              </a:extLst>
            </p:cNvPr>
            <p:cNvSpPr>
              <a:spLocks noChangeArrowheads="1"/>
            </p:cNvSpPr>
            <p:nvPr/>
          </p:nvSpPr>
          <p:spPr bwMode="auto">
            <a:xfrm>
              <a:off x="3341079" y="1869585"/>
              <a:ext cx="25092" cy="55202"/>
            </a:xfrm>
            <a:custGeom>
              <a:avLst/>
              <a:gdLst>
                <a:gd name="T0" fmla="*/ 0 w 89"/>
                <a:gd name="T1" fmla="*/ 19 h 194"/>
                <a:gd name="T2" fmla="*/ 69 w 89"/>
                <a:gd name="T3" fmla="*/ 19 h 194"/>
                <a:gd name="T4" fmla="*/ 19 w 89"/>
                <a:gd name="T5" fmla="*/ 193 h 194"/>
                <a:gd name="T6" fmla="*/ 39 w 89"/>
                <a:gd name="T7" fmla="*/ 193 h 194"/>
                <a:gd name="T8" fmla="*/ 88 w 89"/>
                <a:gd name="T9" fmla="*/ 19 h 194"/>
                <a:gd name="T10" fmla="*/ 88 w 89"/>
                <a:gd name="T11" fmla="*/ 0 h 194"/>
                <a:gd name="T12" fmla="*/ 0 w 89"/>
                <a:gd name="T13" fmla="*/ 0 h 194"/>
                <a:gd name="T14" fmla="*/ 0 w 89"/>
                <a:gd name="T15" fmla="*/ 19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94">
                  <a:moveTo>
                    <a:pt x="0" y="19"/>
                  </a:moveTo>
                  <a:lnTo>
                    <a:pt x="69" y="19"/>
                  </a:lnTo>
                  <a:lnTo>
                    <a:pt x="19" y="193"/>
                  </a:lnTo>
                  <a:lnTo>
                    <a:pt x="39" y="193"/>
                  </a:lnTo>
                  <a:lnTo>
                    <a:pt x="88" y="19"/>
                  </a:lnTo>
                  <a:lnTo>
                    <a:pt x="88" y="0"/>
                  </a:lnTo>
                  <a:lnTo>
                    <a:pt x="0" y="0"/>
                  </a:lnTo>
                  <a:lnTo>
                    <a:pt x="0" y="1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09" name="Freeform 100">
              <a:extLst>
                <a:ext uri="{FF2B5EF4-FFF2-40B4-BE49-F238E27FC236}">
                  <a16:creationId xmlns:a16="http://schemas.microsoft.com/office/drawing/2014/main" id="{541F802C-95D4-4B5E-8E25-E4F709BBF946}"/>
                </a:ext>
              </a:extLst>
            </p:cNvPr>
            <p:cNvSpPr>
              <a:spLocks noChangeArrowheads="1"/>
            </p:cNvSpPr>
            <p:nvPr/>
          </p:nvSpPr>
          <p:spPr bwMode="auto">
            <a:xfrm>
              <a:off x="3619597" y="1875858"/>
              <a:ext cx="20073" cy="80294"/>
            </a:xfrm>
            <a:custGeom>
              <a:avLst/>
              <a:gdLst>
                <a:gd name="T0" fmla="*/ 0 w 70"/>
                <a:gd name="T1" fmla="*/ 39 h 283"/>
                <a:gd name="T2" fmla="*/ 0 w 70"/>
                <a:gd name="T3" fmla="*/ 65 h 283"/>
                <a:gd name="T4" fmla="*/ 0 w 70"/>
                <a:gd name="T5" fmla="*/ 65 h 283"/>
                <a:gd name="T6" fmla="*/ 19 w 70"/>
                <a:gd name="T7" fmla="*/ 58 h 283"/>
                <a:gd name="T8" fmla="*/ 38 w 70"/>
                <a:gd name="T9" fmla="*/ 50 h 283"/>
                <a:gd name="T10" fmla="*/ 38 w 70"/>
                <a:gd name="T11" fmla="*/ 282 h 283"/>
                <a:gd name="T12" fmla="*/ 69 w 70"/>
                <a:gd name="T13" fmla="*/ 282 h 283"/>
                <a:gd name="T14" fmla="*/ 69 w 70"/>
                <a:gd name="T15" fmla="*/ 0 h 283"/>
                <a:gd name="T16" fmla="*/ 46 w 70"/>
                <a:gd name="T17" fmla="*/ 0 h 283"/>
                <a:gd name="T18" fmla="*/ 46 w 70"/>
                <a:gd name="T19" fmla="*/ 0 h 283"/>
                <a:gd name="T20" fmla="*/ 42 w 70"/>
                <a:gd name="T21" fmla="*/ 16 h 283"/>
                <a:gd name="T22" fmla="*/ 31 w 70"/>
                <a:gd name="T23" fmla="*/ 27 h 283"/>
                <a:gd name="T24" fmla="*/ 19 w 70"/>
                <a:gd name="T25" fmla="*/ 35 h 283"/>
                <a:gd name="T26" fmla="*/ 0 w 70"/>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283">
                  <a:moveTo>
                    <a:pt x="0" y="39"/>
                  </a:moveTo>
                  <a:lnTo>
                    <a:pt x="0" y="65"/>
                  </a:lnTo>
                  <a:lnTo>
                    <a:pt x="0" y="65"/>
                  </a:lnTo>
                  <a:lnTo>
                    <a:pt x="19" y="58"/>
                  </a:lnTo>
                  <a:lnTo>
                    <a:pt x="38" y="50"/>
                  </a:lnTo>
                  <a:lnTo>
                    <a:pt x="38" y="282"/>
                  </a:lnTo>
                  <a:lnTo>
                    <a:pt x="69" y="282"/>
                  </a:lnTo>
                  <a:lnTo>
                    <a:pt x="69" y="0"/>
                  </a:lnTo>
                  <a:lnTo>
                    <a:pt x="46" y="0"/>
                  </a:lnTo>
                  <a:lnTo>
                    <a:pt x="46" y="0"/>
                  </a:lnTo>
                  <a:lnTo>
                    <a:pt x="42" y="16"/>
                  </a:lnTo>
                  <a:lnTo>
                    <a:pt x="31"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0" name="Freeform 101">
              <a:extLst>
                <a:ext uri="{FF2B5EF4-FFF2-40B4-BE49-F238E27FC236}">
                  <a16:creationId xmlns:a16="http://schemas.microsoft.com/office/drawing/2014/main" id="{6C787CB0-1FEA-4FA1-AE44-9E932AB3F35B}"/>
                </a:ext>
              </a:extLst>
            </p:cNvPr>
            <p:cNvSpPr>
              <a:spLocks noChangeArrowheads="1"/>
            </p:cNvSpPr>
            <p:nvPr/>
          </p:nvSpPr>
          <p:spPr bwMode="auto">
            <a:xfrm>
              <a:off x="3652217" y="1874603"/>
              <a:ext cx="37638" cy="82803"/>
            </a:xfrm>
            <a:custGeom>
              <a:avLst/>
              <a:gdLst>
                <a:gd name="T0" fmla="*/ 65 w 131"/>
                <a:gd name="T1" fmla="*/ 0 h 289"/>
                <a:gd name="T2" fmla="*/ 65 w 131"/>
                <a:gd name="T3" fmla="*/ 0 h 289"/>
                <a:gd name="T4" fmla="*/ 50 w 131"/>
                <a:gd name="T5" fmla="*/ 3 h 289"/>
                <a:gd name="T6" fmla="*/ 34 w 131"/>
                <a:gd name="T7" fmla="*/ 3 h 289"/>
                <a:gd name="T8" fmla="*/ 27 w 131"/>
                <a:gd name="T9" fmla="*/ 11 h 289"/>
                <a:gd name="T10" fmla="*/ 15 w 131"/>
                <a:gd name="T11" fmla="*/ 19 h 289"/>
                <a:gd name="T12" fmla="*/ 8 w 131"/>
                <a:gd name="T13" fmla="*/ 30 h 289"/>
                <a:gd name="T14" fmla="*/ 4 w 131"/>
                <a:gd name="T15" fmla="*/ 42 h 289"/>
                <a:gd name="T16" fmla="*/ 0 w 131"/>
                <a:gd name="T17" fmla="*/ 72 h 289"/>
                <a:gd name="T18" fmla="*/ 0 w 131"/>
                <a:gd name="T19" fmla="*/ 216 h 289"/>
                <a:gd name="T20" fmla="*/ 0 w 131"/>
                <a:gd name="T21" fmla="*/ 216 h 289"/>
                <a:gd name="T22" fmla="*/ 4 w 131"/>
                <a:gd name="T23" fmla="*/ 247 h 289"/>
                <a:gd name="T24" fmla="*/ 8 w 131"/>
                <a:gd name="T25" fmla="*/ 258 h 289"/>
                <a:gd name="T26" fmla="*/ 15 w 131"/>
                <a:gd name="T27" fmla="*/ 269 h 289"/>
                <a:gd name="T28" fmla="*/ 27 w 131"/>
                <a:gd name="T29" fmla="*/ 277 h 289"/>
                <a:gd name="T30" fmla="*/ 34 w 131"/>
                <a:gd name="T31" fmla="*/ 281 h 289"/>
                <a:gd name="T32" fmla="*/ 50 w 131"/>
                <a:gd name="T33" fmla="*/ 285 h 289"/>
                <a:gd name="T34" fmla="*/ 65 w 131"/>
                <a:gd name="T35" fmla="*/ 288 h 289"/>
                <a:gd name="T36" fmla="*/ 65 w 131"/>
                <a:gd name="T37" fmla="*/ 288 h 289"/>
                <a:gd name="T38" fmla="*/ 80 w 131"/>
                <a:gd name="T39" fmla="*/ 285 h 289"/>
                <a:gd name="T40" fmla="*/ 91 w 131"/>
                <a:gd name="T41" fmla="*/ 281 h 289"/>
                <a:gd name="T42" fmla="*/ 103 w 131"/>
                <a:gd name="T43" fmla="*/ 277 h 289"/>
                <a:gd name="T44" fmla="*/ 114 w 131"/>
                <a:gd name="T45" fmla="*/ 269 h 289"/>
                <a:gd name="T46" fmla="*/ 118 w 131"/>
                <a:gd name="T47" fmla="*/ 258 h 289"/>
                <a:gd name="T48" fmla="*/ 126 w 131"/>
                <a:gd name="T49" fmla="*/ 247 h 289"/>
                <a:gd name="T50" fmla="*/ 130 w 131"/>
                <a:gd name="T51" fmla="*/ 216 h 289"/>
                <a:gd name="T52" fmla="*/ 130 w 131"/>
                <a:gd name="T53" fmla="*/ 72 h 289"/>
                <a:gd name="T54" fmla="*/ 130 w 131"/>
                <a:gd name="T55" fmla="*/ 72 h 289"/>
                <a:gd name="T56" fmla="*/ 126 w 131"/>
                <a:gd name="T57" fmla="*/ 42 h 289"/>
                <a:gd name="T58" fmla="*/ 118 w 131"/>
                <a:gd name="T59" fmla="*/ 30 h 289"/>
                <a:gd name="T60" fmla="*/ 114 w 131"/>
                <a:gd name="T61" fmla="*/ 19 h 289"/>
                <a:gd name="T62" fmla="*/ 103 w 131"/>
                <a:gd name="T63" fmla="*/ 11 h 289"/>
                <a:gd name="T64" fmla="*/ 91 w 131"/>
                <a:gd name="T65" fmla="*/ 3 h 289"/>
                <a:gd name="T66" fmla="*/ 80 w 131"/>
                <a:gd name="T67" fmla="*/ 3 h 289"/>
                <a:gd name="T68" fmla="*/ 65 w 131"/>
                <a:gd name="T69" fmla="*/ 0 h 289"/>
                <a:gd name="T70" fmla="*/ 99 w 131"/>
                <a:gd name="T71" fmla="*/ 216 h 289"/>
                <a:gd name="T72" fmla="*/ 99 w 131"/>
                <a:gd name="T73" fmla="*/ 216 h 289"/>
                <a:gd name="T74" fmla="*/ 95 w 131"/>
                <a:gd name="T75" fmla="*/ 235 h 289"/>
                <a:gd name="T76" fmla="*/ 88 w 131"/>
                <a:gd name="T77" fmla="*/ 247 h 289"/>
                <a:gd name="T78" fmla="*/ 80 w 131"/>
                <a:gd name="T79" fmla="*/ 254 h 289"/>
                <a:gd name="T80" fmla="*/ 65 w 131"/>
                <a:gd name="T81" fmla="*/ 258 h 289"/>
                <a:gd name="T82" fmla="*/ 65 w 131"/>
                <a:gd name="T83" fmla="*/ 258 h 289"/>
                <a:gd name="T84" fmla="*/ 50 w 131"/>
                <a:gd name="T85" fmla="*/ 254 h 289"/>
                <a:gd name="T86" fmla="*/ 38 w 131"/>
                <a:gd name="T87" fmla="*/ 247 h 289"/>
                <a:gd name="T88" fmla="*/ 34 w 131"/>
                <a:gd name="T89" fmla="*/ 235 h 289"/>
                <a:gd name="T90" fmla="*/ 31 w 131"/>
                <a:gd name="T91" fmla="*/ 216 h 289"/>
                <a:gd name="T92" fmla="*/ 31 w 131"/>
                <a:gd name="T93" fmla="*/ 68 h 289"/>
                <a:gd name="T94" fmla="*/ 31 w 131"/>
                <a:gd name="T95" fmla="*/ 68 h 289"/>
                <a:gd name="T96" fmla="*/ 34 w 131"/>
                <a:gd name="T97" fmla="*/ 53 h 289"/>
                <a:gd name="T98" fmla="*/ 38 w 131"/>
                <a:gd name="T99" fmla="*/ 38 h 289"/>
                <a:gd name="T100" fmla="*/ 50 w 131"/>
                <a:gd name="T101" fmla="*/ 30 h 289"/>
                <a:gd name="T102" fmla="*/ 65 w 131"/>
                <a:gd name="T103" fmla="*/ 30 h 289"/>
                <a:gd name="T104" fmla="*/ 65 w 131"/>
                <a:gd name="T105" fmla="*/ 30 h 289"/>
                <a:gd name="T106" fmla="*/ 80 w 131"/>
                <a:gd name="T107" fmla="*/ 30 h 289"/>
                <a:gd name="T108" fmla="*/ 88 w 131"/>
                <a:gd name="T109" fmla="*/ 38 h 289"/>
                <a:gd name="T110" fmla="*/ 95 w 131"/>
                <a:gd name="T111" fmla="*/ 53 h 289"/>
                <a:gd name="T112" fmla="*/ 99 w 131"/>
                <a:gd name="T113" fmla="*/ 68 h 289"/>
                <a:gd name="T114" fmla="*/ 99 w 131"/>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 h="289">
                  <a:moveTo>
                    <a:pt x="65" y="0"/>
                  </a:moveTo>
                  <a:lnTo>
                    <a:pt x="65" y="0"/>
                  </a:lnTo>
                  <a:lnTo>
                    <a:pt x="50" y="3"/>
                  </a:lnTo>
                  <a:lnTo>
                    <a:pt x="34" y="3"/>
                  </a:lnTo>
                  <a:lnTo>
                    <a:pt x="27" y="11"/>
                  </a:lnTo>
                  <a:lnTo>
                    <a:pt x="15" y="19"/>
                  </a:lnTo>
                  <a:lnTo>
                    <a:pt x="8" y="30"/>
                  </a:lnTo>
                  <a:lnTo>
                    <a:pt x="4" y="42"/>
                  </a:lnTo>
                  <a:lnTo>
                    <a:pt x="0" y="72"/>
                  </a:lnTo>
                  <a:lnTo>
                    <a:pt x="0" y="216"/>
                  </a:lnTo>
                  <a:lnTo>
                    <a:pt x="0" y="216"/>
                  </a:lnTo>
                  <a:lnTo>
                    <a:pt x="4" y="247"/>
                  </a:lnTo>
                  <a:lnTo>
                    <a:pt x="8" y="258"/>
                  </a:lnTo>
                  <a:lnTo>
                    <a:pt x="15" y="269"/>
                  </a:lnTo>
                  <a:lnTo>
                    <a:pt x="27" y="277"/>
                  </a:lnTo>
                  <a:lnTo>
                    <a:pt x="34" y="281"/>
                  </a:lnTo>
                  <a:lnTo>
                    <a:pt x="50" y="285"/>
                  </a:lnTo>
                  <a:lnTo>
                    <a:pt x="65" y="288"/>
                  </a:lnTo>
                  <a:lnTo>
                    <a:pt x="65" y="288"/>
                  </a:lnTo>
                  <a:lnTo>
                    <a:pt x="80" y="285"/>
                  </a:lnTo>
                  <a:lnTo>
                    <a:pt x="91" y="281"/>
                  </a:lnTo>
                  <a:lnTo>
                    <a:pt x="103" y="277"/>
                  </a:lnTo>
                  <a:lnTo>
                    <a:pt x="114" y="269"/>
                  </a:lnTo>
                  <a:lnTo>
                    <a:pt x="118" y="258"/>
                  </a:lnTo>
                  <a:lnTo>
                    <a:pt x="126" y="247"/>
                  </a:lnTo>
                  <a:lnTo>
                    <a:pt x="130" y="216"/>
                  </a:lnTo>
                  <a:lnTo>
                    <a:pt x="130" y="72"/>
                  </a:lnTo>
                  <a:lnTo>
                    <a:pt x="130" y="72"/>
                  </a:lnTo>
                  <a:lnTo>
                    <a:pt x="126" y="42"/>
                  </a:lnTo>
                  <a:lnTo>
                    <a:pt x="118" y="30"/>
                  </a:lnTo>
                  <a:lnTo>
                    <a:pt x="114" y="19"/>
                  </a:lnTo>
                  <a:lnTo>
                    <a:pt x="103" y="11"/>
                  </a:lnTo>
                  <a:lnTo>
                    <a:pt x="91" y="3"/>
                  </a:lnTo>
                  <a:lnTo>
                    <a:pt x="80" y="3"/>
                  </a:lnTo>
                  <a:lnTo>
                    <a:pt x="65" y="0"/>
                  </a:lnTo>
                  <a:close/>
                  <a:moveTo>
                    <a:pt x="99" y="216"/>
                  </a:moveTo>
                  <a:lnTo>
                    <a:pt x="99" y="216"/>
                  </a:lnTo>
                  <a:lnTo>
                    <a:pt x="95" y="235"/>
                  </a:lnTo>
                  <a:lnTo>
                    <a:pt x="88" y="247"/>
                  </a:lnTo>
                  <a:lnTo>
                    <a:pt x="80" y="254"/>
                  </a:lnTo>
                  <a:lnTo>
                    <a:pt x="65" y="258"/>
                  </a:lnTo>
                  <a:lnTo>
                    <a:pt x="65" y="258"/>
                  </a:lnTo>
                  <a:lnTo>
                    <a:pt x="50" y="254"/>
                  </a:lnTo>
                  <a:lnTo>
                    <a:pt x="38" y="247"/>
                  </a:lnTo>
                  <a:lnTo>
                    <a:pt x="34" y="235"/>
                  </a:lnTo>
                  <a:lnTo>
                    <a:pt x="31" y="216"/>
                  </a:lnTo>
                  <a:lnTo>
                    <a:pt x="31" y="68"/>
                  </a:lnTo>
                  <a:lnTo>
                    <a:pt x="31" y="68"/>
                  </a:lnTo>
                  <a:lnTo>
                    <a:pt x="34" y="53"/>
                  </a:lnTo>
                  <a:lnTo>
                    <a:pt x="38" y="38"/>
                  </a:lnTo>
                  <a:lnTo>
                    <a:pt x="50" y="30"/>
                  </a:lnTo>
                  <a:lnTo>
                    <a:pt x="65" y="30"/>
                  </a:lnTo>
                  <a:lnTo>
                    <a:pt x="65" y="30"/>
                  </a:lnTo>
                  <a:lnTo>
                    <a:pt x="80" y="30"/>
                  </a:lnTo>
                  <a:lnTo>
                    <a:pt x="88" y="38"/>
                  </a:lnTo>
                  <a:lnTo>
                    <a:pt x="95" y="53"/>
                  </a:lnTo>
                  <a:lnTo>
                    <a:pt x="99" y="68"/>
                  </a:lnTo>
                  <a:lnTo>
                    <a:pt x="99"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1" name="Freeform 102">
              <a:extLst>
                <a:ext uri="{FF2B5EF4-FFF2-40B4-BE49-F238E27FC236}">
                  <a16:creationId xmlns:a16="http://schemas.microsoft.com/office/drawing/2014/main" id="{B5D95A41-B957-4789-B149-358697131A7A}"/>
                </a:ext>
              </a:extLst>
            </p:cNvPr>
            <p:cNvSpPr>
              <a:spLocks noChangeArrowheads="1"/>
            </p:cNvSpPr>
            <p:nvPr/>
          </p:nvSpPr>
          <p:spPr bwMode="auto">
            <a:xfrm>
              <a:off x="3694873" y="1868331"/>
              <a:ext cx="26346" cy="56456"/>
            </a:xfrm>
            <a:custGeom>
              <a:avLst/>
              <a:gdLst>
                <a:gd name="T0" fmla="*/ 46 w 92"/>
                <a:gd name="T1" fmla="*/ 0 h 198"/>
                <a:gd name="T2" fmla="*/ 12 w 92"/>
                <a:gd name="T3" fmla="*/ 15 h 198"/>
                <a:gd name="T4" fmla="*/ 0 w 92"/>
                <a:gd name="T5" fmla="*/ 49 h 198"/>
                <a:gd name="T6" fmla="*/ 0 w 92"/>
                <a:gd name="T7" fmla="*/ 53 h 198"/>
                <a:gd name="T8" fmla="*/ 4 w 92"/>
                <a:gd name="T9" fmla="*/ 80 h 198"/>
                <a:gd name="T10" fmla="*/ 23 w 92"/>
                <a:gd name="T11" fmla="*/ 95 h 198"/>
                <a:gd name="T12" fmla="*/ 12 w 92"/>
                <a:gd name="T13" fmla="*/ 103 h 198"/>
                <a:gd name="T14" fmla="*/ 0 w 92"/>
                <a:gd name="T15" fmla="*/ 122 h 198"/>
                <a:gd name="T16" fmla="*/ 0 w 92"/>
                <a:gd name="T17" fmla="*/ 148 h 198"/>
                <a:gd name="T18" fmla="*/ 0 w 92"/>
                <a:gd name="T19" fmla="*/ 171 h 198"/>
                <a:gd name="T20" fmla="*/ 27 w 92"/>
                <a:gd name="T21" fmla="*/ 194 h 198"/>
                <a:gd name="T22" fmla="*/ 46 w 92"/>
                <a:gd name="T23" fmla="*/ 197 h 198"/>
                <a:gd name="T24" fmla="*/ 80 w 92"/>
                <a:gd name="T25" fmla="*/ 186 h 198"/>
                <a:gd name="T26" fmla="*/ 91 w 92"/>
                <a:gd name="T27" fmla="*/ 148 h 198"/>
                <a:gd name="T28" fmla="*/ 91 w 92"/>
                <a:gd name="T29" fmla="*/ 137 h 198"/>
                <a:gd name="T30" fmla="*/ 84 w 92"/>
                <a:gd name="T31" fmla="*/ 110 h 198"/>
                <a:gd name="T32" fmla="*/ 68 w 92"/>
                <a:gd name="T33" fmla="*/ 95 h 198"/>
                <a:gd name="T34" fmla="*/ 80 w 92"/>
                <a:gd name="T35" fmla="*/ 87 h 198"/>
                <a:gd name="T36" fmla="*/ 87 w 92"/>
                <a:gd name="T37" fmla="*/ 69 h 198"/>
                <a:gd name="T38" fmla="*/ 91 w 92"/>
                <a:gd name="T39" fmla="*/ 49 h 198"/>
                <a:gd name="T40" fmla="*/ 87 w 92"/>
                <a:gd name="T41" fmla="*/ 30 h 198"/>
                <a:gd name="T42" fmla="*/ 65 w 92"/>
                <a:gd name="T43" fmla="*/ 4 h 198"/>
                <a:gd name="T44" fmla="*/ 68 w 92"/>
                <a:gd name="T45" fmla="*/ 133 h 198"/>
                <a:gd name="T46" fmla="*/ 68 w 92"/>
                <a:gd name="T47" fmla="*/ 148 h 198"/>
                <a:gd name="T48" fmla="*/ 61 w 92"/>
                <a:gd name="T49" fmla="*/ 171 h 198"/>
                <a:gd name="T50" fmla="*/ 46 w 92"/>
                <a:gd name="T51" fmla="*/ 178 h 198"/>
                <a:gd name="T52" fmla="*/ 34 w 92"/>
                <a:gd name="T53" fmla="*/ 178 h 198"/>
                <a:gd name="T54" fmla="*/ 23 w 92"/>
                <a:gd name="T55" fmla="*/ 163 h 198"/>
                <a:gd name="T56" fmla="*/ 19 w 92"/>
                <a:gd name="T57" fmla="*/ 133 h 198"/>
                <a:gd name="T58" fmla="*/ 23 w 92"/>
                <a:gd name="T59" fmla="*/ 122 h 198"/>
                <a:gd name="T60" fmla="*/ 34 w 92"/>
                <a:gd name="T61" fmla="*/ 106 h 198"/>
                <a:gd name="T62" fmla="*/ 46 w 92"/>
                <a:gd name="T63" fmla="*/ 106 h 198"/>
                <a:gd name="T64" fmla="*/ 65 w 92"/>
                <a:gd name="T65" fmla="*/ 114 h 198"/>
                <a:gd name="T66" fmla="*/ 68 w 92"/>
                <a:gd name="T67" fmla="*/ 133 h 198"/>
                <a:gd name="T68" fmla="*/ 68 w 92"/>
                <a:gd name="T69" fmla="*/ 57 h 198"/>
                <a:gd name="T70" fmla="*/ 61 w 92"/>
                <a:gd name="T71" fmla="*/ 80 h 198"/>
                <a:gd name="T72" fmla="*/ 46 w 92"/>
                <a:gd name="T73" fmla="*/ 87 h 198"/>
                <a:gd name="T74" fmla="*/ 34 w 92"/>
                <a:gd name="T75" fmla="*/ 84 h 198"/>
                <a:gd name="T76" fmla="*/ 23 w 92"/>
                <a:gd name="T77" fmla="*/ 72 h 198"/>
                <a:gd name="T78" fmla="*/ 19 w 92"/>
                <a:gd name="T79" fmla="*/ 49 h 198"/>
                <a:gd name="T80" fmla="*/ 23 w 92"/>
                <a:gd name="T81" fmla="*/ 38 h 198"/>
                <a:gd name="T82" fmla="*/ 34 w 92"/>
                <a:gd name="T83" fmla="*/ 23 h 198"/>
                <a:gd name="T84" fmla="*/ 46 w 92"/>
                <a:gd name="T85" fmla="*/ 19 h 198"/>
                <a:gd name="T86" fmla="*/ 61 w 92"/>
                <a:gd name="T87" fmla="*/ 26 h 198"/>
                <a:gd name="T88" fmla="*/ 68 w 92"/>
                <a:gd name="T89" fmla="*/ 4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 h="198">
                  <a:moveTo>
                    <a:pt x="46" y="0"/>
                  </a:moveTo>
                  <a:lnTo>
                    <a:pt x="46" y="0"/>
                  </a:lnTo>
                  <a:lnTo>
                    <a:pt x="27" y="4"/>
                  </a:lnTo>
                  <a:lnTo>
                    <a:pt x="12" y="15"/>
                  </a:lnTo>
                  <a:lnTo>
                    <a:pt x="4" y="30"/>
                  </a:lnTo>
                  <a:lnTo>
                    <a:pt x="0" y="49"/>
                  </a:lnTo>
                  <a:lnTo>
                    <a:pt x="0" y="53"/>
                  </a:lnTo>
                  <a:lnTo>
                    <a:pt x="0" y="53"/>
                  </a:lnTo>
                  <a:lnTo>
                    <a:pt x="0" y="69"/>
                  </a:lnTo>
                  <a:lnTo>
                    <a:pt x="4" y="80"/>
                  </a:lnTo>
                  <a:lnTo>
                    <a:pt x="12" y="87"/>
                  </a:lnTo>
                  <a:lnTo>
                    <a:pt x="23" y="95"/>
                  </a:lnTo>
                  <a:lnTo>
                    <a:pt x="23" y="95"/>
                  </a:lnTo>
                  <a:lnTo>
                    <a:pt x="12" y="103"/>
                  </a:lnTo>
                  <a:lnTo>
                    <a:pt x="4" y="110"/>
                  </a:lnTo>
                  <a:lnTo>
                    <a:pt x="0" y="122"/>
                  </a:lnTo>
                  <a:lnTo>
                    <a:pt x="0" y="137"/>
                  </a:lnTo>
                  <a:lnTo>
                    <a:pt x="0" y="148"/>
                  </a:lnTo>
                  <a:lnTo>
                    <a:pt x="0" y="148"/>
                  </a:lnTo>
                  <a:lnTo>
                    <a:pt x="0" y="171"/>
                  </a:lnTo>
                  <a:lnTo>
                    <a:pt x="12" y="186"/>
                  </a:lnTo>
                  <a:lnTo>
                    <a:pt x="27" y="194"/>
                  </a:lnTo>
                  <a:lnTo>
                    <a:pt x="46" y="197"/>
                  </a:lnTo>
                  <a:lnTo>
                    <a:pt x="46" y="197"/>
                  </a:lnTo>
                  <a:lnTo>
                    <a:pt x="65" y="194"/>
                  </a:lnTo>
                  <a:lnTo>
                    <a:pt x="80" y="186"/>
                  </a:lnTo>
                  <a:lnTo>
                    <a:pt x="87" y="171"/>
                  </a:lnTo>
                  <a:lnTo>
                    <a:pt x="91" y="148"/>
                  </a:lnTo>
                  <a:lnTo>
                    <a:pt x="91" y="137"/>
                  </a:lnTo>
                  <a:lnTo>
                    <a:pt x="91" y="137"/>
                  </a:lnTo>
                  <a:lnTo>
                    <a:pt x="87" y="122"/>
                  </a:lnTo>
                  <a:lnTo>
                    <a:pt x="84" y="110"/>
                  </a:lnTo>
                  <a:lnTo>
                    <a:pt x="80" y="103"/>
                  </a:lnTo>
                  <a:lnTo>
                    <a:pt x="68" y="95"/>
                  </a:lnTo>
                  <a:lnTo>
                    <a:pt x="68" y="95"/>
                  </a:lnTo>
                  <a:lnTo>
                    <a:pt x="80" y="87"/>
                  </a:lnTo>
                  <a:lnTo>
                    <a:pt x="84" y="80"/>
                  </a:lnTo>
                  <a:lnTo>
                    <a:pt x="87" y="69"/>
                  </a:lnTo>
                  <a:lnTo>
                    <a:pt x="91" y="53"/>
                  </a:lnTo>
                  <a:lnTo>
                    <a:pt x="91" y="49"/>
                  </a:lnTo>
                  <a:lnTo>
                    <a:pt x="91" y="49"/>
                  </a:lnTo>
                  <a:lnTo>
                    <a:pt x="87" y="30"/>
                  </a:lnTo>
                  <a:lnTo>
                    <a:pt x="80" y="15"/>
                  </a:lnTo>
                  <a:lnTo>
                    <a:pt x="65" y="4"/>
                  </a:lnTo>
                  <a:lnTo>
                    <a:pt x="46" y="0"/>
                  </a:lnTo>
                  <a:close/>
                  <a:moveTo>
                    <a:pt x="68" y="133"/>
                  </a:moveTo>
                  <a:lnTo>
                    <a:pt x="68" y="148"/>
                  </a:lnTo>
                  <a:lnTo>
                    <a:pt x="68" y="148"/>
                  </a:lnTo>
                  <a:lnTo>
                    <a:pt x="68" y="163"/>
                  </a:lnTo>
                  <a:lnTo>
                    <a:pt x="61" y="171"/>
                  </a:lnTo>
                  <a:lnTo>
                    <a:pt x="53" y="178"/>
                  </a:lnTo>
                  <a:lnTo>
                    <a:pt x="46" y="178"/>
                  </a:lnTo>
                  <a:lnTo>
                    <a:pt x="46" y="178"/>
                  </a:lnTo>
                  <a:lnTo>
                    <a:pt x="34" y="178"/>
                  </a:lnTo>
                  <a:lnTo>
                    <a:pt x="27" y="171"/>
                  </a:lnTo>
                  <a:lnTo>
                    <a:pt x="23" y="163"/>
                  </a:lnTo>
                  <a:lnTo>
                    <a:pt x="19" y="148"/>
                  </a:lnTo>
                  <a:lnTo>
                    <a:pt x="19" y="133"/>
                  </a:lnTo>
                  <a:lnTo>
                    <a:pt x="19" y="133"/>
                  </a:lnTo>
                  <a:lnTo>
                    <a:pt x="23" y="122"/>
                  </a:lnTo>
                  <a:lnTo>
                    <a:pt x="27" y="114"/>
                  </a:lnTo>
                  <a:lnTo>
                    <a:pt x="34" y="106"/>
                  </a:lnTo>
                  <a:lnTo>
                    <a:pt x="46" y="106"/>
                  </a:lnTo>
                  <a:lnTo>
                    <a:pt x="46" y="106"/>
                  </a:lnTo>
                  <a:lnTo>
                    <a:pt x="57" y="106"/>
                  </a:lnTo>
                  <a:lnTo>
                    <a:pt x="65" y="114"/>
                  </a:lnTo>
                  <a:lnTo>
                    <a:pt x="68" y="122"/>
                  </a:lnTo>
                  <a:lnTo>
                    <a:pt x="68" y="133"/>
                  </a:lnTo>
                  <a:close/>
                  <a:moveTo>
                    <a:pt x="68" y="57"/>
                  </a:moveTo>
                  <a:lnTo>
                    <a:pt x="68" y="57"/>
                  </a:lnTo>
                  <a:lnTo>
                    <a:pt x="68" y="72"/>
                  </a:lnTo>
                  <a:lnTo>
                    <a:pt x="61" y="80"/>
                  </a:lnTo>
                  <a:lnTo>
                    <a:pt x="53" y="84"/>
                  </a:lnTo>
                  <a:lnTo>
                    <a:pt x="46" y="87"/>
                  </a:lnTo>
                  <a:lnTo>
                    <a:pt x="46" y="87"/>
                  </a:lnTo>
                  <a:lnTo>
                    <a:pt x="34" y="84"/>
                  </a:lnTo>
                  <a:lnTo>
                    <a:pt x="27" y="80"/>
                  </a:lnTo>
                  <a:lnTo>
                    <a:pt x="23" y="72"/>
                  </a:lnTo>
                  <a:lnTo>
                    <a:pt x="19" y="57"/>
                  </a:lnTo>
                  <a:lnTo>
                    <a:pt x="19" y="49"/>
                  </a:lnTo>
                  <a:lnTo>
                    <a:pt x="19" y="49"/>
                  </a:lnTo>
                  <a:lnTo>
                    <a:pt x="23" y="38"/>
                  </a:lnTo>
                  <a:lnTo>
                    <a:pt x="27" y="26"/>
                  </a:lnTo>
                  <a:lnTo>
                    <a:pt x="34" y="23"/>
                  </a:lnTo>
                  <a:lnTo>
                    <a:pt x="46" y="19"/>
                  </a:lnTo>
                  <a:lnTo>
                    <a:pt x="46" y="19"/>
                  </a:lnTo>
                  <a:lnTo>
                    <a:pt x="53" y="23"/>
                  </a:lnTo>
                  <a:lnTo>
                    <a:pt x="61" y="26"/>
                  </a:lnTo>
                  <a:lnTo>
                    <a:pt x="68" y="38"/>
                  </a:lnTo>
                  <a:lnTo>
                    <a:pt x="68" y="49"/>
                  </a:lnTo>
                  <a:lnTo>
                    <a:pt x="68" y="57"/>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2" name="Freeform 103">
              <a:extLst>
                <a:ext uri="{FF2B5EF4-FFF2-40B4-BE49-F238E27FC236}">
                  <a16:creationId xmlns:a16="http://schemas.microsoft.com/office/drawing/2014/main" id="{7F880FEB-30A8-453F-BCCC-F01B68E363B7}"/>
                </a:ext>
              </a:extLst>
            </p:cNvPr>
            <p:cNvSpPr>
              <a:spLocks noChangeArrowheads="1"/>
            </p:cNvSpPr>
            <p:nvPr/>
          </p:nvSpPr>
          <p:spPr bwMode="auto">
            <a:xfrm>
              <a:off x="3974645" y="1875858"/>
              <a:ext cx="20073" cy="80294"/>
            </a:xfrm>
            <a:custGeom>
              <a:avLst/>
              <a:gdLst>
                <a:gd name="T0" fmla="*/ 0 w 69"/>
                <a:gd name="T1" fmla="*/ 39 h 283"/>
                <a:gd name="T2" fmla="*/ 0 w 69"/>
                <a:gd name="T3" fmla="*/ 65 h 283"/>
                <a:gd name="T4" fmla="*/ 0 w 69"/>
                <a:gd name="T5" fmla="*/ 65 h 283"/>
                <a:gd name="T6" fmla="*/ 19 w 69"/>
                <a:gd name="T7" fmla="*/ 58 h 283"/>
                <a:gd name="T8" fmla="*/ 38 w 69"/>
                <a:gd name="T9" fmla="*/ 50 h 283"/>
                <a:gd name="T10" fmla="*/ 38 w 69"/>
                <a:gd name="T11" fmla="*/ 282 h 283"/>
                <a:gd name="T12" fmla="*/ 68 w 69"/>
                <a:gd name="T13" fmla="*/ 282 h 283"/>
                <a:gd name="T14" fmla="*/ 68 w 69"/>
                <a:gd name="T15" fmla="*/ 0 h 283"/>
                <a:gd name="T16" fmla="*/ 49 w 69"/>
                <a:gd name="T17" fmla="*/ 0 h 283"/>
                <a:gd name="T18" fmla="*/ 49 w 69"/>
                <a:gd name="T19" fmla="*/ 0 h 283"/>
                <a:gd name="T20" fmla="*/ 42 w 69"/>
                <a:gd name="T21" fmla="*/ 16 h 283"/>
                <a:gd name="T22" fmla="*/ 30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19" y="58"/>
                  </a:lnTo>
                  <a:lnTo>
                    <a:pt x="38" y="50"/>
                  </a:lnTo>
                  <a:lnTo>
                    <a:pt x="38" y="282"/>
                  </a:lnTo>
                  <a:lnTo>
                    <a:pt x="68" y="282"/>
                  </a:lnTo>
                  <a:lnTo>
                    <a:pt x="68" y="0"/>
                  </a:lnTo>
                  <a:lnTo>
                    <a:pt x="49" y="0"/>
                  </a:lnTo>
                  <a:lnTo>
                    <a:pt x="49" y="0"/>
                  </a:lnTo>
                  <a:lnTo>
                    <a:pt x="42" y="16"/>
                  </a:lnTo>
                  <a:lnTo>
                    <a:pt x="30"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3" name="Freeform 104">
              <a:extLst>
                <a:ext uri="{FF2B5EF4-FFF2-40B4-BE49-F238E27FC236}">
                  <a16:creationId xmlns:a16="http://schemas.microsoft.com/office/drawing/2014/main" id="{0DCDB345-2E93-4DDA-865E-83C6AFEF3082}"/>
                </a:ext>
              </a:extLst>
            </p:cNvPr>
            <p:cNvSpPr>
              <a:spLocks noChangeArrowheads="1"/>
            </p:cNvSpPr>
            <p:nvPr/>
          </p:nvSpPr>
          <p:spPr bwMode="auto">
            <a:xfrm>
              <a:off x="4006010" y="1874603"/>
              <a:ext cx="36383" cy="82803"/>
            </a:xfrm>
            <a:custGeom>
              <a:avLst/>
              <a:gdLst>
                <a:gd name="T0" fmla="*/ 65 w 130"/>
                <a:gd name="T1" fmla="*/ 0 h 289"/>
                <a:gd name="T2" fmla="*/ 65 w 130"/>
                <a:gd name="T3" fmla="*/ 0 h 289"/>
                <a:gd name="T4" fmla="*/ 49 w 130"/>
                <a:gd name="T5" fmla="*/ 3 h 289"/>
                <a:gd name="T6" fmla="*/ 38 w 130"/>
                <a:gd name="T7" fmla="*/ 3 h 289"/>
                <a:gd name="T8" fmla="*/ 27 w 130"/>
                <a:gd name="T9" fmla="*/ 11 h 289"/>
                <a:gd name="T10" fmla="*/ 15 w 130"/>
                <a:gd name="T11" fmla="*/ 19 h 289"/>
                <a:gd name="T12" fmla="*/ 8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8 w 130"/>
                <a:gd name="T25" fmla="*/ 258 h 289"/>
                <a:gd name="T26" fmla="*/ 15 w 130"/>
                <a:gd name="T27" fmla="*/ 269 h 289"/>
                <a:gd name="T28" fmla="*/ 27 w 130"/>
                <a:gd name="T29" fmla="*/ 277 h 289"/>
                <a:gd name="T30" fmla="*/ 38 w 130"/>
                <a:gd name="T31" fmla="*/ 281 h 289"/>
                <a:gd name="T32" fmla="*/ 49 w 130"/>
                <a:gd name="T33" fmla="*/ 285 h 289"/>
                <a:gd name="T34" fmla="*/ 65 w 130"/>
                <a:gd name="T35" fmla="*/ 288 h 289"/>
                <a:gd name="T36" fmla="*/ 65 w 130"/>
                <a:gd name="T37" fmla="*/ 288 h 289"/>
                <a:gd name="T38" fmla="*/ 80 w 130"/>
                <a:gd name="T39" fmla="*/ 285 h 289"/>
                <a:gd name="T40" fmla="*/ 91 w 130"/>
                <a:gd name="T41" fmla="*/ 281 h 289"/>
                <a:gd name="T42" fmla="*/ 102 w 130"/>
                <a:gd name="T43" fmla="*/ 277 h 289"/>
                <a:gd name="T44" fmla="*/ 114 w 130"/>
                <a:gd name="T45" fmla="*/ 269 h 289"/>
                <a:gd name="T46" fmla="*/ 121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21 w 130"/>
                <a:gd name="T59" fmla="*/ 30 h 289"/>
                <a:gd name="T60" fmla="*/ 114 w 130"/>
                <a:gd name="T61" fmla="*/ 19 h 289"/>
                <a:gd name="T62" fmla="*/ 102 w 130"/>
                <a:gd name="T63" fmla="*/ 11 h 289"/>
                <a:gd name="T64" fmla="*/ 91 w 130"/>
                <a:gd name="T65" fmla="*/ 3 h 289"/>
                <a:gd name="T66" fmla="*/ 80 w 130"/>
                <a:gd name="T67" fmla="*/ 3 h 289"/>
                <a:gd name="T68" fmla="*/ 65 w 130"/>
                <a:gd name="T69" fmla="*/ 0 h 289"/>
                <a:gd name="T70" fmla="*/ 99 w 130"/>
                <a:gd name="T71" fmla="*/ 216 h 289"/>
                <a:gd name="T72" fmla="*/ 99 w 130"/>
                <a:gd name="T73" fmla="*/ 216 h 289"/>
                <a:gd name="T74" fmla="*/ 95 w 130"/>
                <a:gd name="T75" fmla="*/ 235 h 289"/>
                <a:gd name="T76" fmla="*/ 91 w 130"/>
                <a:gd name="T77" fmla="*/ 247 h 289"/>
                <a:gd name="T78" fmla="*/ 80 w 130"/>
                <a:gd name="T79" fmla="*/ 254 h 289"/>
                <a:gd name="T80" fmla="*/ 65 w 130"/>
                <a:gd name="T81" fmla="*/ 258 h 289"/>
                <a:gd name="T82" fmla="*/ 65 w 130"/>
                <a:gd name="T83" fmla="*/ 258 h 289"/>
                <a:gd name="T84" fmla="*/ 49 w 130"/>
                <a:gd name="T85" fmla="*/ 254 h 289"/>
                <a:gd name="T86" fmla="*/ 38 w 130"/>
                <a:gd name="T87" fmla="*/ 247 h 289"/>
                <a:gd name="T88" fmla="*/ 34 w 130"/>
                <a:gd name="T89" fmla="*/ 235 h 289"/>
                <a:gd name="T90" fmla="*/ 30 w 130"/>
                <a:gd name="T91" fmla="*/ 216 h 289"/>
                <a:gd name="T92" fmla="*/ 30 w 130"/>
                <a:gd name="T93" fmla="*/ 68 h 289"/>
                <a:gd name="T94" fmla="*/ 30 w 130"/>
                <a:gd name="T95" fmla="*/ 68 h 289"/>
                <a:gd name="T96" fmla="*/ 34 w 130"/>
                <a:gd name="T97" fmla="*/ 53 h 289"/>
                <a:gd name="T98" fmla="*/ 38 w 130"/>
                <a:gd name="T99" fmla="*/ 38 h 289"/>
                <a:gd name="T100" fmla="*/ 49 w 130"/>
                <a:gd name="T101" fmla="*/ 30 h 289"/>
                <a:gd name="T102" fmla="*/ 65 w 130"/>
                <a:gd name="T103" fmla="*/ 30 h 289"/>
                <a:gd name="T104" fmla="*/ 65 w 130"/>
                <a:gd name="T105" fmla="*/ 30 h 289"/>
                <a:gd name="T106" fmla="*/ 80 w 130"/>
                <a:gd name="T107" fmla="*/ 30 h 289"/>
                <a:gd name="T108" fmla="*/ 91 w 130"/>
                <a:gd name="T109" fmla="*/ 38 h 289"/>
                <a:gd name="T110" fmla="*/ 95 w 130"/>
                <a:gd name="T111" fmla="*/ 53 h 289"/>
                <a:gd name="T112" fmla="*/ 99 w 130"/>
                <a:gd name="T113" fmla="*/ 68 h 289"/>
                <a:gd name="T114" fmla="*/ 99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5" y="0"/>
                  </a:moveTo>
                  <a:lnTo>
                    <a:pt x="65" y="0"/>
                  </a:lnTo>
                  <a:lnTo>
                    <a:pt x="49" y="3"/>
                  </a:lnTo>
                  <a:lnTo>
                    <a:pt x="38" y="3"/>
                  </a:lnTo>
                  <a:lnTo>
                    <a:pt x="27" y="11"/>
                  </a:lnTo>
                  <a:lnTo>
                    <a:pt x="15" y="19"/>
                  </a:lnTo>
                  <a:lnTo>
                    <a:pt x="8" y="30"/>
                  </a:lnTo>
                  <a:lnTo>
                    <a:pt x="4" y="42"/>
                  </a:lnTo>
                  <a:lnTo>
                    <a:pt x="0" y="72"/>
                  </a:lnTo>
                  <a:lnTo>
                    <a:pt x="0" y="216"/>
                  </a:lnTo>
                  <a:lnTo>
                    <a:pt x="0" y="216"/>
                  </a:lnTo>
                  <a:lnTo>
                    <a:pt x="4" y="247"/>
                  </a:lnTo>
                  <a:lnTo>
                    <a:pt x="8" y="258"/>
                  </a:lnTo>
                  <a:lnTo>
                    <a:pt x="15" y="269"/>
                  </a:lnTo>
                  <a:lnTo>
                    <a:pt x="27" y="277"/>
                  </a:lnTo>
                  <a:lnTo>
                    <a:pt x="38" y="281"/>
                  </a:lnTo>
                  <a:lnTo>
                    <a:pt x="49" y="285"/>
                  </a:lnTo>
                  <a:lnTo>
                    <a:pt x="65" y="288"/>
                  </a:lnTo>
                  <a:lnTo>
                    <a:pt x="65" y="288"/>
                  </a:lnTo>
                  <a:lnTo>
                    <a:pt x="80" y="285"/>
                  </a:lnTo>
                  <a:lnTo>
                    <a:pt x="91" y="281"/>
                  </a:lnTo>
                  <a:lnTo>
                    <a:pt x="102" y="277"/>
                  </a:lnTo>
                  <a:lnTo>
                    <a:pt x="114" y="269"/>
                  </a:lnTo>
                  <a:lnTo>
                    <a:pt x="121" y="258"/>
                  </a:lnTo>
                  <a:lnTo>
                    <a:pt x="125" y="247"/>
                  </a:lnTo>
                  <a:lnTo>
                    <a:pt x="129" y="216"/>
                  </a:lnTo>
                  <a:lnTo>
                    <a:pt x="129" y="72"/>
                  </a:lnTo>
                  <a:lnTo>
                    <a:pt x="129" y="72"/>
                  </a:lnTo>
                  <a:lnTo>
                    <a:pt x="125" y="42"/>
                  </a:lnTo>
                  <a:lnTo>
                    <a:pt x="121" y="30"/>
                  </a:lnTo>
                  <a:lnTo>
                    <a:pt x="114" y="19"/>
                  </a:lnTo>
                  <a:lnTo>
                    <a:pt x="102" y="11"/>
                  </a:lnTo>
                  <a:lnTo>
                    <a:pt x="91" y="3"/>
                  </a:lnTo>
                  <a:lnTo>
                    <a:pt x="80" y="3"/>
                  </a:lnTo>
                  <a:lnTo>
                    <a:pt x="65" y="0"/>
                  </a:lnTo>
                  <a:close/>
                  <a:moveTo>
                    <a:pt x="99" y="216"/>
                  </a:moveTo>
                  <a:lnTo>
                    <a:pt x="99" y="216"/>
                  </a:lnTo>
                  <a:lnTo>
                    <a:pt x="95" y="235"/>
                  </a:lnTo>
                  <a:lnTo>
                    <a:pt x="91" y="247"/>
                  </a:lnTo>
                  <a:lnTo>
                    <a:pt x="80" y="254"/>
                  </a:lnTo>
                  <a:lnTo>
                    <a:pt x="65" y="258"/>
                  </a:lnTo>
                  <a:lnTo>
                    <a:pt x="65" y="258"/>
                  </a:lnTo>
                  <a:lnTo>
                    <a:pt x="49" y="254"/>
                  </a:lnTo>
                  <a:lnTo>
                    <a:pt x="38" y="247"/>
                  </a:lnTo>
                  <a:lnTo>
                    <a:pt x="34" y="235"/>
                  </a:lnTo>
                  <a:lnTo>
                    <a:pt x="30" y="216"/>
                  </a:lnTo>
                  <a:lnTo>
                    <a:pt x="30" y="68"/>
                  </a:lnTo>
                  <a:lnTo>
                    <a:pt x="30" y="68"/>
                  </a:lnTo>
                  <a:lnTo>
                    <a:pt x="34" y="53"/>
                  </a:lnTo>
                  <a:lnTo>
                    <a:pt x="38" y="38"/>
                  </a:lnTo>
                  <a:lnTo>
                    <a:pt x="49" y="30"/>
                  </a:lnTo>
                  <a:lnTo>
                    <a:pt x="65" y="30"/>
                  </a:lnTo>
                  <a:lnTo>
                    <a:pt x="65" y="30"/>
                  </a:lnTo>
                  <a:lnTo>
                    <a:pt x="80" y="30"/>
                  </a:lnTo>
                  <a:lnTo>
                    <a:pt x="91" y="38"/>
                  </a:lnTo>
                  <a:lnTo>
                    <a:pt x="95" y="53"/>
                  </a:lnTo>
                  <a:lnTo>
                    <a:pt x="99" y="68"/>
                  </a:lnTo>
                  <a:lnTo>
                    <a:pt x="99"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4" name="Freeform 105">
              <a:extLst>
                <a:ext uri="{FF2B5EF4-FFF2-40B4-BE49-F238E27FC236}">
                  <a16:creationId xmlns:a16="http://schemas.microsoft.com/office/drawing/2014/main" id="{2BB4DB7B-AD44-44BF-B0A6-0462ACFAD966}"/>
                </a:ext>
              </a:extLst>
            </p:cNvPr>
            <p:cNvSpPr>
              <a:spLocks noChangeArrowheads="1"/>
            </p:cNvSpPr>
            <p:nvPr/>
          </p:nvSpPr>
          <p:spPr bwMode="auto">
            <a:xfrm>
              <a:off x="4049921" y="1868331"/>
              <a:ext cx="25092" cy="56456"/>
            </a:xfrm>
            <a:custGeom>
              <a:avLst/>
              <a:gdLst>
                <a:gd name="T0" fmla="*/ 46 w 88"/>
                <a:gd name="T1" fmla="*/ 0 h 198"/>
                <a:gd name="T2" fmla="*/ 11 w 88"/>
                <a:gd name="T3" fmla="*/ 15 h 198"/>
                <a:gd name="T4" fmla="*/ 0 w 88"/>
                <a:gd name="T5" fmla="*/ 49 h 198"/>
                <a:gd name="T6" fmla="*/ 0 w 88"/>
                <a:gd name="T7" fmla="*/ 80 h 198"/>
                <a:gd name="T8" fmla="*/ 7 w 88"/>
                <a:gd name="T9" fmla="*/ 114 h 198"/>
                <a:gd name="T10" fmla="*/ 34 w 88"/>
                <a:gd name="T11" fmla="*/ 125 h 198"/>
                <a:gd name="T12" fmla="*/ 46 w 88"/>
                <a:gd name="T13" fmla="*/ 125 h 198"/>
                <a:gd name="T14" fmla="*/ 61 w 88"/>
                <a:gd name="T15" fmla="*/ 114 h 198"/>
                <a:gd name="T16" fmla="*/ 68 w 88"/>
                <a:gd name="T17" fmla="*/ 148 h 198"/>
                <a:gd name="T18" fmla="*/ 65 w 88"/>
                <a:gd name="T19" fmla="*/ 159 h 198"/>
                <a:gd name="T20" fmla="*/ 53 w 88"/>
                <a:gd name="T21" fmla="*/ 178 h 198"/>
                <a:gd name="T22" fmla="*/ 42 w 88"/>
                <a:gd name="T23" fmla="*/ 178 h 198"/>
                <a:gd name="T24" fmla="*/ 26 w 88"/>
                <a:gd name="T25" fmla="*/ 171 h 198"/>
                <a:gd name="T26" fmla="*/ 19 w 88"/>
                <a:gd name="T27" fmla="*/ 152 h 198"/>
                <a:gd name="T28" fmla="*/ 0 w 88"/>
                <a:gd name="T29" fmla="*/ 144 h 198"/>
                <a:gd name="T30" fmla="*/ 0 w 88"/>
                <a:gd name="T31" fmla="*/ 148 h 198"/>
                <a:gd name="T32" fmla="*/ 11 w 88"/>
                <a:gd name="T33" fmla="*/ 186 h 198"/>
                <a:gd name="T34" fmla="*/ 46 w 88"/>
                <a:gd name="T35" fmla="*/ 197 h 198"/>
                <a:gd name="T36" fmla="*/ 65 w 88"/>
                <a:gd name="T37" fmla="*/ 194 h 198"/>
                <a:gd name="T38" fmla="*/ 87 w 88"/>
                <a:gd name="T39" fmla="*/ 171 h 198"/>
                <a:gd name="T40" fmla="*/ 87 w 88"/>
                <a:gd name="T41" fmla="*/ 49 h 198"/>
                <a:gd name="T42" fmla="*/ 87 w 88"/>
                <a:gd name="T43" fmla="*/ 30 h 198"/>
                <a:gd name="T44" fmla="*/ 65 w 88"/>
                <a:gd name="T45" fmla="*/ 4 h 198"/>
                <a:gd name="T46" fmla="*/ 68 w 88"/>
                <a:gd name="T47" fmla="*/ 76 h 198"/>
                <a:gd name="T48" fmla="*/ 65 w 88"/>
                <a:gd name="T49" fmla="*/ 87 h 198"/>
                <a:gd name="T50" fmla="*/ 53 w 88"/>
                <a:gd name="T51" fmla="*/ 103 h 198"/>
                <a:gd name="T52" fmla="*/ 46 w 88"/>
                <a:gd name="T53" fmla="*/ 106 h 198"/>
                <a:gd name="T54" fmla="*/ 26 w 88"/>
                <a:gd name="T55" fmla="*/ 99 h 198"/>
                <a:gd name="T56" fmla="*/ 23 w 88"/>
                <a:gd name="T57" fmla="*/ 76 h 198"/>
                <a:gd name="T58" fmla="*/ 23 w 88"/>
                <a:gd name="T59" fmla="*/ 49 h 198"/>
                <a:gd name="T60" fmla="*/ 26 w 88"/>
                <a:gd name="T61" fmla="*/ 26 h 198"/>
                <a:gd name="T62" fmla="*/ 46 w 88"/>
                <a:gd name="T63" fmla="*/ 19 h 198"/>
                <a:gd name="T64" fmla="*/ 53 w 88"/>
                <a:gd name="T65" fmla="*/ 23 h 198"/>
                <a:gd name="T66" fmla="*/ 65 w 88"/>
                <a:gd name="T67" fmla="*/ 38 h 198"/>
                <a:gd name="T68" fmla="*/ 68 w 88"/>
                <a:gd name="T69" fmla="*/ 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98">
                  <a:moveTo>
                    <a:pt x="46" y="0"/>
                  </a:moveTo>
                  <a:lnTo>
                    <a:pt x="46" y="0"/>
                  </a:lnTo>
                  <a:lnTo>
                    <a:pt x="23" y="4"/>
                  </a:lnTo>
                  <a:lnTo>
                    <a:pt x="11" y="15"/>
                  </a:lnTo>
                  <a:lnTo>
                    <a:pt x="4" y="30"/>
                  </a:lnTo>
                  <a:lnTo>
                    <a:pt x="0" y="49"/>
                  </a:lnTo>
                  <a:lnTo>
                    <a:pt x="0" y="80"/>
                  </a:lnTo>
                  <a:lnTo>
                    <a:pt x="0" y="80"/>
                  </a:lnTo>
                  <a:lnTo>
                    <a:pt x="4" y="99"/>
                  </a:lnTo>
                  <a:lnTo>
                    <a:pt x="7" y="114"/>
                  </a:lnTo>
                  <a:lnTo>
                    <a:pt x="19" y="122"/>
                  </a:lnTo>
                  <a:lnTo>
                    <a:pt x="34" y="125"/>
                  </a:lnTo>
                  <a:lnTo>
                    <a:pt x="34" y="125"/>
                  </a:lnTo>
                  <a:lnTo>
                    <a:pt x="46" y="125"/>
                  </a:lnTo>
                  <a:lnTo>
                    <a:pt x="57" y="118"/>
                  </a:lnTo>
                  <a:lnTo>
                    <a:pt x="61" y="114"/>
                  </a:lnTo>
                  <a:lnTo>
                    <a:pt x="68" y="103"/>
                  </a:lnTo>
                  <a:lnTo>
                    <a:pt x="68" y="148"/>
                  </a:lnTo>
                  <a:lnTo>
                    <a:pt x="68" y="148"/>
                  </a:lnTo>
                  <a:lnTo>
                    <a:pt x="65" y="159"/>
                  </a:lnTo>
                  <a:lnTo>
                    <a:pt x="61" y="171"/>
                  </a:lnTo>
                  <a:lnTo>
                    <a:pt x="53" y="178"/>
                  </a:lnTo>
                  <a:lnTo>
                    <a:pt x="42" y="178"/>
                  </a:lnTo>
                  <a:lnTo>
                    <a:pt x="42" y="178"/>
                  </a:lnTo>
                  <a:lnTo>
                    <a:pt x="34" y="178"/>
                  </a:lnTo>
                  <a:lnTo>
                    <a:pt x="26" y="171"/>
                  </a:lnTo>
                  <a:lnTo>
                    <a:pt x="23" y="163"/>
                  </a:lnTo>
                  <a:lnTo>
                    <a:pt x="19" y="152"/>
                  </a:lnTo>
                  <a:lnTo>
                    <a:pt x="19" y="144"/>
                  </a:lnTo>
                  <a:lnTo>
                    <a:pt x="0" y="144"/>
                  </a:lnTo>
                  <a:lnTo>
                    <a:pt x="0" y="148"/>
                  </a:lnTo>
                  <a:lnTo>
                    <a:pt x="0" y="148"/>
                  </a:lnTo>
                  <a:lnTo>
                    <a:pt x="4" y="171"/>
                  </a:lnTo>
                  <a:lnTo>
                    <a:pt x="11" y="186"/>
                  </a:lnTo>
                  <a:lnTo>
                    <a:pt x="23" y="194"/>
                  </a:lnTo>
                  <a:lnTo>
                    <a:pt x="46" y="197"/>
                  </a:lnTo>
                  <a:lnTo>
                    <a:pt x="46" y="197"/>
                  </a:lnTo>
                  <a:lnTo>
                    <a:pt x="65" y="194"/>
                  </a:lnTo>
                  <a:lnTo>
                    <a:pt x="80" y="186"/>
                  </a:lnTo>
                  <a:lnTo>
                    <a:pt x="87" y="171"/>
                  </a:lnTo>
                  <a:lnTo>
                    <a:pt x="87" y="148"/>
                  </a:lnTo>
                  <a:lnTo>
                    <a:pt x="87" y="49"/>
                  </a:lnTo>
                  <a:lnTo>
                    <a:pt x="87" y="49"/>
                  </a:lnTo>
                  <a:lnTo>
                    <a:pt x="87" y="30"/>
                  </a:lnTo>
                  <a:lnTo>
                    <a:pt x="76" y="15"/>
                  </a:lnTo>
                  <a:lnTo>
                    <a:pt x="65" y="4"/>
                  </a:lnTo>
                  <a:lnTo>
                    <a:pt x="46" y="0"/>
                  </a:lnTo>
                  <a:close/>
                  <a:moveTo>
                    <a:pt x="68" y="76"/>
                  </a:moveTo>
                  <a:lnTo>
                    <a:pt x="68" y="76"/>
                  </a:lnTo>
                  <a:lnTo>
                    <a:pt x="65" y="87"/>
                  </a:lnTo>
                  <a:lnTo>
                    <a:pt x="61" y="99"/>
                  </a:lnTo>
                  <a:lnTo>
                    <a:pt x="53" y="103"/>
                  </a:lnTo>
                  <a:lnTo>
                    <a:pt x="46" y="106"/>
                  </a:lnTo>
                  <a:lnTo>
                    <a:pt x="46" y="106"/>
                  </a:lnTo>
                  <a:lnTo>
                    <a:pt x="34" y="103"/>
                  </a:lnTo>
                  <a:lnTo>
                    <a:pt x="26" y="99"/>
                  </a:lnTo>
                  <a:lnTo>
                    <a:pt x="23" y="87"/>
                  </a:lnTo>
                  <a:lnTo>
                    <a:pt x="23" y="76"/>
                  </a:lnTo>
                  <a:lnTo>
                    <a:pt x="23" y="49"/>
                  </a:lnTo>
                  <a:lnTo>
                    <a:pt x="23" y="49"/>
                  </a:lnTo>
                  <a:lnTo>
                    <a:pt x="23" y="38"/>
                  </a:lnTo>
                  <a:lnTo>
                    <a:pt x="26" y="26"/>
                  </a:lnTo>
                  <a:lnTo>
                    <a:pt x="34" y="23"/>
                  </a:lnTo>
                  <a:lnTo>
                    <a:pt x="46" y="19"/>
                  </a:lnTo>
                  <a:lnTo>
                    <a:pt x="46" y="19"/>
                  </a:lnTo>
                  <a:lnTo>
                    <a:pt x="53" y="23"/>
                  </a:lnTo>
                  <a:lnTo>
                    <a:pt x="61" y="26"/>
                  </a:lnTo>
                  <a:lnTo>
                    <a:pt x="65" y="38"/>
                  </a:lnTo>
                  <a:lnTo>
                    <a:pt x="68" y="49"/>
                  </a:lnTo>
                  <a:lnTo>
                    <a:pt x="68" y="7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5" name="Freeform 106">
              <a:extLst>
                <a:ext uri="{FF2B5EF4-FFF2-40B4-BE49-F238E27FC236}">
                  <a16:creationId xmlns:a16="http://schemas.microsoft.com/office/drawing/2014/main" id="{C1C15501-5BB2-4CD5-BB3C-6CAC86388608}"/>
                </a:ext>
              </a:extLst>
            </p:cNvPr>
            <p:cNvSpPr>
              <a:spLocks noChangeArrowheads="1"/>
            </p:cNvSpPr>
            <p:nvPr/>
          </p:nvSpPr>
          <p:spPr bwMode="auto">
            <a:xfrm>
              <a:off x="4314640" y="1875858"/>
              <a:ext cx="21328" cy="80294"/>
            </a:xfrm>
            <a:custGeom>
              <a:avLst/>
              <a:gdLst>
                <a:gd name="T0" fmla="*/ 0 w 73"/>
                <a:gd name="T1" fmla="*/ 39 h 283"/>
                <a:gd name="T2" fmla="*/ 0 w 73"/>
                <a:gd name="T3" fmla="*/ 65 h 283"/>
                <a:gd name="T4" fmla="*/ 0 w 73"/>
                <a:gd name="T5" fmla="*/ 65 h 283"/>
                <a:gd name="T6" fmla="*/ 23 w 73"/>
                <a:gd name="T7" fmla="*/ 58 h 283"/>
                <a:gd name="T8" fmla="*/ 42 w 73"/>
                <a:gd name="T9" fmla="*/ 50 h 283"/>
                <a:gd name="T10" fmla="*/ 42 w 73"/>
                <a:gd name="T11" fmla="*/ 282 h 283"/>
                <a:gd name="T12" fmla="*/ 72 w 73"/>
                <a:gd name="T13" fmla="*/ 282 h 283"/>
                <a:gd name="T14" fmla="*/ 72 w 73"/>
                <a:gd name="T15" fmla="*/ 0 h 283"/>
                <a:gd name="T16" fmla="*/ 49 w 73"/>
                <a:gd name="T17" fmla="*/ 0 h 283"/>
                <a:gd name="T18" fmla="*/ 49 w 73"/>
                <a:gd name="T19" fmla="*/ 0 h 283"/>
                <a:gd name="T20" fmla="*/ 46 w 73"/>
                <a:gd name="T21" fmla="*/ 16 h 283"/>
                <a:gd name="T22" fmla="*/ 34 w 73"/>
                <a:gd name="T23" fmla="*/ 27 h 283"/>
                <a:gd name="T24" fmla="*/ 23 w 73"/>
                <a:gd name="T25" fmla="*/ 35 h 283"/>
                <a:gd name="T26" fmla="*/ 0 w 73"/>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83">
                  <a:moveTo>
                    <a:pt x="0" y="39"/>
                  </a:moveTo>
                  <a:lnTo>
                    <a:pt x="0" y="65"/>
                  </a:lnTo>
                  <a:lnTo>
                    <a:pt x="0" y="65"/>
                  </a:lnTo>
                  <a:lnTo>
                    <a:pt x="23" y="58"/>
                  </a:lnTo>
                  <a:lnTo>
                    <a:pt x="42" y="50"/>
                  </a:lnTo>
                  <a:lnTo>
                    <a:pt x="42" y="282"/>
                  </a:lnTo>
                  <a:lnTo>
                    <a:pt x="72" y="282"/>
                  </a:lnTo>
                  <a:lnTo>
                    <a:pt x="72" y="0"/>
                  </a:lnTo>
                  <a:lnTo>
                    <a:pt x="49" y="0"/>
                  </a:lnTo>
                  <a:lnTo>
                    <a:pt x="49" y="0"/>
                  </a:lnTo>
                  <a:lnTo>
                    <a:pt x="46" y="16"/>
                  </a:lnTo>
                  <a:lnTo>
                    <a:pt x="34" y="27"/>
                  </a:lnTo>
                  <a:lnTo>
                    <a:pt x="23"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6" name="Freeform 107">
              <a:extLst>
                <a:ext uri="{FF2B5EF4-FFF2-40B4-BE49-F238E27FC236}">
                  <a16:creationId xmlns:a16="http://schemas.microsoft.com/office/drawing/2014/main" id="{9D164A71-340E-499C-9162-1997859A54BF}"/>
                </a:ext>
              </a:extLst>
            </p:cNvPr>
            <p:cNvSpPr>
              <a:spLocks noChangeArrowheads="1"/>
            </p:cNvSpPr>
            <p:nvPr/>
          </p:nvSpPr>
          <p:spPr bwMode="auto">
            <a:xfrm>
              <a:off x="4347259" y="1874603"/>
              <a:ext cx="36383" cy="82803"/>
            </a:xfrm>
            <a:custGeom>
              <a:avLst/>
              <a:gdLst>
                <a:gd name="T0" fmla="*/ 64 w 130"/>
                <a:gd name="T1" fmla="*/ 0 h 289"/>
                <a:gd name="T2" fmla="*/ 64 w 130"/>
                <a:gd name="T3" fmla="*/ 0 h 289"/>
                <a:gd name="T4" fmla="*/ 49 w 130"/>
                <a:gd name="T5" fmla="*/ 3 h 289"/>
                <a:gd name="T6" fmla="*/ 34 w 130"/>
                <a:gd name="T7" fmla="*/ 3 h 289"/>
                <a:gd name="T8" fmla="*/ 23 w 130"/>
                <a:gd name="T9" fmla="*/ 11 h 289"/>
                <a:gd name="T10" fmla="*/ 15 w 130"/>
                <a:gd name="T11" fmla="*/ 19 h 289"/>
                <a:gd name="T12" fmla="*/ 8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8 w 130"/>
                <a:gd name="T25" fmla="*/ 258 h 289"/>
                <a:gd name="T26" fmla="*/ 15 w 130"/>
                <a:gd name="T27" fmla="*/ 269 h 289"/>
                <a:gd name="T28" fmla="*/ 23 w 130"/>
                <a:gd name="T29" fmla="*/ 277 h 289"/>
                <a:gd name="T30" fmla="*/ 34 w 130"/>
                <a:gd name="T31" fmla="*/ 281 h 289"/>
                <a:gd name="T32" fmla="*/ 49 w 130"/>
                <a:gd name="T33" fmla="*/ 285 h 289"/>
                <a:gd name="T34" fmla="*/ 64 w 130"/>
                <a:gd name="T35" fmla="*/ 288 h 289"/>
                <a:gd name="T36" fmla="*/ 64 w 130"/>
                <a:gd name="T37" fmla="*/ 288 h 289"/>
                <a:gd name="T38" fmla="*/ 80 w 130"/>
                <a:gd name="T39" fmla="*/ 285 h 289"/>
                <a:gd name="T40" fmla="*/ 91 w 130"/>
                <a:gd name="T41" fmla="*/ 281 h 289"/>
                <a:gd name="T42" fmla="*/ 102 w 130"/>
                <a:gd name="T43" fmla="*/ 277 h 289"/>
                <a:gd name="T44" fmla="*/ 110 w 130"/>
                <a:gd name="T45" fmla="*/ 269 h 289"/>
                <a:gd name="T46" fmla="*/ 118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18 w 130"/>
                <a:gd name="T59" fmla="*/ 30 h 289"/>
                <a:gd name="T60" fmla="*/ 110 w 130"/>
                <a:gd name="T61" fmla="*/ 19 h 289"/>
                <a:gd name="T62" fmla="*/ 102 w 130"/>
                <a:gd name="T63" fmla="*/ 11 h 289"/>
                <a:gd name="T64" fmla="*/ 91 w 130"/>
                <a:gd name="T65" fmla="*/ 3 h 289"/>
                <a:gd name="T66" fmla="*/ 80 w 130"/>
                <a:gd name="T67" fmla="*/ 3 h 289"/>
                <a:gd name="T68" fmla="*/ 64 w 130"/>
                <a:gd name="T69" fmla="*/ 0 h 289"/>
                <a:gd name="T70" fmla="*/ 95 w 130"/>
                <a:gd name="T71" fmla="*/ 216 h 289"/>
                <a:gd name="T72" fmla="*/ 95 w 130"/>
                <a:gd name="T73" fmla="*/ 216 h 289"/>
                <a:gd name="T74" fmla="*/ 95 w 130"/>
                <a:gd name="T75" fmla="*/ 235 h 289"/>
                <a:gd name="T76" fmla="*/ 87 w 130"/>
                <a:gd name="T77" fmla="*/ 247 h 289"/>
                <a:gd name="T78" fmla="*/ 80 w 130"/>
                <a:gd name="T79" fmla="*/ 254 h 289"/>
                <a:gd name="T80" fmla="*/ 64 w 130"/>
                <a:gd name="T81" fmla="*/ 258 h 289"/>
                <a:gd name="T82" fmla="*/ 64 w 130"/>
                <a:gd name="T83" fmla="*/ 258 h 289"/>
                <a:gd name="T84" fmla="*/ 49 w 130"/>
                <a:gd name="T85" fmla="*/ 254 h 289"/>
                <a:gd name="T86" fmla="*/ 38 w 130"/>
                <a:gd name="T87" fmla="*/ 247 h 289"/>
                <a:gd name="T88" fmla="*/ 30 w 130"/>
                <a:gd name="T89" fmla="*/ 235 h 289"/>
                <a:gd name="T90" fmla="*/ 30 w 130"/>
                <a:gd name="T91" fmla="*/ 216 h 289"/>
                <a:gd name="T92" fmla="*/ 30 w 130"/>
                <a:gd name="T93" fmla="*/ 68 h 289"/>
                <a:gd name="T94" fmla="*/ 30 w 130"/>
                <a:gd name="T95" fmla="*/ 68 h 289"/>
                <a:gd name="T96" fmla="*/ 30 w 130"/>
                <a:gd name="T97" fmla="*/ 53 h 289"/>
                <a:gd name="T98" fmla="*/ 38 w 130"/>
                <a:gd name="T99" fmla="*/ 38 h 289"/>
                <a:gd name="T100" fmla="*/ 49 w 130"/>
                <a:gd name="T101" fmla="*/ 30 h 289"/>
                <a:gd name="T102" fmla="*/ 64 w 130"/>
                <a:gd name="T103" fmla="*/ 30 h 289"/>
                <a:gd name="T104" fmla="*/ 64 w 130"/>
                <a:gd name="T105" fmla="*/ 30 h 289"/>
                <a:gd name="T106" fmla="*/ 80 w 130"/>
                <a:gd name="T107" fmla="*/ 30 h 289"/>
                <a:gd name="T108" fmla="*/ 87 w 130"/>
                <a:gd name="T109" fmla="*/ 38 h 289"/>
                <a:gd name="T110" fmla="*/ 95 w 130"/>
                <a:gd name="T111" fmla="*/ 53 h 289"/>
                <a:gd name="T112" fmla="*/ 95 w 130"/>
                <a:gd name="T113" fmla="*/ 68 h 289"/>
                <a:gd name="T114" fmla="*/ 95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4" y="0"/>
                  </a:moveTo>
                  <a:lnTo>
                    <a:pt x="64" y="0"/>
                  </a:lnTo>
                  <a:lnTo>
                    <a:pt x="49" y="3"/>
                  </a:lnTo>
                  <a:lnTo>
                    <a:pt x="34" y="3"/>
                  </a:lnTo>
                  <a:lnTo>
                    <a:pt x="23" y="11"/>
                  </a:lnTo>
                  <a:lnTo>
                    <a:pt x="15" y="19"/>
                  </a:lnTo>
                  <a:lnTo>
                    <a:pt x="8" y="30"/>
                  </a:lnTo>
                  <a:lnTo>
                    <a:pt x="4" y="42"/>
                  </a:lnTo>
                  <a:lnTo>
                    <a:pt x="0" y="72"/>
                  </a:lnTo>
                  <a:lnTo>
                    <a:pt x="0" y="216"/>
                  </a:lnTo>
                  <a:lnTo>
                    <a:pt x="0" y="216"/>
                  </a:lnTo>
                  <a:lnTo>
                    <a:pt x="4" y="247"/>
                  </a:lnTo>
                  <a:lnTo>
                    <a:pt x="8" y="258"/>
                  </a:lnTo>
                  <a:lnTo>
                    <a:pt x="15" y="269"/>
                  </a:lnTo>
                  <a:lnTo>
                    <a:pt x="23" y="277"/>
                  </a:lnTo>
                  <a:lnTo>
                    <a:pt x="34" y="281"/>
                  </a:lnTo>
                  <a:lnTo>
                    <a:pt x="49" y="285"/>
                  </a:lnTo>
                  <a:lnTo>
                    <a:pt x="64" y="288"/>
                  </a:lnTo>
                  <a:lnTo>
                    <a:pt x="64" y="288"/>
                  </a:lnTo>
                  <a:lnTo>
                    <a:pt x="80" y="285"/>
                  </a:lnTo>
                  <a:lnTo>
                    <a:pt x="91" y="281"/>
                  </a:lnTo>
                  <a:lnTo>
                    <a:pt x="102" y="277"/>
                  </a:lnTo>
                  <a:lnTo>
                    <a:pt x="110" y="269"/>
                  </a:lnTo>
                  <a:lnTo>
                    <a:pt x="118" y="258"/>
                  </a:lnTo>
                  <a:lnTo>
                    <a:pt x="125" y="247"/>
                  </a:lnTo>
                  <a:lnTo>
                    <a:pt x="129" y="216"/>
                  </a:lnTo>
                  <a:lnTo>
                    <a:pt x="129" y="72"/>
                  </a:lnTo>
                  <a:lnTo>
                    <a:pt x="129" y="72"/>
                  </a:lnTo>
                  <a:lnTo>
                    <a:pt x="125" y="42"/>
                  </a:lnTo>
                  <a:lnTo>
                    <a:pt x="118" y="30"/>
                  </a:lnTo>
                  <a:lnTo>
                    <a:pt x="110" y="19"/>
                  </a:lnTo>
                  <a:lnTo>
                    <a:pt x="102" y="11"/>
                  </a:lnTo>
                  <a:lnTo>
                    <a:pt x="91" y="3"/>
                  </a:lnTo>
                  <a:lnTo>
                    <a:pt x="80" y="3"/>
                  </a:lnTo>
                  <a:lnTo>
                    <a:pt x="64" y="0"/>
                  </a:lnTo>
                  <a:close/>
                  <a:moveTo>
                    <a:pt x="95" y="216"/>
                  </a:moveTo>
                  <a:lnTo>
                    <a:pt x="95" y="216"/>
                  </a:lnTo>
                  <a:lnTo>
                    <a:pt x="95" y="235"/>
                  </a:lnTo>
                  <a:lnTo>
                    <a:pt x="87" y="247"/>
                  </a:lnTo>
                  <a:lnTo>
                    <a:pt x="80" y="254"/>
                  </a:lnTo>
                  <a:lnTo>
                    <a:pt x="64" y="258"/>
                  </a:lnTo>
                  <a:lnTo>
                    <a:pt x="64" y="258"/>
                  </a:lnTo>
                  <a:lnTo>
                    <a:pt x="49" y="254"/>
                  </a:lnTo>
                  <a:lnTo>
                    <a:pt x="38" y="247"/>
                  </a:lnTo>
                  <a:lnTo>
                    <a:pt x="30" y="235"/>
                  </a:lnTo>
                  <a:lnTo>
                    <a:pt x="30" y="216"/>
                  </a:lnTo>
                  <a:lnTo>
                    <a:pt x="30" y="68"/>
                  </a:lnTo>
                  <a:lnTo>
                    <a:pt x="30" y="68"/>
                  </a:lnTo>
                  <a:lnTo>
                    <a:pt x="30" y="53"/>
                  </a:lnTo>
                  <a:lnTo>
                    <a:pt x="38" y="38"/>
                  </a:lnTo>
                  <a:lnTo>
                    <a:pt x="49" y="30"/>
                  </a:lnTo>
                  <a:lnTo>
                    <a:pt x="64" y="30"/>
                  </a:lnTo>
                  <a:lnTo>
                    <a:pt x="64" y="30"/>
                  </a:lnTo>
                  <a:lnTo>
                    <a:pt x="80" y="30"/>
                  </a:lnTo>
                  <a:lnTo>
                    <a:pt x="87" y="38"/>
                  </a:lnTo>
                  <a:lnTo>
                    <a:pt x="95" y="53"/>
                  </a:lnTo>
                  <a:lnTo>
                    <a:pt x="95" y="68"/>
                  </a:lnTo>
                  <a:lnTo>
                    <a:pt x="95"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7" name="Freeform 108">
              <a:extLst>
                <a:ext uri="{FF2B5EF4-FFF2-40B4-BE49-F238E27FC236}">
                  <a16:creationId xmlns:a16="http://schemas.microsoft.com/office/drawing/2014/main" id="{85DAE253-7840-47A2-BEFD-E4D663615E51}"/>
                </a:ext>
              </a:extLst>
            </p:cNvPr>
            <p:cNvSpPr>
              <a:spLocks noChangeArrowheads="1"/>
            </p:cNvSpPr>
            <p:nvPr/>
          </p:nvSpPr>
          <p:spPr bwMode="auto">
            <a:xfrm>
              <a:off x="4394933" y="1869585"/>
              <a:ext cx="13800" cy="55202"/>
            </a:xfrm>
            <a:custGeom>
              <a:avLst/>
              <a:gdLst>
                <a:gd name="T0" fmla="*/ 0 w 47"/>
                <a:gd name="T1" fmla="*/ 26 h 194"/>
                <a:gd name="T2" fmla="*/ 0 w 47"/>
                <a:gd name="T3" fmla="*/ 42 h 194"/>
                <a:gd name="T4" fmla="*/ 0 w 47"/>
                <a:gd name="T5" fmla="*/ 42 h 194"/>
                <a:gd name="T6" fmla="*/ 12 w 47"/>
                <a:gd name="T7" fmla="*/ 38 h 194"/>
                <a:gd name="T8" fmla="*/ 27 w 47"/>
                <a:gd name="T9" fmla="*/ 34 h 194"/>
                <a:gd name="T10" fmla="*/ 27 w 47"/>
                <a:gd name="T11" fmla="*/ 193 h 194"/>
                <a:gd name="T12" fmla="*/ 46 w 47"/>
                <a:gd name="T13" fmla="*/ 193 h 194"/>
                <a:gd name="T14" fmla="*/ 46 w 47"/>
                <a:gd name="T15" fmla="*/ 0 h 194"/>
                <a:gd name="T16" fmla="*/ 30 w 47"/>
                <a:gd name="T17" fmla="*/ 0 h 194"/>
                <a:gd name="T18" fmla="*/ 30 w 47"/>
                <a:gd name="T19" fmla="*/ 0 h 194"/>
                <a:gd name="T20" fmla="*/ 27 w 47"/>
                <a:gd name="T21" fmla="*/ 7 h 194"/>
                <a:gd name="T22" fmla="*/ 19 w 47"/>
                <a:gd name="T23" fmla="*/ 15 h 194"/>
                <a:gd name="T24" fmla="*/ 12 w 47"/>
                <a:gd name="T25" fmla="*/ 22 h 194"/>
                <a:gd name="T26" fmla="*/ 0 w 47"/>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94">
                  <a:moveTo>
                    <a:pt x="0" y="26"/>
                  </a:moveTo>
                  <a:lnTo>
                    <a:pt x="0" y="42"/>
                  </a:lnTo>
                  <a:lnTo>
                    <a:pt x="0" y="42"/>
                  </a:lnTo>
                  <a:lnTo>
                    <a:pt x="12" y="38"/>
                  </a:lnTo>
                  <a:lnTo>
                    <a:pt x="27" y="34"/>
                  </a:lnTo>
                  <a:lnTo>
                    <a:pt x="27" y="193"/>
                  </a:lnTo>
                  <a:lnTo>
                    <a:pt x="46" y="193"/>
                  </a:lnTo>
                  <a:lnTo>
                    <a:pt x="46" y="0"/>
                  </a:lnTo>
                  <a:lnTo>
                    <a:pt x="30" y="0"/>
                  </a:lnTo>
                  <a:lnTo>
                    <a:pt x="30" y="0"/>
                  </a:lnTo>
                  <a:lnTo>
                    <a:pt x="27" y="7"/>
                  </a:lnTo>
                  <a:lnTo>
                    <a:pt x="19" y="15"/>
                  </a:lnTo>
                  <a:lnTo>
                    <a:pt x="12"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8" name="Freeform 109">
              <a:extLst>
                <a:ext uri="{FF2B5EF4-FFF2-40B4-BE49-F238E27FC236}">
                  <a16:creationId xmlns:a16="http://schemas.microsoft.com/office/drawing/2014/main" id="{7269567A-B3A1-4220-86BB-8E90EF0EB703}"/>
                </a:ext>
              </a:extLst>
            </p:cNvPr>
            <p:cNvSpPr>
              <a:spLocks noChangeArrowheads="1"/>
            </p:cNvSpPr>
            <p:nvPr/>
          </p:nvSpPr>
          <p:spPr bwMode="auto">
            <a:xfrm>
              <a:off x="4417516" y="1868331"/>
              <a:ext cx="26346" cy="56456"/>
            </a:xfrm>
            <a:custGeom>
              <a:avLst/>
              <a:gdLst>
                <a:gd name="T0" fmla="*/ 46 w 92"/>
                <a:gd name="T1" fmla="*/ 0 h 198"/>
                <a:gd name="T2" fmla="*/ 46 w 92"/>
                <a:gd name="T3" fmla="*/ 0 h 198"/>
                <a:gd name="T4" fmla="*/ 27 w 92"/>
                <a:gd name="T5" fmla="*/ 4 h 198"/>
                <a:gd name="T6" fmla="*/ 11 w 92"/>
                <a:gd name="T7" fmla="*/ 15 h 198"/>
                <a:gd name="T8" fmla="*/ 4 w 92"/>
                <a:gd name="T9" fmla="*/ 30 h 198"/>
                <a:gd name="T10" fmla="*/ 0 w 92"/>
                <a:gd name="T11" fmla="*/ 49 h 198"/>
                <a:gd name="T12" fmla="*/ 0 w 92"/>
                <a:gd name="T13" fmla="*/ 148 h 198"/>
                <a:gd name="T14" fmla="*/ 0 w 92"/>
                <a:gd name="T15" fmla="*/ 148 h 198"/>
                <a:gd name="T16" fmla="*/ 4 w 92"/>
                <a:gd name="T17" fmla="*/ 171 h 198"/>
                <a:gd name="T18" fmla="*/ 11 w 92"/>
                <a:gd name="T19" fmla="*/ 186 h 198"/>
                <a:gd name="T20" fmla="*/ 27 w 92"/>
                <a:gd name="T21" fmla="*/ 194 h 198"/>
                <a:gd name="T22" fmla="*/ 46 w 92"/>
                <a:gd name="T23" fmla="*/ 197 h 198"/>
                <a:gd name="T24" fmla="*/ 46 w 92"/>
                <a:gd name="T25" fmla="*/ 197 h 198"/>
                <a:gd name="T26" fmla="*/ 65 w 92"/>
                <a:gd name="T27" fmla="*/ 194 h 198"/>
                <a:gd name="T28" fmla="*/ 80 w 92"/>
                <a:gd name="T29" fmla="*/ 186 h 198"/>
                <a:gd name="T30" fmla="*/ 88 w 92"/>
                <a:gd name="T31" fmla="*/ 171 h 198"/>
                <a:gd name="T32" fmla="*/ 91 w 92"/>
                <a:gd name="T33" fmla="*/ 148 h 198"/>
                <a:gd name="T34" fmla="*/ 91 w 92"/>
                <a:gd name="T35" fmla="*/ 49 h 198"/>
                <a:gd name="T36" fmla="*/ 91 w 92"/>
                <a:gd name="T37" fmla="*/ 49 h 198"/>
                <a:gd name="T38" fmla="*/ 88 w 92"/>
                <a:gd name="T39" fmla="*/ 30 h 198"/>
                <a:gd name="T40" fmla="*/ 80 w 92"/>
                <a:gd name="T41" fmla="*/ 15 h 198"/>
                <a:gd name="T42" fmla="*/ 65 w 92"/>
                <a:gd name="T43" fmla="*/ 4 h 198"/>
                <a:gd name="T44" fmla="*/ 46 w 92"/>
                <a:gd name="T45" fmla="*/ 0 h 198"/>
                <a:gd name="T46" fmla="*/ 69 w 92"/>
                <a:gd name="T47" fmla="*/ 152 h 198"/>
                <a:gd name="T48" fmla="*/ 69 w 92"/>
                <a:gd name="T49" fmla="*/ 152 h 198"/>
                <a:gd name="T50" fmla="*/ 69 w 92"/>
                <a:gd name="T51" fmla="*/ 163 h 198"/>
                <a:gd name="T52" fmla="*/ 65 w 92"/>
                <a:gd name="T53" fmla="*/ 171 h 198"/>
                <a:gd name="T54" fmla="*/ 57 w 92"/>
                <a:gd name="T55" fmla="*/ 178 h 198"/>
                <a:gd name="T56" fmla="*/ 46 w 92"/>
                <a:gd name="T57" fmla="*/ 178 h 198"/>
                <a:gd name="T58" fmla="*/ 46 w 92"/>
                <a:gd name="T59" fmla="*/ 178 h 198"/>
                <a:gd name="T60" fmla="*/ 34 w 92"/>
                <a:gd name="T61" fmla="*/ 178 h 198"/>
                <a:gd name="T62" fmla="*/ 27 w 92"/>
                <a:gd name="T63" fmla="*/ 171 h 198"/>
                <a:gd name="T64" fmla="*/ 23 w 92"/>
                <a:gd name="T65" fmla="*/ 163 h 198"/>
                <a:gd name="T66" fmla="*/ 23 w 92"/>
                <a:gd name="T67" fmla="*/ 152 h 198"/>
                <a:gd name="T68" fmla="*/ 23 w 92"/>
                <a:gd name="T69" fmla="*/ 49 h 198"/>
                <a:gd name="T70" fmla="*/ 23 w 92"/>
                <a:gd name="T71" fmla="*/ 49 h 198"/>
                <a:gd name="T72" fmla="*/ 23 w 92"/>
                <a:gd name="T73" fmla="*/ 38 h 198"/>
                <a:gd name="T74" fmla="*/ 27 w 92"/>
                <a:gd name="T75" fmla="*/ 26 h 198"/>
                <a:gd name="T76" fmla="*/ 34 w 92"/>
                <a:gd name="T77" fmla="*/ 23 h 198"/>
                <a:gd name="T78" fmla="*/ 46 w 92"/>
                <a:gd name="T79" fmla="*/ 19 h 198"/>
                <a:gd name="T80" fmla="*/ 46 w 92"/>
                <a:gd name="T81" fmla="*/ 19 h 198"/>
                <a:gd name="T82" fmla="*/ 57 w 92"/>
                <a:gd name="T83" fmla="*/ 23 h 198"/>
                <a:gd name="T84" fmla="*/ 65 w 92"/>
                <a:gd name="T85" fmla="*/ 26 h 198"/>
                <a:gd name="T86" fmla="*/ 69 w 92"/>
                <a:gd name="T87" fmla="*/ 38 h 198"/>
                <a:gd name="T88" fmla="*/ 69 w 92"/>
                <a:gd name="T89" fmla="*/ 49 h 198"/>
                <a:gd name="T90" fmla="*/ 69 w 92"/>
                <a:gd name="T91" fmla="*/ 1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98">
                  <a:moveTo>
                    <a:pt x="46" y="0"/>
                  </a:moveTo>
                  <a:lnTo>
                    <a:pt x="46" y="0"/>
                  </a:lnTo>
                  <a:lnTo>
                    <a:pt x="27" y="4"/>
                  </a:lnTo>
                  <a:lnTo>
                    <a:pt x="11" y="15"/>
                  </a:lnTo>
                  <a:lnTo>
                    <a:pt x="4" y="30"/>
                  </a:lnTo>
                  <a:lnTo>
                    <a:pt x="0" y="49"/>
                  </a:lnTo>
                  <a:lnTo>
                    <a:pt x="0" y="148"/>
                  </a:lnTo>
                  <a:lnTo>
                    <a:pt x="0" y="148"/>
                  </a:lnTo>
                  <a:lnTo>
                    <a:pt x="4" y="171"/>
                  </a:lnTo>
                  <a:lnTo>
                    <a:pt x="11" y="186"/>
                  </a:lnTo>
                  <a:lnTo>
                    <a:pt x="27" y="194"/>
                  </a:lnTo>
                  <a:lnTo>
                    <a:pt x="46" y="197"/>
                  </a:lnTo>
                  <a:lnTo>
                    <a:pt x="46" y="197"/>
                  </a:lnTo>
                  <a:lnTo>
                    <a:pt x="65" y="194"/>
                  </a:lnTo>
                  <a:lnTo>
                    <a:pt x="80" y="186"/>
                  </a:lnTo>
                  <a:lnTo>
                    <a:pt x="88" y="171"/>
                  </a:lnTo>
                  <a:lnTo>
                    <a:pt x="91" y="148"/>
                  </a:lnTo>
                  <a:lnTo>
                    <a:pt x="91" y="49"/>
                  </a:lnTo>
                  <a:lnTo>
                    <a:pt x="91" y="49"/>
                  </a:lnTo>
                  <a:lnTo>
                    <a:pt x="88" y="30"/>
                  </a:lnTo>
                  <a:lnTo>
                    <a:pt x="80" y="15"/>
                  </a:lnTo>
                  <a:lnTo>
                    <a:pt x="65" y="4"/>
                  </a:lnTo>
                  <a:lnTo>
                    <a:pt x="46" y="0"/>
                  </a:lnTo>
                  <a:close/>
                  <a:moveTo>
                    <a:pt x="69" y="152"/>
                  </a:moveTo>
                  <a:lnTo>
                    <a:pt x="69" y="152"/>
                  </a:lnTo>
                  <a:lnTo>
                    <a:pt x="69" y="163"/>
                  </a:lnTo>
                  <a:lnTo>
                    <a:pt x="65" y="171"/>
                  </a:lnTo>
                  <a:lnTo>
                    <a:pt x="57" y="178"/>
                  </a:lnTo>
                  <a:lnTo>
                    <a:pt x="46" y="178"/>
                  </a:lnTo>
                  <a:lnTo>
                    <a:pt x="46" y="178"/>
                  </a:lnTo>
                  <a:lnTo>
                    <a:pt x="34" y="178"/>
                  </a:lnTo>
                  <a:lnTo>
                    <a:pt x="27" y="171"/>
                  </a:lnTo>
                  <a:lnTo>
                    <a:pt x="23" y="163"/>
                  </a:lnTo>
                  <a:lnTo>
                    <a:pt x="23" y="152"/>
                  </a:lnTo>
                  <a:lnTo>
                    <a:pt x="23" y="49"/>
                  </a:lnTo>
                  <a:lnTo>
                    <a:pt x="23" y="49"/>
                  </a:lnTo>
                  <a:lnTo>
                    <a:pt x="23" y="38"/>
                  </a:lnTo>
                  <a:lnTo>
                    <a:pt x="27" y="26"/>
                  </a:lnTo>
                  <a:lnTo>
                    <a:pt x="34" y="23"/>
                  </a:lnTo>
                  <a:lnTo>
                    <a:pt x="46" y="19"/>
                  </a:lnTo>
                  <a:lnTo>
                    <a:pt x="46" y="19"/>
                  </a:lnTo>
                  <a:lnTo>
                    <a:pt x="57" y="23"/>
                  </a:lnTo>
                  <a:lnTo>
                    <a:pt x="65" y="26"/>
                  </a:lnTo>
                  <a:lnTo>
                    <a:pt x="69" y="38"/>
                  </a:lnTo>
                  <a:lnTo>
                    <a:pt x="69" y="49"/>
                  </a:lnTo>
                  <a:lnTo>
                    <a:pt x="69" y="152"/>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19" name="Freeform 110">
              <a:extLst>
                <a:ext uri="{FF2B5EF4-FFF2-40B4-BE49-F238E27FC236}">
                  <a16:creationId xmlns:a16="http://schemas.microsoft.com/office/drawing/2014/main" id="{B9E92744-5DE4-4E5D-868B-A668B6ABF3A0}"/>
                </a:ext>
              </a:extLst>
            </p:cNvPr>
            <p:cNvSpPr>
              <a:spLocks noChangeArrowheads="1"/>
            </p:cNvSpPr>
            <p:nvPr/>
          </p:nvSpPr>
          <p:spPr bwMode="auto">
            <a:xfrm>
              <a:off x="4670943" y="1875858"/>
              <a:ext cx="21328" cy="80294"/>
            </a:xfrm>
            <a:custGeom>
              <a:avLst/>
              <a:gdLst>
                <a:gd name="T0" fmla="*/ 0 w 73"/>
                <a:gd name="T1" fmla="*/ 39 h 283"/>
                <a:gd name="T2" fmla="*/ 0 w 73"/>
                <a:gd name="T3" fmla="*/ 65 h 283"/>
                <a:gd name="T4" fmla="*/ 0 w 73"/>
                <a:gd name="T5" fmla="*/ 65 h 283"/>
                <a:gd name="T6" fmla="*/ 22 w 73"/>
                <a:gd name="T7" fmla="*/ 58 h 283"/>
                <a:gd name="T8" fmla="*/ 41 w 73"/>
                <a:gd name="T9" fmla="*/ 50 h 283"/>
                <a:gd name="T10" fmla="*/ 41 w 73"/>
                <a:gd name="T11" fmla="*/ 282 h 283"/>
                <a:gd name="T12" fmla="*/ 72 w 73"/>
                <a:gd name="T13" fmla="*/ 282 h 283"/>
                <a:gd name="T14" fmla="*/ 72 w 73"/>
                <a:gd name="T15" fmla="*/ 0 h 283"/>
                <a:gd name="T16" fmla="*/ 49 w 73"/>
                <a:gd name="T17" fmla="*/ 0 h 283"/>
                <a:gd name="T18" fmla="*/ 49 w 73"/>
                <a:gd name="T19" fmla="*/ 0 h 283"/>
                <a:gd name="T20" fmla="*/ 41 w 73"/>
                <a:gd name="T21" fmla="*/ 16 h 283"/>
                <a:gd name="T22" fmla="*/ 34 w 73"/>
                <a:gd name="T23" fmla="*/ 27 h 283"/>
                <a:gd name="T24" fmla="*/ 19 w 73"/>
                <a:gd name="T25" fmla="*/ 35 h 283"/>
                <a:gd name="T26" fmla="*/ 0 w 73"/>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83">
                  <a:moveTo>
                    <a:pt x="0" y="39"/>
                  </a:moveTo>
                  <a:lnTo>
                    <a:pt x="0" y="65"/>
                  </a:lnTo>
                  <a:lnTo>
                    <a:pt x="0" y="65"/>
                  </a:lnTo>
                  <a:lnTo>
                    <a:pt x="22" y="58"/>
                  </a:lnTo>
                  <a:lnTo>
                    <a:pt x="41" y="50"/>
                  </a:lnTo>
                  <a:lnTo>
                    <a:pt x="41" y="282"/>
                  </a:lnTo>
                  <a:lnTo>
                    <a:pt x="72" y="282"/>
                  </a:lnTo>
                  <a:lnTo>
                    <a:pt x="72" y="0"/>
                  </a:lnTo>
                  <a:lnTo>
                    <a:pt x="49" y="0"/>
                  </a:lnTo>
                  <a:lnTo>
                    <a:pt x="49" y="0"/>
                  </a:lnTo>
                  <a:lnTo>
                    <a:pt x="41" y="16"/>
                  </a:lnTo>
                  <a:lnTo>
                    <a:pt x="34"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0" name="Freeform 111">
              <a:extLst>
                <a:ext uri="{FF2B5EF4-FFF2-40B4-BE49-F238E27FC236}">
                  <a16:creationId xmlns:a16="http://schemas.microsoft.com/office/drawing/2014/main" id="{1B85089D-64CA-4C76-AC96-C6E9B20BC2BD}"/>
                </a:ext>
              </a:extLst>
            </p:cNvPr>
            <p:cNvSpPr>
              <a:spLocks noChangeArrowheads="1"/>
            </p:cNvSpPr>
            <p:nvPr/>
          </p:nvSpPr>
          <p:spPr bwMode="auto">
            <a:xfrm>
              <a:off x="4703562" y="1874603"/>
              <a:ext cx="36383" cy="82803"/>
            </a:xfrm>
            <a:custGeom>
              <a:avLst/>
              <a:gdLst>
                <a:gd name="T0" fmla="*/ 61 w 126"/>
                <a:gd name="T1" fmla="*/ 0 h 289"/>
                <a:gd name="T2" fmla="*/ 61 w 126"/>
                <a:gd name="T3" fmla="*/ 0 h 289"/>
                <a:gd name="T4" fmla="*/ 50 w 126"/>
                <a:gd name="T5" fmla="*/ 3 h 289"/>
                <a:gd name="T6" fmla="*/ 34 w 126"/>
                <a:gd name="T7" fmla="*/ 3 h 289"/>
                <a:gd name="T8" fmla="*/ 23 w 126"/>
                <a:gd name="T9" fmla="*/ 11 h 289"/>
                <a:gd name="T10" fmla="*/ 15 w 126"/>
                <a:gd name="T11" fmla="*/ 19 h 289"/>
                <a:gd name="T12" fmla="*/ 8 w 126"/>
                <a:gd name="T13" fmla="*/ 30 h 289"/>
                <a:gd name="T14" fmla="*/ 4 w 126"/>
                <a:gd name="T15" fmla="*/ 42 h 289"/>
                <a:gd name="T16" fmla="*/ 0 w 126"/>
                <a:gd name="T17" fmla="*/ 72 h 289"/>
                <a:gd name="T18" fmla="*/ 0 w 126"/>
                <a:gd name="T19" fmla="*/ 216 h 289"/>
                <a:gd name="T20" fmla="*/ 0 w 126"/>
                <a:gd name="T21" fmla="*/ 216 h 289"/>
                <a:gd name="T22" fmla="*/ 4 w 126"/>
                <a:gd name="T23" fmla="*/ 247 h 289"/>
                <a:gd name="T24" fmla="*/ 8 w 126"/>
                <a:gd name="T25" fmla="*/ 258 h 289"/>
                <a:gd name="T26" fmla="*/ 15 w 126"/>
                <a:gd name="T27" fmla="*/ 269 h 289"/>
                <a:gd name="T28" fmla="*/ 23 w 126"/>
                <a:gd name="T29" fmla="*/ 277 h 289"/>
                <a:gd name="T30" fmla="*/ 34 w 126"/>
                <a:gd name="T31" fmla="*/ 281 h 289"/>
                <a:gd name="T32" fmla="*/ 50 w 126"/>
                <a:gd name="T33" fmla="*/ 285 h 289"/>
                <a:gd name="T34" fmla="*/ 61 w 126"/>
                <a:gd name="T35" fmla="*/ 288 h 289"/>
                <a:gd name="T36" fmla="*/ 61 w 126"/>
                <a:gd name="T37" fmla="*/ 288 h 289"/>
                <a:gd name="T38" fmla="*/ 76 w 126"/>
                <a:gd name="T39" fmla="*/ 285 h 289"/>
                <a:gd name="T40" fmla="*/ 91 w 126"/>
                <a:gd name="T41" fmla="*/ 281 h 289"/>
                <a:gd name="T42" fmla="*/ 103 w 126"/>
                <a:gd name="T43" fmla="*/ 277 h 289"/>
                <a:gd name="T44" fmla="*/ 110 w 126"/>
                <a:gd name="T45" fmla="*/ 269 h 289"/>
                <a:gd name="T46" fmla="*/ 118 w 126"/>
                <a:gd name="T47" fmla="*/ 258 h 289"/>
                <a:gd name="T48" fmla="*/ 122 w 126"/>
                <a:gd name="T49" fmla="*/ 247 h 289"/>
                <a:gd name="T50" fmla="*/ 125 w 126"/>
                <a:gd name="T51" fmla="*/ 216 h 289"/>
                <a:gd name="T52" fmla="*/ 125 w 126"/>
                <a:gd name="T53" fmla="*/ 72 h 289"/>
                <a:gd name="T54" fmla="*/ 125 w 126"/>
                <a:gd name="T55" fmla="*/ 72 h 289"/>
                <a:gd name="T56" fmla="*/ 122 w 126"/>
                <a:gd name="T57" fmla="*/ 42 h 289"/>
                <a:gd name="T58" fmla="*/ 118 w 126"/>
                <a:gd name="T59" fmla="*/ 30 h 289"/>
                <a:gd name="T60" fmla="*/ 110 w 126"/>
                <a:gd name="T61" fmla="*/ 19 h 289"/>
                <a:gd name="T62" fmla="*/ 103 w 126"/>
                <a:gd name="T63" fmla="*/ 11 h 289"/>
                <a:gd name="T64" fmla="*/ 91 w 126"/>
                <a:gd name="T65" fmla="*/ 3 h 289"/>
                <a:gd name="T66" fmla="*/ 76 w 126"/>
                <a:gd name="T67" fmla="*/ 3 h 289"/>
                <a:gd name="T68" fmla="*/ 61 w 126"/>
                <a:gd name="T69" fmla="*/ 0 h 289"/>
                <a:gd name="T70" fmla="*/ 95 w 126"/>
                <a:gd name="T71" fmla="*/ 216 h 289"/>
                <a:gd name="T72" fmla="*/ 95 w 126"/>
                <a:gd name="T73" fmla="*/ 216 h 289"/>
                <a:gd name="T74" fmla="*/ 95 w 126"/>
                <a:gd name="T75" fmla="*/ 235 h 289"/>
                <a:gd name="T76" fmla="*/ 88 w 126"/>
                <a:gd name="T77" fmla="*/ 247 h 289"/>
                <a:gd name="T78" fmla="*/ 76 w 126"/>
                <a:gd name="T79" fmla="*/ 254 h 289"/>
                <a:gd name="T80" fmla="*/ 61 w 126"/>
                <a:gd name="T81" fmla="*/ 258 h 289"/>
                <a:gd name="T82" fmla="*/ 61 w 126"/>
                <a:gd name="T83" fmla="*/ 258 h 289"/>
                <a:gd name="T84" fmla="*/ 50 w 126"/>
                <a:gd name="T85" fmla="*/ 254 h 289"/>
                <a:gd name="T86" fmla="*/ 38 w 126"/>
                <a:gd name="T87" fmla="*/ 247 h 289"/>
                <a:gd name="T88" fmla="*/ 31 w 126"/>
                <a:gd name="T89" fmla="*/ 235 h 289"/>
                <a:gd name="T90" fmla="*/ 31 w 126"/>
                <a:gd name="T91" fmla="*/ 216 h 289"/>
                <a:gd name="T92" fmla="*/ 31 w 126"/>
                <a:gd name="T93" fmla="*/ 68 h 289"/>
                <a:gd name="T94" fmla="*/ 31 w 126"/>
                <a:gd name="T95" fmla="*/ 68 h 289"/>
                <a:gd name="T96" fmla="*/ 31 w 126"/>
                <a:gd name="T97" fmla="*/ 53 h 289"/>
                <a:gd name="T98" fmla="*/ 38 w 126"/>
                <a:gd name="T99" fmla="*/ 38 h 289"/>
                <a:gd name="T100" fmla="*/ 50 w 126"/>
                <a:gd name="T101" fmla="*/ 30 h 289"/>
                <a:gd name="T102" fmla="*/ 61 w 126"/>
                <a:gd name="T103" fmla="*/ 30 h 289"/>
                <a:gd name="T104" fmla="*/ 61 w 126"/>
                <a:gd name="T105" fmla="*/ 30 h 289"/>
                <a:gd name="T106" fmla="*/ 76 w 126"/>
                <a:gd name="T107" fmla="*/ 30 h 289"/>
                <a:gd name="T108" fmla="*/ 88 w 126"/>
                <a:gd name="T109" fmla="*/ 38 h 289"/>
                <a:gd name="T110" fmla="*/ 95 w 126"/>
                <a:gd name="T111" fmla="*/ 53 h 289"/>
                <a:gd name="T112" fmla="*/ 95 w 126"/>
                <a:gd name="T113" fmla="*/ 68 h 289"/>
                <a:gd name="T114" fmla="*/ 95 w 126"/>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289">
                  <a:moveTo>
                    <a:pt x="61" y="0"/>
                  </a:moveTo>
                  <a:lnTo>
                    <a:pt x="61" y="0"/>
                  </a:lnTo>
                  <a:lnTo>
                    <a:pt x="50" y="3"/>
                  </a:lnTo>
                  <a:lnTo>
                    <a:pt x="34" y="3"/>
                  </a:lnTo>
                  <a:lnTo>
                    <a:pt x="23" y="11"/>
                  </a:lnTo>
                  <a:lnTo>
                    <a:pt x="15" y="19"/>
                  </a:lnTo>
                  <a:lnTo>
                    <a:pt x="8" y="30"/>
                  </a:lnTo>
                  <a:lnTo>
                    <a:pt x="4" y="42"/>
                  </a:lnTo>
                  <a:lnTo>
                    <a:pt x="0" y="72"/>
                  </a:lnTo>
                  <a:lnTo>
                    <a:pt x="0" y="216"/>
                  </a:lnTo>
                  <a:lnTo>
                    <a:pt x="0" y="216"/>
                  </a:lnTo>
                  <a:lnTo>
                    <a:pt x="4" y="247"/>
                  </a:lnTo>
                  <a:lnTo>
                    <a:pt x="8" y="258"/>
                  </a:lnTo>
                  <a:lnTo>
                    <a:pt x="15" y="269"/>
                  </a:lnTo>
                  <a:lnTo>
                    <a:pt x="23" y="277"/>
                  </a:lnTo>
                  <a:lnTo>
                    <a:pt x="34" y="281"/>
                  </a:lnTo>
                  <a:lnTo>
                    <a:pt x="50" y="285"/>
                  </a:lnTo>
                  <a:lnTo>
                    <a:pt x="61" y="288"/>
                  </a:lnTo>
                  <a:lnTo>
                    <a:pt x="61" y="288"/>
                  </a:lnTo>
                  <a:lnTo>
                    <a:pt x="76" y="285"/>
                  </a:lnTo>
                  <a:lnTo>
                    <a:pt x="91" y="281"/>
                  </a:lnTo>
                  <a:lnTo>
                    <a:pt x="103" y="277"/>
                  </a:lnTo>
                  <a:lnTo>
                    <a:pt x="110" y="269"/>
                  </a:lnTo>
                  <a:lnTo>
                    <a:pt x="118" y="258"/>
                  </a:lnTo>
                  <a:lnTo>
                    <a:pt x="122" y="247"/>
                  </a:lnTo>
                  <a:lnTo>
                    <a:pt x="125" y="216"/>
                  </a:lnTo>
                  <a:lnTo>
                    <a:pt x="125" y="72"/>
                  </a:lnTo>
                  <a:lnTo>
                    <a:pt x="125" y="72"/>
                  </a:lnTo>
                  <a:lnTo>
                    <a:pt x="122" y="42"/>
                  </a:lnTo>
                  <a:lnTo>
                    <a:pt x="118" y="30"/>
                  </a:lnTo>
                  <a:lnTo>
                    <a:pt x="110" y="19"/>
                  </a:lnTo>
                  <a:lnTo>
                    <a:pt x="103" y="11"/>
                  </a:lnTo>
                  <a:lnTo>
                    <a:pt x="91" y="3"/>
                  </a:lnTo>
                  <a:lnTo>
                    <a:pt x="76" y="3"/>
                  </a:lnTo>
                  <a:lnTo>
                    <a:pt x="61" y="0"/>
                  </a:lnTo>
                  <a:close/>
                  <a:moveTo>
                    <a:pt x="95" y="216"/>
                  </a:moveTo>
                  <a:lnTo>
                    <a:pt x="95" y="216"/>
                  </a:lnTo>
                  <a:lnTo>
                    <a:pt x="95" y="235"/>
                  </a:lnTo>
                  <a:lnTo>
                    <a:pt x="88" y="247"/>
                  </a:lnTo>
                  <a:lnTo>
                    <a:pt x="76" y="254"/>
                  </a:lnTo>
                  <a:lnTo>
                    <a:pt x="61" y="258"/>
                  </a:lnTo>
                  <a:lnTo>
                    <a:pt x="61" y="258"/>
                  </a:lnTo>
                  <a:lnTo>
                    <a:pt x="50" y="254"/>
                  </a:lnTo>
                  <a:lnTo>
                    <a:pt x="38" y="247"/>
                  </a:lnTo>
                  <a:lnTo>
                    <a:pt x="31" y="235"/>
                  </a:lnTo>
                  <a:lnTo>
                    <a:pt x="31" y="216"/>
                  </a:lnTo>
                  <a:lnTo>
                    <a:pt x="31" y="68"/>
                  </a:lnTo>
                  <a:lnTo>
                    <a:pt x="31" y="68"/>
                  </a:lnTo>
                  <a:lnTo>
                    <a:pt x="31" y="53"/>
                  </a:lnTo>
                  <a:lnTo>
                    <a:pt x="38" y="38"/>
                  </a:lnTo>
                  <a:lnTo>
                    <a:pt x="50" y="30"/>
                  </a:lnTo>
                  <a:lnTo>
                    <a:pt x="61" y="30"/>
                  </a:lnTo>
                  <a:lnTo>
                    <a:pt x="61" y="30"/>
                  </a:lnTo>
                  <a:lnTo>
                    <a:pt x="76" y="30"/>
                  </a:lnTo>
                  <a:lnTo>
                    <a:pt x="88" y="38"/>
                  </a:lnTo>
                  <a:lnTo>
                    <a:pt x="95" y="53"/>
                  </a:lnTo>
                  <a:lnTo>
                    <a:pt x="95" y="68"/>
                  </a:lnTo>
                  <a:lnTo>
                    <a:pt x="95"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1" name="Freeform 112">
              <a:extLst>
                <a:ext uri="{FF2B5EF4-FFF2-40B4-BE49-F238E27FC236}">
                  <a16:creationId xmlns:a16="http://schemas.microsoft.com/office/drawing/2014/main" id="{4F433FA0-8D4C-499C-B793-DAF818078064}"/>
                </a:ext>
              </a:extLst>
            </p:cNvPr>
            <p:cNvSpPr>
              <a:spLocks noChangeArrowheads="1"/>
            </p:cNvSpPr>
            <p:nvPr/>
          </p:nvSpPr>
          <p:spPr bwMode="auto">
            <a:xfrm>
              <a:off x="4749981" y="1869585"/>
              <a:ext cx="15055" cy="55202"/>
            </a:xfrm>
            <a:custGeom>
              <a:avLst/>
              <a:gdLst>
                <a:gd name="T0" fmla="*/ 0 w 51"/>
                <a:gd name="T1" fmla="*/ 26 h 194"/>
                <a:gd name="T2" fmla="*/ 0 w 51"/>
                <a:gd name="T3" fmla="*/ 42 h 194"/>
                <a:gd name="T4" fmla="*/ 0 w 51"/>
                <a:gd name="T5" fmla="*/ 42 h 194"/>
                <a:gd name="T6" fmla="*/ 16 w 51"/>
                <a:gd name="T7" fmla="*/ 38 h 194"/>
                <a:gd name="T8" fmla="*/ 27 w 51"/>
                <a:gd name="T9" fmla="*/ 34 h 194"/>
                <a:gd name="T10" fmla="*/ 27 w 51"/>
                <a:gd name="T11" fmla="*/ 193 h 194"/>
                <a:gd name="T12" fmla="*/ 50 w 51"/>
                <a:gd name="T13" fmla="*/ 193 h 194"/>
                <a:gd name="T14" fmla="*/ 50 w 51"/>
                <a:gd name="T15" fmla="*/ 0 h 194"/>
                <a:gd name="T16" fmla="*/ 35 w 51"/>
                <a:gd name="T17" fmla="*/ 0 h 194"/>
                <a:gd name="T18" fmla="*/ 35 w 51"/>
                <a:gd name="T19" fmla="*/ 0 h 194"/>
                <a:gd name="T20" fmla="*/ 31 w 51"/>
                <a:gd name="T21" fmla="*/ 7 h 194"/>
                <a:gd name="T22" fmla="*/ 23 w 51"/>
                <a:gd name="T23" fmla="*/ 15 h 194"/>
                <a:gd name="T24" fmla="*/ 16 w 51"/>
                <a:gd name="T25" fmla="*/ 22 h 194"/>
                <a:gd name="T26" fmla="*/ 0 w 51"/>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94">
                  <a:moveTo>
                    <a:pt x="0" y="26"/>
                  </a:moveTo>
                  <a:lnTo>
                    <a:pt x="0" y="42"/>
                  </a:lnTo>
                  <a:lnTo>
                    <a:pt x="0" y="42"/>
                  </a:lnTo>
                  <a:lnTo>
                    <a:pt x="16" y="38"/>
                  </a:lnTo>
                  <a:lnTo>
                    <a:pt x="27" y="34"/>
                  </a:lnTo>
                  <a:lnTo>
                    <a:pt x="27" y="193"/>
                  </a:lnTo>
                  <a:lnTo>
                    <a:pt x="50" y="193"/>
                  </a:lnTo>
                  <a:lnTo>
                    <a:pt x="50" y="0"/>
                  </a:lnTo>
                  <a:lnTo>
                    <a:pt x="35" y="0"/>
                  </a:lnTo>
                  <a:lnTo>
                    <a:pt x="35" y="0"/>
                  </a:lnTo>
                  <a:lnTo>
                    <a:pt x="31" y="7"/>
                  </a:lnTo>
                  <a:lnTo>
                    <a:pt x="23" y="15"/>
                  </a:lnTo>
                  <a:lnTo>
                    <a:pt x="16"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2" name="Freeform 113">
              <a:extLst>
                <a:ext uri="{FF2B5EF4-FFF2-40B4-BE49-F238E27FC236}">
                  <a16:creationId xmlns:a16="http://schemas.microsoft.com/office/drawing/2014/main" id="{21745BDA-7EED-486D-9645-979F76389C2E}"/>
                </a:ext>
              </a:extLst>
            </p:cNvPr>
            <p:cNvSpPr>
              <a:spLocks noChangeArrowheads="1"/>
            </p:cNvSpPr>
            <p:nvPr/>
          </p:nvSpPr>
          <p:spPr bwMode="auto">
            <a:xfrm>
              <a:off x="4777582" y="1869585"/>
              <a:ext cx="15055" cy="55202"/>
            </a:xfrm>
            <a:custGeom>
              <a:avLst/>
              <a:gdLst>
                <a:gd name="T0" fmla="*/ 0 w 51"/>
                <a:gd name="T1" fmla="*/ 26 h 194"/>
                <a:gd name="T2" fmla="*/ 0 w 51"/>
                <a:gd name="T3" fmla="*/ 42 h 194"/>
                <a:gd name="T4" fmla="*/ 0 w 51"/>
                <a:gd name="T5" fmla="*/ 42 h 194"/>
                <a:gd name="T6" fmla="*/ 16 w 51"/>
                <a:gd name="T7" fmla="*/ 38 h 194"/>
                <a:gd name="T8" fmla="*/ 27 w 51"/>
                <a:gd name="T9" fmla="*/ 34 h 194"/>
                <a:gd name="T10" fmla="*/ 27 w 51"/>
                <a:gd name="T11" fmla="*/ 193 h 194"/>
                <a:gd name="T12" fmla="*/ 50 w 51"/>
                <a:gd name="T13" fmla="*/ 193 h 194"/>
                <a:gd name="T14" fmla="*/ 50 w 51"/>
                <a:gd name="T15" fmla="*/ 0 h 194"/>
                <a:gd name="T16" fmla="*/ 35 w 51"/>
                <a:gd name="T17" fmla="*/ 0 h 194"/>
                <a:gd name="T18" fmla="*/ 35 w 51"/>
                <a:gd name="T19" fmla="*/ 0 h 194"/>
                <a:gd name="T20" fmla="*/ 31 w 51"/>
                <a:gd name="T21" fmla="*/ 7 h 194"/>
                <a:gd name="T22" fmla="*/ 23 w 51"/>
                <a:gd name="T23" fmla="*/ 15 h 194"/>
                <a:gd name="T24" fmla="*/ 16 w 51"/>
                <a:gd name="T25" fmla="*/ 22 h 194"/>
                <a:gd name="T26" fmla="*/ 0 w 51"/>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94">
                  <a:moveTo>
                    <a:pt x="0" y="26"/>
                  </a:moveTo>
                  <a:lnTo>
                    <a:pt x="0" y="42"/>
                  </a:lnTo>
                  <a:lnTo>
                    <a:pt x="0" y="42"/>
                  </a:lnTo>
                  <a:lnTo>
                    <a:pt x="16" y="38"/>
                  </a:lnTo>
                  <a:lnTo>
                    <a:pt x="27" y="34"/>
                  </a:lnTo>
                  <a:lnTo>
                    <a:pt x="27" y="193"/>
                  </a:lnTo>
                  <a:lnTo>
                    <a:pt x="50" y="193"/>
                  </a:lnTo>
                  <a:lnTo>
                    <a:pt x="50" y="0"/>
                  </a:lnTo>
                  <a:lnTo>
                    <a:pt x="35" y="0"/>
                  </a:lnTo>
                  <a:lnTo>
                    <a:pt x="35" y="0"/>
                  </a:lnTo>
                  <a:lnTo>
                    <a:pt x="31" y="7"/>
                  </a:lnTo>
                  <a:lnTo>
                    <a:pt x="23" y="15"/>
                  </a:lnTo>
                  <a:lnTo>
                    <a:pt x="16"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3" name="Freeform 114">
              <a:extLst>
                <a:ext uri="{FF2B5EF4-FFF2-40B4-BE49-F238E27FC236}">
                  <a16:creationId xmlns:a16="http://schemas.microsoft.com/office/drawing/2014/main" id="{9989088F-2F7D-4FBB-83A4-4F8B9F340EA7}"/>
                </a:ext>
              </a:extLst>
            </p:cNvPr>
            <p:cNvSpPr>
              <a:spLocks noChangeArrowheads="1"/>
            </p:cNvSpPr>
            <p:nvPr/>
          </p:nvSpPr>
          <p:spPr bwMode="auto">
            <a:xfrm>
              <a:off x="5023482" y="1875858"/>
              <a:ext cx="20073" cy="80294"/>
            </a:xfrm>
            <a:custGeom>
              <a:avLst/>
              <a:gdLst>
                <a:gd name="T0" fmla="*/ 0 w 70"/>
                <a:gd name="T1" fmla="*/ 39 h 283"/>
                <a:gd name="T2" fmla="*/ 0 w 70"/>
                <a:gd name="T3" fmla="*/ 65 h 283"/>
                <a:gd name="T4" fmla="*/ 0 w 70"/>
                <a:gd name="T5" fmla="*/ 65 h 283"/>
                <a:gd name="T6" fmla="*/ 19 w 70"/>
                <a:gd name="T7" fmla="*/ 58 h 283"/>
                <a:gd name="T8" fmla="*/ 38 w 70"/>
                <a:gd name="T9" fmla="*/ 50 h 283"/>
                <a:gd name="T10" fmla="*/ 38 w 70"/>
                <a:gd name="T11" fmla="*/ 282 h 283"/>
                <a:gd name="T12" fmla="*/ 69 w 70"/>
                <a:gd name="T13" fmla="*/ 282 h 283"/>
                <a:gd name="T14" fmla="*/ 69 w 70"/>
                <a:gd name="T15" fmla="*/ 0 h 283"/>
                <a:gd name="T16" fmla="*/ 46 w 70"/>
                <a:gd name="T17" fmla="*/ 0 h 283"/>
                <a:gd name="T18" fmla="*/ 46 w 70"/>
                <a:gd name="T19" fmla="*/ 0 h 283"/>
                <a:gd name="T20" fmla="*/ 42 w 70"/>
                <a:gd name="T21" fmla="*/ 16 h 283"/>
                <a:gd name="T22" fmla="*/ 31 w 70"/>
                <a:gd name="T23" fmla="*/ 27 h 283"/>
                <a:gd name="T24" fmla="*/ 19 w 70"/>
                <a:gd name="T25" fmla="*/ 35 h 283"/>
                <a:gd name="T26" fmla="*/ 0 w 70"/>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283">
                  <a:moveTo>
                    <a:pt x="0" y="39"/>
                  </a:moveTo>
                  <a:lnTo>
                    <a:pt x="0" y="65"/>
                  </a:lnTo>
                  <a:lnTo>
                    <a:pt x="0" y="65"/>
                  </a:lnTo>
                  <a:lnTo>
                    <a:pt x="19" y="58"/>
                  </a:lnTo>
                  <a:lnTo>
                    <a:pt x="38" y="50"/>
                  </a:lnTo>
                  <a:lnTo>
                    <a:pt x="38" y="282"/>
                  </a:lnTo>
                  <a:lnTo>
                    <a:pt x="69" y="282"/>
                  </a:lnTo>
                  <a:lnTo>
                    <a:pt x="69" y="0"/>
                  </a:lnTo>
                  <a:lnTo>
                    <a:pt x="46" y="0"/>
                  </a:lnTo>
                  <a:lnTo>
                    <a:pt x="46" y="0"/>
                  </a:lnTo>
                  <a:lnTo>
                    <a:pt x="42" y="16"/>
                  </a:lnTo>
                  <a:lnTo>
                    <a:pt x="31"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4" name="Freeform 115">
              <a:extLst>
                <a:ext uri="{FF2B5EF4-FFF2-40B4-BE49-F238E27FC236}">
                  <a16:creationId xmlns:a16="http://schemas.microsoft.com/office/drawing/2014/main" id="{14DD4119-1AE3-44B5-A268-9A98F140B7C2}"/>
                </a:ext>
              </a:extLst>
            </p:cNvPr>
            <p:cNvSpPr>
              <a:spLocks noChangeArrowheads="1"/>
            </p:cNvSpPr>
            <p:nvPr/>
          </p:nvSpPr>
          <p:spPr bwMode="auto">
            <a:xfrm>
              <a:off x="5056101" y="1874603"/>
              <a:ext cx="37638" cy="82803"/>
            </a:xfrm>
            <a:custGeom>
              <a:avLst/>
              <a:gdLst>
                <a:gd name="T0" fmla="*/ 65 w 131"/>
                <a:gd name="T1" fmla="*/ 0 h 289"/>
                <a:gd name="T2" fmla="*/ 65 w 131"/>
                <a:gd name="T3" fmla="*/ 0 h 289"/>
                <a:gd name="T4" fmla="*/ 49 w 131"/>
                <a:gd name="T5" fmla="*/ 3 h 289"/>
                <a:gd name="T6" fmla="*/ 34 w 131"/>
                <a:gd name="T7" fmla="*/ 3 h 289"/>
                <a:gd name="T8" fmla="*/ 23 w 131"/>
                <a:gd name="T9" fmla="*/ 11 h 289"/>
                <a:gd name="T10" fmla="*/ 15 w 131"/>
                <a:gd name="T11" fmla="*/ 19 h 289"/>
                <a:gd name="T12" fmla="*/ 8 w 131"/>
                <a:gd name="T13" fmla="*/ 30 h 289"/>
                <a:gd name="T14" fmla="*/ 4 w 131"/>
                <a:gd name="T15" fmla="*/ 42 h 289"/>
                <a:gd name="T16" fmla="*/ 0 w 131"/>
                <a:gd name="T17" fmla="*/ 72 h 289"/>
                <a:gd name="T18" fmla="*/ 0 w 131"/>
                <a:gd name="T19" fmla="*/ 216 h 289"/>
                <a:gd name="T20" fmla="*/ 0 w 131"/>
                <a:gd name="T21" fmla="*/ 216 h 289"/>
                <a:gd name="T22" fmla="*/ 4 w 131"/>
                <a:gd name="T23" fmla="*/ 247 h 289"/>
                <a:gd name="T24" fmla="*/ 8 w 131"/>
                <a:gd name="T25" fmla="*/ 258 h 289"/>
                <a:gd name="T26" fmla="*/ 15 w 131"/>
                <a:gd name="T27" fmla="*/ 269 h 289"/>
                <a:gd name="T28" fmla="*/ 23 w 131"/>
                <a:gd name="T29" fmla="*/ 277 h 289"/>
                <a:gd name="T30" fmla="*/ 34 w 131"/>
                <a:gd name="T31" fmla="*/ 281 h 289"/>
                <a:gd name="T32" fmla="*/ 49 w 131"/>
                <a:gd name="T33" fmla="*/ 285 h 289"/>
                <a:gd name="T34" fmla="*/ 65 w 131"/>
                <a:gd name="T35" fmla="*/ 288 h 289"/>
                <a:gd name="T36" fmla="*/ 65 w 131"/>
                <a:gd name="T37" fmla="*/ 288 h 289"/>
                <a:gd name="T38" fmla="*/ 80 w 131"/>
                <a:gd name="T39" fmla="*/ 285 h 289"/>
                <a:gd name="T40" fmla="*/ 91 w 131"/>
                <a:gd name="T41" fmla="*/ 281 h 289"/>
                <a:gd name="T42" fmla="*/ 103 w 131"/>
                <a:gd name="T43" fmla="*/ 277 h 289"/>
                <a:gd name="T44" fmla="*/ 110 w 131"/>
                <a:gd name="T45" fmla="*/ 269 h 289"/>
                <a:gd name="T46" fmla="*/ 118 w 131"/>
                <a:gd name="T47" fmla="*/ 258 h 289"/>
                <a:gd name="T48" fmla="*/ 126 w 131"/>
                <a:gd name="T49" fmla="*/ 247 h 289"/>
                <a:gd name="T50" fmla="*/ 130 w 131"/>
                <a:gd name="T51" fmla="*/ 216 h 289"/>
                <a:gd name="T52" fmla="*/ 130 w 131"/>
                <a:gd name="T53" fmla="*/ 72 h 289"/>
                <a:gd name="T54" fmla="*/ 130 w 131"/>
                <a:gd name="T55" fmla="*/ 72 h 289"/>
                <a:gd name="T56" fmla="*/ 126 w 131"/>
                <a:gd name="T57" fmla="*/ 42 h 289"/>
                <a:gd name="T58" fmla="*/ 118 w 131"/>
                <a:gd name="T59" fmla="*/ 30 h 289"/>
                <a:gd name="T60" fmla="*/ 110 w 131"/>
                <a:gd name="T61" fmla="*/ 19 h 289"/>
                <a:gd name="T62" fmla="*/ 103 w 131"/>
                <a:gd name="T63" fmla="*/ 11 h 289"/>
                <a:gd name="T64" fmla="*/ 91 w 131"/>
                <a:gd name="T65" fmla="*/ 3 h 289"/>
                <a:gd name="T66" fmla="*/ 80 w 131"/>
                <a:gd name="T67" fmla="*/ 3 h 289"/>
                <a:gd name="T68" fmla="*/ 65 w 131"/>
                <a:gd name="T69" fmla="*/ 0 h 289"/>
                <a:gd name="T70" fmla="*/ 95 w 131"/>
                <a:gd name="T71" fmla="*/ 216 h 289"/>
                <a:gd name="T72" fmla="*/ 95 w 131"/>
                <a:gd name="T73" fmla="*/ 216 h 289"/>
                <a:gd name="T74" fmla="*/ 95 w 131"/>
                <a:gd name="T75" fmla="*/ 235 h 289"/>
                <a:gd name="T76" fmla="*/ 88 w 131"/>
                <a:gd name="T77" fmla="*/ 247 h 289"/>
                <a:gd name="T78" fmla="*/ 80 w 131"/>
                <a:gd name="T79" fmla="*/ 254 h 289"/>
                <a:gd name="T80" fmla="*/ 65 w 131"/>
                <a:gd name="T81" fmla="*/ 258 h 289"/>
                <a:gd name="T82" fmla="*/ 65 w 131"/>
                <a:gd name="T83" fmla="*/ 258 h 289"/>
                <a:gd name="T84" fmla="*/ 49 w 131"/>
                <a:gd name="T85" fmla="*/ 254 h 289"/>
                <a:gd name="T86" fmla="*/ 38 w 131"/>
                <a:gd name="T87" fmla="*/ 247 h 289"/>
                <a:gd name="T88" fmla="*/ 31 w 131"/>
                <a:gd name="T89" fmla="*/ 235 h 289"/>
                <a:gd name="T90" fmla="*/ 31 w 131"/>
                <a:gd name="T91" fmla="*/ 216 h 289"/>
                <a:gd name="T92" fmla="*/ 31 w 131"/>
                <a:gd name="T93" fmla="*/ 68 h 289"/>
                <a:gd name="T94" fmla="*/ 31 w 131"/>
                <a:gd name="T95" fmla="*/ 68 h 289"/>
                <a:gd name="T96" fmla="*/ 31 w 131"/>
                <a:gd name="T97" fmla="*/ 53 h 289"/>
                <a:gd name="T98" fmla="*/ 38 w 131"/>
                <a:gd name="T99" fmla="*/ 38 h 289"/>
                <a:gd name="T100" fmla="*/ 49 w 131"/>
                <a:gd name="T101" fmla="*/ 30 h 289"/>
                <a:gd name="T102" fmla="*/ 65 w 131"/>
                <a:gd name="T103" fmla="*/ 30 h 289"/>
                <a:gd name="T104" fmla="*/ 65 w 131"/>
                <a:gd name="T105" fmla="*/ 30 h 289"/>
                <a:gd name="T106" fmla="*/ 80 w 131"/>
                <a:gd name="T107" fmla="*/ 30 h 289"/>
                <a:gd name="T108" fmla="*/ 88 w 131"/>
                <a:gd name="T109" fmla="*/ 38 h 289"/>
                <a:gd name="T110" fmla="*/ 95 w 131"/>
                <a:gd name="T111" fmla="*/ 53 h 289"/>
                <a:gd name="T112" fmla="*/ 95 w 131"/>
                <a:gd name="T113" fmla="*/ 68 h 289"/>
                <a:gd name="T114" fmla="*/ 95 w 131"/>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 h="289">
                  <a:moveTo>
                    <a:pt x="65" y="0"/>
                  </a:moveTo>
                  <a:lnTo>
                    <a:pt x="65" y="0"/>
                  </a:lnTo>
                  <a:lnTo>
                    <a:pt x="49" y="3"/>
                  </a:lnTo>
                  <a:lnTo>
                    <a:pt x="34" y="3"/>
                  </a:lnTo>
                  <a:lnTo>
                    <a:pt x="23" y="11"/>
                  </a:lnTo>
                  <a:lnTo>
                    <a:pt x="15" y="19"/>
                  </a:lnTo>
                  <a:lnTo>
                    <a:pt x="8" y="30"/>
                  </a:lnTo>
                  <a:lnTo>
                    <a:pt x="4" y="42"/>
                  </a:lnTo>
                  <a:lnTo>
                    <a:pt x="0" y="72"/>
                  </a:lnTo>
                  <a:lnTo>
                    <a:pt x="0" y="216"/>
                  </a:lnTo>
                  <a:lnTo>
                    <a:pt x="0" y="216"/>
                  </a:lnTo>
                  <a:lnTo>
                    <a:pt x="4" y="247"/>
                  </a:lnTo>
                  <a:lnTo>
                    <a:pt x="8" y="258"/>
                  </a:lnTo>
                  <a:lnTo>
                    <a:pt x="15" y="269"/>
                  </a:lnTo>
                  <a:lnTo>
                    <a:pt x="23" y="277"/>
                  </a:lnTo>
                  <a:lnTo>
                    <a:pt x="34" y="281"/>
                  </a:lnTo>
                  <a:lnTo>
                    <a:pt x="49" y="285"/>
                  </a:lnTo>
                  <a:lnTo>
                    <a:pt x="65" y="288"/>
                  </a:lnTo>
                  <a:lnTo>
                    <a:pt x="65" y="288"/>
                  </a:lnTo>
                  <a:lnTo>
                    <a:pt x="80" y="285"/>
                  </a:lnTo>
                  <a:lnTo>
                    <a:pt x="91" y="281"/>
                  </a:lnTo>
                  <a:lnTo>
                    <a:pt x="103" y="277"/>
                  </a:lnTo>
                  <a:lnTo>
                    <a:pt x="110" y="269"/>
                  </a:lnTo>
                  <a:lnTo>
                    <a:pt x="118" y="258"/>
                  </a:lnTo>
                  <a:lnTo>
                    <a:pt x="126" y="247"/>
                  </a:lnTo>
                  <a:lnTo>
                    <a:pt x="130" y="216"/>
                  </a:lnTo>
                  <a:lnTo>
                    <a:pt x="130" y="72"/>
                  </a:lnTo>
                  <a:lnTo>
                    <a:pt x="130" y="72"/>
                  </a:lnTo>
                  <a:lnTo>
                    <a:pt x="126" y="42"/>
                  </a:lnTo>
                  <a:lnTo>
                    <a:pt x="118" y="30"/>
                  </a:lnTo>
                  <a:lnTo>
                    <a:pt x="110" y="19"/>
                  </a:lnTo>
                  <a:lnTo>
                    <a:pt x="103" y="11"/>
                  </a:lnTo>
                  <a:lnTo>
                    <a:pt x="91" y="3"/>
                  </a:lnTo>
                  <a:lnTo>
                    <a:pt x="80" y="3"/>
                  </a:lnTo>
                  <a:lnTo>
                    <a:pt x="65" y="0"/>
                  </a:lnTo>
                  <a:close/>
                  <a:moveTo>
                    <a:pt x="95" y="216"/>
                  </a:moveTo>
                  <a:lnTo>
                    <a:pt x="95" y="216"/>
                  </a:lnTo>
                  <a:lnTo>
                    <a:pt x="95" y="235"/>
                  </a:lnTo>
                  <a:lnTo>
                    <a:pt x="88" y="247"/>
                  </a:lnTo>
                  <a:lnTo>
                    <a:pt x="80" y="254"/>
                  </a:lnTo>
                  <a:lnTo>
                    <a:pt x="65" y="258"/>
                  </a:lnTo>
                  <a:lnTo>
                    <a:pt x="65" y="258"/>
                  </a:lnTo>
                  <a:lnTo>
                    <a:pt x="49" y="254"/>
                  </a:lnTo>
                  <a:lnTo>
                    <a:pt x="38" y="247"/>
                  </a:lnTo>
                  <a:lnTo>
                    <a:pt x="31" y="235"/>
                  </a:lnTo>
                  <a:lnTo>
                    <a:pt x="31" y="216"/>
                  </a:lnTo>
                  <a:lnTo>
                    <a:pt x="31" y="68"/>
                  </a:lnTo>
                  <a:lnTo>
                    <a:pt x="31" y="68"/>
                  </a:lnTo>
                  <a:lnTo>
                    <a:pt x="31" y="53"/>
                  </a:lnTo>
                  <a:lnTo>
                    <a:pt x="38" y="38"/>
                  </a:lnTo>
                  <a:lnTo>
                    <a:pt x="49" y="30"/>
                  </a:lnTo>
                  <a:lnTo>
                    <a:pt x="65" y="30"/>
                  </a:lnTo>
                  <a:lnTo>
                    <a:pt x="65" y="30"/>
                  </a:lnTo>
                  <a:lnTo>
                    <a:pt x="80" y="30"/>
                  </a:lnTo>
                  <a:lnTo>
                    <a:pt x="88" y="38"/>
                  </a:lnTo>
                  <a:lnTo>
                    <a:pt x="95" y="53"/>
                  </a:lnTo>
                  <a:lnTo>
                    <a:pt x="95" y="68"/>
                  </a:lnTo>
                  <a:lnTo>
                    <a:pt x="95"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5" name="Freeform 116">
              <a:extLst>
                <a:ext uri="{FF2B5EF4-FFF2-40B4-BE49-F238E27FC236}">
                  <a16:creationId xmlns:a16="http://schemas.microsoft.com/office/drawing/2014/main" id="{D1BF85C2-3673-4F4F-97BC-A036D3908B1E}"/>
                </a:ext>
              </a:extLst>
            </p:cNvPr>
            <p:cNvSpPr>
              <a:spLocks noChangeArrowheads="1"/>
            </p:cNvSpPr>
            <p:nvPr/>
          </p:nvSpPr>
          <p:spPr bwMode="auto">
            <a:xfrm>
              <a:off x="5103775" y="1869585"/>
              <a:ext cx="13801" cy="55202"/>
            </a:xfrm>
            <a:custGeom>
              <a:avLst/>
              <a:gdLst>
                <a:gd name="T0" fmla="*/ 0 w 47"/>
                <a:gd name="T1" fmla="*/ 26 h 194"/>
                <a:gd name="T2" fmla="*/ 0 w 47"/>
                <a:gd name="T3" fmla="*/ 42 h 194"/>
                <a:gd name="T4" fmla="*/ 0 w 47"/>
                <a:gd name="T5" fmla="*/ 42 h 194"/>
                <a:gd name="T6" fmla="*/ 12 w 47"/>
                <a:gd name="T7" fmla="*/ 38 h 194"/>
                <a:gd name="T8" fmla="*/ 27 w 47"/>
                <a:gd name="T9" fmla="*/ 34 h 194"/>
                <a:gd name="T10" fmla="*/ 27 w 47"/>
                <a:gd name="T11" fmla="*/ 193 h 194"/>
                <a:gd name="T12" fmla="*/ 46 w 47"/>
                <a:gd name="T13" fmla="*/ 193 h 194"/>
                <a:gd name="T14" fmla="*/ 46 w 47"/>
                <a:gd name="T15" fmla="*/ 0 h 194"/>
                <a:gd name="T16" fmla="*/ 31 w 47"/>
                <a:gd name="T17" fmla="*/ 0 h 194"/>
                <a:gd name="T18" fmla="*/ 31 w 47"/>
                <a:gd name="T19" fmla="*/ 0 h 194"/>
                <a:gd name="T20" fmla="*/ 27 w 47"/>
                <a:gd name="T21" fmla="*/ 7 h 194"/>
                <a:gd name="T22" fmla="*/ 23 w 47"/>
                <a:gd name="T23" fmla="*/ 15 h 194"/>
                <a:gd name="T24" fmla="*/ 12 w 47"/>
                <a:gd name="T25" fmla="*/ 22 h 194"/>
                <a:gd name="T26" fmla="*/ 0 w 47"/>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94">
                  <a:moveTo>
                    <a:pt x="0" y="26"/>
                  </a:moveTo>
                  <a:lnTo>
                    <a:pt x="0" y="42"/>
                  </a:lnTo>
                  <a:lnTo>
                    <a:pt x="0" y="42"/>
                  </a:lnTo>
                  <a:lnTo>
                    <a:pt x="12" y="38"/>
                  </a:lnTo>
                  <a:lnTo>
                    <a:pt x="27" y="34"/>
                  </a:lnTo>
                  <a:lnTo>
                    <a:pt x="27" y="193"/>
                  </a:lnTo>
                  <a:lnTo>
                    <a:pt x="46" y="193"/>
                  </a:lnTo>
                  <a:lnTo>
                    <a:pt x="46" y="0"/>
                  </a:lnTo>
                  <a:lnTo>
                    <a:pt x="31" y="0"/>
                  </a:lnTo>
                  <a:lnTo>
                    <a:pt x="31" y="0"/>
                  </a:lnTo>
                  <a:lnTo>
                    <a:pt x="27" y="7"/>
                  </a:lnTo>
                  <a:lnTo>
                    <a:pt x="23" y="15"/>
                  </a:lnTo>
                  <a:lnTo>
                    <a:pt x="12"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6" name="Freeform 117">
              <a:extLst>
                <a:ext uri="{FF2B5EF4-FFF2-40B4-BE49-F238E27FC236}">
                  <a16:creationId xmlns:a16="http://schemas.microsoft.com/office/drawing/2014/main" id="{C5E26E92-FB80-4266-81A4-F6529C21F12D}"/>
                </a:ext>
              </a:extLst>
            </p:cNvPr>
            <p:cNvSpPr>
              <a:spLocks noChangeArrowheads="1"/>
            </p:cNvSpPr>
            <p:nvPr/>
          </p:nvSpPr>
          <p:spPr bwMode="auto">
            <a:xfrm>
              <a:off x="5126358" y="1868331"/>
              <a:ext cx="25092" cy="56456"/>
            </a:xfrm>
            <a:custGeom>
              <a:avLst/>
              <a:gdLst>
                <a:gd name="T0" fmla="*/ 87 w 88"/>
                <a:gd name="T1" fmla="*/ 49 h 198"/>
                <a:gd name="T2" fmla="*/ 87 w 88"/>
                <a:gd name="T3" fmla="*/ 49 h 198"/>
                <a:gd name="T4" fmla="*/ 84 w 88"/>
                <a:gd name="T5" fmla="*/ 30 h 198"/>
                <a:gd name="T6" fmla="*/ 76 w 88"/>
                <a:gd name="T7" fmla="*/ 15 h 198"/>
                <a:gd name="T8" fmla="*/ 61 w 88"/>
                <a:gd name="T9" fmla="*/ 4 h 198"/>
                <a:gd name="T10" fmla="*/ 42 w 88"/>
                <a:gd name="T11" fmla="*/ 0 h 198"/>
                <a:gd name="T12" fmla="*/ 42 w 88"/>
                <a:gd name="T13" fmla="*/ 0 h 198"/>
                <a:gd name="T14" fmla="*/ 23 w 88"/>
                <a:gd name="T15" fmla="*/ 4 h 198"/>
                <a:gd name="T16" fmla="*/ 11 w 88"/>
                <a:gd name="T17" fmla="*/ 15 h 198"/>
                <a:gd name="T18" fmla="*/ 4 w 88"/>
                <a:gd name="T19" fmla="*/ 30 h 198"/>
                <a:gd name="T20" fmla="*/ 0 w 88"/>
                <a:gd name="T21" fmla="*/ 49 h 198"/>
                <a:gd name="T22" fmla="*/ 0 w 88"/>
                <a:gd name="T23" fmla="*/ 65 h 198"/>
                <a:gd name="T24" fmla="*/ 19 w 88"/>
                <a:gd name="T25" fmla="*/ 65 h 198"/>
                <a:gd name="T26" fmla="*/ 19 w 88"/>
                <a:gd name="T27" fmla="*/ 49 h 198"/>
                <a:gd name="T28" fmla="*/ 19 w 88"/>
                <a:gd name="T29" fmla="*/ 49 h 198"/>
                <a:gd name="T30" fmla="*/ 23 w 88"/>
                <a:gd name="T31" fmla="*/ 38 h 198"/>
                <a:gd name="T32" fmla="*/ 27 w 88"/>
                <a:gd name="T33" fmla="*/ 26 h 198"/>
                <a:gd name="T34" fmla="*/ 31 w 88"/>
                <a:gd name="T35" fmla="*/ 23 h 198"/>
                <a:gd name="T36" fmla="*/ 42 w 88"/>
                <a:gd name="T37" fmla="*/ 19 h 198"/>
                <a:gd name="T38" fmla="*/ 42 w 88"/>
                <a:gd name="T39" fmla="*/ 19 h 198"/>
                <a:gd name="T40" fmla="*/ 53 w 88"/>
                <a:gd name="T41" fmla="*/ 23 h 198"/>
                <a:gd name="T42" fmla="*/ 61 w 88"/>
                <a:gd name="T43" fmla="*/ 26 h 198"/>
                <a:gd name="T44" fmla="*/ 65 w 88"/>
                <a:gd name="T45" fmla="*/ 38 h 198"/>
                <a:gd name="T46" fmla="*/ 65 w 88"/>
                <a:gd name="T47" fmla="*/ 49 h 198"/>
                <a:gd name="T48" fmla="*/ 65 w 88"/>
                <a:gd name="T49" fmla="*/ 49 h 198"/>
                <a:gd name="T50" fmla="*/ 61 w 88"/>
                <a:gd name="T51" fmla="*/ 69 h 198"/>
                <a:gd name="T52" fmla="*/ 53 w 88"/>
                <a:gd name="T53" fmla="*/ 84 h 198"/>
                <a:gd name="T54" fmla="*/ 31 w 88"/>
                <a:gd name="T55" fmla="*/ 114 h 198"/>
                <a:gd name="T56" fmla="*/ 19 w 88"/>
                <a:gd name="T57" fmla="*/ 125 h 198"/>
                <a:gd name="T58" fmla="*/ 11 w 88"/>
                <a:gd name="T59" fmla="*/ 140 h 198"/>
                <a:gd name="T60" fmla="*/ 4 w 88"/>
                <a:gd name="T61" fmla="*/ 159 h 198"/>
                <a:gd name="T62" fmla="*/ 0 w 88"/>
                <a:gd name="T63" fmla="*/ 178 h 198"/>
                <a:gd name="T64" fmla="*/ 0 w 88"/>
                <a:gd name="T65" fmla="*/ 197 h 198"/>
                <a:gd name="T66" fmla="*/ 84 w 88"/>
                <a:gd name="T67" fmla="*/ 197 h 198"/>
                <a:gd name="T68" fmla="*/ 84 w 88"/>
                <a:gd name="T69" fmla="*/ 178 h 198"/>
                <a:gd name="T70" fmla="*/ 19 w 88"/>
                <a:gd name="T71" fmla="*/ 178 h 198"/>
                <a:gd name="T72" fmla="*/ 19 w 88"/>
                <a:gd name="T73" fmla="*/ 175 h 198"/>
                <a:gd name="T74" fmla="*/ 19 w 88"/>
                <a:gd name="T75" fmla="*/ 175 h 198"/>
                <a:gd name="T76" fmla="*/ 23 w 88"/>
                <a:gd name="T77" fmla="*/ 159 h 198"/>
                <a:gd name="T78" fmla="*/ 31 w 88"/>
                <a:gd name="T79" fmla="*/ 144 h 198"/>
                <a:gd name="T80" fmla="*/ 53 w 88"/>
                <a:gd name="T81" fmla="*/ 118 h 198"/>
                <a:gd name="T82" fmla="*/ 65 w 88"/>
                <a:gd name="T83" fmla="*/ 103 h 198"/>
                <a:gd name="T84" fmla="*/ 76 w 88"/>
                <a:gd name="T85" fmla="*/ 87 h 198"/>
                <a:gd name="T86" fmla="*/ 84 w 88"/>
                <a:gd name="T87" fmla="*/ 69 h 198"/>
                <a:gd name="T88" fmla="*/ 87 w 88"/>
                <a:gd name="T89" fmla="*/ 4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98">
                  <a:moveTo>
                    <a:pt x="87" y="49"/>
                  </a:moveTo>
                  <a:lnTo>
                    <a:pt x="87" y="49"/>
                  </a:lnTo>
                  <a:lnTo>
                    <a:pt x="84" y="30"/>
                  </a:lnTo>
                  <a:lnTo>
                    <a:pt x="76" y="15"/>
                  </a:lnTo>
                  <a:lnTo>
                    <a:pt x="61" y="4"/>
                  </a:lnTo>
                  <a:lnTo>
                    <a:pt x="42" y="0"/>
                  </a:lnTo>
                  <a:lnTo>
                    <a:pt x="42" y="0"/>
                  </a:lnTo>
                  <a:lnTo>
                    <a:pt x="23" y="4"/>
                  </a:lnTo>
                  <a:lnTo>
                    <a:pt x="11" y="15"/>
                  </a:lnTo>
                  <a:lnTo>
                    <a:pt x="4" y="30"/>
                  </a:lnTo>
                  <a:lnTo>
                    <a:pt x="0" y="49"/>
                  </a:lnTo>
                  <a:lnTo>
                    <a:pt x="0" y="65"/>
                  </a:lnTo>
                  <a:lnTo>
                    <a:pt x="19" y="65"/>
                  </a:lnTo>
                  <a:lnTo>
                    <a:pt x="19" y="49"/>
                  </a:lnTo>
                  <a:lnTo>
                    <a:pt x="19" y="49"/>
                  </a:lnTo>
                  <a:lnTo>
                    <a:pt x="23" y="38"/>
                  </a:lnTo>
                  <a:lnTo>
                    <a:pt x="27" y="26"/>
                  </a:lnTo>
                  <a:lnTo>
                    <a:pt x="31" y="23"/>
                  </a:lnTo>
                  <a:lnTo>
                    <a:pt x="42" y="19"/>
                  </a:lnTo>
                  <a:lnTo>
                    <a:pt x="42" y="19"/>
                  </a:lnTo>
                  <a:lnTo>
                    <a:pt x="53" y="23"/>
                  </a:lnTo>
                  <a:lnTo>
                    <a:pt x="61" y="26"/>
                  </a:lnTo>
                  <a:lnTo>
                    <a:pt x="65" y="38"/>
                  </a:lnTo>
                  <a:lnTo>
                    <a:pt x="65" y="49"/>
                  </a:lnTo>
                  <a:lnTo>
                    <a:pt x="65" y="49"/>
                  </a:lnTo>
                  <a:lnTo>
                    <a:pt x="61" y="69"/>
                  </a:lnTo>
                  <a:lnTo>
                    <a:pt x="53" y="84"/>
                  </a:lnTo>
                  <a:lnTo>
                    <a:pt x="31" y="114"/>
                  </a:lnTo>
                  <a:lnTo>
                    <a:pt x="19" y="125"/>
                  </a:lnTo>
                  <a:lnTo>
                    <a:pt x="11" y="140"/>
                  </a:lnTo>
                  <a:lnTo>
                    <a:pt x="4" y="159"/>
                  </a:lnTo>
                  <a:lnTo>
                    <a:pt x="0" y="178"/>
                  </a:lnTo>
                  <a:lnTo>
                    <a:pt x="0" y="197"/>
                  </a:lnTo>
                  <a:lnTo>
                    <a:pt x="84" y="197"/>
                  </a:lnTo>
                  <a:lnTo>
                    <a:pt x="84" y="178"/>
                  </a:lnTo>
                  <a:lnTo>
                    <a:pt x="19" y="178"/>
                  </a:lnTo>
                  <a:lnTo>
                    <a:pt x="19" y="175"/>
                  </a:lnTo>
                  <a:lnTo>
                    <a:pt x="19" y="175"/>
                  </a:lnTo>
                  <a:lnTo>
                    <a:pt x="23" y="159"/>
                  </a:lnTo>
                  <a:lnTo>
                    <a:pt x="31" y="144"/>
                  </a:lnTo>
                  <a:lnTo>
                    <a:pt x="53" y="118"/>
                  </a:lnTo>
                  <a:lnTo>
                    <a:pt x="65" y="103"/>
                  </a:lnTo>
                  <a:lnTo>
                    <a:pt x="76" y="87"/>
                  </a:lnTo>
                  <a:lnTo>
                    <a:pt x="84" y="69"/>
                  </a:lnTo>
                  <a:lnTo>
                    <a:pt x="87" y="4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7" name="Freeform 118">
              <a:extLst>
                <a:ext uri="{FF2B5EF4-FFF2-40B4-BE49-F238E27FC236}">
                  <a16:creationId xmlns:a16="http://schemas.microsoft.com/office/drawing/2014/main" id="{474ACE1D-4C47-4EBC-8D26-0B99D1743B66}"/>
                </a:ext>
              </a:extLst>
            </p:cNvPr>
            <p:cNvSpPr>
              <a:spLocks noChangeArrowheads="1"/>
            </p:cNvSpPr>
            <p:nvPr/>
          </p:nvSpPr>
          <p:spPr bwMode="auto">
            <a:xfrm>
              <a:off x="5378531" y="1875858"/>
              <a:ext cx="20073" cy="80294"/>
            </a:xfrm>
            <a:custGeom>
              <a:avLst/>
              <a:gdLst>
                <a:gd name="T0" fmla="*/ 0 w 69"/>
                <a:gd name="T1" fmla="*/ 39 h 283"/>
                <a:gd name="T2" fmla="*/ 0 w 69"/>
                <a:gd name="T3" fmla="*/ 65 h 283"/>
                <a:gd name="T4" fmla="*/ 0 w 69"/>
                <a:gd name="T5" fmla="*/ 65 h 283"/>
                <a:gd name="T6" fmla="*/ 19 w 69"/>
                <a:gd name="T7" fmla="*/ 58 h 283"/>
                <a:gd name="T8" fmla="*/ 38 w 69"/>
                <a:gd name="T9" fmla="*/ 50 h 283"/>
                <a:gd name="T10" fmla="*/ 38 w 69"/>
                <a:gd name="T11" fmla="*/ 282 h 283"/>
                <a:gd name="T12" fmla="*/ 68 w 69"/>
                <a:gd name="T13" fmla="*/ 282 h 283"/>
                <a:gd name="T14" fmla="*/ 68 w 69"/>
                <a:gd name="T15" fmla="*/ 0 h 283"/>
                <a:gd name="T16" fmla="*/ 45 w 69"/>
                <a:gd name="T17" fmla="*/ 0 h 283"/>
                <a:gd name="T18" fmla="*/ 45 w 69"/>
                <a:gd name="T19" fmla="*/ 0 h 283"/>
                <a:gd name="T20" fmla="*/ 42 w 69"/>
                <a:gd name="T21" fmla="*/ 16 h 283"/>
                <a:gd name="T22" fmla="*/ 30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19" y="58"/>
                  </a:lnTo>
                  <a:lnTo>
                    <a:pt x="38" y="50"/>
                  </a:lnTo>
                  <a:lnTo>
                    <a:pt x="38" y="282"/>
                  </a:lnTo>
                  <a:lnTo>
                    <a:pt x="68" y="282"/>
                  </a:lnTo>
                  <a:lnTo>
                    <a:pt x="68" y="0"/>
                  </a:lnTo>
                  <a:lnTo>
                    <a:pt x="45" y="0"/>
                  </a:lnTo>
                  <a:lnTo>
                    <a:pt x="45" y="0"/>
                  </a:lnTo>
                  <a:lnTo>
                    <a:pt x="42" y="16"/>
                  </a:lnTo>
                  <a:lnTo>
                    <a:pt x="30"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8" name="Freeform 119">
              <a:extLst>
                <a:ext uri="{FF2B5EF4-FFF2-40B4-BE49-F238E27FC236}">
                  <a16:creationId xmlns:a16="http://schemas.microsoft.com/office/drawing/2014/main" id="{AE04744F-B480-4514-8D11-37E652F26EC4}"/>
                </a:ext>
              </a:extLst>
            </p:cNvPr>
            <p:cNvSpPr>
              <a:spLocks noChangeArrowheads="1"/>
            </p:cNvSpPr>
            <p:nvPr/>
          </p:nvSpPr>
          <p:spPr bwMode="auto">
            <a:xfrm>
              <a:off x="5411150" y="1874603"/>
              <a:ext cx="36383" cy="82803"/>
            </a:xfrm>
            <a:custGeom>
              <a:avLst/>
              <a:gdLst>
                <a:gd name="T0" fmla="*/ 65 w 130"/>
                <a:gd name="T1" fmla="*/ 0 h 289"/>
                <a:gd name="T2" fmla="*/ 65 w 130"/>
                <a:gd name="T3" fmla="*/ 0 h 289"/>
                <a:gd name="T4" fmla="*/ 49 w 130"/>
                <a:gd name="T5" fmla="*/ 3 h 289"/>
                <a:gd name="T6" fmla="*/ 34 w 130"/>
                <a:gd name="T7" fmla="*/ 3 h 289"/>
                <a:gd name="T8" fmla="*/ 23 w 130"/>
                <a:gd name="T9" fmla="*/ 11 h 289"/>
                <a:gd name="T10" fmla="*/ 15 w 130"/>
                <a:gd name="T11" fmla="*/ 19 h 289"/>
                <a:gd name="T12" fmla="*/ 7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7 w 130"/>
                <a:gd name="T25" fmla="*/ 258 h 289"/>
                <a:gd name="T26" fmla="*/ 15 w 130"/>
                <a:gd name="T27" fmla="*/ 269 h 289"/>
                <a:gd name="T28" fmla="*/ 23 w 130"/>
                <a:gd name="T29" fmla="*/ 277 h 289"/>
                <a:gd name="T30" fmla="*/ 34 w 130"/>
                <a:gd name="T31" fmla="*/ 281 h 289"/>
                <a:gd name="T32" fmla="*/ 49 w 130"/>
                <a:gd name="T33" fmla="*/ 285 h 289"/>
                <a:gd name="T34" fmla="*/ 65 w 130"/>
                <a:gd name="T35" fmla="*/ 288 h 289"/>
                <a:gd name="T36" fmla="*/ 65 w 130"/>
                <a:gd name="T37" fmla="*/ 288 h 289"/>
                <a:gd name="T38" fmla="*/ 80 w 130"/>
                <a:gd name="T39" fmla="*/ 285 h 289"/>
                <a:gd name="T40" fmla="*/ 91 w 130"/>
                <a:gd name="T41" fmla="*/ 281 h 289"/>
                <a:gd name="T42" fmla="*/ 102 w 130"/>
                <a:gd name="T43" fmla="*/ 277 h 289"/>
                <a:gd name="T44" fmla="*/ 110 w 130"/>
                <a:gd name="T45" fmla="*/ 269 h 289"/>
                <a:gd name="T46" fmla="*/ 117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17 w 130"/>
                <a:gd name="T59" fmla="*/ 30 h 289"/>
                <a:gd name="T60" fmla="*/ 110 w 130"/>
                <a:gd name="T61" fmla="*/ 19 h 289"/>
                <a:gd name="T62" fmla="*/ 102 w 130"/>
                <a:gd name="T63" fmla="*/ 11 h 289"/>
                <a:gd name="T64" fmla="*/ 91 w 130"/>
                <a:gd name="T65" fmla="*/ 3 h 289"/>
                <a:gd name="T66" fmla="*/ 80 w 130"/>
                <a:gd name="T67" fmla="*/ 3 h 289"/>
                <a:gd name="T68" fmla="*/ 65 w 130"/>
                <a:gd name="T69" fmla="*/ 0 h 289"/>
                <a:gd name="T70" fmla="*/ 95 w 130"/>
                <a:gd name="T71" fmla="*/ 216 h 289"/>
                <a:gd name="T72" fmla="*/ 95 w 130"/>
                <a:gd name="T73" fmla="*/ 216 h 289"/>
                <a:gd name="T74" fmla="*/ 95 w 130"/>
                <a:gd name="T75" fmla="*/ 235 h 289"/>
                <a:gd name="T76" fmla="*/ 87 w 130"/>
                <a:gd name="T77" fmla="*/ 247 h 289"/>
                <a:gd name="T78" fmla="*/ 80 w 130"/>
                <a:gd name="T79" fmla="*/ 254 h 289"/>
                <a:gd name="T80" fmla="*/ 65 w 130"/>
                <a:gd name="T81" fmla="*/ 258 h 289"/>
                <a:gd name="T82" fmla="*/ 65 w 130"/>
                <a:gd name="T83" fmla="*/ 258 h 289"/>
                <a:gd name="T84" fmla="*/ 49 w 130"/>
                <a:gd name="T85" fmla="*/ 254 h 289"/>
                <a:gd name="T86" fmla="*/ 38 w 130"/>
                <a:gd name="T87" fmla="*/ 247 h 289"/>
                <a:gd name="T88" fmla="*/ 30 w 130"/>
                <a:gd name="T89" fmla="*/ 235 h 289"/>
                <a:gd name="T90" fmla="*/ 30 w 130"/>
                <a:gd name="T91" fmla="*/ 216 h 289"/>
                <a:gd name="T92" fmla="*/ 30 w 130"/>
                <a:gd name="T93" fmla="*/ 68 h 289"/>
                <a:gd name="T94" fmla="*/ 30 w 130"/>
                <a:gd name="T95" fmla="*/ 68 h 289"/>
                <a:gd name="T96" fmla="*/ 30 w 130"/>
                <a:gd name="T97" fmla="*/ 53 h 289"/>
                <a:gd name="T98" fmla="*/ 38 w 130"/>
                <a:gd name="T99" fmla="*/ 38 h 289"/>
                <a:gd name="T100" fmla="*/ 49 w 130"/>
                <a:gd name="T101" fmla="*/ 30 h 289"/>
                <a:gd name="T102" fmla="*/ 65 w 130"/>
                <a:gd name="T103" fmla="*/ 30 h 289"/>
                <a:gd name="T104" fmla="*/ 65 w 130"/>
                <a:gd name="T105" fmla="*/ 30 h 289"/>
                <a:gd name="T106" fmla="*/ 80 w 130"/>
                <a:gd name="T107" fmla="*/ 30 h 289"/>
                <a:gd name="T108" fmla="*/ 87 w 130"/>
                <a:gd name="T109" fmla="*/ 38 h 289"/>
                <a:gd name="T110" fmla="*/ 95 w 130"/>
                <a:gd name="T111" fmla="*/ 53 h 289"/>
                <a:gd name="T112" fmla="*/ 95 w 130"/>
                <a:gd name="T113" fmla="*/ 68 h 289"/>
                <a:gd name="T114" fmla="*/ 95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5" y="0"/>
                  </a:moveTo>
                  <a:lnTo>
                    <a:pt x="65" y="0"/>
                  </a:lnTo>
                  <a:lnTo>
                    <a:pt x="49" y="3"/>
                  </a:lnTo>
                  <a:lnTo>
                    <a:pt x="34" y="3"/>
                  </a:lnTo>
                  <a:lnTo>
                    <a:pt x="23" y="11"/>
                  </a:lnTo>
                  <a:lnTo>
                    <a:pt x="15" y="19"/>
                  </a:lnTo>
                  <a:lnTo>
                    <a:pt x="7" y="30"/>
                  </a:lnTo>
                  <a:lnTo>
                    <a:pt x="4" y="42"/>
                  </a:lnTo>
                  <a:lnTo>
                    <a:pt x="0" y="72"/>
                  </a:lnTo>
                  <a:lnTo>
                    <a:pt x="0" y="216"/>
                  </a:lnTo>
                  <a:lnTo>
                    <a:pt x="0" y="216"/>
                  </a:lnTo>
                  <a:lnTo>
                    <a:pt x="4" y="247"/>
                  </a:lnTo>
                  <a:lnTo>
                    <a:pt x="7" y="258"/>
                  </a:lnTo>
                  <a:lnTo>
                    <a:pt x="15" y="269"/>
                  </a:lnTo>
                  <a:lnTo>
                    <a:pt x="23" y="277"/>
                  </a:lnTo>
                  <a:lnTo>
                    <a:pt x="34" y="281"/>
                  </a:lnTo>
                  <a:lnTo>
                    <a:pt x="49" y="285"/>
                  </a:lnTo>
                  <a:lnTo>
                    <a:pt x="65" y="288"/>
                  </a:lnTo>
                  <a:lnTo>
                    <a:pt x="65" y="288"/>
                  </a:lnTo>
                  <a:lnTo>
                    <a:pt x="80" y="285"/>
                  </a:lnTo>
                  <a:lnTo>
                    <a:pt x="91" y="281"/>
                  </a:lnTo>
                  <a:lnTo>
                    <a:pt x="102" y="277"/>
                  </a:lnTo>
                  <a:lnTo>
                    <a:pt x="110" y="269"/>
                  </a:lnTo>
                  <a:lnTo>
                    <a:pt x="117" y="258"/>
                  </a:lnTo>
                  <a:lnTo>
                    <a:pt x="125" y="247"/>
                  </a:lnTo>
                  <a:lnTo>
                    <a:pt x="129" y="216"/>
                  </a:lnTo>
                  <a:lnTo>
                    <a:pt x="129" y="72"/>
                  </a:lnTo>
                  <a:lnTo>
                    <a:pt x="129" y="72"/>
                  </a:lnTo>
                  <a:lnTo>
                    <a:pt x="125" y="42"/>
                  </a:lnTo>
                  <a:lnTo>
                    <a:pt x="117" y="30"/>
                  </a:lnTo>
                  <a:lnTo>
                    <a:pt x="110" y="19"/>
                  </a:lnTo>
                  <a:lnTo>
                    <a:pt x="102" y="11"/>
                  </a:lnTo>
                  <a:lnTo>
                    <a:pt x="91" y="3"/>
                  </a:lnTo>
                  <a:lnTo>
                    <a:pt x="80" y="3"/>
                  </a:lnTo>
                  <a:lnTo>
                    <a:pt x="65" y="0"/>
                  </a:lnTo>
                  <a:close/>
                  <a:moveTo>
                    <a:pt x="95" y="216"/>
                  </a:moveTo>
                  <a:lnTo>
                    <a:pt x="95" y="216"/>
                  </a:lnTo>
                  <a:lnTo>
                    <a:pt x="95" y="235"/>
                  </a:lnTo>
                  <a:lnTo>
                    <a:pt x="87" y="247"/>
                  </a:lnTo>
                  <a:lnTo>
                    <a:pt x="80" y="254"/>
                  </a:lnTo>
                  <a:lnTo>
                    <a:pt x="65" y="258"/>
                  </a:lnTo>
                  <a:lnTo>
                    <a:pt x="65" y="258"/>
                  </a:lnTo>
                  <a:lnTo>
                    <a:pt x="49" y="254"/>
                  </a:lnTo>
                  <a:lnTo>
                    <a:pt x="38" y="247"/>
                  </a:lnTo>
                  <a:lnTo>
                    <a:pt x="30" y="235"/>
                  </a:lnTo>
                  <a:lnTo>
                    <a:pt x="30" y="216"/>
                  </a:lnTo>
                  <a:lnTo>
                    <a:pt x="30" y="68"/>
                  </a:lnTo>
                  <a:lnTo>
                    <a:pt x="30" y="68"/>
                  </a:lnTo>
                  <a:lnTo>
                    <a:pt x="30" y="53"/>
                  </a:lnTo>
                  <a:lnTo>
                    <a:pt x="38" y="38"/>
                  </a:lnTo>
                  <a:lnTo>
                    <a:pt x="49" y="30"/>
                  </a:lnTo>
                  <a:lnTo>
                    <a:pt x="65" y="30"/>
                  </a:lnTo>
                  <a:lnTo>
                    <a:pt x="65" y="30"/>
                  </a:lnTo>
                  <a:lnTo>
                    <a:pt x="80" y="30"/>
                  </a:lnTo>
                  <a:lnTo>
                    <a:pt x="87" y="38"/>
                  </a:lnTo>
                  <a:lnTo>
                    <a:pt x="95" y="53"/>
                  </a:lnTo>
                  <a:lnTo>
                    <a:pt x="95" y="68"/>
                  </a:lnTo>
                  <a:lnTo>
                    <a:pt x="95"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29" name="Freeform 120">
              <a:extLst>
                <a:ext uri="{FF2B5EF4-FFF2-40B4-BE49-F238E27FC236}">
                  <a16:creationId xmlns:a16="http://schemas.microsoft.com/office/drawing/2014/main" id="{16728AFB-1EF1-45C5-8FA0-2A93F8ACFFF5}"/>
                </a:ext>
              </a:extLst>
            </p:cNvPr>
            <p:cNvSpPr>
              <a:spLocks noChangeArrowheads="1"/>
            </p:cNvSpPr>
            <p:nvPr/>
          </p:nvSpPr>
          <p:spPr bwMode="auto">
            <a:xfrm>
              <a:off x="5458825" y="1869585"/>
              <a:ext cx="13800" cy="55202"/>
            </a:xfrm>
            <a:custGeom>
              <a:avLst/>
              <a:gdLst>
                <a:gd name="T0" fmla="*/ 0 w 47"/>
                <a:gd name="T1" fmla="*/ 26 h 194"/>
                <a:gd name="T2" fmla="*/ 0 w 47"/>
                <a:gd name="T3" fmla="*/ 42 h 194"/>
                <a:gd name="T4" fmla="*/ 0 w 47"/>
                <a:gd name="T5" fmla="*/ 42 h 194"/>
                <a:gd name="T6" fmla="*/ 11 w 47"/>
                <a:gd name="T7" fmla="*/ 38 h 194"/>
                <a:gd name="T8" fmla="*/ 27 w 47"/>
                <a:gd name="T9" fmla="*/ 34 h 194"/>
                <a:gd name="T10" fmla="*/ 27 w 47"/>
                <a:gd name="T11" fmla="*/ 193 h 194"/>
                <a:gd name="T12" fmla="*/ 46 w 47"/>
                <a:gd name="T13" fmla="*/ 193 h 194"/>
                <a:gd name="T14" fmla="*/ 46 w 47"/>
                <a:gd name="T15" fmla="*/ 0 h 194"/>
                <a:gd name="T16" fmla="*/ 30 w 47"/>
                <a:gd name="T17" fmla="*/ 0 h 194"/>
                <a:gd name="T18" fmla="*/ 30 w 47"/>
                <a:gd name="T19" fmla="*/ 0 h 194"/>
                <a:gd name="T20" fmla="*/ 27 w 47"/>
                <a:gd name="T21" fmla="*/ 7 h 194"/>
                <a:gd name="T22" fmla="*/ 23 w 47"/>
                <a:gd name="T23" fmla="*/ 15 h 194"/>
                <a:gd name="T24" fmla="*/ 11 w 47"/>
                <a:gd name="T25" fmla="*/ 22 h 194"/>
                <a:gd name="T26" fmla="*/ 0 w 47"/>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94">
                  <a:moveTo>
                    <a:pt x="0" y="26"/>
                  </a:moveTo>
                  <a:lnTo>
                    <a:pt x="0" y="42"/>
                  </a:lnTo>
                  <a:lnTo>
                    <a:pt x="0" y="42"/>
                  </a:lnTo>
                  <a:lnTo>
                    <a:pt x="11" y="38"/>
                  </a:lnTo>
                  <a:lnTo>
                    <a:pt x="27" y="34"/>
                  </a:lnTo>
                  <a:lnTo>
                    <a:pt x="27" y="193"/>
                  </a:lnTo>
                  <a:lnTo>
                    <a:pt x="46" y="193"/>
                  </a:lnTo>
                  <a:lnTo>
                    <a:pt x="46" y="0"/>
                  </a:lnTo>
                  <a:lnTo>
                    <a:pt x="30" y="0"/>
                  </a:lnTo>
                  <a:lnTo>
                    <a:pt x="30" y="0"/>
                  </a:lnTo>
                  <a:lnTo>
                    <a:pt x="27" y="7"/>
                  </a:lnTo>
                  <a:lnTo>
                    <a:pt x="23" y="15"/>
                  </a:lnTo>
                  <a:lnTo>
                    <a:pt x="11"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0" name="Freeform 121">
              <a:extLst>
                <a:ext uri="{FF2B5EF4-FFF2-40B4-BE49-F238E27FC236}">
                  <a16:creationId xmlns:a16="http://schemas.microsoft.com/office/drawing/2014/main" id="{988E424B-52CB-4D67-9888-D9AD4B3F1C3D}"/>
                </a:ext>
              </a:extLst>
            </p:cNvPr>
            <p:cNvSpPr>
              <a:spLocks noChangeArrowheads="1"/>
            </p:cNvSpPr>
            <p:nvPr/>
          </p:nvSpPr>
          <p:spPr bwMode="auto">
            <a:xfrm>
              <a:off x="5481407" y="1868331"/>
              <a:ext cx="25092" cy="56456"/>
            </a:xfrm>
            <a:custGeom>
              <a:avLst/>
              <a:gdLst>
                <a:gd name="T0" fmla="*/ 41 w 88"/>
                <a:gd name="T1" fmla="*/ 0 h 198"/>
                <a:gd name="T2" fmla="*/ 7 w 88"/>
                <a:gd name="T3" fmla="*/ 15 h 198"/>
                <a:gd name="T4" fmla="*/ 0 w 88"/>
                <a:gd name="T5" fmla="*/ 49 h 198"/>
                <a:gd name="T6" fmla="*/ 19 w 88"/>
                <a:gd name="T7" fmla="*/ 57 h 198"/>
                <a:gd name="T8" fmla="*/ 19 w 88"/>
                <a:gd name="T9" fmla="*/ 49 h 198"/>
                <a:gd name="T10" fmla="*/ 22 w 88"/>
                <a:gd name="T11" fmla="*/ 26 h 198"/>
                <a:gd name="T12" fmla="*/ 41 w 88"/>
                <a:gd name="T13" fmla="*/ 19 h 198"/>
                <a:gd name="T14" fmla="*/ 53 w 88"/>
                <a:gd name="T15" fmla="*/ 23 h 198"/>
                <a:gd name="T16" fmla="*/ 60 w 88"/>
                <a:gd name="T17" fmla="*/ 38 h 198"/>
                <a:gd name="T18" fmla="*/ 64 w 88"/>
                <a:gd name="T19" fmla="*/ 61 h 198"/>
                <a:gd name="T20" fmla="*/ 60 w 88"/>
                <a:gd name="T21" fmla="*/ 72 h 198"/>
                <a:gd name="T22" fmla="*/ 49 w 88"/>
                <a:gd name="T23" fmla="*/ 84 h 198"/>
                <a:gd name="T24" fmla="*/ 26 w 88"/>
                <a:gd name="T25" fmla="*/ 87 h 198"/>
                <a:gd name="T26" fmla="*/ 38 w 88"/>
                <a:gd name="T27" fmla="*/ 106 h 198"/>
                <a:gd name="T28" fmla="*/ 49 w 88"/>
                <a:gd name="T29" fmla="*/ 106 h 198"/>
                <a:gd name="T30" fmla="*/ 60 w 88"/>
                <a:gd name="T31" fmla="*/ 122 h 198"/>
                <a:gd name="T32" fmla="*/ 64 w 88"/>
                <a:gd name="T33" fmla="*/ 148 h 198"/>
                <a:gd name="T34" fmla="*/ 60 w 88"/>
                <a:gd name="T35" fmla="*/ 163 h 198"/>
                <a:gd name="T36" fmla="*/ 53 w 88"/>
                <a:gd name="T37" fmla="*/ 178 h 198"/>
                <a:gd name="T38" fmla="*/ 41 w 88"/>
                <a:gd name="T39" fmla="*/ 178 h 198"/>
                <a:gd name="T40" fmla="*/ 22 w 88"/>
                <a:gd name="T41" fmla="*/ 171 h 198"/>
                <a:gd name="T42" fmla="*/ 19 w 88"/>
                <a:gd name="T43" fmla="*/ 152 h 198"/>
                <a:gd name="T44" fmla="*/ 0 w 88"/>
                <a:gd name="T45" fmla="*/ 137 h 198"/>
                <a:gd name="T46" fmla="*/ 0 w 88"/>
                <a:gd name="T47" fmla="*/ 148 h 198"/>
                <a:gd name="T48" fmla="*/ 7 w 88"/>
                <a:gd name="T49" fmla="*/ 186 h 198"/>
                <a:gd name="T50" fmla="*/ 41 w 88"/>
                <a:gd name="T51" fmla="*/ 197 h 198"/>
                <a:gd name="T52" fmla="*/ 60 w 88"/>
                <a:gd name="T53" fmla="*/ 194 h 198"/>
                <a:gd name="T54" fmla="*/ 83 w 88"/>
                <a:gd name="T55" fmla="*/ 171 h 198"/>
                <a:gd name="T56" fmla="*/ 87 w 88"/>
                <a:gd name="T57" fmla="*/ 133 h 198"/>
                <a:gd name="T58" fmla="*/ 83 w 88"/>
                <a:gd name="T59" fmla="*/ 122 h 198"/>
                <a:gd name="T60" fmla="*/ 72 w 88"/>
                <a:gd name="T61" fmla="*/ 99 h 198"/>
                <a:gd name="T62" fmla="*/ 60 w 88"/>
                <a:gd name="T63" fmla="*/ 95 h 198"/>
                <a:gd name="T64" fmla="*/ 79 w 88"/>
                <a:gd name="T65" fmla="*/ 80 h 198"/>
                <a:gd name="T66" fmla="*/ 87 w 88"/>
                <a:gd name="T67" fmla="*/ 53 h 198"/>
                <a:gd name="T68" fmla="*/ 87 w 88"/>
                <a:gd name="T69" fmla="*/ 49 h 198"/>
                <a:gd name="T70" fmla="*/ 76 w 88"/>
                <a:gd name="T71" fmla="*/ 15 h 198"/>
                <a:gd name="T72" fmla="*/ 41 w 88"/>
                <a:gd name="T7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198">
                  <a:moveTo>
                    <a:pt x="41" y="0"/>
                  </a:moveTo>
                  <a:lnTo>
                    <a:pt x="41" y="0"/>
                  </a:lnTo>
                  <a:lnTo>
                    <a:pt x="22" y="4"/>
                  </a:lnTo>
                  <a:lnTo>
                    <a:pt x="7" y="15"/>
                  </a:lnTo>
                  <a:lnTo>
                    <a:pt x="0" y="30"/>
                  </a:lnTo>
                  <a:lnTo>
                    <a:pt x="0" y="49"/>
                  </a:lnTo>
                  <a:lnTo>
                    <a:pt x="0" y="57"/>
                  </a:lnTo>
                  <a:lnTo>
                    <a:pt x="19" y="57"/>
                  </a:lnTo>
                  <a:lnTo>
                    <a:pt x="19" y="49"/>
                  </a:lnTo>
                  <a:lnTo>
                    <a:pt x="19" y="49"/>
                  </a:lnTo>
                  <a:lnTo>
                    <a:pt x="19" y="38"/>
                  </a:lnTo>
                  <a:lnTo>
                    <a:pt x="22" y="26"/>
                  </a:lnTo>
                  <a:lnTo>
                    <a:pt x="30" y="23"/>
                  </a:lnTo>
                  <a:lnTo>
                    <a:pt x="41" y="19"/>
                  </a:lnTo>
                  <a:lnTo>
                    <a:pt x="41" y="19"/>
                  </a:lnTo>
                  <a:lnTo>
                    <a:pt x="53" y="23"/>
                  </a:lnTo>
                  <a:lnTo>
                    <a:pt x="56" y="26"/>
                  </a:lnTo>
                  <a:lnTo>
                    <a:pt x="60" y="38"/>
                  </a:lnTo>
                  <a:lnTo>
                    <a:pt x="64" y="49"/>
                  </a:lnTo>
                  <a:lnTo>
                    <a:pt x="64" y="61"/>
                  </a:lnTo>
                  <a:lnTo>
                    <a:pt x="64" y="61"/>
                  </a:lnTo>
                  <a:lnTo>
                    <a:pt x="60" y="72"/>
                  </a:lnTo>
                  <a:lnTo>
                    <a:pt x="56" y="80"/>
                  </a:lnTo>
                  <a:lnTo>
                    <a:pt x="49" y="84"/>
                  </a:lnTo>
                  <a:lnTo>
                    <a:pt x="41" y="87"/>
                  </a:lnTo>
                  <a:lnTo>
                    <a:pt x="26" y="87"/>
                  </a:lnTo>
                  <a:lnTo>
                    <a:pt x="26" y="106"/>
                  </a:lnTo>
                  <a:lnTo>
                    <a:pt x="38" y="106"/>
                  </a:lnTo>
                  <a:lnTo>
                    <a:pt x="38" y="106"/>
                  </a:lnTo>
                  <a:lnTo>
                    <a:pt x="49" y="106"/>
                  </a:lnTo>
                  <a:lnTo>
                    <a:pt x="56" y="114"/>
                  </a:lnTo>
                  <a:lnTo>
                    <a:pt x="60" y="122"/>
                  </a:lnTo>
                  <a:lnTo>
                    <a:pt x="64" y="133"/>
                  </a:lnTo>
                  <a:lnTo>
                    <a:pt x="64" y="148"/>
                  </a:lnTo>
                  <a:lnTo>
                    <a:pt x="64" y="148"/>
                  </a:lnTo>
                  <a:lnTo>
                    <a:pt x="60" y="163"/>
                  </a:lnTo>
                  <a:lnTo>
                    <a:pt x="56" y="171"/>
                  </a:lnTo>
                  <a:lnTo>
                    <a:pt x="53" y="178"/>
                  </a:lnTo>
                  <a:lnTo>
                    <a:pt x="41" y="178"/>
                  </a:lnTo>
                  <a:lnTo>
                    <a:pt x="41" y="178"/>
                  </a:lnTo>
                  <a:lnTo>
                    <a:pt x="30" y="178"/>
                  </a:lnTo>
                  <a:lnTo>
                    <a:pt x="22" y="171"/>
                  </a:lnTo>
                  <a:lnTo>
                    <a:pt x="19" y="163"/>
                  </a:lnTo>
                  <a:lnTo>
                    <a:pt x="19" y="152"/>
                  </a:lnTo>
                  <a:lnTo>
                    <a:pt x="19" y="137"/>
                  </a:lnTo>
                  <a:lnTo>
                    <a:pt x="0" y="137"/>
                  </a:lnTo>
                  <a:lnTo>
                    <a:pt x="0" y="148"/>
                  </a:lnTo>
                  <a:lnTo>
                    <a:pt x="0" y="148"/>
                  </a:lnTo>
                  <a:lnTo>
                    <a:pt x="0" y="171"/>
                  </a:lnTo>
                  <a:lnTo>
                    <a:pt x="7" y="186"/>
                  </a:lnTo>
                  <a:lnTo>
                    <a:pt x="22" y="194"/>
                  </a:lnTo>
                  <a:lnTo>
                    <a:pt x="41" y="197"/>
                  </a:lnTo>
                  <a:lnTo>
                    <a:pt x="41" y="197"/>
                  </a:lnTo>
                  <a:lnTo>
                    <a:pt x="60" y="194"/>
                  </a:lnTo>
                  <a:lnTo>
                    <a:pt x="76" y="186"/>
                  </a:lnTo>
                  <a:lnTo>
                    <a:pt x="83" y="171"/>
                  </a:lnTo>
                  <a:lnTo>
                    <a:pt x="87" y="148"/>
                  </a:lnTo>
                  <a:lnTo>
                    <a:pt x="87" y="133"/>
                  </a:lnTo>
                  <a:lnTo>
                    <a:pt x="87" y="133"/>
                  </a:lnTo>
                  <a:lnTo>
                    <a:pt x="83" y="122"/>
                  </a:lnTo>
                  <a:lnTo>
                    <a:pt x="79" y="110"/>
                  </a:lnTo>
                  <a:lnTo>
                    <a:pt x="72" y="99"/>
                  </a:lnTo>
                  <a:lnTo>
                    <a:pt x="60" y="95"/>
                  </a:lnTo>
                  <a:lnTo>
                    <a:pt x="60" y="95"/>
                  </a:lnTo>
                  <a:lnTo>
                    <a:pt x="72" y="87"/>
                  </a:lnTo>
                  <a:lnTo>
                    <a:pt x="79" y="80"/>
                  </a:lnTo>
                  <a:lnTo>
                    <a:pt x="83" y="69"/>
                  </a:lnTo>
                  <a:lnTo>
                    <a:pt x="87" y="53"/>
                  </a:lnTo>
                  <a:lnTo>
                    <a:pt x="87" y="49"/>
                  </a:lnTo>
                  <a:lnTo>
                    <a:pt x="87" y="49"/>
                  </a:lnTo>
                  <a:lnTo>
                    <a:pt x="83" y="30"/>
                  </a:lnTo>
                  <a:lnTo>
                    <a:pt x="76" y="15"/>
                  </a:lnTo>
                  <a:lnTo>
                    <a:pt x="60" y="4"/>
                  </a:lnTo>
                  <a:lnTo>
                    <a:pt x="41" y="0"/>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1" name="Freeform 122">
              <a:extLst>
                <a:ext uri="{FF2B5EF4-FFF2-40B4-BE49-F238E27FC236}">
                  <a16:creationId xmlns:a16="http://schemas.microsoft.com/office/drawing/2014/main" id="{5C081191-CFEA-461B-AB24-201492C1EA08}"/>
                </a:ext>
              </a:extLst>
            </p:cNvPr>
            <p:cNvSpPr>
              <a:spLocks noChangeArrowheads="1"/>
            </p:cNvSpPr>
            <p:nvPr/>
          </p:nvSpPr>
          <p:spPr bwMode="auto">
            <a:xfrm>
              <a:off x="5731070" y="1875858"/>
              <a:ext cx="20073" cy="80294"/>
            </a:xfrm>
            <a:custGeom>
              <a:avLst/>
              <a:gdLst>
                <a:gd name="T0" fmla="*/ 0 w 69"/>
                <a:gd name="T1" fmla="*/ 39 h 283"/>
                <a:gd name="T2" fmla="*/ 0 w 69"/>
                <a:gd name="T3" fmla="*/ 65 h 283"/>
                <a:gd name="T4" fmla="*/ 0 w 69"/>
                <a:gd name="T5" fmla="*/ 65 h 283"/>
                <a:gd name="T6" fmla="*/ 22 w 69"/>
                <a:gd name="T7" fmla="*/ 58 h 283"/>
                <a:gd name="T8" fmla="*/ 38 w 69"/>
                <a:gd name="T9" fmla="*/ 50 h 283"/>
                <a:gd name="T10" fmla="*/ 38 w 69"/>
                <a:gd name="T11" fmla="*/ 282 h 283"/>
                <a:gd name="T12" fmla="*/ 68 w 69"/>
                <a:gd name="T13" fmla="*/ 282 h 283"/>
                <a:gd name="T14" fmla="*/ 68 w 69"/>
                <a:gd name="T15" fmla="*/ 0 h 283"/>
                <a:gd name="T16" fmla="*/ 49 w 69"/>
                <a:gd name="T17" fmla="*/ 0 h 283"/>
                <a:gd name="T18" fmla="*/ 49 w 69"/>
                <a:gd name="T19" fmla="*/ 0 h 283"/>
                <a:gd name="T20" fmla="*/ 42 w 69"/>
                <a:gd name="T21" fmla="*/ 16 h 283"/>
                <a:gd name="T22" fmla="*/ 34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22" y="58"/>
                  </a:lnTo>
                  <a:lnTo>
                    <a:pt x="38" y="50"/>
                  </a:lnTo>
                  <a:lnTo>
                    <a:pt x="38" y="282"/>
                  </a:lnTo>
                  <a:lnTo>
                    <a:pt x="68" y="282"/>
                  </a:lnTo>
                  <a:lnTo>
                    <a:pt x="68" y="0"/>
                  </a:lnTo>
                  <a:lnTo>
                    <a:pt x="49" y="0"/>
                  </a:lnTo>
                  <a:lnTo>
                    <a:pt x="49" y="0"/>
                  </a:lnTo>
                  <a:lnTo>
                    <a:pt x="42" y="16"/>
                  </a:lnTo>
                  <a:lnTo>
                    <a:pt x="34"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2" name="Freeform 123">
              <a:extLst>
                <a:ext uri="{FF2B5EF4-FFF2-40B4-BE49-F238E27FC236}">
                  <a16:creationId xmlns:a16="http://schemas.microsoft.com/office/drawing/2014/main" id="{6AE4B066-6542-4DB4-8957-209EEFCF54B4}"/>
                </a:ext>
              </a:extLst>
            </p:cNvPr>
            <p:cNvSpPr>
              <a:spLocks noChangeArrowheads="1"/>
            </p:cNvSpPr>
            <p:nvPr/>
          </p:nvSpPr>
          <p:spPr bwMode="auto">
            <a:xfrm>
              <a:off x="5763689" y="1874603"/>
              <a:ext cx="36383" cy="82803"/>
            </a:xfrm>
            <a:custGeom>
              <a:avLst/>
              <a:gdLst>
                <a:gd name="T0" fmla="*/ 64 w 130"/>
                <a:gd name="T1" fmla="*/ 0 h 289"/>
                <a:gd name="T2" fmla="*/ 64 w 130"/>
                <a:gd name="T3" fmla="*/ 0 h 289"/>
                <a:gd name="T4" fmla="*/ 49 w 130"/>
                <a:gd name="T5" fmla="*/ 3 h 289"/>
                <a:gd name="T6" fmla="*/ 37 w 130"/>
                <a:gd name="T7" fmla="*/ 3 h 289"/>
                <a:gd name="T8" fmla="*/ 26 w 130"/>
                <a:gd name="T9" fmla="*/ 11 h 289"/>
                <a:gd name="T10" fmla="*/ 19 w 130"/>
                <a:gd name="T11" fmla="*/ 19 h 289"/>
                <a:gd name="T12" fmla="*/ 11 w 130"/>
                <a:gd name="T13" fmla="*/ 30 h 289"/>
                <a:gd name="T14" fmla="*/ 3 w 130"/>
                <a:gd name="T15" fmla="*/ 42 h 289"/>
                <a:gd name="T16" fmla="*/ 0 w 130"/>
                <a:gd name="T17" fmla="*/ 72 h 289"/>
                <a:gd name="T18" fmla="*/ 0 w 130"/>
                <a:gd name="T19" fmla="*/ 216 h 289"/>
                <a:gd name="T20" fmla="*/ 0 w 130"/>
                <a:gd name="T21" fmla="*/ 216 h 289"/>
                <a:gd name="T22" fmla="*/ 3 w 130"/>
                <a:gd name="T23" fmla="*/ 247 h 289"/>
                <a:gd name="T24" fmla="*/ 11 w 130"/>
                <a:gd name="T25" fmla="*/ 258 h 289"/>
                <a:gd name="T26" fmla="*/ 19 w 130"/>
                <a:gd name="T27" fmla="*/ 269 h 289"/>
                <a:gd name="T28" fmla="*/ 26 w 130"/>
                <a:gd name="T29" fmla="*/ 277 h 289"/>
                <a:gd name="T30" fmla="*/ 37 w 130"/>
                <a:gd name="T31" fmla="*/ 281 h 289"/>
                <a:gd name="T32" fmla="*/ 49 w 130"/>
                <a:gd name="T33" fmla="*/ 285 h 289"/>
                <a:gd name="T34" fmla="*/ 64 w 130"/>
                <a:gd name="T35" fmla="*/ 288 h 289"/>
                <a:gd name="T36" fmla="*/ 64 w 130"/>
                <a:gd name="T37" fmla="*/ 288 h 289"/>
                <a:gd name="T38" fmla="*/ 79 w 130"/>
                <a:gd name="T39" fmla="*/ 285 h 289"/>
                <a:gd name="T40" fmla="*/ 95 w 130"/>
                <a:gd name="T41" fmla="*/ 281 h 289"/>
                <a:gd name="T42" fmla="*/ 106 w 130"/>
                <a:gd name="T43" fmla="*/ 277 h 289"/>
                <a:gd name="T44" fmla="*/ 114 w 130"/>
                <a:gd name="T45" fmla="*/ 269 h 289"/>
                <a:gd name="T46" fmla="*/ 121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21 w 130"/>
                <a:gd name="T59" fmla="*/ 30 h 289"/>
                <a:gd name="T60" fmla="*/ 114 w 130"/>
                <a:gd name="T61" fmla="*/ 19 h 289"/>
                <a:gd name="T62" fmla="*/ 106 w 130"/>
                <a:gd name="T63" fmla="*/ 11 h 289"/>
                <a:gd name="T64" fmla="*/ 95 w 130"/>
                <a:gd name="T65" fmla="*/ 3 h 289"/>
                <a:gd name="T66" fmla="*/ 79 w 130"/>
                <a:gd name="T67" fmla="*/ 3 h 289"/>
                <a:gd name="T68" fmla="*/ 64 w 130"/>
                <a:gd name="T69" fmla="*/ 0 h 289"/>
                <a:gd name="T70" fmla="*/ 99 w 130"/>
                <a:gd name="T71" fmla="*/ 216 h 289"/>
                <a:gd name="T72" fmla="*/ 99 w 130"/>
                <a:gd name="T73" fmla="*/ 216 h 289"/>
                <a:gd name="T74" fmla="*/ 95 w 130"/>
                <a:gd name="T75" fmla="*/ 235 h 289"/>
                <a:gd name="T76" fmla="*/ 91 w 130"/>
                <a:gd name="T77" fmla="*/ 247 h 289"/>
                <a:gd name="T78" fmla="*/ 79 w 130"/>
                <a:gd name="T79" fmla="*/ 254 h 289"/>
                <a:gd name="T80" fmla="*/ 64 w 130"/>
                <a:gd name="T81" fmla="*/ 258 h 289"/>
                <a:gd name="T82" fmla="*/ 64 w 130"/>
                <a:gd name="T83" fmla="*/ 258 h 289"/>
                <a:gd name="T84" fmla="*/ 49 w 130"/>
                <a:gd name="T85" fmla="*/ 254 h 289"/>
                <a:gd name="T86" fmla="*/ 41 w 130"/>
                <a:gd name="T87" fmla="*/ 247 h 289"/>
                <a:gd name="T88" fmla="*/ 34 w 130"/>
                <a:gd name="T89" fmla="*/ 235 h 289"/>
                <a:gd name="T90" fmla="*/ 30 w 130"/>
                <a:gd name="T91" fmla="*/ 216 h 289"/>
                <a:gd name="T92" fmla="*/ 30 w 130"/>
                <a:gd name="T93" fmla="*/ 68 h 289"/>
                <a:gd name="T94" fmla="*/ 30 w 130"/>
                <a:gd name="T95" fmla="*/ 68 h 289"/>
                <a:gd name="T96" fmla="*/ 34 w 130"/>
                <a:gd name="T97" fmla="*/ 53 h 289"/>
                <a:gd name="T98" fmla="*/ 41 w 130"/>
                <a:gd name="T99" fmla="*/ 38 h 289"/>
                <a:gd name="T100" fmla="*/ 49 w 130"/>
                <a:gd name="T101" fmla="*/ 30 h 289"/>
                <a:gd name="T102" fmla="*/ 64 w 130"/>
                <a:gd name="T103" fmla="*/ 30 h 289"/>
                <a:gd name="T104" fmla="*/ 64 w 130"/>
                <a:gd name="T105" fmla="*/ 30 h 289"/>
                <a:gd name="T106" fmla="*/ 79 w 130"/>
                <a:gd name="T107" fmla="*/ 30 h 289"/>
                <a:gd name="T108" fmla="*/ 91 w 130"/>
                <a:gd name="T109" fmla="*/ 38 h 289"/>
                <a:gd name="T110" fmla="*/ 95 w 130"/>
                <a:gd name="T111" fmla="*/ 53 h 289"/>
                <a:gd name="T112" fmla="*/ 99 w 130"/>
                <a:gd name="T113" fmla="*/ 68 h 289"/>
                <a:gd name="T114" fmla="*/ 99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4" y="0"/>
                  </a:moveTo>
                  <a:lnTo>
                    <a:pt x="64" y="0"/>
                  </a:lnTo>
                  <a:lnTo>
                    <a:pt x="49" y="3"/>
                  </a:lnTo>
                  <a:lnTo>
                    <a:pt x="37" y="3"/>
                  </a:lnTo>
                  <a:lnTo>
                    <a:pt x="26" y="11"/>
                  </a:lnTo>
                  <a:lnTo>
                    <a:pt x="19" y="19"/>
                  </a:lnTo>
                  <a:lnTo>
                    <a:pt x="11" y="30"/>
                  </a:lnTo>
                  <a:lnTo>
                    <a:pt x="3" y="42"/>
                  </a:lnTo>
                  <a:lnTo>
                    <a:pt x="0" y="72"/>
                  </a:lnTo>
                  <a:lnTo>
                    <a:pt x="0" y="216"/>
                  </a:lnTo>
                  <a:lnTo>
                    <a:pt x="0" y="216"/>
                  </a:lnTo>
                  <a:lnTo>
                    <a:pt x="3" y="247"/>
                  </a:lnTo>
                  <a:lnTo>
                    <a:pt x="11" y="258"/>
                  </a:lnTo>
                  <a:lnTo>
                    <a:pt x="19" y="269"/>
                  </a:lnTo>
                  <a:lnTo>
                    <a:pt x="26" y="277"/>
                  </a:lnTo>
                  <a:lnTo>
                    <a:pt x="37" y="281"/>
                  </a:lnTo>
                  <a:lnTo>
                    <a:pt x="49" y="285"/>
                  </a:lnTo>
                  <a:lnTo>
                    <a:pt x="64" y="288"/>
                  </a:lnTo>
                  <a:lnTo>
                    <a:pt x="64" y="288"/>
                  </a:lnTo>
                  <a:lnTo>
                    <a:pt x="79" y="285"/>
                  </a:lnTo>
                  <a:lnTo>
                    <a:pt x="95" y="281"/>
                  </a:lnTo>
                  <a:lnTo>
                    <a:pt x="106" y="277"/>
                  </a:lnTo>
                  <a:lnTo>
                    <a:pt x="114" y="269"/>
                  </a:lnTo>
                  <a:lnTo>
                    <a:pt x="121" y="258"/>
                  </a:lnTo>
                  <a:lnTo>
                    <a:pt x="125" y="247"/>
                  </a:lnTo>
                  <a:lnTo>
                    <a:pt x="129" y="216"/>
                  </a:lnTo>
                  <a:lnTo>
                    <a:pt x="129" y="72"/>
                  </a:lnTo>
                  <a:lnTo>
                    <a:pt x="129" y="72"/>
                  </a:lnTo>
                  <a:lnTo>
                    <a:pt x="125" y="42"/>
                  </a:lnTo>
                  <a:lnTo>
                    <a:pt x="121" y="30"/>
                  </a:lnTo>
                  <a:lnTo>
                    <a:pt x="114" y="19"/>
                  </a:lnTo>
                  <a:lnTo>
                    <a:pt x="106" y="11"/>
                  </a:lnTo>
                  <a:lnTo>
                    <a:pt x="95" y="3"/>
                  </a:lnTo>
                  <a:lnTo>
                    <a:pt x="79" y="3"/>
                  </a:lnTo>
                  <a:lnTo>
                    <a:pt x="64" y="0"/>
                  </a:lnTo>
                  <a:close/>
                  <a:moveTo>
                    <a:pt x="99" y="216"/>
                  </a:moveTo>
                  <a:lnTo>
                    <a:pt x="99" y="216"/>
                  </a:lnTo>
                  <a:lnTo>
                    <a:pt x="95" y="235"/>
                  </a:lnTo>
                  <a:lnTo>
                    <a:pt x="91" y="247"/>
                  </a:lnTo>
                  <a:lnTo>
                    <a:pt x="79" y="254"/>
                  </a:lnTo>
                  <a:lnTo>
                    <a:pt x="64" y="258"/>
                  </a:lnTo>
                  <a:lnTo>
                    <a:pt x="64" y="258"/>
                  </a:lnTo>
                  <a:lnTo>
                    <a:pt x="49" y="254"/>
                  </a:lnTo>
                  <a:lnTo>
                    <a:pt x="41" y="247"/>
                  </a:lnTo>
                  <a:lnTo>
                    <a:pt x="34" y="235"/>
                  </a:lnTo>
                  <a:lnTo>
                    <a:pt x="30" y="216"/>
                  </a:lnTo>
                  <a:lnTo>
                    <a:pt x="30" y="68"/>
                  </a:lnTo>
                  <a:lnTo>
                    <a:pt x="30" y="68"/>
                  </a:lnTo>
                  <a:lnTo>
                    <a:pt x="34" y="53"/>
                  </a:lnTo>
                  <a:lnTo>
                    <a:pt x="41" y="38"/>
                  </a:lnTo>
                  <a:lnTo>
                    <a:pt x="49" y="30"/>
                  </a:lnTo>
                  <a:lnTo>
                    <a:pt x="64" y="30"/>
                  </a:lnTo>
                  <a:lnTo>
                    <a:pt x="64" y="30"/>
                  </a:lnTo>
                  <a:lnTo>
                    <a:pt x="79" y="30"/>
                  </a:lnTo>
                  <a:lnTo>
                    <a:pt x="91" y="38"/>
                  </a:lnTo>
                  <a:lnTo>
                    <a:pt x="95" y="53"/>
                  </a:lnTo>
                  <a:lnTo>
                    <a:pt x="99" y="68"/>
                  </a:lnTo>
                  <a:lnTo>
                    <a:pt x="99"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3" name="Freeform 124">
              <a:extLst>
                <a:ext uri="{FF2B5EF4-FFF2-40B4-BE49-F238E27FC236}">
                  <a16:creationId xmlns:a16="http://schemas.microsoft.com/office/drawing/2014/main" id="{503D6B05-54E3-4DF8-A79E-8C9341A24894}"/>
                </a:ext>
              </a:extLst>
            </p:cNvPr>
            <p:cNvSpPr>
              <a:spLocks noChangeArrowheads="1"/>
            </p:cNvSpPr>
            <p:nvPr/>
          </p:nvSpPr>
          <p:spPr bwMode="auto">
            <a:xfrm>
              <a:off x="5811364" y="1869585"/>
              <a:ext cx="13801" cy="55202"/>
            </a:xfrm>
            <a:custGeom>
              <a:avLst/>
              <a:gdLst>
                <a:gd name="T0" fmla="*/ 0 w 50"/>
                <a:gd name="T1" fmla="*/ 26 h 194"/>
                <a:gd name="T2" fmla="*/ 0 w 50"/>
                <a:gd name="T3" fmla="*/ 42 h 194"/>
                <a:gd name="T4" fmla="*/ 0 w 50"/>
                <a:gd name="T5" fmla="*/ 42 h 194"/>
                <a:gd name="T6" fmla="*/ 15 w 50"/>
                <a:gd name="T7" fmla="*/ 38 h 194"/>
                <a:gd name="T8" fmla="*/ 26 w 50"/>
                <a:gd name="T9" fmla="*/ 34 h 194"/>
                <a:gd name="T10" fmla="*/ 26 w 50"/>
                <a:gd name="T11" fmla="*/ 193 h 194"/>
                <a:gd name="T12" fmla="*/ 49 w 50"/>
                <a:gd name="T13" fmla="*/ 193 h 194"/>
                <a:gd name="T14" fmla="*/ 49 w 50"/>
                <a:gd name="T15" fmla="*/ 0 h 194"/>
                <a:gd name="T16" fmla="*/ 34 w 50"/>
                <a:gd name="T17" fmla="*/ 0 h 194"/>
                <a:gd name="T18" fmla="*/ 34 w 50"/>
                <a:gd name="T19" fmla="*/ 0 h 194"/>
                <a:gd name="T20" fmla="*/ 30 w 50"/>
                <a:gd name="T21" fmla="*/ 7 h 194"/>
                <a:gd name="T22" fmla="*/ 22 w 50"/>
                <a:gd name="T23" fmla="*/ 15 h 194"/>
                <a:gd name="T24" fmla="*/ 15 w 50"/>
                <a:gd name="T25" fmla="*/ 22 h 194"/>
                <a:gd name="T26" fmla="*/ 0 w 50"/>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94">
                  <a:moveTo>
                    <a:pt x="0" y="26"/>
                  </a:moveTo>
                  <a:lnTo>
                    <a:pt x="0" y="42"/>
                  </a:lnTo>
                  <a:lnTo>
                    <a:pt x="0" y="42"/>
                  </a:lnTo>
                  <a:lnTo>
                    <a:pt x="15" y="38"/>
                  </a:lnTo>
                  <a:lnTo>
                    <a:pt x="26" y="34"/>
                  </a:lnTo>
                  <a:lnTo>
                    <a:pt x="26" y="193"/>
                  </a:lnTo>
                  <a:lnTo>
                    <a:pt x="49" y="193"/>
                  </a:lnTo>
                  <a:lnTo>
                    <a:pt x="49" y="0"/>
                  </a:lnTo>
                  <a:lnTo>
                    <a:pt x="34" y="0"/>
                  </a:lnTo>
                  <a:lnTo>
                    <a:pt x="34" y="0"/>
                  </a:lnTo>
                  <a:lnTo>
                    <a:pt x="30" y="7"/>
                  </a:lnTo>
                  <a:lnTo>
                    <a:pt x="22" y="15"/>
                  </a:lnTo>
                  <a:lnTo>
                    <a:pt x="15"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4" name="Freeform 125">
              <a:extLst>
                <a:ext uri="{FF2B5EF4-FFF2-40B4-BE49-F238E27FC236}">
                  <a16:creationId xmlns:a16="http://schemas.microsoft.com/office/drawing/2014/main" id="{54B3D671-2519-47C0-8719-927074A18D59}"/>
                </a:ext>
              </a:extLst>
            </p:cNvPr>
            <p:cNvSpPr>
              <a:spLocks noChangeArrowheads="1"/>
            </p:cNvSpPr>
            <p:nvPr/>
          </p:nvSpPr>
          <p:spPr bwMode="auto">
            <a:xfrm>
              <a:off x="5832692" y="1869585"/>
              <a:ext cx="27601" cy="55202"/>
            </a:xfrm>
            <a:custGeom>
              <a:avLst/>
              <a:gdLst>
                <a:gd name="T0" fmla="*/ 83 w 99"/>
                <a:gd name="T1" fmla="*/ 0 h 194"/>
                <a:gd name="T2" fmla="*/ 61 w 99"/>
                <a:gd name="T3" fmla="*/ 0 h 194"/>
                <a:gd name="T4" fmla="*/ 0 w 99"/>
                <a:gd name="T5" fmla="*/ 133 h 194"/>
                <a:gd name="T6" fmla="*/ 0 w 99"/>
                <a:gd name="T7" fmla="*/ 152 h 194"/>
                <a:gd name="T8" fmla="*/ 64 w 99"/>
                <a:gd name="T9" fmla="*/ 152 h 194"/>
                <a:gd name="T10" fmla="*/ 64 w 99"/>
                <a:gd name="T11" fmla="*/ 193 h 194"/>
                <a:gd name="T12" fmla="*/ 83 w 99"/>
                <a:gd name="T13" fmla="*/ 193 h 194"/>
                <a:gd name="T14" fmla="*/ 83 w 99"/>
                <a:gd name="T15" fmla="*/ 152 h 194"/>
                <a:gd name="T16" fmla="*/ 98 w 99"/>
                <a:gd name="T17" fmla="*/ 152 h 194"/>
                <a:gd name="T18" fmla="*/ 98 w 99"/>
                <a:gd name="T19" fmla="*/ 133 h 194"/>
                <a:gd name="T20" fmla="*/ 83 w 99"/>
                <a:gd name="T21" fmla="*/ 133 h 194"/>
                <a:gd name="T22" fmla="*/ 83 w 99"/>
                <a:gd name="T23" fmla="*/ 0 h 194"/>
                <a:gd name="T24" fmla="*/ 64 w 99"/>
                <a:gd name="T25" fmla="*/ 133 h 194"/>
                <a:gd name="T26" fmla="*/ 19 w 99"/>
                <a:gd name="T27" fmla="*/ 133 h 194"/>
                <a:gd name="T28" fmla="*/ 64 w 99"/>
                <a:gd name="T29" fmla="*/ 38 h 194"/>
                <a:gd name="T30" fmla="*/ 64 w 99"/>
                <a:gd name="T31" fmla="*/ 13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94">
                  <a:moveTo>
                    <a:pt x="83" y="0"/>
                  </a:moveTo>
                  <a:lnTo>
                    <a:pt x="61" y="0"/>
                  </a:lnTo>
                  <a:lnTo>
                    <a:pt x="0" y="133"/>
                  </a:lnTo>
                  <a:lnTo>
                    <a:pt x="0" y="152"/>
                  </a:lnTo>
                  <a:lnTo>
                    <a:pt x="64" y="152"/>
                  </a:lnTo>
                  <a:lnTo>
                    <a:pt x="64" y="193"/>
                  </a:lnTo>
                  <a:lnTo>
                    <a:pt x="83" y="193"/>
                  </a:lnTo>
                  <a:lnTo>
                    <a:pt x="83" y="152"/>
                  </a:lnTo>
                  <a:lnTo>
                    <a:pt x="98" y="152"/>
                  </a:lnTo>
                  <a:lnTo>
                    <a:pt x="98" y="133"/>
                  </a:lnTo>
                  <a:lnTo>
                    <a:pt x="83" y="133"/>
                  </a:lnTo>
                  <a:lnTo>
                    <a:pt x="83" y="0"/>
                  </a:lnTo>
                  <a:close/>
                  <a:moveTo>
                    <a:pt x="64" y="133"/>
                  </a:moveTo>
                  <a:lnTo>
                    <a:pt x="19" y="133"/>
                  </a:lnTo>
                  <a:lnTo>
                    <a:pt x="64" y="38"/>
                  </a:lnTo>
                  <a:lnTo>
                    <a:pt x="64" y="133"/>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5" name="Freeform 126">
              <a:extLst>
                <a:ext uri="{FF2B5EF4-FFF2-40B4-BE49-F238E27FC236}">
                  <a16:creationId xmlns:a16="http://schemas.microsoft.com/office/drawing/2014/main" id="{D29DD2C1-55F6-4CE8-8812-2A21F197D420}"/>
                </a:ext>
              </a:extLst>
            </p:cNvPr>
            <p:cNvSpPr>
              <a:spLocks noChangeArrowheads="1"/>
            </p:cNvSpPr>
            <p:nvPr/>
          </p:nvSpPr>
          <p:spPr bwMode="auto">
            <a:xfrm>
              <a:off x="6087373" y="1875858"/>
              <a:ext cx="20073" cy="80294"/>
            </a:xfrm>
            <a:custGeom>
              <a:avLst/>
              <a:gdLst>
                <a:gd name="T0" fmla="*/ 0 w 69"/>
                <a:gd name="T1" fmla="*/ 39 h 283"/>
                <a:gd name="T2" fmla="*/ 0 w 69"/>
                <a:gd name="T3" fmla="*/ 65 h 283"/>
                <a:gd name="T4" fmla="*/ 0 w 69"/>
                <a:gd name="T5" fmla="*/ 65 h 283"/>
                <a:gd name="T6" fmla="*/ 19 w 69"/>
                <a:gd name="T7" fmla="*/ 58 h 283"/>
                <a:gd name="T8" fmla="*/ 38 w 69"/>
                <a:gd name="T9" fmla="*/ 50 h 283"/>
                <a:gd name="T10" fmla="*/ 38 w 69"/>
                <a:gd name="T11" fmla="*/ 282 h 283"/>
                <a:gd name="T12" fmla="*/ 68 w 69"/>
                <a:gd name="T13" fmla="*/ 282 h 283"/>
                <a:gd name="T14" fmla="*/ 68 w 69"/>
                <a:gd name="T15" fmla="*/ 0 h 283"/>
                <a:gd name="T16" fmla="*/ 46 w 69"/>
                <a:gd name="T17" fmla="*/ 0 h 283"/>
                <a:gd name="T18" fmla="*/ 46 w 69"/>
                <a:gd name="T19" fmla="*/ 0 h 283"/>
                <a:gd name="T20" fmla="*/ 42 w 69"/>
                <a:gd name="T21" fmla="*/ 16 h 283"/>
                <a:gd name="T22" fmla="*/ 31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19" y="58"/>
                  </a:lnTo>
                  <a:lnTo>
                    <a:pt x="38" y="50"/>
                  </a:lnTo>
                  <a:lnTo>
                    <a:pt x="38" y="282"/>
                  </a:lnTo>
                  <a:lnTo>
                    <a:pt x="68" y="282"/>
                  </a:lnTo>
                  <a:lnTo>
                    <a:pt x="68" y="0"/>
                  </a:lnTo>
                  <a:lnTo>
                    <a:pt x="46" y="0"/>
                  </a:lnTo>
                  <a:lnTo>
                    <a:pt x="46" y="0"/>
                  </a:lnTo>
                  <a:lnTo>
                    <a:pt x="42" y="16"/>
                  </a:lnTo>
                  <a:lnTo>
                    <a:pt x="31"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6" name="Freeform 127">
              <a:extLst>
                <a:ext uri="{FF2B5EF4-FFF2-40B4-BE49-F238E27FC236}">
                  <a16:creationId xmlns:a16="http://schemas.microsoft.com/office/drawing/2014/main" id="{23414F2C-B263-452B-8844-AC87F30C0779}"/>
                </a:ext>
              </a:extLst>
            </p:cNvPr>
            <p:cNvSpPr>
              <a:spLocks noChangeArrowheads="1"/>
            </p:cNvSpPr>
            <p:nvPr/>
          </p:nvSpPr>
          <p:spPr bwMode="auto">
            <a:xfrm>
              <a:off x="6119992" y="1874603"/>
              <a:ext cx="36383" cy="82803"/>
            </a:xfrm>
            <a:custGeom>
              <a:avLst/>
              <a:gdLst>
                <a:gd name="T0" fmla="*/ 65 w 130"/>
                <a:gd name="T1" fmla="*/ 0 h 289"/>
                <a:gd name="T2" fmla="*/ 65 w 130"/>
                <a:gd name="T3" fmla="*/ 0 h 289"/>
                <a:gd name="T4" fmla="*/ 50 w 130"/>
                <a:gd name="T5" fmla="*/ 3 h 289"/>
                <a:gd name="T6" fmla="*/ 34 w 130"/>
                <a:gd name="T7" fmla="*/ 3 h 289"/>
                <a:gd name="T8" fmla="*/ 23 w 130"/>
                <a:gd name="T9" fmla="*/ 11 h 289"/>
                <a:gd name="T10" fmla="*/ 15 w 130"/>
                <a:gd name="T11" fmla="*/ 19 h 289"/>
                <a:gd name="T12" fmla="*/ 8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8 w 130"/>
                <a:gd name="T25" fmla="*/ 258 h 289"/>
                <a:gd name="T26" fmla="*/ 15 w 130"/>
                <a:gd name="T27" fmla="*/ 269 h 289"/>
                <a:gd name="T28" fmla="*/ 23 w 130"/>
                <a:gd name="T29" fmla="*/ 277 h 289"/>
                <a:gd name="T30" fmla="*/ 34 w 130"/>
                <a:gd name="T31" fmla="*/ 281 h 289"/>
                <a:gd name="T32" fmla="*/ 50 w 130"/>
                <a:gd name="T33" fmla="*/ 285 h 289"/>
                <a:gd name="T34" fmla="*/ 65 w 130"/>
                <a:gd name="T35" fmla="*/ 288 h 289"/>
                <a:gd name="T36" fmla="*/ 65 w 130"/>
                <a:gd name="T37" fmla="*/ 288 h 289"/>
                <a:gd name="T38" fmla="*/ 80 w 130"/>
                <a:gd name="T39" fmla="*/ 285 h 289"/>
                <a:gd name="T40" fmla="*/ 91 w 130"/>
                <a:gd name="T41" fmla="*/ 281 h 289"/>
                <a:gd name="T42" fmla="*/ 102 w 130"/>
                <a:gd name="T43" fmla="*/ 277 h 289"/>
                <a:gd name="T44" fmla="*/ 110 w 130"/>
                <a:gd name="T45" fmla="*/ 269 h 289"/>
                <a:gd name="T46" fmla="*/ 118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18 w 130"/>
                <a:gd name="T59" fmla="*/ 30 h 289"/>
                <a:gd name="T60" fmla="*/ 110 w 130"/>
                <a:gd name="T61" fmla="*/ 19 h 289"/>
                <a:gd name="T62" fmla="*/ 102 w 130"/>
                <a:gd name="T63" fmla="*/ 11 h 289"/>
                <a:gd name="T64" fmla="*/ 91 w 130"/>
                <a:gd name="T65" fmla="*/ 3 h 289"/>
                <a:gd name="T66" fmla="*/ 80 w 130"/>
                <a:gd name="T67" fmla="*/ 3 h 289"/>
                <a:gd name="T68" fmla="*/ 65 w 130"/>
                <a:gd name="T69" fmla="*/ 0 h 289"/>
                <a:gd name="T70" fmla="*/ 95 w 130"/>
                <a:gd name="T71" fmla="*/ 216 h 289"/>
                <a:gd name="T72" fmla="*/ 95 w 130"/>
                <a:gd name="T73" fmla="*/ 216 h 289"/>
                <a:gd name="T74" fmla="*/ 95 w 130"/>
                <a:gd name="T75" fmla="*/ 235 h 289"/>
                <a:gd name="T76" fmla="*/ 87 w 130"/>
                <a:gd name="T77" fmla="*/ 247 h 289"/>
                <a:gd name="T78" fmla="*/ 80 w 130"/>
                <a:gd name="T79" fmla="*/ 254 h 289"/>
                <a:gd name="T80" fmla="*/ 65 w 130"/>
                <a:gd name="T81" fmla="*/ 258 h 289"/>
                <a:gd name="T82" fmla="*/ 65 w 130"/>
                <a:gd name="T83" fmla="*/ 258 h 289"/>
                <a:gd name="T84" fmla="*/ 50 w 130"/>
                <a:gd name="T85" fmla="*/ 254 h 289"/>
                <a:gd name="T86" fmla="*/ 38 w 130"/>
                <a:gd name="T87" fmla="*/ 247 h 289"/>
                <a:gd name="T88" fmla="*/ 31 w 130"/>
                <a:gd name="T89" fmla="*/ 235 h 289"/>
                <a:gd name="T90" fmla="*/ 31 w 130"/>
                <a:gd name="T91" fmla="*/ 216 h 289"/>
                <a:gd name="T92" fmla="*/ 31 w 130"/>
                <a:gd name="T93" fmla="*/ 68 h 289"/>
                <a:gd name="T94" fmla="*/ 31 w 130"/>
                <a:gd name="T95" fmla="*/ 68 h 289"/>
                <a:gd name="T96" fmla="*/ 31 w 130"/>
                <a:gd name="T97" fmla="*/ 53 h 289"/>
                <a:gd name="T98" fmla="*/ 38 w 130"/>
                <a:gd name="T99" fmla="*/ 38 h 289"/>
                <a:gd name="T100" fmla="*/ 50 w 130"/>
                <a:gd name="T101" fmla="*/ 30 h 289"/>
                <a:gd name="T102" fmla="*/ 65 w 130"/>
                <a:gd name="T103" fmla="*/ 30 h 289"/>
                <a:gd name="T104" fmla="*/ 65 w 130"/>
                <a:gd name="T105" fmla="*/ 30 h 289"/>
                <a:gd name="T106" fmla="*/ 80 w 130"/>
                <a:gd name="T107" fmla="*/ 30 h 289"/>
                <a:gd name="T108" fmla="*/ 87 w 130"/>
                <a:gd name="T109" fmla="*/ 38 h 289"/>
                <a:gd name="T110" fmla="*/ 95 w 130"/>
                <a:gd name="T111" fmla="*/ 53 h 289"/>
                <a:gd name="T112" fmla="*/ 95 w 130"/>
                <a:gd name="T113" fmla="*/ 68 h 289"/>
                <a:gd name="T114" fmla="*/ 95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5" y="0"/>
                  </a:moveTo>
                  <a:lnTo>
                    <a:pt x="65" y="0"/>
                  </a:lnTo>
                  <a:lnTo>
                    <a:pt x="50" y="3"/>
                  </a:lnTo>
                  <a:lnTo>
                    <a:pt x="34" y="3"/>
                  </a:lnTo>
                  <a:lnTo>
                    <a:pt x="23" y="11"/>
                  </a:lnTo>
                  <a:lnTo>
                    <a:pt x="15" y="19"/>
                  </a:lnTo>
                  <a:lnTo>
                    <a:pt x="8" y="30"/>
                  </a:lnTo>
                  <a:lnTo>
                    <a:pt x="4" y="42"/>
                  </a:lnTo>
                  <a:lnTo>
                    <a:pt x="0" y="72"/>
                  </a:lnTo>
                  <a:lnTo>
                    <a:pt x="0" y="216"/>
                  </a:lnTo>
                  <a:lnTo>
                    <a:pt x="0" y="216"/>
                  </a:lnTo>
                  <a:lnTo>
                    <a:pt x="4" y="247"/>
                  </a:lnTo>
                  <a:lnTo>
                    <a:pt x="8" y="258"/>
                  </a:lnTo>
                  <a:lnTo>
                    <a:pt x="15" y="269"/>
                  </a:lnTo>
                  <a:lnTo>
                    <a:pt x="23" y="277"/>
                  </a:lnTo>
                  <a:lnTo>
                    <a:pt x="34" y="281"/>
                  </a:lnTo>
                  <a:lnTo>
                    <a:pt x="50" y="285"/>
                  </a:lnTo>
                  <a:lnTo>
                    <a:pt x="65" y="288"/>
                  </a:lnTo>
                  <a:lnTo>
                    <a:pt x="65" y="288"/>
                  </a:lnTo>
                  <a:lnTo>
                    <a:pt x="80" y="285"/>
                  </a:lnTo>
                  <a:lnTo>
                    <a:pt x="91" y="281"/>
                  </a:lnTo>
                  <a:lnTo>
                    <a:pt x="102" y="277"/>
                  </a:lnTo>
                  <a:lnTo>
                    <a:pt x="110" y="269"/>
                  </a:lnTo>
                  <a:lnTo>
                    <a:pt x="118" y="258"/>
                  </a:lnTo>
                  <a:lnTo>
                    <a:pt x="125" y="247"/>
                  </a:lnTo>
                  <a:lnTo>
                    <a:pt x="129" y="216"/>
                  </a:lnTo>
                  <a:lnTo>
                    <a:pt x="129" y="72"/>
                  </a:lnTo>
                  <a:lnTo>
                    <a:pt x="129" y="72"/>
                  </a:lnTo>
                  <a:lnTo>
                    <a:pt x="125" y="42"/>
                  </a:lnTo>
                  <a:lnTo>
                    <a:pt x="118" y="30"/>
                  </a:lnTo>
                  <a:lnTo>
                    <a:pt x="110" y="19"/>
                  </a:lnTo>
                  <a:lnTo>
                    <a:pt x="102" y="11"/>
                  </a:lnTo>
                  <a:lnTo>
                    <a:pt x="91" y="3"/>
                  </a:lnTo>
                  <a:lnTo>
                    <a:pt x="80" y="3"/>
                  </a:lnTo>
                  <a:lnTo>
                    <a:pt x="65" y="0"/>
                  </a:lnTo>
                  <a:close/>
                  <a:moveTo>
                    <a:pt x="95" y="216"/>
                  </a:moveTo>
                  <a:lnTo>
                    <a:pt x="95" y="216"/>
                  </a:lnTo>
                  <a:lnTo>
                    <a:pt x="95" y="235"/>
                  </a:lnTo>
                  <a:lnTo>
                    <a:pt x="87" y="247"/>
                  </a:lnTo>
                  <a:lnTo>
                    <a:pt x="80" y="254"/>
                  </a:lnTo>
                  <a:lnTo>
                    <a:pt x="65" y="258"/>
                  </a:lnTo>
                  <a:lnTo>
                    <a:pt x="65" y="258"/>
                  </a:lnTo>
                  <a:lnTo>
                    <a:pt x="50" y="254"/>
                  </a:lnTo>
                  <a:lnTo>
                    <a:pt x="38" y="247"/>
                  </a:lnTo>
                  <a:lnTo>
                    <a:pt x="31" y="235"/>
                  </a:lnTo>
                  <a:lnTo>
                    <a:pt x="31" y="216"/>
                  </a:lnTo>
                  <a:lnTo>
                    <a:pt x="31" y="68"/>
                  </a:lnTo>
                  <a:lnTo>
                    <a:pt x="31" y="68"/>
                  </a:lnTo>
                  <a:lnTo>
                    <a:pt x="31" y="53"/>
                  </a:lnTo>
                  <a:lnTo>
                    <a:pt x="38" y="38"/>
                  </a:lnTo>
                  <a:lnTo>
                    <a:pt x="50" y="30"/>
                  </a:lnTo>
                  <a:lnTo>
                    <a:pt x="65" y="30"/>
                  </a:lnTo>
                  <a:lnTo>
                    <a:pt x="65" y="30"/>
                  </a:lnTo>
                  <a:lnTo>
                    <a:pt x="80" y="30"/>
                  </a:lnTo>
                  <a:lnTo>
                    <a:pt x="87" y="38"/>
                  </a:lnTo>
                  <a:lnTo>
                    <a:pt x="95" y="53"/>
                  </a:lnTo>
                  <a:lnTo>
                    <a:pt x="95" y="68"/>
                  </a:lnTo>
                  <a:lnTo>
                    <a:pt x="95"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7" name="Freeform 128">
              <a:extLst>
                <a:ext uri="{FF2B5EF4-FFF2-40B4-BE49-F238E27FC236}">
                  <a16:creationId xmlns:a16="http://schemas.microsoft.com/office/drawing/2014/main" id="{2D36998F-7BB8-4104-A364-4A47F64D795D}"/>
                </a:ext>
              </a:extLst>
            </p:cNvPr>
            <p:cNvSpPr>
              <a:spLocks noChangeArrowheads="1"/>
            </p:cNvSpPr>
            <p:nvPr/>
          </p:nvSpPr>
          <p:spPr bwMode="auto">
            <a:xfrm>
              <a:off x="6166412" y="1869585"/>
              <a:ext cx="13800" cy="55202"/>
            </a:xfrm>
            <a:custGeom>
              <a:avLst/>
              <a:gdLst>
                <a:gd name="T0" fmla="*/ 0 w 47"/>
                <a:gd name="T1" fmla="*/ 26 h 194"/>
                <a:gd name="T2" fmla="*/ 0 w 47"/>
                <a:gd name="T3" fmla="*/ 42 h 194"/>
                <a:gd name="T4" fmla="*/ 0 w 47"/>
                <a:gd name="T5" fmla="*/ 42 h 194"/>
                <a:gd name="T6" fmla="*/ 12 w 47"/>
                <a:gd name="T7" fmla="*/ 38 h 194"/>
                <a:gd name="T8" fmla="*/ 27 w 47"/>
                <a:gd name="T9" fmla="*/ 34 h 194"/>
                <a:gd name="T10" fmla="*/ 27 w 47"/>
                <a:gd name="T11" fmla="*/ 193 h 194"/>
                <a:gd name="T12" fmla="*/ 46 w 47"/>
                <a:gd name="T13" fmla="*/ 193 h 194"/>
                <a:gd name="T14" fmla="*/ 46 w 47"/>
                <a:gd name="T15" fmla="*/ 0 h 194"/>
                <a:gd name="T16" fmla="*/ 31 w 47"/>
                <a:gd name="T17" fmla="*/ 0 h 194"/>
                <a:gd name="T18" fmla="*/ 31 w 47"/>
                <a:gd name="T19" fmla="*/ 0 h 194"/>
                <a:gd name="T20" fmla="*/ 27 w 47"/>
                <a:gd name="T21" fmla="*/ 7 h 194"/>
                <a:gd name="T22" fmla="*/ 23 w 47"/>
                <a:gd name="T23" fmla="*/ 15 h 194"/>
                <a:gd name="T24" fmla="*/ 12 w 47"/>
                <a:gd name="T25" fmla="*/ 22 h 194"/>
                <a:gd name="T26" fmla="*/ 0 w 47"/>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94">
                  <a:moveTo>
                    <a:pt x="0" y="26"/>
                  </a:moveTo>
                  <a:lnTo>
                    <a:pt x="0" y="42"/>
                  </a:lnTo>
                  <a:lnTo>
                    <a:pt x="0" y="42"/>
                  </a:lnTo>
                  <a:lnTo>
                    <a:pt x="12" y="38"/>
                  </a:lnTo>
                  <a:lnTo>
                    <a:pt x="27" y="34"/>
                  </a:lnTo>
                  <a:lnTo>
                    <a:pt x="27" y="193"/>
                  </a:lnTo>
                  <a:lnTo>
                    <a:pt x="46" y="193"/>
                  </a:lnTo>
                  <a:lnTo>
                    <a:pt x="46" y="0"/>
                  </a:lnTo>
                  <a:lnTo>
                    <a:pt x="31" y="0"/>
                  </a:lnTo>
                  <a:lnTo>
                    <a:pt x="31" y="0"/>
                  </a:lnTo>
                  <a:lnTo>
                    <a:pt x="27" y="7"/>
                  </a:lnTo>
                  <a:lnTo>
                    <a:pt x="23" y="15"/>
                  </a:lnTo>
                  <a:lnTo>
                    <a:pt x="12"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8" name="Freeform 129">
              <a:extLst>
                <a:ext uri="{FF2B5EF4-FFF2-40B4-BE49-F238E27FC236}">
                  <a16:creationId xmlns:a16="http://schemas.microsoft.com/office/drawing/2014/main" id="{6B516FBB-8D8F-495E-BDF4-CBE58F764F5D}"/>
                </a:ext>
              </a:extLst>
            </p:cNvPr>
            <p:cNvSpPr>
              <a:spLocks noChangeArrowheads="1"/>
            </p:cNvSpPr>
            <p:nvPr/>
          </p:nvSpPr>
          <p:spPr bwMode="auto">
            <a:xfrm>
              <a:off x="6190249" y="1869585"/>
              <a:ext cx="25092" cy="55202"/>
            </a:xfrm>
            <a:custGeom>
              <a:avLst/>
              <a:gdLst>
                <a:gd name="T0" fmla="*/ 49 w 88"/>
                <a:gd name="T1" fmla="*/ 61 h 194"/>
                <a:gd name="T2" fmla="*/ 49 w 88"/>
                <a:gd name="T3" fmla="*/ 61 h 194"/>
                <a:gd name="T4" fmla="*/ 42 w 88"/>
                <a:gd name="T5" fmla="*/ 65 h 194"/>
                <a:gd name="T6" fmla="*/ 34 w 88"/>
                <a:gd name="T7" fmla="*/ 65 h 194"/>
                <a:gd name="T8" fmla="*/ 26 w 88"/>
                <a:gd name="T9" fmla="*/ 72 h 194"/>
                <a:gd name="T10" fmla="*/ 23 w 88"/>
                <a:gd name="T11" fmla="*/ 76 h 194"/>
                <a:gd name="T12" fmla="*/ 23 w 88"/>
                <a:gd name="T13" fmla="*/ 19 h 194"/>
                <a:gd name="T14" fmla="*/ 80 w 88"/>
                <a:gd name="T15" fmla="*/ 19 h 194"/>
                <a:gd name="T16" fmla="*/ 80 w 88"/>
                <a:gd name="T17" fmla="*/ 0 h 194"/>
                <a:gd name="T18" fmla="*/ 4 w 88"/>
                <a:gd name="T19" fmla="*/ 0 h 194"/>
                <a:gd name="T20" fmla="*/ 0 w 88"/>
                <a:gd name="T21" fmla="*/ 106 h 194"/>
                <a:gd name="T22" fmla="*/ 19 w 88"/>
                <a:gd name="T23" fmla="*/ 106 h 194"/>
                <a:gd name="T24" fmla="*/ 19 w 88"/>
                <a:gd name="T25" fmla="*/ 102 h 194"/>
                <a:gd name="T26" fmla="*/ 19 w 88"/>
                <a:gd name="T27" fmla="*/ 102 h 194"/>
                <a:gd name="T28" fmla="*/ 23 w 88"/>
                <a:gd name="T29" fmla="*/ 91 h 194"/>
                <a:gd name="T30" fmla="*/ 26 w 88"/>
                <a:gd name="T31" fmla="*/ 87 h 194"/>
                <a:gd name="T32" fmla="*/ 34 w 88"/>
                <a:gd name="T33" fmla="*/ 83 h 194"/>
                <a:gd name="T34" fmla="*/ 42 w 88"/>
                <a:gd name="T35" fmla="*/ 80 h 194"/>
                <a:gd name="T36" fmla="*/ 42 w 88"/>
                <a:gd name="T37" fmla="*/ 80 h 194"/>
                <a:gd name="T38" fmla="*/ 53 w 88"/>
                <a:gd name="T39" fmla="*/ 83 h 194"/>
                <a:gd name="T40" fmla="*/ 57 w 88"/>
                <a:gd name="T41" fmla="*/ 87 h 194"/>
                <a:gd name="T42" fmla="*/ 64 w 88"/>
                <a:gd name="T43" fmla="*/ 99 h 194"/>
                <a:gd name="T44" fmla="*/ 64 w 88"/>
                <a:gd name="T45" fmla="*/ 110 h 194"/>
                <a:gd name="T46" fmla="*/ 64 w 88"/>
                <a:gd name="T47" fmla="*/ 148 h 194"/>
                <a:gd name="T48" fmla="*/ 64 w 88"/>
                <a:gd name="T49" fmla="*/ 148 h 194"/>
                <a:gd name="T50" fmla="*/ 64 w 88"/>
                <a:gd name="T51" fmla="*/ 159 h 194"/>
                <a:gd name="T52" fmla="*/ 57 w 88"/>
                <a:gd name="T53" fmla="*/ 167 h 194"/>
                <a:gd name="T54" fmla="*/ 53 w 88"/>
                <a:gd name="T55" fmla="*/ 174 h 194"/>
                <a:gd name="T56" fmla="*/ 42 w 88"/>
                <a:gd name="T57" fmla="*/ 174 h 194"/>
                <a:gd name="T58" fmla="*/ 42 w 88"/>
                <a:gd name="T59" fmla="*/ 174 h 194"/>
                <a:gd name="T60" fmla="*/ 30 w 88"/>
                <a:gd name="T61" fmla="*/ 174 h 194"/>
                <a:gd name="T62" fmla="*/ 23 w 88"/>
                <a:gd name="T63" fmla="*/ 167 h 194"/>
                <a:gd name="T64" fmla="*/ 19 w 88"/>
                <a:gd name="T65" fmla="*/ 159 h 194"/>
                <a:gd name="T66" fmla="*/ 19 w 88"/>
                <a:gd name="T67" fmla="*/ 148 h 194"/>
                <a:gd name="T68" fmla="*/ 19 w 88"/>
                <a:gd name="T69" fmla="*/ 133 h 194"/>
                <a:gd name="T70" fmla="*/ 0 w 88"/>
                <a:gd name="T71" fmla="*/ 133 h 194"/>
                <a:gd name="T72" fmla="*/ 0 w 88"/>
                <a:gd name="T73" fmla="*/ 144 h 194"/>
                <a:gd name="T74" fmla="*/ 0 w 88"/>
                <a:gd name="T75" fmla="*/ 144 h 194"/>
                <a:gd name="T76" fmla="*/ 0 w 88"/>
                <a:gd name="T77" fmla="*/ 167 h 194"/>
                <a:gd name="T78" fmla="*/ 7 w 88"/>
                <a:gd name="T79" fmla="*/ 182 h 194"/>
                <a:gd name="T80" fmla="*/ 23 w 88"/>
                <a:gd name="T81" fmla="*/ 190 h 194"/>
                <a:gd name="T82" fmla="*/ 42 w 88"/>
                <a:gd name="T83" fmla="*/ 193 h 194"/>
                <a:gd name="T84" fmla="*/ 42 w 88"/>
                <a:gd name="T85" fmla="*/ 193 h 194"/>
                <a:gd name="T86" fmla="*/ 61 w 88"/>
                <a:gd name="T87" fmla="*/ 190 h 194"/>
                <a:gd name="T88" fmla="*/ 76 w 88"/>
                <a:gd name="T89" fmla="*/ 182 h 194"/>
                <a:gd name="T90" fmla="*/ 84 w 88"/>
                <a:gd name="T91" fmla="*/ 167 h 194"/>
                <a:gd name="T92" fmla="*/ 87 w 88"/>
                <a:gd name="T93" fmla="*/ 144 h 194"/>
                <a:gd name="T94" fmla="*/ 87 w 88"/>
                <a:gd name="T95" fmla="*/ 106 h 194"/>
                <a:gd name="T96" fmla="*/ 87 w 88"/>
                <a:gd name="T97" fmla="*/ 106 h 194"/>
                <a:gd name="T98" fmla="*/ 84 w 88"/>
                <a:gd name="T99" fmla="*/ 87 h 194"/>
                <a:gd name="T100" fmla="*/ 76 w 88"/>
                <a:gd name="T101" fmla="*/ 76 h 194"/>
                <a:gd name="T102" fmla="*/ 64 w 88"/>
                <a:gd name="T103" fmla="*/ 65 h 194"/>
                <a:gd name="T104" fmla="*/ 49 w 88"/>
                <a:gd name="T105" fmla="*/ 6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194">
                  <a:moveTo>
                    <a:pt x="49" y="61"/>
                  </a:moveTo>
                  <a:lnTo>
                    <a:pt x="49" y="61"/>
                  </a:lnTo>
                  <a:lnTo>
                    <a:pt x="42" y="65"/>
                  </a:lnTo>
                  <a:lnTo>
                    <a:pt x="34" y="65"/>
                  </a:lnTo>
                  <a:lnTo>
                    <a:pt x="26" y="72"/>
                  </a:lnTo>
                  <a:lnTo>
                    <a:pt x="23" y="76"/>
                  </a:lnTo>
                  <a:lnTo>
                    <a:pt x="23" y="19"/>
                  </a:lnTo>
                  <a:lnTo>
                    <a:pt x="80" y="19"/>
                  </a:lnTo>
                  <a:lnTo>
                    <a:pt x="80" y="0"/>
                  </a:lnTo>
                  <a:lnTo>
                    <a:pt x="4" y="0"/>
                  </a:lnTo>
                  <a:lnTo>
                    <a:pt x="0" y="106"/>
                  </a:lnTo>
                  <a:lnTo>
                    <a:pt x="19" y="106"/>
                  </a:lnTo>
                  <a:lnTo>
                    <a:pt x="19" y="102"/>
                  </a:lnTo>
                  <a:lnTo>
                    <a:pt x="19" y="102"/>
                  </a:lnTo>
                  <a:lnTo>
                    <a:pt x="23" y="91"/>
                  </a:lnTo>
                  <a:lnTo>
                    <a:pt x="26" y="87"/>
                  </a:lnTo>
                  <a:lnTo>
                    <a:pt x="34" y="83"/>
                  </a:lnTo>
                  <a:lnTo>
                    <a:pt x="42" y="80"/>
                  </a:lnTo>
                  <a:lnTo>
                    <a:pt x="42" y="80"/>
                  </a:lnTo>
                  <a:lnTo>
                    <a:pt x="53" y="83"/>
                  </a:lnTo>
                  <a:lnTo>
                    <a:pt x="57" y="87"/>
                  </a:lnTo>
                  <a:lnTo>
                    <a:pt x="64" y="99"/>
                  </a:lnTo>
                  <a:lnTo>
                    <a:pt x="64" y="110"/>
                  </a:lnTo>
                  <a:lnTo>
                    <a:pt x="64" y="148"/>
                  </a:lnTo>
                  <a:lnTo>
                    <a:pt x="64" y="148"/>
                  </a:lnTo>
                  <a:lnTo>
                    <a:pt x="64" y="159"/>
                  </a:lnTo>
                  <a:lnTo>
                    <a:pt x="57" y="167"/>
                  </a:lnTo>
                  <a:lnTo>
                    <a:pt x="53" y="174"/>
                  </a:lnTo>
                  <a:lnTo>
                    <a:pt x="42" y="174"/>
                  </a:lnTo>
                  <a:lnTo>
                    <a:pt x="42" y="174"/>
                  </a:lnTo>
                  <a:lnTo>
                    <a:pt x="30" y="174"/>
                  </a:lnTo>
                  <a:lnTo>
                    <a:pt x="23" y="167"/>
                  </a:lnTo>
                  <a:lnTo>
                    <a:pt x="19" y="159"/>
                  </a:lnTo>
                  <a:lnTo>
                    <a:pt x="19" y="148"/>
                  </a:lnTo>
                  <a:lnTo>
                    <a:pt x="19" y="133"/>
                  </a:lnTo>
                  <a:lnTo>
                    <a:pt x="0" y="133"/>
                  </a:lnTo>
                  <a:lnTo>
                    <a:pt x="0" y="144"/>
                  </a:lnTo>
                  <a:lnTo>
                    <a:pt x="0" y="144"/>
                  </a:lnTo>
                  <a:lnTo>
                    <a:pt x="0" y="167"/>
                  </a:lnTo>
                  <a:lnTo>
                    <a:pt x="7" y="182"/>
                  </a:lnTo>
                  <a:lnTo>
                    <a:pt x="23" y="190"/>
                  </a:lnTo>
                  <a:lnTo>
                    <a:pt x="42" y="193"/>
                  </a:lnTo>
                  <a:lnTo>
                    <a:pt x="42" y="193"/>
                  </a:lnTo>
                  <a:lnTo>
                    <a:pt x="61" y="190"/>
                  </a:lnTo>
                  <a:lnTo>
                    <a:pt x="76" y="182"/>
                  </a:lnTo>
                  <a:lnTo>
                    <a:pt x="84" y="167"/>
                  </a:lnTo>
                  <a:lnTo>
                    <a:pt x="87" y="144"/>
                  </a:lnTo>
                  <a:lnTo>
                    <a:pt x="87" y="106"/>
                  </a:lnTo>
                  <a:lnTo>
                    <a:pt x="87" y="106"/>
                  </a:lnTo>
                  <a:lnTo>
                    <a:pt x="84" y="87"/>
                  </a:lnTo>
                  <a:lnTo>
                    <a:pt x="76" y="76"/>
                  </a:lnTo>
                  <a:lnTo>
                    <a:pt x="64" y="65"/>
                  </a:lnTo>
                  <a:lnTo>
                    <a:pt x="49" y="61"/>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39" name="Freeform 130">
              <a:extLst>
                <a:ext uri="{FF2B5EF4-FFF2-40B4-BE49-F238E27FC236}">
                  <a16:creationId xmlns:a16="http://schemas.microsoft.com/office/drawing/2014/main" id="{3FF64AC4-2831-4A8C-ABAE-28C05E4037B7}"/>
                </a:ext>
              </a:extLst>
            </p:cNvPr>
            <p:cNvSpPr>
              <a:spLocks noChangeArrowheads="1"/>
            </p:cNvSpPr>
            <p:nvPr/>
          </p:nvSpPr>
          <p:spPr bwMode="auto">
            <a:xfrm>
              <a:off x="6439913" y="1875858"/>
              <a:ext cx="21328" cy="80294"/>
            </a:xfrm>
            <a:custGeom>
              <a:avLst/>
              <a:gdLst>
                <a:gd name="T0" fmla="*/ 0 w 73"/>
                <a:gd name="T1" fmla="*/ 39 h 283"/>
                <a:gd name="T2" fmla="*/ 0 w 73"/>
                <a:gd name="T3" fmla="*/ 65 h 283"/>
                <a:gd name="T4" fmla="*/ 0 w 73"/>
                <a:gd name="T5" fmla="*/ 65 h 283"/>
                <a:gd name="T6" fmla="*/ 23 w 73"/>
                <a:gd name="T7" fmla="*/ 58 h 283"/>
                <a:gd name="T8" fmla="*/ 42 w 73"/>
                <a:gd name="T9" fmla="*/ 50 h 283"/>
                <a:gd name="T10" fmla="*/ 42 w 73"/>
                <a:gd name="T11" fmla="*/ 282 h 283"/>
                <a:gd name="T12" fmla="*/ 72 w 73"/>
                <a:gd name="T13" fmla="*/ 282 h 283"/>
                <a:gd name="T14" fmla="*/ 72 w 73"/>
                <a:gd name="T15" fmla="*/ 0 h 283"/>
                <a:gd name="T16" fmla="*/ 50 w 73"/>
                <a:gd name="T17" fmla="*/ 0 h 283"/>
                <a:gd name="T18" fmla="*/ 50 w 73"/>
                <a:gd name="T19" fmla="*/ 0 h 283"/>
                <a:gd name="T20" fmla="*/ 42 w 73"/>
                <a:gd name="T21" fmla="*/ 16 h 283"/>
                <a:gd name="T22" fmla="*/ 34 w 73"/>
                <a:gd name="T23" fmla="*/ 27 h 283"/>
                <a:gd name="T24" fmla="*/ 23 w 73"/>
                <a:gd name="T25" fmla="*/ 35 h 283"/>
                <a:gd name="T26" fmla="*/ 0 w 73"/>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83">
                  <a:moveTo>
                    <a:pt x="0" y="39"/>
                  </a:moveTo>
                  <a:lnTo>
                    <a:pt x="0" y="65"/>
                  </a:lnTo>
                  <a:lnTo>
                    <a:pt x="0" y="65"/>
                  </a:lnTo>
                  <a:lnTo>
                    <a:pt x="23" y="58"/>
                  </a:lnTo>
                  <a:lnTo>
                    <a:pt x="42" y="50"/>
                  </a:lnTo>
                  <a:lnTo>
                    <a:pt x="42" y="282"/>
                  </a:lnTo>
                  <a:lnTo>
                    <a:pt x="72" y="282"/>
                  </a:lnTo>
                  <a:lnTo>
                    <a:pt x="72" y="0"/>
                  </a:lnTo>
                  <a:lnTo>
                    <a:pt x="50" y="0"/>
                  </a:lnTo>
                  <a:lnTo>
                    <a:pt x="50" y="0"/>
                  </a:lnTo>
                  <a:lnTo>
                    <a:pt x="42" y="16"/>
                  </a:lnTo>
                  <a:lnTo>
                    <a:pt x="34" y="27"/>
                  </a:lnTo>
                  <a:lnTo>
                    <a:pt x="23"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0" name="Freeform 131">
              <a:extLst>
                <a:ext uri="{FF2B5EF4-FFF2-40B4-BE49-F238E27FC236}">
                  <a16:creationId xmlns:a16="http://schemas.microsoft.com/office/drawing/2014/main" id="{8335F1E4-75BB-41B5-8511-9C7DFCC675FB}"/>
                </a:ext>
              </a:extLst>
            </p:cNvPr>
            <p:cNvSpPr>
              <a:spLocks noChangeArrowheads="1"/>
            </p:cNvSpPr>
            <p:nvPr/>
          </p:nvSpPr>
          <p:spPr bwMode="auto">
            <a:xfrm>
              <a:off x="6473787" y="1874603"/>
              <a:ext cx="36383" cy="82803"/>
            </a:xfrm>
            <a:custGeom>
              <a:avLst/>
              <a:gdLst>
                <a:gd name="T0" fmla="*/ 64 w 130"/>
                <a:gd name="T1" fmla="*/ 0 h 289"/>
                <a:gd name="T2" fmla="*/ 64 w 130"/>
                <a:gd name="T3" fmla="*/ 0 h 289"/>
                <a:gd name="T4" fmla="*/ 49 w 130"/>
                <a:gd name="T5" fmla="*/ 3 h 289"/>
                <a:gd name="T6" fmla="*/ 34 w 130"/>
                <a:gd name="T7" fmla="*/ 3 h 289"/>
                <a:gd name="T8" fmla="*/ 22 w 130"/>
                <a:gd name="T9" fmla="*/ 11 h 289"/>
                <a:gd name="T10" fmla="*/ 15 w 130"/>
                <a:gd name="T11" fmla="*/ 19 h 289"/>
                <a:gd name="T12" fmla="*/ 7 w 130"/>
                <a:gd name="T13" fmla="*/ 30 h 289"/>
                <a:gd name="T14" fmla="*/ 3 w 130"/>
                <a:gd name="T15" fmla="*/ 42 h 289"/>
                <a:gd name="T16" fmla="*/ 0 w 130"/>
                <a:gd name="T17" fmla="*/ 72 h 289"/>
                <a:gd name="T18" fmla="*/ 0 w 130"/>
                <a:gd name="T19" fmla="*/ 216 h 289"/>
                <a:gd name="T20" fmla="*/ 0 w 130"/>
                <a:gd name="T21" fmla="*/ 216 h 289"/>
                <a:gd name="T22" fmla="*/ 3 w 130"/>
                <a:gd name="T23" fmla="*/ 247 h 289"/>
                <a:gd name="T24" fmla="*/ 7 w 130"/>
                <a:gd name="T25" fmla="*/ 258 h 289"/>
                <a:gd name="T26" fmla="*/ 15 w 130"/>
                <a:gd name="T27" fmla="*/ 269 h 289"/>
                <a:gd name="T28" fmla="*/ 22 w 130"/>
                <a:gd name="T29" fmla="*/ 277 h 289"/>
                <a:gd name="T30" fmla="*/ 34 w 130"/>
                <a:gd name="T31" fmla="*/ 281 h 289"/>
                <a:gd name="T32" fmla="*/ 49 w 130"/>
                <a:gd name="T33" fmla="*/ 285 h 289"/>
                <a:gd name="T34" fmla="*/ 64 w 130"/>
                <a:gd name="T35" fmla="*/ 288 h 289"/>
                <a:gd name="T36" fmla="*/ 64 w 130"/>
                <a:gd name="T37" fmla="*/ 288 h 289"/>
                <a:gd name="T38" fmla="*/ 80 w 130"/>
                <a:gd name="T39" fmla="*/ 285 h 289"/>
                <a:gd name="T40" fmla="*/ 91 w 130"/>
                <a:gd name="T41" fmla="*/ 281 h 289"/>
                <a:gd name="T42" fmla="*/ 102 w 130"/>
                <a:gd name="T43" fmla="*/ 277 h 289"/>
                <a:gd name="T44" fmla="*/ 110 w 130"/>
                <a:gd name="T45" fmla="*/ 269 h 289"/>
                <a:gd name="T46" fmla="*/ 118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18 w 130"/>
                <a:gd name="T59" fmla="*/ 30 h 289"/>
                <a:gd name="T60" fmla="*/ 110 w 130"/>
                <a:gd name="T61" fmla="*/ 19 h 289"/>
                <a:gd name="T62" fmla="*/ 102 w 130"/>
                <a:gd name="T63" fmla="*/ 11 h 289"/>
                <a:gd name="T64" fmla="*/ 91 w 130"/>
                <a:gd name="T65" fmla="*/ 3 h 289"/>
                <a:gd name="T66" fmla="*/ 80 w 130"/>
                <a:gd name="T67" fmla="*/ 3 h 289"/>
                <a:gd name="T68" fmla="*/ 64 w 130"/>
                <a:gd name="T69" fmla="*/ 0 h 289"/>
                <a:gd name="T70" fmla="*/ 95 w 130"/>
                <a:gd name="T71" fmla="*/ 216 h 289"/>
                <a:gd name="T72" fmla="*/ 95 w 130"/>
                <a:gd name="T73" fmla="*/ 216 h 289"/>
                <a:gd name="T74" fmla="*/ 95 w 130"/>
                <a:gd name="T75" fmla="*/ 235 h 289"/>
                <a:gd name="T76" fmla="*/ 87 w 130"/>
                <a:gd name="T77" fmla="*/ 247 h 289"/>
                <a:gd name="T78" fmla="*/ 76 w 130"/>
                <a:gd name="T79" fmla="*/ 254 h 289"/>
                <a:gd name="T80" fmla="*/ 64 w 130"/>
                <a:gd name="T81" fmla="*/ 258 h 289"/>
                <a:gd name="T82" fmla="*/ 64 w 130"/>
                <a:gd name="T83" fmla="*/ 258 h 289"/>
                <a:gd name="T84" fmla="*/ 49 w 130"/>
                <a:gd name="T85" fmla="*/ 254 h 289"/>
                <a:gd name="T86" fmla="*/ 38 w 130"/>
                <a:gd name="T87" fmla="*/ 247 h 289"/>
                <a:gd name="T88" fmla="*/ 30 w 130"/>
                <a:gd name="T89" fmla="*/ 235 h 289"/>
                <a:gd name="T90" fmla="*/ 30 w 130"/>
                <a:gd name="T91" fmla="*/ 216 h 289"/>
                <a:gd name="T92" fmla="*/ 30 w 130"/>
                <a:gd name="T93" fmla="*/ 68 h 289"/>
                <a:gd name="T94" fmla="*/ 30 w 130"/>
                <a:gd name="T95" fmla="*/ 68 h 289"/>
                <a:gd name="T96" fmla="*/ 30 w 130"/>
                <a:gd name="T97" fmla="*/ 53 h 289"/>
                <a:gd name="T98" fmla="*/ 38 w 130"/>
                <a:gd name="T99" fmla="*/ 38 h 289"/>
                <a:gd name="T100" fmla="*/ 49 w 130"/>
                <a:gd name="T101" fmla="*/ 30 h 289"/>
                <a:gd name="T102" fmla="*/ 64 w 130"/>
                <a:gd name="T103" fmla="*/ 30 h 289"/>
                <a:gd name="T104" fmla="*/ 64 w 130"/>
                <a:gd name="T105" fmla="*/ 30 h 289"/>
                <a:gd name="T106" fmla="*/ 76 w 130"/>
                <a:gd name="T107" fmla="*/ 30 h 289"/>
                <a:gd name="T108" fmla="*/ 87 w 130"/>
                <a:gd name="T109" fmla="*/ 38 h 289"/>
                <a:gd name="T110" fmla="*/ 95 w 130"/>
                <a:gd name="T111" fmla="*/ 53 h 289"/>
                <a:gd name="T112" fmla="*/ 95 w 130"/>
                <a:gd name="T113" fmla="*/ 68 h 289"/>
                <a:gd name="T114" fmla="*/ 95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4" y="0"/>
                  </a:moveTo>
                  <a:lnTo>
                    <a:pt x="64" y="0"/>
                  </a:lnTo>
                  <a:lnTo>
                    <a:pt x="49" y="3"/>
                  </a:lnTo>
                  <a:lnTo>
                    <a:pt x="34" y="3"/>
                  </a:lnTo>
                  <a:lnTo>
                    <a:pt x="22" y="11"/>
                  </a:lnTo>
                  <a:lnTo>
                    <a:pt x="15" y="19"/>
                  </a:lnTo>
                  <a:lnTo>
                    <a:pt x="7" y="30"/>
                  </a:lnTo>
                  <a:lnTo>
                    <a:pt x="3" y="42"/>
                  </a:lnTo>
                  <a:lnTo>
                    <a:pt x="0" y="72"/>
                  </a:lnTo>
                  <a:lnTo>
                    <a:pt x="0" y="216"/>
                  </a:lnTo>
                  <a:lnTo>
                    <a:pt x="0" y="216"/>
                  </a:lnTo>
                  <a:lnTo>
                    <a:pt x="3" y="247"/>
                  </a:lnTo>
                  <a:lnTo>
                    <a:pt x="7" y="258"/>
                  </a:lnTo>
                  <a:lnTo>
                    <a:pt x="15" y="269"/>
                  </a:lnTo>
                  <a:lnTo>
                    <a:pt x="22" y="277"/>
                  </a:lnTo>
                  <a:lnTo>
                    <a:pt x="34" y="281"/>
                  </a:lnTo>
                  <a:lnTo>
                    <a:pt x="49" y="285"/>
                  </a:lnTo>
                  <a:lnTo>
                    <a:pt x="64" y="288"/>
                  </a:lnTo>
                  <a:lnTo>
                    <a:pt x="64" y="288"/>
                  </a:lnTo>
                  <a:lnTo>
                    <a:pt x="80" y="285"/>
                  </a:lnTo>
                  <a:lnTo>
                    <a:pt x="91" y="281"/>
                  </a:lnTo>
                  <a:lnTo>
                    <a:pt x="102" y="277"/>
                  </a:lnTo>
                  <a:lnTo>
                    <a:pt x="110" y="269"/>
                  </a:lnTo>
                  <a:lnTo>
                    <a:pt x="118" y="258"/>
                  </a:lnTo>
                  <a:lnTo>
                    <a:pt x="125" y="247"/>
                  </a:lnTo>
                  <a:lnTo>
                    <a:pt x="129" y="216"/>
                  </a:lnTo>
                  <a:lnTo>
                    <a:pt x="129" y="72"/>
                  </a:lnTo>
                  <a:lnTo>
                    <a:pt x="129" y="72"/>
                  </a:lnTo>
                  <a:lnTo>
                    <a:pt x="125" y="42"/>
                  </a:lnTo>
                  <a:lnTo>
                    <a:pt x="118" y="30"/>
                  </a:lnTo>
                  <a:lnTo>
                    <a:pt x="110" y="19"/>
                  </a:lnTo>
                  <a:lnTo>
                    <a:pt x="102" y="11"/>
                  </a:lnTo>
                  <a:lnTo>
                    <a:pt x="91" y="3"/>
                  </a:lnTo>
                  <a:lnTo>
                    <a:pt x="80" y="3"/>
                  </a:lnTo>
                  <a:lnTo>
                    <a:pt x="64" y="0"/>
                  </a:lnTo>
                  <a:close/>
                  <a:moveTo>
                    <a:pt x="95" y="216"/>
                  </a:moveTo>
                  <a:lnTo>
                    <a:pt x="95" y="216"/>
                  </a:lnTo>
                  <a:lnTo>
                    <a:pt x="95" y="235"/>
                  </a:lnTo>
                  <a:lnTo>
                    <a:pt x="87" y="247"/>
                  </a:lnTo>
                  <a:lnTo>
                    <a:pt x="76" y="254"/>
                  </a:lnTo>
                  <a:lnTo>
                    <a:pt x="64" y="258"/>
                  </a:lnTo>
                  <a:lnTo>
                    <a:pt x="64" y="258"/>
                  </a:lnTo>
                  <a:lnTo>
                    <a:pt x="49" y="254"/>
                  </a:lnTo>
                  <a:lnTo>
                    <a:pt x="38" y="247"/>
                  </a:lnTo>
                  <a:lnTo>
                    <a:pt x="30" y="235"/>
                  </a:lnTo>
                  <a:lnTo>
                    <a:pt x="30" y="216"/>
                  </a:lnTo>
                  <a:lnTo>
                    <a:pt x="30" y="68"/>
                  </a:lnTo>
                  <a:lnTo>
                    <a:pt x="30" y="68"/>
                  </a:lnTo>
                  <a:lnTo>
                    <a:pt x="30" y="53"/>
                  </a:lnTo>
                  <a:lnTo>
                    <a:pt x="38" y="38"/>
                  </a:lnTo>
                  <a:lnTo>
                    <a:pt x="49" y="30"/>
                  </a:lnTo>
                  <a:lnTo>
                    <a:pt x="64" y="30"/>
                  </a:lnTo>
                  <a:lnTo>
                    <a:pt x="64" y="30"/>
                  </a:lnTo>
                  <a:lnTo>
                    <a:pt x="76" y="30"/>
                  </a:lnTo>
                  <a:lnTo>
                    <a:pt x="87" y="38"/>
                  </a:lnTo>
                  <a:lnTo>
                    <a:pt x="95" y="53"/>
                  </a:lnTo>
                  <a:lnTo>
                    <a:pt x="95" y="68"/>
                  </a:lnTo>
                  <a:lnTo>
                    <a:pt x="95"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1" name="Freeform 132">
              <a:extLst>
                <a:ext uri="{FF2B5EF4-FFF2-40B4-BE49-F238E27FC236}">
                  <a16:creationId xmlns:a16="http://schemas.microsoft.com/office/drawing/2014/main" id="{274C8AE7-AF7C-4FD7-8086-8B90DD74B3D7}"/>
                </a:ext>
              </a:extLst>
            </p:cNvPr>
            <p:cNvSpPr>
              <a:spLocks noChangeArrowheads="1"/>
            </p:cNvSpPr>
            <p:nvPr/>
          </p:nvSpPr>
          <p:spPr bwMode="auto">
            <a:xfrm>
              <a:off x="6520207" y="1869585"/>
              <a:ext cx="13800" cy="55202"/>
            </a:xfrm>
            <a:custGeom>
              <a:avLst/>
              <a:gdLst>
                <a:gd name="T0" fmla="*/ 0 w 50"/>
                <a:gd name="T1" fmla="*/ 26 h 194"/>
                <a:gd name="T2" fmla="*/ 0 w 50"/>
                <a:gd name="T3" fmla="*/ 42 h 194"/>
                <a:gd name="T4" fmla="*/ 0 w 50"/>
                <a:gd name="T5" fmla="*/ 42 h 194"/>
                <a:gd name="T6" fmla="*/ 15 w 50"/>
                <a:gd name="T7" fmla="*/ 38 h 194"/>
                <a:gd name="T8" fmla="*/ 30 w 50"/>
                <a:gd name="T9" fmla="*/ 34 h 194"/>
                <a:gd name="T10" fmla="*/ 30 w 50"/>
                <a:gd name="T11" fmla="*/ 193 h 194"/>
                <a:gd name="T12" fmla="*/ 49 w 50"/>
                <a:gd name="T13" fmla="*/ 193 h 194"/>
                <a:gd name="T14" fmla="*/ 49 w 50"/>
                <a:gd name="T15" fmla="*/ 0 h 194"/>
                <a:gd name="T16" fmla="*/ 34 w 50"/>
                <a:gd name="T17" fmla="*/ 0 h 194"/>
                <a:gd name="T18" fmla="*/ 34 w 50"/>
                <a:gd name="T19" fmla="*/ 0 h 194"/>
                <a:gd name="T20" fmla="*/ 30 w 50"/>
                <a:gd name="T21" fmla="*/ 7 h 194"/>
                <a:gd name="T22" fmla="*/ 23 w 50"/>
                <a:gd name="T23" fmla="*/ 15 h 194"/>
                <a:gd name="T24" fmla="*/ 15 w 50"/>
                <a:gd name="T25" fmla="*/ 22 h 194"/>
                <a:gd name="T26" fmla="*/ 0 w 50"/>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94">
                  <a:moveTo>
                    <a:pt x="0" y="26"/>
                  </a:moveTo>
                  <a:lnTo>
                    <a:pt x="0" y="42"/>
                  </a:lnTo>
                  <a:lnTo>
                    <a:pt x="0" y="42"/>
                  </a:lnTo>
                  <a:lnTo>
                    <a:pt x="15" y="38"/>
                  </a:lnTo>
                  <a:lnTo>
                    <a:pt x="30" y="34"/>
                  </a:lnTo>
                  <a:lnTo>
                    <a:pt x="30" y="193"/>
                  </a:lnTo>
                  <a:lnTo>
                    <a:pt x="49" y="193"/>
                  </a:lnTo>
                  <a:lnTo>
                    <a:pt x="49" y="0"/>
                  </a:lnTo>
                  <a:lnTo>
                    <a:pt x="34" y="0"/>
                  </a:lnTo>
                  <a:lnTo>
                    <a:pt x="34" y="0"/>
                  </a:lnTo>
                  <a:lnTo>
                    <a:pt x="30" y="7"/>
                  </a:lnTo>
                  <a:lnTo>
                    <a:pt x="23" y="15"/>
                  </a:lnTo>
                  <a:lnTo>
                    <a:pt x="15"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2" name="Freeform 133">
              <a:extLst>
                <a:ext uri="{FF2B5EF4-FFF2-40B4-BE49-F238E27FC236}">
                  <a16:creationId xmlns:a16="http://schemas.microsoft.com/office/drawing/2014/main" id="{45972CFE-88DC-4143-B3B4-DF2F866B182D}"/>
                </a:ext>
              </a:extLst>
            </p:cNvPr>
            <p:cNvSpPr>
              <a:spLocks noChangeArrowheads="1"/>
            </p:cNvSpPr>
            <p:nvPr/>
          </p:nvSpPr>
          <p:spPr bwMode="auto">
            <a:xfrm>
              <a:off x="6542790" y="1868331"/>
              <a:ext cx="26346" cy="56456"/>
            </a:xfrm>
            <a:custGeom>
              <a:avLst/>
              <a:gdLst>
                <a:gd name="T0" fmla="*/ 53 w 92"/>
                <a:gd name="T1" fmla="*/ 76 h 198"/>
                <a:gd name="T2" fmla="*/ 34 w 92"/>
                <a:gd name="T3" fmla="*/ 80 h 198"/>
                <a:gd name="T4" fmla="*/ 23 w 92"/>
                <a:gd name="T5" fmla="*/ 95 h 198"/>
                <a:gd name="T6" fmla="*/ 23 w 92"/>
                <a:gd name="T7" fmla="*/ 53 h 198"/>
                <a:gd name="T8" fmla="*/ 30 w 92"/>
                <a:gd name="T9" fmla="*/ 26 h 198"/>
                <a:gd name="T10" fmla="*/ 45 w 92"/>
                <a:gd name="T11" fmla="*/ 19 h 198"/>
                <a:gd name="T12" fmla="*/ 57 w 92"/>
                <a:gd name="T13" fmla="*/ 23 h 198"/>
                <a:gd name="T14" fmla="*/ 68 w 92"/>
                <a:gd name="T15" fmla="*/ 38 h 198"/>
                <a:gd name="T16" fmla="*/ 68 w 92"/>
                <a:gd name="T17" fmla="*/ 53 h 198"/>
                <a:gd name="T18" fmla="*/ 91 w 92"/>
                <a:gd name="T19" fmla="*/ 49 h 198"/>
                <a:gd name="T20" fmla="*/ 87 w 92"/>
                <a:gd name="T21" fmla="*/ 30 h 198"/>
                <a:gd name="T22" fmla="*/ 64 w 92"/>
                <a:gd name="T23" fmla="*/ 4 h 198"/>
                <a:gd name="T24" fmla="*/ 45 w 92"/>
                <a:gd name="T25" fmla="*/ 0 h 198"/>
                <a:gd name="T26" fmla="*/ 11 w 92"/>
                <a:gd name="T27" fmla="*/ 15 h 198"/>
                <a:gd name="T28" fmla="*/ 0 w 92"/>
                <a:gd name="T29" fmla="*/ 49 h 198"/>
                <a:gd name="T30" fmla="*/ 0 w 92"/>
                <a:gd name="T31" fmla="*/ 148 h 198"/>
                <a:gd name="T32" fmla="*/ 11 w 92"/>
                <a:gd name="T33" fmla="*/ 186 h 198"/>
                <a:gd name="T34" fmla="*/ 45 w 92"/>
                <a:gd name="T35" fmla="*/ 197 h 198"/>
                <a:gd name="T36" fmla="*/ 64 w 92"/>
                <a:gd name="T37" fmla="*/ 194 h 198"/>
                <a:gd name="T38" fmla="*/ 87 w 92"/>
                <a:gd name="T39" fmla="*/ 171 h 198"/>
                <a:gd name="T40" fmla="*/ 91 w 92"/>
                <a:gd name="T41" fmla="*/ 122 h 198"/>
                <a:gd name="T42" fmla="*/ 87 w 92"/>
                <a:gd name="T43" fmla="*/ 103 h 198"/>
                <a:gd name="T44" fmla="*/ 72 w 92"/>
                <a:gd name="T45" fmla="*/ 76 h 198"/>
                <a:gd name="T46" fmla="*/ 68 w 92"/>
                <a:gd name="T47" fmla="*/ 152 h 198"/>
                <a:gd name="T48" fmla="*/ 68 w 92"/>
                <a:gd name="T49" fmla="*/ 163 h 198"/>
                <a:gd name="T50" fmla="*/ 57 w 92"/>
                <a:gd name="T51" fmla="*/ 178 h 198"/>
                <a:gd name="T52" fmla="*/ 45 w 92"/>
                <a:gd name="T53" fmla="*/ 178 h 198"/>
                <a:gd name="T54" fmla="*/ 30 w 92"/>
                <a:gd name="T55" fmla="*/ 171 h 198"/>
                <a:gd name="T56" fmla="*/ 23 w 92"/>
                <a:gd name="T57" fmla="*/ 152 h 198"/>
                <a:gd name="T58" fmla="*/ 23 w 92"/>
                <a:gd name="T59" fmla="*/ 122 h 198"/>
                <a:gd name="T60" fmla="*/ 30 w 92"/>
                <a:gd name="T61" fmla="*/ 103 h 198"/>
                <a:gd name="T62" fmla="*/ 45 w 92"/>
                <a:gd name="T63" fmla="*/ 95 h 198"/>
                <a:gd name="T64" fmla="*/ 57 w 92"/>
                <a:gd name="T65" fmla="*/ 95 h 198"/>
                <a:gd name="T66" fmla="*/ 68 w 92"/>
                <a:gd name="T67" fmla="*/ 110 h 198"/>
                <a:gd name="T68" fmla="*/ 68 w 92"/>
                <a:gd name="T69" fmla="*/ 1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98">
                  <a:moveTo>
                    <a:pt x="53" y="76"/>
                  </a:moveTo>
                  <a:lnTo>
                    <a:pt x="53" y="76"/>
                  </a:lnTo>
                  <a:lnTo>
                    <a:pt x="42" y="76"/>
                  </a:lnTo>
                  <a:lnTo>
                    <a:pt x="34" y="80"/>
                  </a:lnTo>
                  <a:lnTo>
                    <a:pt x="27" y="87"/>
                  </a:lnTo>
                  <a:lnTo>
                    <a:pt x="23" y="95"/>
                  </a:lnTo>
                  <a:lnTo>
                    <a:pt x="23" y="53"/>
                  </a:lnTo>
                  <a:lnTo>
                    <a:pt x="23" y="53"/>
                  </a:lnTo>
                  <a:lnTo>
                    <a:pt x="23" y="38"/>
                  </a:lnTo>
                  <a:lnTo>
                    <a:pt x="30" y="26"/>
                  </a:lnTo>
                  <a:lnTo>
                    <a:pt x="34" y="23"/>
                  </a:lnTo>
                  <a:lnTo>
                    <a:pt x="45" y="19"/>
                  </a:lnTo>
                  <a:lnTo>
                    <a:pt x="45" y="19"/>
                  </a:lnTo>
                  <a:lnTo>
                    <a:pt x="57" y="23"/>
                  </a:lnTo>
                  <a:lnTo>
                    <a:pt x="64" y="26"/>
                  </a:lnTo>
                  <a:lnTo>
                    <a:pt x="68" y="38"/>
                  </a:lnTo>
                  <a:lnTo>
                    <a:pt x="68" y="49"/>
                  </a:lnTo>
                  <a:lnTo>
                    <a:pt x="68" y="53"/>
                  </a:lnTo>
                  <a:lnTo>
                    <a:pt x="91" y="53"/>
                  </a:lnTo>
                  <a:lnTo>
                    <a:pt x="91" y="49"/>
                  </a:lnTo>
                  <a:lnTo>
                    <a:pt x="91" y="49"/>
                  </a:lnTo>
                  <a:lnTo>
                    <a:pt x="87" y="30"/>
                  </a:lnTo>
                  <a:lnTo>
                    <a:pt x="79" y="15"/>
                  </a:lnTo>
                  <a:lnTo>
                    <a:pt x="64" y="4"/>
                  </a:lnTo>
                  <a:lnTo>
                    <a:pt x="45" y="0"/>
                  </a:lnTo>
                  <a:lnTo>
                    <a:pt x="45" y="0"/>
                  </a:lnTo>
                  <a:lnTo>
                    <a:pt x="27" y="4"/>
                  </a:lnTo>
                  <a:lnTo>
                    <a:pt x="11" y="15"/>
                  </a:lnTo>
                  <a:lnTo>
                    <a:pt x="4" y="30"/>
                  </a:lnTo>
                  <a:lnTo>
                    <a:pt x="0" y="49"/>
                  </a:lnTo>
                  <a:lnTo>
                    <a:pt x="0" y="148"/>
                  </a:lnTo>
                  <a:lnTo>
                    <a:pt x="0" y="148"/>
                  </a:lnTo>
                  <a:lnTo>
                    <a:pt x="4" y="171"/>
                  </a:lnTo>
                  <a:lnTo>
                    <a:pt x="11" y="186"/>
                  </a:lnTo>
                  <a:lnTo>
                    <a:pt x="27" y="194"/>
                  </a:lnTo>
                  <a:lnTo>
                    <a:pt x="45" y="197"/>
                  </a:lnTo>
                  <a:lnTo>
                    <a:pt x="45" y="197"/>
                  </a:lnTo>
                  <a:lnTo>
                    <a:pt x="64" y="194"/>
                  </a:lnTo>
                  <a:lnTo>
                    <a:pt x="79" y="186"/>
                  </a:lnTo>
                  <a:lnTo>
                    <a:pt x="87" y="171"/>
                  </a:lnTo>
                  <a:lnTo>
                    <a:pt x="91" y="148"/>
                  </a:lnTo>
                  <a:lnTo>
                    <a:pt x="91" y="122"/>
                  </a:lnTo>
                  <a:lnTo>
                    <a:pt x="91" y="122"/>
                  </a:lnTo>
                  <a:lnTo>
                    <a:pt x="87" y="103"/>
                  </a:lnTo>
                  <a:lnTo>
                    <a:pt x="79" y="87"/>
                  </a:lnTo>
                  <a:lnTo>
                    <a:pt x="72" y="76"/>
                  </a:lnTo>
                  <a:lnTo>
                    <a:pt x="53" y="76"/>
                  </a:lnTo>
                  <a:close/>
                  <a:moveTo>
                    <a:pt x="68" y="152"/>
                  </a:moveTo>
                  <a:lnTo>
                    <a:pt x="68" y="152"/>
                  </a:lnTo>
                  <a:lnTo>
                    <a:pt x="68" y="163"/>
                  </a:lnTo>
                  <a:lnTo>
                    <a:pt x="64" y="171"/>
                  </a:lnTo>
                  <a:lnTo>
                    <a:pt x="57" y="178"/>
                  </a:lnTo>
                  <a:lnTo>
                    <a:pt x="45" y="178"/>
                  </a:lnTo>
                  <a:lnTo>
                    <a:pt x="45" y="178"/>
                  </a:lnTo>
                  <a:lnTo>
                    <a:pt x="34" y="178"/>
                  </a:lnTo>
                  <a:lnTo>
                    <a:pt x="30" y="171"/>
                  </a:lnTo>
                  <a:lnTo>
                    <a:pt x="23" y="163"/>
                  </a:lnTo>
                  <a:lnTo>
                    <a:pt x="23" y="152"/>
                  </a:lnTo>
                  <a:lnTo>
                    <a:pt x="23" y="122"/>
                  </a:lnTo>
                  <a:lnTo>
                    <a:pt x="23" y="122"/>
                  </a:lnTo>
                  <a:lnTo>
                    <a:pt x="23" y="110"/>
                  </a:lnTo>
                  <a:lnTo>
                    <a:pt x="30" y="103"/>
                  </a:lnTo>
                  <a:lnTo>
                    <a:pt x="34" y="95"/>
                  </a:lnTo>
                  <a:lnTo>
                    <a:pt x="45" y="95"/>
                  </a:lnTo>
                  <a:lnTo>
                    <a:pt x="45" y="95"/>
                  </a:lnTo>
                  <a:lnTo>
                    <a:pt x="57" y="95"/>
                  </a:lnTo>
                  <a:lnTo>
                    <a:pt x="64" y="103"/>
                  </a:lnTo>
                  <a:lnTo>
                    <a:pt x="68" y="110"/>
                  </a:lnTo>
                  <a:lnTo>
                    <a:pt x="68" y="122"/>
                  </a:lnTo>
                  <a:lnTo>
                    <a:pt x="68" y="152"/>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3" name="Freeform 134">
              <a:extLst>
                <a:ext uri="{FF2B5EF4-FFF2-40B4-BE49-F238E27FC236}">
                  <a16:creationId xmlns:a16="http://schemas.microsoft.com/office/drawing/2014/main" id="{4E801176-58E0-4189-AD0D-91D3BB43D5FF}"/>
                </a:ext>
              </a:extLst>
            </p:cNvPr>
            <p:cNvSpPr>
              <a:spLocks noChangeArrowheads="1"/>
            </p:cNvSpPr>
            <p:nvPr/>
          </p:nvSpPr>
          <p:spPr bwMode="auto">
            <a:xfrm>
              <a:off x="6796216" y="1875858"/>
              <a:ext cx="20073" cy="80294"/>
            </a:xfrm>
            <a:custGeom>
              <a:avLst/>
              <a:gdLst>
                <a:gd name="T0" fmla="*/ 0 w 70"/>
                <a:gd name="T1" fmla="*/ 39 h 283"/>
                <a:gd name="T2" fmla="*/ 0 w 70"/>
                <a:gd name="T3" fmla="*/ 65 h 283"/>
                <a:gd name="T4" fmla="*/ 0 w 70"/>
                <a:gd name="T5" fmla="*/ 65 h 283"/>
                <a:gd name="T6" fmla="*/ 19 w 70"/>
                <a:gd name="T7" fmla="*/ 58 h 283"/>
                <a:gd name="T8" fmla="*/ 38 w 70"/>
                <a:gd name="T9" fmla="*/ 50 h 283"/>
                <a:gd name="T10" fmla="*/ 38 w 70"/>
                <a:gd name="T11" fmla="*/ 282 h 283"/>
                <a:gd name="T12" fmla="*/ 69 w 70"/>
                <a:gd name="T13" fmla="*/ 282 h 283"/>
                <a:gd name="T14" fmla="*/ 69 w 70"/>
                <a:gd name="T15" fmla="*/ 0 h 283"/>
                <a:gd name="T16" fmla="*/ 46 w 70"/>
                <a:gd name="T17" fmla="*/ 0 h 283"/>
                <a:gd name="T18" fmla="*/ 46 w 70"/>
                <a:gd name="T19" fmla="*/ 0 h 283"/>
                <a:gd name="T20" fmla="*/ 42 w 70"/>
                <a:gd name="T21" fmla="*/ 16 h 283"/>
                <a:gd name="T22" fmla="*/ 31 w 70"/>
                <a:gd name="T23" fmla="*/ 27 h 283"/>
                <a:gd name="T24" fmla="*/ 19 w 70"/>
                <a:gd name="T25" fmla="*/ 35 h 283"/>
                <a:gd name="T26" fmla="*/ 0 w 70"/>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283">
                  <a:moveTo>
                    <a:pt x="0" y="39"/>
                  </a:moveTo>
                  <a:lnTo>
                    <a:pt x="0" y="65"/>
                  </a:lnTo>
                  <a:lnTo>
                    <a:pt x="0" y="65"/>
                  </a:lnTo>
                  <a:lnTo>
                    <a:pt x="19" y="58"/>
                  </a:lnTo>
                  <a:lnTo>
                    <a:pt x="38" y="50"/>
                  </a:lnTo>
                  <a:lnTo>
                    <a:pt x="38" y="282"/>
                  </a:lnTo>
                  <a:lnTo>
                    <a:pt x="69" y="282"/>
                  </a:lnTo>
                  <a:lnTo>
                    <a:pt x="69" y="0"/>
                  </a:lnTo>
                  <a:lnTo>
                    <a:pt x="46" y="0"/>
                  </a:lnTo>
                  <a:lnTo>
                    <a:pt x="46" y="0"/>
                  </a:lnTo>
                  <a:lnTo>
                    <a:pt x="42" y="16"/>
                  </a:lnTo>
                  <a:lnTo>
                    <a:pt x="31"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4" name="Freeform 135">
              <a:extLst>
                <a:ext uri="{FF2B5EF4-FFF2-40B4-BE49-F238E27FC236}">
                  <a16:creationId xmlns:a16="http://schemas.microsoft.com/office/drawing/2014/main" id="{90FE2896-AC2A-4BB1-AF68-2409A9ADE4E8}"/>
                </a:ext>
              </a:extLst>
            </p:cNvPr>
            <p:cNvSpPr>
              <a:spLocks noChangeArrowheads="1"/>
            </p:cNvSpPr>
            <p:nvPr/>
          </p:nvSpPr>
          <p:spPr bwMode="auto">
            <a:xfrm>
              <a:off x="6828836" y="1874603"/>
              <a:ext cx="36383" cy="82803"/>
            </a:xfrm>
            <a:custGeom>
              <a:avLst/>
              <a:gdLst>
                <a:gd name="T0" fmla="*/ 64 w 129"/>
                <a:gd name="T1" fmla="*/ 0 h 289"/>
                <a:gd name="T2" fmla="*/ 64 w 129"/>
                <a:gd name="T3" fmla="*/ 0 h 289"/>
                <a:gd name="T4" fmla="*/ 49 w 129"/>
                <a:gd name="T5" fmla="*/ 3 h 289"/>
                <a:gd name="T6" fmla="*/ 34 w 129"/>
                <a:gd name="T7" fmla="*/ 3 h 289"/>
                <a:gd name="T8" fmla="*/ 22 w 129"/>
                <a:gd name="T9" fmla="*/ 11 h 289"/>
                <a:gd name="T10" fmla="*/ 15 w 129"/>
                <a:gd name="T11" fmla="*/ 19 h 289"/>
                <a:gd name="T12" fmla="*/ 7 w 129"/>
                <a:gd name="T13" fmla="*/ 30 h 289"/>
                <a:gd name="T14" fmla="*/ 3 w 129"/>
                <a:gd name="T15" fmla="*/ 42 h 289"/>
                <a:gd name="T16" fmla="*/ 0 w 129"/>
                <a:gd name="T17" fmla="*/ 72 h 289"/>
                <a:gd name="T18" fmla="*/ 0 w 129"/>
                <a:gd name="T19" fmla="*/ 216 h 289"/>
                <a:gd name="T20" fmla="*/ 0 w 129"/>
                <a:gd name="T21" fmla="*/ 216 h 289"/>
                <a:gd name="T22" fmla="*/ 3 w 129"/>
                <a:gd name="T23" fmla="*/ 247 h 289"/>
                <a:gd name="T24" fmla="*/ 7 w 129"/>
                <a:gd name="T25" fmla="*/ 258 h 289"/>
                <a:gd name="T26" fmla="*/ 15 w 129"/>
                <a:gd name="T27" fmla="*/ 269 h 289"/>
                <a:gd name="T28" fmla="*/ 22 w 129"/>
                <a:gd name="T29" fmla="*/ 277 h 289"/>
                <a:gd name="T30" fmla="*/ 34 w 129"/>
                <a:gd name="T31" fmla="*/ 281 h 289"/>
                <a:gd name="T32" fmla="*/ 49 w 129"/>
                <a:gd name="T33" fmla="*/ 285 h 289"/>
                <a:gd name="T34" fmla="*/ 64 w 129"/>
                <a:gd name="T35" fmla="*/ 288 h 289"/>
                <a:gd name="T36" fmla="*/ 64 w 129"/>
                <a:gd name="T37" fmla="*/ 288 h 289"/>
                <a:gd name="T38" fmla="*/ 79 w 129"/>
                <a:gd name="T39" fmla="*/ 285 h 289"/>
                <a:gd name="T40" fmla="*/ 90 w 129"/>
                <a:gd name="T41" fmla="*/ 281 h 289"/>
                <a:gd name="T42" fmla="*/ 102 w 129"/>
                <a:gd name="T43" fmla="*/ 277 h 289"/>
                <a:gd name="T44" fmla="*/ 109 w 129"/>
                <a:gd name="T45" fmla="*/ 269 h 289"/>
                <a:gd name="T46" fmla="*/ 117 w 129"/>
                <a:gd name="T47" fmla="*/ 258 h 289"/>
                <a:gd name="T48" fmla="*/ 125 w 129"/>
                <a:gd name="T49" fmla="*/ 247 h 289"/>
                <a:gd name="T50" fmla="*/ 128 w 129"/>
                <a:gd name="T51" fmla="*/ 216 h 289"/>
                <a:gd name="T52" fmla="*/ 128 w 129"/>
                <a:gd name="T53" fmla="*/ 72 h 289"/>
                <a:gd name="T54" fmla="*/ 128 w 129"/>
                <a:gd name="T55" fmla="*/ 72 h 289"/>
                <a:gd name="T56" fmla="*/ 125 w 129"/>
                <a:gd name="T57" fmla="*/ 42 h 289"/>
                <a:gd name="T58" fmla="*/ 117 w 129"/>
                <a:gd name="T59" fmla="*/ 30 h 289"/>
                <a:gd name="T60" fmla="*/ 109 w 129"/>
                <a:gd name="T61" fmla="*/ 19 h 289"/>
                <a:gd name="T62" fmla="*/ 102 w 129"/>
                <a:gd name="T63" fmla="*/ 11 h 289"/>
                <a:gd name="T64" fmla="*/ 90 w 129"/>
                <a:gd name="T65" fmla="*/ 3 h 289"/>
                <a:gd name="T66" fmla="*/ 79 w 129"/>
                <a:gd name="T67" fmla="*/ 3 h 289"/>
                <a:gd name="T68" fmla="*/ 64 w 129"/>
                <a:gd name="T69" fmla="*/ 0 h 289"/>
                <a:gd name="T70" fmla="*/ 94 w 129"/>
                <a:gd name="T71" fmla="*/ 216 h 289"/>
                <a:gd name="T72" fmla="*/ 94 w 129"/>
                <a:gd name="T73" fmla="*/ 216 h 289"/>
                <a:gd name="T74" fmla="*/ 94 w 129"/>
                <a:gd name="T75" fmla="*/ 235 h 289"/>
                <a:gd name="T76" fmla="*/ 87 w 129"/>
                <a:gd name="T77" fmla="*/ 247 h 289"/>
                <a:gd name="T78" fmla="*/ 79 w 129"/>
                <a:gd name="T79" fmla="*/ 254 h 289"/>
                <a:gd name="T80" fmla="*/ 64 w 129"/>
                <a:gd name="T81" fmla="*/ 258 h 289"/>
                <a:gd name="T82" fmla="*/ 64 w 129"/>
                <a:gd name="T83" fmla="*/ 258 h 289"/>
                <a:gd name="T84" fmla="*/ 49 w 129"/>
                <a:gd name="T85" fmla="*/ 254 h 289"/>
                <a:gd name="T86" fmla="*/ 37 w 129"/>
                <a:gd name="T87" fmla="*/ 247 h 289"/>
                <a:gd name="T88" fmla="*/ 30 w 129"/>
                <a:gd name="T89" fmla="*/ 235 h 289"/>
                <a:gd name="T90" fmla="*/ 30 w 129"/>
                <a:gd name="T91" fmla="*/ 216 h 289"/>
                <a:gd name="T92" fmla="*/ 30 w 129"/>
                <a:gd name="T93" fmla="*/ 68 h 289"/>
                <a:gd name="T94" fmla="*/ 30 w 129"/>
                <a:gd name="T95" fmla="*/ 68 h 289"/>
                <a:gd name="T96" fmla="*/ 30 w 129"/>
                <a:gd name="T97" fmla="*/ 53 h 289"/>
                <a:gd name="T98" fmla="*/ 37 w 129"/>
                <a:gd name="T99" fmla="*/ 38 h 289"/>
                <a:gd name="T100" fmla="*/ 49 w 129"/>
                <a:gd name="T101" fmla="*/ 30 h 289"/>
                <a:gd name="T102" fmla="*/ 64 w 129"/>
                <a:gd name="T103" fmla="*/ 30 h 289"/>
                <a:gd name="T104" fmla="*/ 64 w 129"/>
                <a:gd name="T105" fmla="*/ 30 h 289"/>
                <a:gd name="T106" fmla="*/ 79 w 129"/>
                <a:gd name="T107" fmla="*/ 30 h 289"/>
                <a:gd name="T108" fmla="*/ 87 w 129"/>
                <a:gd name="T109" fmla="*/ 38 h 289"/>
                <a:gd name="T110" fmla="*/ 94 w 129"/>
                <a:gd name="T111" fmla="*/ 53 h 289"/>
                <a:gd name="T112" fmla="*/ 94 w 129"/>
                <a:gd name="T113" fmla="*/ 68 h 289"/>
                <a:gd name="T114" fmla="*/ 94 w 129"/>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289">
                  <a:moveTo>
                    <a:pt x="64" y="0"/>
                  </a:moveTo>
                  <a:lnTo>
                    <a:pt x="64" y="0"/>
                  </a:lnTo>
                  <a:lnTo>
                    <a:pt x="49" y="3"/>
                  </a:lnTo>
                  <a:lnTo>
                    <a:pt x="34" y="3"/>
                  </a:lnTo>
                  <a:lnTo>
                    <a:pt x="22" y="11"/>
                  </a:lnTo>
                  <a:lnTo>
                    <a:pt x="15" y="19"/>
                  </a:lnTo>
                  <a:lnTo>
                    <a:pt x="7" y="30"/>
                  </a:lnTo>
                  <a:lnTo>
                    <a:pt x="3" y="42"/>
                  </a:lnTo>
                  <a:lnTo>
                    <a:pt x="0" y="72"/>
                  </a:lnTo>
                  <a:lnTo>
                    <a:pt x="0" y="216"/>
                  </a:lnTo>
                  <a:lnTo>
                    <a:pt x="0" y="216"/>
                  </a:lnTo>
                  <a:lnTo>
                    <a:pt x="3" y="247"/>
                  </a:lnTo>
                  <a:lnTo>
                    <a:pt x="7" y="258"/>
                  </a:lnTo>
                  <a:lnTo>
                    <a:pt x="15" y="269"/>
                  </a:lnTo>
                  <a:lnTo>
                    <a:pt x="22" y="277"/>
                  </a:lnTo>
                  <a:lnTo>
                    <a:pt x="34" y="281"/>
                  </a:lnTo>
                  <a:lnTo>
                    <a:pt x="49" y="285"/>
                  </a:lnTo>
                  <a:lnTo>
                    <a:pt x="64" y="288"/>
                  </a:lnTo>
                  <a:lnTo>
                    <a:pt x="64" y="288"/>
                  </a:lnTo>
                  <a:lnTo>
                    <a:pt x="79" y="285"/>
                  </a:lnTo>
                  <a:lnTo>
                    <a:pt x="90" y="281"/>
                  </a:lnTo>
                  <a:lnTo>
                    <a:pt x="102" y="277"/>
                  </a:lnTo>
                  <a:lnTo>
                    <a:pt x="109" y="269"/>
                  </a:lnTo>
                  <a:lnTo>
                    <a:pt x="117" y="258"/>
                  </a:lnTo>
                  <a:lnTo>
                    <a:pt x="125" y="247"/>
                  </a:lnTo>
                  <a:lnTo>
                    <a:pt x="128" y="216"/>
                  </a:lnTo>
                  <a:lnTo>
                    <a:pt x="128" y="72"/>
                  </a:lnTo>
                  <a:lnTo>
                    <a:pt x="128" y="72"/>
                  </a:lnTo>
                  <a:lnTo>
                    <a:pt x="125" y="42"/>
                  </a:lnTo>
                  <a:lnTo>
                    <a:pt x="117" y="30"/>
                  </a:lnTo>
                  <a:lnTo>
                    <a:pt x="109" y="19"/>
                  </a:lnTo>
                  <a:lnTo>
                    <a:pt x="102" y="11"/>
                  </a:lnTo>
                  <a:lnTo>
                    <a:pt x="90" y="3"/>
                  </a:lnTo>
                  <a:lnTo>
                    <a:pt x="79" y="3"/>
                  </a:lnTo>
                  <a:lnTo>
                    <a:pt x="64" y="0"/>
                  </a:lnTo>
                  <a:close/>
                  <a:moveTo>
                    <a:pt x="94" y="216"/>
                  </a:moveTo>
                  <a:lnTo>
                    <a:pt x="94" y="216"/>
                  </a:lnTo>
                  <a:lnTo>
                    <a:pt x="94" y="235"/>
                  </a:lnTo>
                  <a:lnTo>
                    <a:pt x="87" y="247"/>
                  </a:lnTo>
                  <a:lnTo>
                    <a:pt x="79" y="254"/>
                  </a:lnTo>
                  <a:lnTo>
                    <a:pt x="64" y="258"/>
                  </a:lnTo>
                  <a:lnTo>
                    <a:pt x="64" y="258"/>
                  </a:lnTo>
                  <a:lnTo>
                    <a:pt x="49" y="254"/>
                  </a:lnTo>
                  <a:lnTo>
                    <a:pt x="37" y="247"/>
                  </a:lnTo>
                  <a:lnTo>
                    <a:pt x="30" y="235"/>
                  </a:lnTo>
                  <a:lnTo>
                    <a:pt x="30" y="216"/>
                  </a:lnTo>
                  <a:lnTo>
                    <a:pt x="30" y="68"/>
                  </a:lnTo>
                  <a:lnTo>
                    <a:pt x="30" y="68"/>
                  </a:lnTo>
                  <a:lnTo>
                    <a:pt x="30" y="53"/>
                  </a:lnTo>
                  <a:lnTo>
                    <a:pt x="37" y="38"/>
                  </a:lnTo>
                  <a:lnTo>
                    <a:pt x="49" y="30"/>
                  </a:lnTo>
                  <a:lnTo>
                    <a:pt x="64" y="30"/>
                  </a:lnTo>
                  <a:lnTo>
                    <a:pt x="64" y="30"/>
                  </a:lnTo>
                  <a:lnTo>
                    <a:pt x="79" y="30"/>
                  </a:lnTo>
                  <a:lnTo>
                    <a:pt x="87" y="38"/>
                  </a:lnTo>
                  <a:lnTo>
                    <a:pt x="94" y="53"/>
                  </a:lnTo>
                  <a:lnTo>
                    <a:pt x="94" y="68"/>
                  </a:lnTo>
                  <a:lnTo>
                    <a:pt x="94"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5" name="Freeform 136">
              <a:extLst>
                <a:ext uri="{FF2B5EF4-FFF2-40B4-BE49-F238E27FC236}">
                  <a16:creationId xmlns:a16="http://schemas.microsoft.com/office/drawing/2014/main" id="{2FDFA80F-A9D5-456C-A405-2FF5384ACF36}"/>
                </a:ext>
              </a:extLst>
            </p:cNvPr>
            <p:cNvSpPr>
              <a:spLocks noChangeArrowheads="1"/>
            </p:cNvSpPr>
            <p:nvPr/>
          </p:nvSpPr>
          <p:spPr bwMode="auto">
            <a:xfrm>
              <a:off x="6876510" y="1869585"/>
              <a:ext cx="12546" cy="55202"/>
            </a:xfrm>
            <a:custGeom>
              <a:avLst/>
              <a:gdLst>
                <a:gd name="T0" fmla="*/ 0 w 46"/>
                <a:gd name="T1" fmla="*/ 26 h 194"/>
                <a:gd name="T2" fmla="*/ 0 w 46"/>
                <a:gd name="T3" fmla="*/ 42 h 194"/>
                <a:gd name="T4" fmla="*/ 0 w 46"/>
                <a:gd name="T5" fmla="*/ 42 h 194"/>
                <a:gd name="T6" fmla="*/ 11 w 46"/>
                <a:gd name="T7" fmla="*/ 38 h 194"/>
                <a:gd name="T8" fmla="*/ 26 w 46"/>
                <a:gd name="T9" fmla="*/ 34 h 194"/>
                <a:gd name="T10" fmla="*/ 26 w 46"/>
                <a:gd name="T11" fmla="*/ 193 h 194"/>
                <a:gd name="T12" fmla="*/ 45 w 46"/>
                <a:gd name="T13" fmla="*/ 193 h 194"/>
                <a:gd name="T14" fmla="*/ 45 w 46"/>
                <a:gd name="T15" fmla="*/ 0 h 194"/>
                <a:gd name="T16" fmla="*/ 30 w 46"/>
                <a:gd name="T17" fmla="*/ 0 h 194"/>
                <a:gd name="T18" fmla="*/ 30 w 46"/>
                <a:gd name="T19" fmla="*/ 0 h 194"/>
                <a:gd name="T20" fmla="*/ 26 w 46"/>
                <a:gd name="T21" fmla="*/ 7 h 194"/>
                <a:gd name="T22" fmla="*/ 19 w 46"/>
                <a:gd name="T23" fmla="*/ 15 h 194"/>
                <a:gd name="T24" fmla="*/ 11 w 46"/>
                <a:gd name="T25" fmla="*/ 22 h 194"/>
                <a:gd name="T26" fmla="*/ 0 w 46"/>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94">
                  <a:moveTo>
                    <a:pt x="0" y="26"/>
                  </a:moveTo>
                  <a:lnTo>
                    <a:pt x="0" y="42"/>
                  </a:lnTo>
                  <a:lnTo>
                    <a:pt x="0" y="42"/>
                  </a:lnTo>
                  <a:lnTo>
                    <a:pt x="11" y="38"/>
                  </a:lnTo>
                  <a:lnTo>
                    <a:pt x="26" y="34"/>
                  </a:lnTo>
                  <a:lnTo>
                    <a:pt x="26" y="193"/>
                  </a:lnTo>
                  <a:lnTo>
                    <a:pt x="45" y="193"/>
                  </a:lnTo>
                  <a:lnTo>
                    <a:pt x="45" y="0"/>
                  </a:lnTo>
                  <a:lnTo>
                    <a:pt x="30" y="0"/>
                  </a:lnTo>
                  <a:lnTo>
                    <a:pt x="30" y="0"/>
                  </a:lnTo>
                  <a:lnTo>
                    <a:pt x="26" y="7"/>
                  </a:lnTo>
                  <a:lnTo>
                    <a:pt x="19" y="15"/>
                  </a:lnTo>
                  <a:lnTo>
                    <a:pt x="11"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6" name="Freeform 137">
              <a:extLst>
                <a:ext uri="{FF2B5EF4-FFF2-40B4-BE49-F238E27FC236}">
                  <a16:creationId xmlns:a16="http://schemas.microsoft.com/office/drawing/2014/main" id="{52D16B56-11A0-4D28-94F5-D09B138CE781}"/>
                </a:ext>
              </a:extLst>
            </p:cNvPr>
            <p:cNvSpPr>
              <a:spLocks noChangeArrowheads="1"/>
            </p:cNvSpPr>
            <p:nvPr/>
          </p:nvSpPr>
          <p:spPr bwMode="auto">
            <a:xfrm>
              <a:off x="6897838" y="1869585"/>
              <a:ext cx="26347" cy="55202"/>
            </a:xfrm>
            <a:custGeom>
              <a:avLst/>
              <a:gdLst>
                <a:gd name="T0" fmla="*/ 0 w 93"/>
                <a:gd name="T1" fmla="*/ 19 h 194"/>
                <a:gd name="T2" fmla="*/ 69 w 93"/>
                <a:gd name="T3" fmla="*/ 19 h 194"/>
                <a:gd name="T4" fmla="*/ 19 w 93"/>
                <a:gd name="T5" fmla="*/ 193 h 194"/>
                <a:gd name="T6" fmla="*/ 38 w 93"/>
                <a:gd name="T7" fmla="*/ 193 h 194"/>
                <a:gd name="T8" fmla="*/ 92 w 93"/>
                <a:gd name="T9" fmla="*/ 19 h 194"/>
                <a:gd name="T10" fmla="*/ 92 w 93"/>
                <a:gd name="T11" fmla="*/ 0 h 194"/>
                <a:gd name="T12" fmla="*/ 0 w 93"/>
                <a:gd name="T13" fmla="*/ 0 h 194"/>
                <a:gd name="T14" fmla="*/ 0 w 93"/>
                <a:gd name="T15" fmla="*/ 19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94">
                  <a:moveTo>
                    <a:pt x="0" y="19"/>
                  </a:moveTo>
                  <a:lnTo>
                    <a:pt x="69" y="19"/>
                  </a:lnTo>
                  <a:lnTo>
                    <a:pt x="19" y="193"/>
                  </a:lnTo>
                  <a:lnTo>
                    <a:pt x="38" y="193"/>
                  </a:lnTo>
                  <a:lnTo>
                    <a:pt x="92" y="19"/>
                  </a:lnTo>
                  <a:lnTo>
                    <a:pt x="92" y="0"/>
                  </a:lnTo>
                  <a:lnTo>
                    <a:pt x="0" y="0"/>
                  </a:lnTo>
                  <a:lnTo>
                    <a:pt x="0" y="1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7" name="Freeform 138">
              <a:extLst>
                <a:ext uri="{FF2B5EF4-FFF2-40B4-BE49-F238E27FC236}">
                  <a16:creationId xmlns:a16="http://schemas.microsoft.com/office/drawing/2014/main" id="{D02C4DF0-2604-4901-887C-F5E3D2093AB5}"/>
                </a:ext>
              </a:extLst>
            </p:cNvPr>
            <p:cNvSpPr>
              <a:spLocks noChangeArrowheads="1"/>
            </p:cNvSpPr>
            <p:nvPr/>
          </p:nvSpPr>
          <p:spPr bwMode="auto">
            <a:xfrm>
              <a:off x="7148755" y="1875858"/>
              <a:ext cx="21328" cy="80294"/>
            </a:xfrm>
            <a:custGeom>
              <a:avLst/>
              <a:gdLst>
                <a:gd name="T0" fmla="*/ 0 w 73"/>
                <a:gd name="T1" fmla="*/ 39 h 283"/>
                <a:gd name="T2" fmla="*/ 0 w 73"/>
                <a:gd name="T3" fmla="*/ 65 h 283"/>
                <a:gd name="T4" fmla="*/ 0 w 73"/>
                <a:gd name="T5" fmla="*/ 65 h 283"/>
                <a:gd name="T6" fmla="*/ 23 w 73"/>
                <a:gd name="T7" fmla="*/ 58 h 283"/>
                <a:gd name="T8" fmla="*/ 42 w 73"/>
                <a:gd name="T9" fmla="*/ 50 h 283"/>
                <a:gd name="T10" fmla="*/ 42 w 73"/>
                <a:gd name="T11" fmla="*/ 282 h 283"/>
                <a:gd name="T12" fmla="*/ 72 w 73"/>
                <a:gd name="T13" fmla="*/ 282 h 283"/>
                <a:gd name="T14" fmla="*/ 72 w 73"/>
                <a:gd name="T15" fmla="*/ 0 h 283"/>
                <a:gd name="T16" fmla="*/ 50 w 73"/>
                <a:gd name="T17" fmla="*/ 0 h 283"/>
                <a:gd name="T18" fmla="*/ 50 w 73"/>
                <a:gd name="T19" fmla="*/ 0 h 283"/>
                <a:gd name="T20" fmla="*/ 42 w 73"/>
                <a:gd name="T21" fmla="*/ 16 h 283"/>
                <a:gd name="T22" fmla="*/ 35 w 73"/>
                <a:gd name="T23" fmla="*/ 27 h 283"/>
                <a:gd name="T24" fmla="*/ 19 w 73"/>
                <a:gd name="T25" fmla="*/ 35 h 283"/>
                <a:gd name="T26" fmla="*/ 0 w 73"/>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83">
                  <a:moveTo>
                    <a:pt x="0" y="39"/>
                  </a:moveTo>
                  <a:lnTo>
                    <a:pt x="0" y="65"/>
                  </a:lnTo>
                  <a:lnTo>
                    <a:pt x="0" y="65"/>
                  </a:lnTo>
                  <a:lnTo>
                    <a:pt x="23" y="58"/>
                  </a:lnTo>
                  <a:lnTo>
                    <a:pt x="42" y="50"/>
                  </a:lnTo>
                  <a:lnTo>
                    <a:pt x="42" y="282"/>
                  </a:lnTo>
                  <a:lnTo>
                    <a:pt x="72" y="282"/>
                  </a:lnTo>
                  <a:lnTo>
                    <a:pt x="72" y="0"/>
                  </a:lnTo>
                  <a:lnTo>
                    <a:pt x="50" y="0"/>
                  </a:lnTo>
                  <a:lnTo>
                    <a:pt x="50" y="0"/>
                  </a:lnTo>
                  <a:lnTo>
                    <a:pt x="42" y="16"/>
                  </a:lnTo>
                  <a:lnTo>
                    <a:pt x="35"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8" name="Freeform 139">
              <a:extLst>
                <a:ext uri="{FF2B5EF4-FFF2-40B4-BE49-F238E27FC236}">
                  <a16:creationId xmlns:a16="http://schemas.microsoft.com/office/drawing/2014/main" id="{0768D205-CBA1-4E50-9751-5AED6F91B75E}"/>
                </a:ext>
              </a:extLst>
            </p:cNvPr>
            <p:cNvSpPr>
              <a:spLocks noChangeArrowheads="1"/>
            </p:cNvSpPr>
            <p:nvPr/>
          </p:nvSpPr>
          <p:spPr bwMode="auto">
            <a:xfrm>
              <a:off x="7182629" y="1874603"/>
              <a:ext cx="36383" cy="82803"/>
            </a:xfrm>
            <a:custGeom>
              <a:avLst/>
              <a:gdLst>
                <a:gd name="T0" fmla="*/ 61 w 126"/>
                <a:gd name="T1" fmla="*/ 0 h 289"/>
                <a:gd name="T2" fmla="*/ 61 w 126"/>
                <a:gd name="T3" fmla="*/ 0 h 289"/>
                <a:gd name="T4" fmla="*/ 46 w 126"/>
                <a:gd name="T5" fmla="*/ 3 h 289"/>
                <a:gd name="T6" fmla="*/ 34 w 126"/>
                <a:gd name="T7" fmla="*/ 3 h 289"/>
                <a:gd name="T8" fmla="*/ 23 w 126"/>
                <a:gd name="T9" fmla="*/ 11 h 289"/>
                <a:gd name="T10" fmla="*/ 15 w 126"/>
                <a:gd name="T11" fmla="*/ 19 h 289"/>
                <a:gd name="T12" fmla="*/ 7 w 126"/>
                <a:gd name="T13" fmla="*/ 30 h 289"/>
                <a:gd name="T14" fmla="*/ 4 w 126"/>
                <a:gd name="T15" fmla="*/ 42 h 289"/>
                <a:gd name="T16" fmla="*/ 0 w 126"/>
                <a:gd name="T17" fmla="*/ 72 h 289"/>
                <a:gd name="T18" fmla="*/ 0 w 126"/>
                <a:gd name="T19" fmla="*/ 216 h 289"/>
                <a:gd name="T20" fmla="*/ 0 w 126"/>
                <a:gd name="T21" fmla="*/ 216 h 289"/>
                <a:gd name="T22" fmla="*/ 4 w 126"/>
                <a:gd name="T23" fmla="*/ 247 h 289"/>
                <a:gd name="T24" fmla="*/ 7 w 126"/>
                <a:gd name="T25" fmla="*/ 258 h 289"/>
                <a:gd name="T26" fmla="*/ 15 w 126"/>
                <a:gd name="T27" fmla="*/ 269 h 289"/>
                <a:gd name="T28" fmla="*/ 23 w 126"/>
                <a:gd name="T29" fmla="*/ 277 h 289"/>
                <a:gd name="T30" fmla="*/ 34 w 126"/>
                <a:gd name="T31" fmla="*/ 281 h 289"/>
                <a:gd name="T32" fmla="*/ 46 w 126"/>
                <a:gd name="T33" fmla="*/ 285 h 289"/>
                <a:gd name="T34" fmla="*/ 61 w 126"/>
                <a:gd name="T35" fmla="*/ 288 h 289"/>
                <a:gd name="T36" fmla="*/ 61 w 126"/>
                <a:gd name="T37" fmla="*/ 288 h 289"/>
                <a:gd name="T38" fmla="*/ 76 w 126"/>
                <a:gd name="T39" fmla="*/ 285 h 289"/>
                <a:gd name="T40" fmla="*/ 91 w 126"/>
                <a:gd name="T41" fmla="*/ 281 h 289"/>
                <a:gd name="T42" fmla="*/ 103 w 126"/>
                <a:gd name="T43" fmla="*/ 277 h 289"/>
                <a:gd name="T44" fmla="*/ 110 w 126"/>
                <a:gd name="T45" fmla="*/ 269 h 289"/>
                <a:gd name="T46" fmla="*/ 118 w 126"/>
                <a:gd name="T47" fmla="*/ 258 h 289"/>
                <a:gd name="T48" fmla="*/ 122 w 126"/>
                <a:gd name="T49" fmla="*/ 247 h 289"/>
                <a:gd name="T50" fmla="*/ 125 w 126"/>
                <a:gd name="T51" fmla="*/ 216 h 289"/>
                <a:gd name="T52" fmla="*/ 125 w 126"/>
                <a:gd name="T53" fmla="*/ 72 h 289"/>
                <a:gd name="T54" fmla="*/ 125 w 126"/>
                <a:gd name="T55" fmla="*/ 72 h 289"/>
                <a:gd name="T56" fmla="*/ 122 w 126"/>
                <a:gd name="T57" fmla="*/ 42 h 289"/>
                <a:gd name="T58" fmla="*/ 118 w 126"/>
                <a:gd name="T59" fmla="*/ 30 h 289"/>
                <a:gd name="T60" fmla="*/ 110 w 126"/>
                <a:gd name="T61" fmla="*/ 19 h 289"/>
                <a:gd name="T62" fmla="*/ 103 w 126"/>
                <a:gd name="T63" fmla="*/ 11 h 289"/>
                <a:gd name="T64" fmla="*/ 91 w 126"/>
                <a:gd name="T65" fmla="*/ 3 h 289"/>
                <a:gd name="T66" fmla="*/ 76 w 126"/>
                <a:gd name="T67" fmla="*/ 3 h 289"/>
                <a:gd name="T68" fmla="*/ 61 w 126"/>
                <a:gd name="T69" fmla="*/ 0 h 289"/>
                <a:gd name="T70" fmla="*/ 95 w 126"/>
                <a:gd name="T71" fmla="*/ 216 h 289"/>
                <a:gd name="T72" fmla="*/ 95 w 126"/>
                <a:gd name="T73" fmla="*/ 216 h 289"/>
                <a:gd name="T74" fmla="*/ 95 w 126"/>
                <a:gd name="T75" fmla="*/ 235 h 289"/>
                <a:gd name="T76" fmla="*/ 87 w 126"/>
                <a:gd name="T77" fmla="*/ 247 h 289"/>
                <a:gd name="T78" fmla="*/ 76 w 126"/>
                <a:gd name="T79" fmla="*/ 254 h 289"/>
                <a:gd name="T80" fmla="*/ 61 w 126"/>
                <a:gd name="T81" fmla="*/ 258 h 289"/>
                <a:gd name="T82" fmla="*/ 61 w 126"/>
                <a:gd name="T83" fmla="*/ 258 h 289"/>
                <a:gd name="T84" fmla="*/ 49 w 126"/>
                <a:gd name="T85" fmla="*/ 254 h 289"/>
                <a:gd name="T86" fmla="*/ 38 w 126"/>
                <a:gd name="T87" fmla="*/ 247 h 289"/>
                <a:gd name="T88" fmla="*/ 30 w 126"/>
                <a:gd name="T89" fmla="*/ 235 h 289"/>
                <a:gd name="T90" fmla="*/ 30 w 126"/>
                <a:gd name="T91" fmla="*/ 216 h 289"/>
                <a:gd name="T92" fmla="*/ 30 w 126"/>
                <a:gd name="T93" fmla="*/ 68 h 289"/>
                <a:gd name="T94" fmla="*/ 30 w 126"/>
                <a:gd name="T95" fmla="*/ 68 h 289"/>
                <a:gd name="T96" fmla="*/ 30 w 126"/>
                <a:gd name="T97" fmla="*/ 53 h 289"/>
                <a:gd name="T98" fmla="*/ 38 w 126"/>
                <a:gd name="T99" fmla="*/ 38 h 289"/>
                <a:gd name="T100" fmla="*/ 49 w 126"/>
                <a:gd name="T101" fmla="*/ 30 h 289"/>
                <a:gd name="T102" fmla="*/ 61 w 126"/>
                <a:gd name="T103" fmla="*/ 30 h 289"/>
                <a:gd name="T104" fmla="*/ 61 w 126"/>
                <a:gd name="T105" fmla="*/ 30 h 289"/>
                <a:gd name="T106" fmla="*/ 76 w 126"/>
                <a:gd name="T107" fmla="*/ 30 h 289"/>
                <a:gd name="T108" fmla="*/ 87 w 126"/>
                <a:gd name="T109" fmla="*/ 38 h 289"/>
                <a:gd name="T110" fmla="*/ 95 w 126"/>
                <a:gd name="T111" fmla="*/ 53 h 289"/>
                <a:gd name="T112" fmla="*/ 95 w 126"/>
                <a:gd name="T113" fmla="*/ 68 h 289"/>
                <a:gd name="T114" fmla="*/ 95 w 126"/>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289">
                  <a:moveTo>
                    <a:pt x="61" y="0"/>
                  </a:moveTo>
                  <a:lnTo>
                    <a:pt x="61" y="0"/>
                  </a:lnTo>
                  <a:lnTo>
                    <a:pt x="46" y="3"/>
                  </a:lnTo>
                  <a:lnTo>
                    <a:pt x="34" y="3"/>
                  </a:lnTo>
                  <a:lnTo>
                    <a:pt x="23" y="11"/>
                  </a:lnTo>
                  <a:lnTo>
                    <a:pt x="15" y="19"/>
                  </a:lnTo>
                  <a:lnTo>
                    <a:pt x="7" y="30"/>
                  </a:lnTo>
                  <a:lnTo>
                    <a:pt x="4" y="42"/>
                  </a:lnTo>
                  <a:lnTo>
                    <a:pt x="0" y="72"/>
                  </a:lnTo>
                  <a:lnTo>
                    <a:pt x="0" y="216"/>
                  </a:lnTo>
                  <a:lnTo>
                    <a:pt x="0" y="216"/>
                  </a:lnTo>
                  <a:lnTo>
                    <a:pt x="4" y="247"/>
                  </a:lnTo>
                  <a:lnTo>
                    <a:pt x="7" y="258"/>
                  </a:lnTo>
                  <a:lnTo>
                    <a:pt x="15" y="269"/>
                  </a:lnTo>
                  <a:lnTo>
                    <a:pt x="23" y="277"/>
                  </a:lnTo>
                  <a:lnTo>
                    <a:pt x="34" y="281"/>
                  </a:lnTo>
                  <a:lnTo>
                    <a:pt x="46" y="285"/>
                  </a:lnTo>
                  <a:lnTo>
                    <a:pt x="61" y="288"/>
                  </a:lnTo>
                  <a:lnTo>
                    <a:pt x="61" y="288"/>
                  </a:lnTo>
                  <a:lnTo>
                    <a:pt x="76" y="285"/>
                  </a:lnTo>
                  <a:lnTo>
                    <a:pt x="91" y="281"/>
                  </a:lnTo>
                  <a:lnTo>
                    <a:pt x="103" y="277"/>
                  </a:lnTo>
                  <a:lnTo>
                    <a:pt x="110" y="269"/>
                  </a:lnTo>
                  <a:lnTo>
                    <a:pt x="118" y="258"/>
                  </a:lnTo>
                  <a:lnTo>
                    <a:pt x="122" y="247"/>
                  </a:lnTo>
                  <a:lnTo>
                    <a:pt x="125" y="216"/>
                  </a:lnTo>
                  <a:lnTo>
                    <a:pt x="125" y="72"/>
                  </a:lnTo>
                  <a:lnTo>
                    <a:pt x="125" y="72"/>
                  </a:lnTo>
                  <a:lnTo>
                    <a:pt x="122" y="42"/>
                  </a:lnTo>
                  <a:lnTo>
                    <a:pt x="118" y="30"/>
                  </a:lnTo>
                  <a:lnTo>
                    <a:pt x="110" y="19"/>
                  </a:lnTo>
                  <a:lnTo>
                    <a:pt x="103" y="11"/>
                  </a:lnTo>
                  <a:lnTo>
                    <a:pt x="91" y="3"/>
                  </a:lnTo>
                  <a:lnTo>
                    <a:pt x="76" y="3"/>
                  </a:lnTo>
                  <a:lnTo>
                    <a:pt x="61" y="0"/>
                  </a:lnTo>
                  <a:close/>
                  <a:moveTo>
                    <a:pt x="95" y="216"/>
                  </a:moveTo>
                  <a:lnTo>
                    <a:pt x="95" y="216"/>
                  </a:lnTo>
                  <a:lnTo>
                    <a:pt x="95" y="235"/>
                  </a:lnTo>
                  <a:lnTo>
                    <a:pt x="87" y="247"/>
                  </a:lnTo>
                  <a:lnTo>
                    <a:pt x="76" y="254"/>
                  </a:lnTo>
                  <a:lnTo>
                    <a:pt x="61" y="258"/>
                  </a:lnTo>
                  <a:lnTo>
                    <a:pt x="61" y="258"/>
                  </a:lnTo>
                  <a:lnTo>
                    <a:pt x="49" y="254"/>
                  </a:lnTo>
                  <a:lnTo>
                    <a:pt x="38" y="247"/>
                  </a:lnTo>
                  <a:lnTo>
                    <a:pt x="30" y="235"/>
                  </a:lnTo>
                  <a:lnTo>
                    <a:pt x="30" y="216"/>
                  </a:lnTo>
                  <a:lnTo>
                    <a:pt x="30" y="68"/>
                  </a:lnTo>
                  <a:lnTo>
                    <a:pt x="30" y="68"/>
                  </a:lnTo>
                  <a:lnTo>
                    <a:pt x="30" y="53"/>
                  </a:lnTo>
                  <a:lnTo>
                    <a:pt x="38" y="38"/>
                  </a:lnTo>
                  <a:lnTo>
                    <a:pt x="49" y="30"/>
                  </a:lnTo>
                  <a:lnTo>
                    <a:pt x="61" y="30"/>
                  </a:lnTo>
                  <a:lnTo>
                    <a:pt x="61" y="30"/>
                  </a:lnTo>
                  <a:lnTo>
                    <a:pt x="76" y="30"/>
                  </a:lnTo>
                  <a:lnTo>
                    <a:pt x="87" y="38"/>
                  </a:lnTo>
                  <a:lnTo>
                    <a:pt x="95" y="53"/>
                  </a:lnTo>
                  <a:lnTo>
                    <a:pt x="95" y="68"/>
                  </a:lnTo>
                  <a:lnTo>
                    <a:pt x="95"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49" name="Freeform 140">
              <a:extLst>
                <a:ext uri="{FF2B5EF4-FFF2-40B4-BE49-F238E27FC236}">
                  <a16:creationId xmlns:a16="http://schemas.microsoft.com/office/drawing/2014/main" id="{FBD9D999-54D7-465D-8322-077F8895F5BE}"/>
                </a:ext>
              </a:extLst>
            </p:cNvPr>
            <p:cNvSpPr>
              <a:spLocks noChangeArrowheads="1"/>
            </p:cNvSpPr>
            <p:nvPr/>
          </p:nvSpPr>
          <p:spPr bwMode="auto">
            <a:xfrm>
              <a:off x="7229049" y="1869585"/>
              <a:ext cx="15055" cy="55202"/>
            </a:xfrm>
            <a:custGeom>
              <a:avLst/>
              <a:gdLst>
                <a:gd name="T0" fmla="*/ 0 w 51"/>
                <a:gd name="T1" fmla="*/ 26 h 194"/>
                <a:gd name="T2" fmla="*/ 0 w 51"/>
                <a:gd name="T3" fmla="*/ 42 h 194"/>
                <a:gd name="T4" fmla="*/ 0 w 51"/>
                <a:gd name="T5" fmla="*/ 42 h 194"/>
                <a:gd name="T6" fmla="*/ 15 w 51"/>
                <a:gd name="T7" fmla="*/ 38 h 194"/>
                <a:gd name="T8" fmla="*/ 27 w 51"/>
                <a:gd name="T9" fmla="*/ 34 h 194"/>
                <a:gd name="T10" fmla="*/ 27 w 51"/>
                <a:gd name="T11" fmla="*/ 193 h 194"/>
                <a:gd name="T12" fmla="*/ 50 w 51"/>
                <a:gd name="T13" fmla="*/ 193 h 194"/>
                <a:gd name="T14" fmla="*/ 50 w 51"/>
                <a:gd name="T15" fmla="*/ 0 h 194"/>
                <a:gd name="T16" fmla="*/ 34 w 51"/>
                <a:gd name="T17" fmla="*/ 0 h 194"/>
                <a:gd name="T18" fmla="*/ 34 w 51"/>
                <a:gd name="T19" fmla="*/ 0 h 194"/>
                <a:gd name="T20" fmla="*/ 31 w 51"/>
                <a:gd name="T21" fmla="*/ 7 h 194"/>
                <a:gd name="T22" fmla="*/ 23 w 51"/>
                <a:gd name="T23" fmla="*/ 15 h 194"/>
                <a:gd name="T24" fmla="*/ 15 w 51"/>
                <a:gd name="T25" fmla="*/ 22 h 194"/>
                <a:gd name="T26" fmla="*/ 0 w 51"/>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94">
                  <a:moveTo>
                    <a:pt x="0" y="26"/>
                  </a:moveTo>
                  <a:lnTo>
                    <a:pt x="0" y="42"/>
                  </a:lnTo>
                  <a:lnTo>
                    <a:pt x="0" y="42"/>
                  </a:lnTo>
                  <a:lnTo>
                    <a:pt x="15" y="38"/>
                  </a:lnTo>
                  <a:lnTo>
                    <a:pt x="27" y="34"/>
                  </a:lnTo>
                  <a:lnTo>
                    <a:pt x="27" y="193"/>
                  </a:lnTo>
                  <a:lnTo>
                    <a:pt x="50" y="193"/>
                  </a:lnTo>
                  <a:lnTo>
                    <a:pt x="50" y="0"/>
                  </a:lnTo>
                  <a:lnTo>
                    <a:pt x="34" y="0"/>
                  </a:lnTo>
                  <a:lnTo>
                    <a:pt x="34" y="0"/>
                  </a:lnTo>
                  <a:lnTo>
                    <a:pt x="31" y="7"/>
                  </a:lnTo>
                  <a:lnTo>
                    <a:pt x="23" y="15"/>
                  </a:lnTo>
                  <a:lnTo>
                    <a:pt x="15"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0" name="Freeform 141">
              <a:extLst>
                <a:ext uri="{FF2B5EF4-FFF2-40B4-BE49-F238E27FC236}">
                  <a16:creationId xmlns:a16="http://schemas.microsoft.com/office/drawing/2014/main" id="{DB503404-3A2B-4915-ACFB-C2B37D0E3C18}"/>
                </a:ext>
              </a:extLst>
            </p:cNvPr>
            <p:cNvSpPr>
              <a:spLocks noChangeArrowheads="1"/>
            </p:cNvSpPr>
            <p:nvPr/>
          </p:nvSpPr>
          <p:spPr bwMode="auto">
            <a:xfrm>
              <a:off x="7251631" y="1868331"/>
              <a:ext cx="26347" cy="56456"/>
            </a:xfrm>
            <a:custGeom>
              <a:avLst/>
              <a:gdLst>
                <a:gd name="T0" fmla="*/ 46 w 92"/>
                <a:gd name="T1" fmla="*/ 0 h 198"/>
                <a:gd name="T2" fmla="*/ 12 w 92"/>
                <a:gd name="T3" fmla="*/ 15 h 198"/>
                <a:gd name="T4" fmla="*/ 0 w 92"/>
                <a:gd name="T5" fmla="*/ 49 h 198"/>
                <a:gd name="T6" fmla="*/ 0 w 92"/>
                <a:gd name="T7" fmla="*/ 53 h 198"/>
                <a:gd name="T8" fmla="*/ 4 w 92"/>
                <a:gd name="T9" fmla="*/ 80 h 198"/>
                <a:gd name="T10" fmla="*/ 23 w 92"/>
                <a:gd name="T11" fmla="*/ 95 h 198"/>
                <a:gd name="T12" fmla="*/ 12 w 92"/>
                <a:gd name="T13" fmla="*/ 103 h 198"/>
                <a:gd name="T14" fmla="*/ 0 w 92"/>
                <a:gd name="T15" fmla="*/ 122 h 198"/>
                <a:gd name="T16" fmla="*/ 0 w 92"/>
                <a:gd name="T17" fmla="*/ 148 h 198"/>
                <a:gd name="T18" fmla="*/ 4 w 92"/>
                <a:gd name="T19" fmla="*/ 171 h 198"/>
                <a:gd name="T20" fmla="*/ 27 w 92"/>
                <a:gd name="T21" fmla="*/ 194 h 198"/>
                <a:gd name="T22" fmla="*/ 46 w 92"/>
                <a:gd name="T23" fmla="*/ 197 h 198"/>
                <a:gd name="T24" fmla="*/ 80 w 92"/>
                <a:gd name="T25" fmla="*/ 186 h 198"/>
                <a:gd name="T26" fmla="*/ 91 w 92"/>
                <a:gd name="T27" fmla="*/ 148 h 198"/>
                <a:gd name="T28" fmla="*/ 91 w 92"/>
                <a:gd name="T29" fmla="*/ 137 h 198"/>
                <a:gd name="T30" fmla="*/ 87 w 92"/>
                <a:gd name="T31" fmla="*/ 110 h 198"/>
                <a:gd name="T32" fmla="*/ 68 w 92"/>
                <a:gd name="T33" fmla="*/ 95 h 198"/>
                <a:gd name="T34" fmla="*/ 80 w 92"/>
                <a:gd name="T35" fmla="*/ 87 h 198"/>
                <a:gd name="T36" fmla="*/ 91 w 92"/>
                <a:gd name="T37" fmla="*/ 69 h 198"/>
                <a:gd name="T38" fmla="*/ 91 w 92"/>
                <a:gd name="T39" fmla="*/ 49 h 198"/>
                <a:gd name="T40" fmla="*/ 87 w 92"/>
                <a:gd name="T41" fmla="*/ 30 h 198"/>
                <a:gd name="T42" fmla="*/ 64 w 92"/>
                <a:gd name="T43" fmla="*/ 4 h 198"/>
                <a:gd name="T44" fmla="*/ 68 w 92"/>
                <a:gd name="T45" fmla="*/ 133 h 198"/>
                <a:gd name="T46" fmla="*/ 68 w 92"/>
                <a:gd name="T47" fmla="*/ 148 h 198"/>
                <a:gd name="T48" fmla="*/ 64 w 92"/>
                <a:gd name="T49" fmla="*/ 171 h 198"/>
                <a:gd name="T50" fmla="*/ 46 w 92"/>
                <a:gd name="T51" fmla="*/ 178 h 198"/>
                <a:gd name="T52" fmla="*/ 34 w 92"/>
                <a:gd name="T53" fmla="*/ 178 h 198"/>
                <a:gd name="T54" fmla="*/ 23 w 92"/>
                <a:gd name="T55" fmla="*/ 163 h 198"/>
                <a:gd name="T56" fmla="*/ 23 w 92"/>
                <a:gd name="T57" fmla="*/ 133 h 198"/>
                <a:gd name="T58" fmla="*/ 23 w 92"/>
                <a:gd name="T59" fmla="*/ 122 h 198"/>
                <a:gd name="T60" fmla="*/ 34 w 92"/>
                <a:gd name="T61" fmla="*/ 106 h 198"/>
                <a:gd name="T62" fmla="*/ 46 w 92"/>
                <a:gd name="T63" fmla="*/ 106 h 198"/>
                <a:gd name="T64" fmla="*/ 64 w 92"/>
                <a:gd name="T65" fmla="*/ 114 h 198"/>
                <a:gd name="T66" fmla="*/ 68 w 92"/>
                <a:gd name="T67" fmla="*/ 133 h 198"/>
                <a:gd name="T68" fmla="*/ 68 w 92"/>
                <a:gd name="T69" fmla="*/ 57 h 198"/>
                <a:gd name="T70" fmla="*/ 64 w 92"/>
                <a:gd name="T71" fmla="*/ 80 h 198"/>
                <a:gd name="T72" fmla="*/ 46 w 92"/>
                <a:gd name="T73" fmla="*/ 87 h 198"/>
                <a:gd name="T74" fmla="*/ 34 w 92"/>
                <a:gd name="T75" fmla="*/ 84 h 198"/>
                <a:gd name="T76" fmla="*/ 23 w 92"/>
                <a:gd name="T77" fmla="*/ 72 h 198"/>
                <a:gd name="T78" fmla="*/ 23 w 92"/>
                <a:gd name="T79" fmla="*/ 49 h 198"/>
                <a:gd name="T80" fmla="*/ 23 w 92"/>
                <a:gd name="T81" fmla="*/ 38 h 198"/>
                <a:gd name="T82" fmla="*/ 34 w 92"/>
                <a:gd name="T83" fmla="*/ 23 h 198"/>
                <a:gd name="T84" fmla="*/ 46 w 92"/>
                <a:gd name="T85" fmla="*/ 19 h 198"/>
                <a:gd name="T86" fmla="*/ 64 w 92"/>
                <a:gd name="T87" fmla="*/ 26 h 198"/>
                <a:gd name="T88" fmla="*/ 68 w 92"/>
                <a:gd name="T89" fmla="*/ 4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 h="198">
                  <a:moveTo>
                    <a:pt x="46" y="0"/>
                  </a:moveTo>
                  <a:lnTo>
                    <a:pt x="46" y="0"/>
                  </a:lnTo>
                  <a:lnTo>
                    <a:pt x="27" y="4"/>
                  </a:lnTo>
                  <a:lnTo>
                    <a:pt x="12" y="15"/>
                  </a:lnTo>
                  <a:lnTo>
                    <a:pt x="4" y="30"/>
                  </a:lnTo>
                  <a:lnTo>
                    <a:pt x="0" y="49"/>
                  </a:lnTo>
                  <a:lnTo>
                    <a:pt x="0" y="53"/>
                  </a:lnTo>
                  <a:lnTo>
                    <a:pt x="0" y="53"/>
                  </a:lnTo>
                  <a:lnTo>
                    <a:pt x="0" y="69"/>
                  </a:lnTo>
                  <a:lnTo>
                    <a:pt x="4" y="80"/>
                  </a:lnTo>
                  <a:lnTo>
                    <a:pt x="12" y="87"/>
                  </a:lnTo>
                  <a:lnTo>
                    <a:pt x="23" y="95"/>
                  </a:lnTo>
                  <a:lnTo>
                    <a:pt x="23" y="95"/>
                  </a:lnTo>
                  <a:lnTo>
                    <a:pt x="12" y="103"/>
                  </a:lnTo>
                  <a:lnTo>
                    <a:pt x="4" y="110"/>
                  </a:lnTo>
                  <a:lnTo>
                    <a:pt x="0" y="122"/>
                  </a:lnTo>
                  <a:lnTo>
                    <a:pt x="0" y="137"/>
                  </a:lnTo>
                  <a:lnTo>
                    <a:pt x="0" y="148"/>
                  </a:lnTo>
                  <a:lnTo>
                    <a:pt x="0" y="148"/>
                  </a:lnTo>
                  <a:lnTo>
                    <a:pt x="4" y="171"/>
                  </a:lnTo>
                  <a:lnTo>
                    <a:pt x="12" y="186"/>
                  </a:lnTo>
                  <a:lnTo>
                    <a:pt x="27" y="194"/>
                  </a:lnTo>
                  <a:lnTo>
                    <a:pt x="46" y="197"/>
                  </a:lnTo>
                  <a:lnTo>
                    <a:pt x="46" y="197"/>
                  </a:lnTo>
                  <a:lnTo>
                    <a:pt x="64" y="194"/>
                  </a:lnTo>
                  <a:lnTo>
                    <a:pt x="80" y="186"/>
                  </a:lnTo>
                  <a:lnTo>
                    <a:pt x="87" y="171"/>
                  </a:lnTo>
                  <a:lnTo>
                    <a:pt x="91" y="148"/>
                  </a:lnTo>
                  <a:lnTo>
                    <a:pt x="91" y="137"/>
                  </a:lnTo>
                  <a:lnTo>
                    <a:pt x="91" y="137"/>
                  </a:lnTo>
                  <a:lnTo>
                    <a:pt x="91" y="122"/>
                  </a:lnTo>
                  <a:lnTo>
                    <a:pt x="87" y="110"/>
                  </a:lnTo>
                  <a:lnTo>
                    <a:pt x="80" y="103"/>
                  </a:lnTo>
                  <a:lnTo>
                    <a:pt x="68" y="95"/>
                  </a:lnTo>
                  <a:lnTo>
                    <a:pt x="68" y="95"/>
                  </a:lnTo>
                  <a:lnTo>
                    <a:pt x="80" y="87"/>
                  </a:lnTo>
                  <a:lnTo>
                    <a:pt x="87" y="80"/>
                  </a:lnTo>
                  <a:lnTo>
                    <a:pt x="91" y="69"/>
                  </a:lnTo>
                  <a:lnTo>
                    <a:pt x="91" y="53"/>
                  </a:lnTo>
                  <a:lnTo>
                    <a:pt x="91" y="49"/>
                  </a:lnTo>
                  <a:lnTo>
                    <a:pt x="91" y="49"/>
                  </a:lnTo>
                  <a:lnTo>
                    <a:pt x="87" y="30"/>
                  </a:lnTo>
                  <a:lnTo>
                    <a:pt x="80" y="15"/>
                  </a:lnTo>
                  <a:lnTo>
                    <a:pt x="64" y="4"/>
                  </a:lnTo>
                  <a:lnTo>
                    <a:pt x="46" y="0"/>
                  </a:lnTo>
                  <a:close/>
                  <a:moveTo>
                    <a:pt x="68" y="133"/>
                  </a:moveTo>
                  <a:lnTo>
                    <a:pt x="68" y="148"/>
                  </a:lnTo>
                  <a:lnTo>
                    <a:pt x="68" y="148"/>
                  </a:lnTo>
                  <a:lnTo>
                    <a:pt x="68" y="163"/>
                  </a:lnTo>
                  <a:lnTo>
                    <a:pt x="64" y="171"/>
                  </a:lnTo>
                  <a:lnTo>
                    <a:pt x="57" y="178"/>
                  </a:lnTo>
                  <a:lnTo>
                    <a:pt x="46" y="178"/>
                  </a:lnTo>
                  <a:lnTo>
                    <a:pt x="46" y="178"/>
                  </a:lnTo>
                  <a:lnTo>
                    <a:pt x="34" y="178"/>
                  </a:lnTo>
                  <a:lnTo>
                    <a:pt x="27" y="171"/>
                  </a:lnTo>
                  <a:lnTo>
                    <a:pt x="23" y="163"/>
                  </a:lnTo>
                  <a:lnTo>
                    <a:pt x="23" y="148"/>
                  </a:lnTo>
                  <a:lnTo>
                    <a:pt x="23" y="133"/>
                  </a:lnTo>
                  <a:lnTo>
                    <a:pt x="23" y="133"/>
                  </a:lnTo>
                  <a:lnTo>
                    <a:pt x="23" y="122"/>
                  </a:lnTo>
                  <a:lnTo>
                    <a:pt x="27" y="114"/>
                  </a:lnTo>
                  <a:lnTo>
                    <a:pt x="34" y="106"/>
                  </a:lnTo>
                  <a:lnTo>
                    <a:pt x="46" y="106"/>
                  </a:lnTo>
                  <a:lnTo>
                    <a:pt x="46" y="106"/>
                  </a:lnTo>
                  <a:lnTo>
                    <a:pt x="57" y="106"/>
                  </a:lnTo>
                  <a:lnTo>
                    <a:pt x="64" y="114"/>
                  </a:lnTo>
                  <a:lnTo>
                    <a:pt x="68" y="122"/>
                  </a:lnTo>
                  <a:lnTo>
                    <a:pt x="68" y="133"/>
                  </a:lnTo>
                  <a:close/>
                  <a:moveTo>
                    <a:pt x="68" y="57"/>
                  </a:moveTo>
                  <a:lnTo>
                    <a:pt x="68" y="57"/>
                  </a:lnTo>
                  <a:lnTo>
                    <a:pt x="68" y="72"/>
                  </a:lnTo>
                  <a:lnTo>
                    <a:pt x="64" y="80"/>
                  </a:lnTo>
                  <a:lnTo>
                    <a:pt x="57" y="84"/>
                  </a:lnTo>
                  <a:lnTo>
                    <a:pt x="46" y="87"/>
                  </a:lnTo>
                  <a:lnTo>
                    <a:pt x="46" y="87"/>
                  </a:lnTo>
                  <a:lnTo>
                    <a:pt x="34" y="84"/>
                  </a:lnTo>
                  <a:lnTo>
                    <a:pt x="27" y="80"/>
                  </a:lnTo>
                  <a:lnTo>
                    <a:pt x="23" y="72"/>
                  </a:lnTo>
                  <a:lnTo>
                    <a:pt x="23" y="57"/>
                  </a:lnTo>
                  <a:lnTo>
                    <a:pt x="23" y="49"/>
                  </a:lnTo>
                  <a:lnTo>
                    <a:pt x="23" y="49"/>
                  </a:lnTo>
                  <a:lnTo>
                    <a:pt x="23" y="38"/>
                  </a:lnTo>
                  <a:lnTo>
                    <a:pt x="27" y="26"/>
                  </a:lnTo>
                  <a:lnTo>
                    <a:pt x="34" y="23"/>
                  </a:lnTo>
                  <a:lnTo>
                    <a:pt x="46" y="19"/>
                  </a:lnTo>
                  <a:lnTo>
                    <a:pt x="46" y="19"/>
                  </a:lnTo>
                  <a:lnTo>
                    <a:pt x="57" y="23"/>
                  </a:lnTo>
                  <a:lnTo>
                    <a:pt x="64" y="26"/>
                  </a:lnTo>
                  <a:lnTo>
                    <a:pt x="68" y="38"/>
                  </a:lnTo>
                  <a:lnTo>
                    <a:pt x="68" y="49"/>
                  </a:lnTo>
                  <a:lnTo>
                    <a:pt x="68" y="57"/>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1" name="Freeform 142">
              <a:extLst>
                <a:ext uri="{FF2B5EF4-FFF2-40B4-BE49-F238E27FC236}">
                  <a16:creationId xmlns:a16="http://schemas.microsoft.com/office/drawing/2014/main" id="{ECDDA924-09ED-4B25-A572-7A71C3F999EE}"/>
                </a:ext>
              </a:extLst>
            </p:cNvPr>
            <p:cNvSpPr>
              <a:spLocks noChangeArrowheads="1"/>
            </p:cNvSpPr>
            <p:nvPr/>
          </p:nvSpPr>
          <p:spPr bwMode="auto">
            <a:xfrm>
              <a:off x="7503805" y="1875858"/>
              <a:ext cx="21328" cy="80294"/>
            </a:xfrm>
            <a:custGeom>
              <a:avLst/>
              <a:gdLst>
                <a:gd name="T0" fmla="*/ 0 w 73"/>
                <a:gd name="T1" fmla="*/ 39 h 283"/>
                <a:gd name="T2" fmla="*/ 0 w 73"/>
                <a:gd name="T3" fmla="*/ 65 h 283"/>
                <a:gd name="T4" fmla="*/ 0 w 73"/>
                <a:gd name="T5" fmla="*/ 65 h 283"/>
                <a:gd name="T6" fmla="*/ 22 w 73"/>
                <a:gd name="T7" fmla="*/ 58 h 283"/>
                <a:gd name="T8" fmla="*/ 42 w 73"/>
                <a:gd name="T9" fmla="*/ 50 h 283"/>
                <a:gd name="T10" fmla="*/ 42 w 73"/>
                <a:gd name="T11" fmla="*/ 282 h 283"/>
                <a:gd name="T12" fmla="*/ 72 w 73"/>
                <a:gd name="T13" fmla="*/ 282 h 283"/>
                <a:gd name="T14" fmla="*/ 72 w 73"/>
                <a:gd name="T15" fmla="*/ 0 h 283"/>
                <a:gd name="T16" fmla="*/ 49 w 73"/>
                <a:gd name="T17" fmla="*/ 0 h 283"/>
                <a:gd name="T18" fmla="*/ 49 w 73"/>
                <a:gd name="T19" fmla="*/ 0 h 283"/>
                <a:gd name="T20" fmla="*/ 42 w 73"/>
                <a:gd name="T21" fmla="*/ 16 h 283"/>
                <a:gd name="T22" fmla="*/ 34 w 73"/>
                <a:gd name="T23" fmla="*/ 27 h 283"/>
                <a:gd name="T24" fmla="*/ 22 w 73"/>
                <a:gd name="T25" fmla="*/ 35 h 283"/>
                <a:gd name="T26" fmla="*/ 0 w 73"/>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83">
                  <a:moveTo>
                    <a:pt x="0" y="39"/>
                  </a:moveTo>
                  <a:lnTo>
                    <a:pt x="0" y="65"/>
                  </a:lnTo>
                  <a:lnTo>
                    <a:pt x="0" y="65"/>
                  </a:lnTo>
                  <a:lnTo>
                    <a:pt x="22" y="58"/>
                  </a:lnTo>
                  <a:lnTo>
                    <a:pt x="42" y="50"/>
                  </a:lnTo>
                  <a:lnTo>
                    <a:pt x="42" y="282"/>
                  </a:lnTo>
                  <a:lnTo>
                    <a:pt x="72" y="282"/>
                  </a:lnTo>
                  <a:lnTo>
                    <a:pt x="72" y="0"/>
                  </a:lnTo>
                  <a:lnTo>
                    <a:pt x="49" y="0"/>
                  </a:lnTo>
                  <a:lnTo>
                    <a:pt x="49" y="0"/>
                  </a:lnTo>
                  <a:lnTo>
                    <a:pt x="42" y="16"/>
                  </a:lnTo>
                  <a:lnTo>
                    <a:pt x="34" y="27"/>
                  </a:lnTo>
                  <a:lnTo>
                    <a:pt x="22"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2" name="Freeform 143">
              <a:extLst>
                <a:ext uri="{FF2B5EF4-FFF2-40B4-BE49-F238E27FC236}">
                  <a16:creationId xmlns:a16="http://schemas.microsoft.com/office/drawing/2014/main" id="{2763A5A5-0425-44D9-A920-A339FDA66800}"/>
                </a:ext>
              </a:extLst>
            </p:cNvPr>
            <p:cNvSpPr>
              <a:spLocks noChangeArrowheads="1"/>
            </p:cNvSpPr>
            <p:nvPr/>
          </p:nvSpPr>
          <p:spPr bwMode="auto">
            <a:xfrm>
              <a:off x="7537678" y="1874603"/>
              <a:ext cx="36383" cy="82803"/>
            </a:xfrm>
            <a:custGeom>
              <a:avLst/>
              <a:gdLst>
                <a:gd name="T0" fmla="*/ 64 w 130"/>
                <a:gd name="T1" fmla="*/ 0 h 289"/>
                <a:gd name="T2" fmla="*/ 64 w 130"/>
                <a:gd name="T3" fmla="*/ 0 h 289"/>
                <a:gd name="T4" fmla="*/ 49 w 130"/>
                <a:gd name="T5" fmla="*/ 3 h 289"/>
                <a:gd name="T6" fmla="*/ 34 w 130"/>
                <a:gd name="T7" fmla="*/ 3 h 289"/>
                <a:gd name="T8" fmla="*/ 22 w 130"/>
                <a:gd name="T9" fmla="*/ 11 h 289"/>
                <a:gd name="T10" fmla="*/ 15 w 130"/>
                <a:gd name="T11" fmla="*/ 19 h 289"/>
                <a:gd name="T12" fmla="*/ 7 w 130"/>
                <a:gd name="T13" fmla="*/ 30 h 289"/>
                <a:gd name="T14" fmla="*/ 4 w 130"/>
                <a:gd name="T15" fmla="*/ 42 h 289"/>
                <a:gd name="T16" fmla="*/ 0 w 130"/>
                <a:gd name="T17" fmla="*/ 72 h 289"/>
                <a:gd name="T18" fmla="*/ 0 w 130"/>
                <a:gd name="T19" fmla="*/ 216 h 289"/>
                <a:gd name="T20" fmla="*/ 0 w 130"/>
                <a:gd name="T21" fmla="*/ 216 h 289"/>
                <a:gd name="T22" fmla="*/ 4 w 130"/>
                <a:gd name="T23" fmla="*/ 247 h 289"/>
                <a:gd name="T24" fmla="*/ 7 w 130"/>
                <a:gd name="T25" fmla="*/ 258 h 289"/>
                <a:gd name="T26" fmla="*/ 15 w 130"/>
                <a:gd name="T27" fmla="*/ 269 h 289"/>
                <a:gd name="T28" fmla="*/ 22 w 130"/>
                <a:gd name="T29" fmla="*/ 277 h 289"/>
                <a:gd name="T30" fmla="*/ 34 w 130"/>
                <a:gd name="T31" fmla="*/ 281 h 289"/>
                <a:gd name="T32" fmla="*/ 49 w 130"/>
                <a:gd name="T33" fmla="*/ 285 h 289"/>
                <a:gd name="T34" fmla="*/ 64 w 130"/>
                <a:gd name="T35" fmla="*/ 288 h 289"/>
                <a:gd name="T36" fmla="*/ 64 w 130"/>
                <a:gd name="T37" fmla="*/ 288 h 289"/>
                <a:gd name="T38" fmla="*/ 79 w 130"/>
                <a:gd name="T39" fmla="*/ 285 h 289"/>
                <a:gd name="T40" fmla="*/ 91 w 130"/>
                <a:gd name="T41" fmla="*/ 281 h 289"/>
                <a:gd name="T42" fmla="*/ 102 w 130"/>
                <a:gd name="T43" fmla="*/ 277 h 289"/>
                <a:gd name="T44" fmla="*/ 110 w 130"/>
                <a:gd name="T45" fmla="*/ 269 h 289"/>
                <a:gd name="T46" fmla="*/ 117 w 130"/>
                <a:gd name="T47" fmla="*/ 258 h 289"/>
                <a:gd name="T48" fmla="*/ 125 w 130"/>
                <a:gd name="T49" fmla="*/ 247 h 289"/>
                <a:gd name="T50" fmla="*/ 129 w 130"/>
                <a:gd name="T51" fmla="*/ 216 h 289"/>
                <a:gd name="T52" fmla="*/ 129 w 130"/>
                <a:gd name="T53" fmla="*/ 72 h 289"/>
                <a:gd name="T54" fmla="*/ 129 w 130"/>
                <a:gd name="T55" fmla="*/ 72 h 289"/>
                <a:gd name="T56" fmla="*/ 125 w 130"/>
                <a:gd name="T57" fmla="*/ 42 h 289"/>
                <a:gd name="T58" fmla="*/ 117 w 130"/>
                <a:gd name="T59" fmla="*/ 30 h 289"/>
                <a:gd name="T60" fmla="*/ 110 w 130"/>
                <a:gd name="T61" fmla="*/ 19 h 289"/>
                <a:gd name="T62" fmla="*/ 102 w 130"/>
                <a:gd name="T63" fmla="*/ 11 h 289"/>
                <a:gd name="T64" fmla="*/ 91 w 130"/>
                <a:gd name="T65" fmla="*/ 3 h 289"/>
                <a:gd name="T66" fmla="*/ 79 w 130"/>
                <a:gd name="T67" fmla="*/ 3 h 289"/>
                <a:gd name="T68" fmla="*/ 64 w 130"/>
                <a:gd name="T69" fmla="*/ 0 h 289"/>
                <a:gd name="T70" fmla="*/ 94 w 130"/>
                <a:gd name="T71" fmla="*/ 216 h 289"/>
                <a:gd name="T72" fmla="*/ 94 w 130"/>
                <a:gd name="T73" fmla="*/ 216 h 289"/>
                <a:gd name="T74" fmla="*/ 94 w 130"/>
                <a:gd name="T75" fmla="*/ 235 h 289"/>
                <a:gd name="T76" fmla="*/ 87 w 130"/>
                <a:gd name="T77" fmla="*/ 247 h 289"/>
                <a:gd name="T78" fmla="*/ 75 w 130"/>
                <a:gd name="T79" fmla="*/ 254 h 289"/>
                <a:gd name="T80" fmla="*/ 64 w 130"/>
                <a:gd name="T81" fmla="*/ 258 h 289"/>
                <a:gd name="T82" fmla="*/ 64 w 130"/>
                <a:gd name="T83" fmla="*/ 258 h 289"/>
                <a:gd name="T84" fmla="*/ 49 w 130"/>
                <a:gd name="T85" fmla="*/ 254 h 289"/>
                <a:gd name="T86" fmla="*/ 38 w 130"/>
                <a:gd name="T87" fmla="*/ 247 h 289"/>
                <a:gd name="T88" fmla="*/ 30 w 130"/>
                <a:gd name="T89" fmla="*/ 235 h 289"/>
                <a:gd name="T90" fmla="*/ 30 w 130"/>
                <a:gd name="T91" fmla="*/ 216 h 289"/>
                <a:gd name="T92" fmla="*/ 30 w 130"/>
                <a:gd name="T93" fmla="*/ 68 h 289"/>
                <a:gd name="T94" fmla="*/ 30 w 130"/>
                <a:gd name="T95" fmla="*/ 68 h 289"/>
                <a:gd name="T96" fmla="*/ 30 w 130"/>
                <a:gd name="T97" fmla="*/ 53 h 289"/>
                <a:gd name="T98" fmla="*/ 38 w 130"/>
                <a:gd name="T99" fmla="*/ 38 h 289"/>
                <a:gd name="T100" fmla="*/ 49 w 130"/>
                <a:gd name="T101" fmla="*/ 30 h 289"/>
                <a:gd name="T102" fmla="*/ 64 w 130"/>
                <a:gd name="T103" fmla="*/ 30 h 289"/>
                <a:gd name="T104" fmla="*/ 64 w 130"/>
                <a:gd name="T105" fmla="*/ 30 h 289"/>
                <a:gd name="T106" fmla="*/ 75 w 130"/>
                <a:gd name="T107" fmla="*/ 30 h 289"/>
                <a:gd name="T108" fmla="*/ 87 w 130"/>
                <a:gd name="T109" fmla="*/ 38 h 289"/>
                <a:gd name="T110" fmla="*/ 94 w 130"/>
                <a:gd name="T111" fmla="*/ 53 h 289"/>
                <a:gd name="T112" fmla="*/ 94 w 130"/>
                <a:gd name="T113" fmla="*/ 68 h 289"/>
                <a:gd name="T114" fmla="*/ 94 w 130"/>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289">
                  <a:moveTo>
                    <a:pt x="64" y="0"/>
                  </a:moveTo>
                  <a:lnTo>
                    <a:pt x="64" y="0"/>
                  </a:lnTo>
                  <a:lnTo>
                    <a:pt x="49" y="3"/>
                  </a:lnTo>
                  <a:lnTo>
                    <a:pt x="34" y="3"/>
                  </a:lnTo>
                  <a:lnTo>
                    <a:pt x="22" y="11"/>
                  </a:lnTo>
                  <a:lnTo>
                    <a:pt x="15" y="19"/>
                  </a:lnTo>
                  <a:lnTo>
                    <a:pt x="7" y="30"/>
                  </a:lnTo>
                  <a:lnTo>
                    <a:pt x="4" y="42"/>
                  </a:lnTo>
                  <a:lnTo>
                    <a:pt x="0" y="72"/>
                  </a:lnTo>
                  <a:lnTo>
                    <a:pt x="0" y="216"/>
                  </a:lnTo>
                  <a:lnTo>
                    <a:pt x="0" y="216"/>
                  </a:lnTo>
                  <a:lnTo>
                    <a:pt x="4" y="247"/>
                  </a:lnTo>
                  <a:lnTo>
                    <a:pt x="7" y="258"/>
                  </a:lnTo>
                  <a:lnTo>
                    <a:pt x="15" y="269"/>
                  </a:lnTo>
                  <a:lnTo>
                    <a:pt x="22" y="277"/>
                  </a:lnTo>
                  <a:lnTo>
                    <a:pt x="34" y="281"/>
                  </a:lnTo>
                  <a:lnTo>
                    <a:pt x="49" y="285"/>
                  </a:lnTo>
                  <a:lnTo>
                    <a:pt x="64" y="288"/>
                  </a:lnTo>
                  <a:lnTo>
                    <a:pt x="64" y="288"/>
                  </a:lnTo>
                  <a:lnTo>
                    <a:pt x="79" y="285"/>
                  </a:lnTo>
                  <a:lnTo>
                    <a:pt x="91" y="281"/>
                  </a:lnTo>
                  <a:lnTo>
                    <a:pt x="102" y="277"/>
                  </a:lnTo>
                  <a:lnTo>
                    <a:pt x="110" y="269"/>
                  </a:lnTo>
                  <a:lnTo>
                    <a:pt x="117" y="258"/>
                  </a:lnTo>
                  <a:lnTo>
                    <a:pt x="125" y="247"/>
                  </a:lnTo>
                  <a:lnTo>
                    <a:pt x="129" y="216"/>
                  </a:lnTo>
                  <a:lnTo>
                    <a:pt x="129" y="72"/>
                  </a:lnTo>
                  <a:lnTo>
                    <a:pt x="129" y="72"/>
                  </a:lnTo>
                  <a:lnTo>
                    <a:pt x="125" y="42"/>
                  </a:lnTo>
                  <a:lnTo>
                    <a:pt x="117" y="30"/>
                  </a:lnTo>
                  <a:lnTo>
                    <a:pt x="110" y="19"/>
                  </a:lnTo>
                  <a:lnTo>
                    <a:pt x="102" y="11"/>
                  </a:lnTo>
                  <a:lnTo>
                    <a:pt x="91" y="3"/>
                  </a:lnTo>
                  <a:lnTo>
                    <a:pt x="79" y="3"/>
                  </a:lnTo>
                  <a:lnTo>
                    <a:pt x="64" y="0"/>
                  </a:lnTo>
                  <a:close/>
                  <a:moveTo>
                    <a:pt x="94" y="216"/>
                  </a:moveTo>
                  <a:lnTo>
                    <a:pt x="94" y="216"/>
                  </a:lnTo>
                  <a:lnTo>
                    <a:pt x="94" y="235"/>
                  </a:lnTo>
                  <a:lnTo>
                    <a:pt x="87" y="247"/>
                  </a:lnTo>
                  <a:lnTo>
                    <a:pt x="75" y="254"/>
                  </a:lnTo>
                  <a:lnTo>
                    <a:pt x="64" y="258"/>
                  </a:lnTo>
                  <a:lnTo>
                    <a:pt x="64" y="258"/>
                  </a:lnTo>
                  <a:lnTo>
                    <a:pt x="49" y="254"/>
                  </a:lnTo>
                  <a:lnTo>
                    <a:pt x="38" y="247"/>
                  </a:lnTo>
                  <a:lnTo>
                    <a:pt x="30" y="235"/>
                  </a:lnTo>
                  <a:lnTo>
                    <a:pt x="30" y="216"/>
                  </a:lnTo>
                  <a:lnTo>
                    <a:pt x="30" y="68"/>
                  </a:lnTo>
                  <a:lnTo>
                    <a:pt x="30" y="68"/>
                  </a:lnTo>
                  <a:lnTo>
                    <a:pt x="30" y="53"/>
                  </a:lnTo>
                  <a:lnTo>
                    <a:pt x="38" y="38"/>
                  </a:lnTo>
                  <a:lnTo>
                    <a:pt x="49" y="30"/>
                  </a:lnTo>
                  <a:lnTo>
                    <a:pt x="64" y="30"/>
                  </a:lnTo>
                  <a:lnTo>
                    <a:pt x="64" y="30"/>
                  </a:lnTo>
                  <a:lnTo>
                    <a:pt x="75" y="30"/>
                  </a:lnTo>
                  <a:lnTo>
                    <a:pt x="87" y="38"/>
                  </a:lnTo>
                  <a:lnTo>
                    <a:pt x="94" y="53"/>
                  </a:lnTo>
                  <a:lnTo>
                    <a:pt x="94" y="68"/>
                  </a:lnTo>
                  <a:lnTo>
                    <a:pt x="94"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3" name="Freeform 144">
              <a:extLst>
                <a:ext uri="{FF2B5EF4-FFF2-40B4-BE49-F238E27FC236}">
                  <a16:creationId xmlns:a16="http://schemas.microsoft.com/office/drawing/2014/main" id="{613EB577-BD90-4ADB-94B1-18BFA9BA71E0}"/>
                </a:ext>
              </a:extLst>
            </p:cNvPr>
            <p:cNvSpPr>
              <a:spLocks noChangeArrowheads="1"/>
            </p:cNvSpPr>
            <p:nvPr/>
          </p:nvSpPr>
          <p:spPr bwMode="auto">
            <a:xfrm>
              <a:off x="7584098" y="1869585"/>
              <a:ext cx="13800" cy="55202"/>
            </a:xfrm>
            <a:custGeom>
              <a:avLst/>
              <a:gdLst>
                <a:gd name="T0" fmla="*/ 0 w 50"/>
                <a:gd name="T1" fmla="*/ 26 h 194"/>
                <a:gd name="T2" fmla="*/ 0 w 50"/>
                <a:gd name="T3" fmla="*/ 42 h 194"/>
                <a:gd name="T4" fmla="*/ 0 w 50"/>
                <a:gd name="T5" fmla="*/ 42 h 194"/>
                <a:gd name="T6" fmla="*/ 15 w 50"/>
                <a:gd name="T7" fmla="*/ 38 h 194"/>
                <a:gd name="T8" fmla="*/ 30 w 50"/>
                <a:gd name="T9" fmla="*/ 34 h 194"/>
                <a:gd name="T10" fmla="*/ 30 w 50"/>
                <a:gd name="T11" fmla="*/ 193 h 194"/>
                <a:gd name="T12" fmla="*/ 49 w 50"/>
                <a:gd name="T13" fmla="*/ 193 h 194"/>
                <a:gd name="T14" fmla="*/ 49 w 50"/>
                <a:gd name="T15" fmla="*/ 0 h 194"/>
                <a:gd name="T16" fmla="*/ 34 w 50"/>
                <a:gd name="T17" fmla="*/ 0 h 194"/>
                <a:gd name="T18" fmla="*/ 34 w 50"/>
                <a:gd name="T19" fmla="*/ 0 h 194"/>
                <a:gd name="T20" fmla="*/ 30 w 50"/>
                <a:gd name="T21" fmla="*/ 7 h 194"/>
                <a:gd name="T22" fmla="*/ 23 w 50"/>
                <a:gd name="T23" fmla="*/ 15 h 194"/>
                <a:gd name="T24" fmla="*/ 15 w 50"/>
                <a:gd name="T25" fmla="*/ 22 h 194"/>
                <a:gd name="T26" fmla="*/ 0 w 50"/>
                <a:gd name="T27" fmla="*/ 2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94">
                  <a:moveTo>
                    <a:pt x="0" y="26"/>
                  </a:moveTo>
                  <a:lnTo>
                    <a:pt x="0" y="42"/>
                  </a:lnTo>
                  <a:lnTo>
                    <a:pt x="0" y="42"/>
                  </a:lnTo>
                  <a:lnTo>
                    <a:pt x="15" y="38"/>
                  </a:lnTo>
                  <a:lnTo>
                    <a:pt x="30" y="34"/>
                  </a:lnTo>
                  <a:lnTo>
                    <a:pt x="30" y="193"/>
                  </a:lnTo>
                  <a:lnTo>
                    <a:pt x="49" y="193"/>
                  </a:lnTo>
                  <a:lnTo>
                    <a:pt x="49" y="0"/>
                  </a:lnTo>
                  <a:lnTo>
                    <a:pt x="34" y="0"/>
                  </a:lnTo>
                  <a:lnTo>
                    <a:pt x="34" y="0"/>
                  </a:lnTo>
                  <a:lnTo>
                    <a:pt x="30" y="7"/>
                  </a:lnTo>
                  <a:lnTo>
                    <a:pt x="23" y="15"/>
                  </a:lnTo>
                  <a:lnTo>
                    <a:pt x="15" y="22"/>
                  </a:lnTo>
                  <a:lnTo>
                    <a:pt x="0" y="26"/>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4" name="Freeform 145">
              <a:extLst>
                <a:ext uri="{FF2B5EF4-FFF2-40B4-BE49-F238E27FC236}">
                  <a16:creationId xmlns:a16="http://schemas.microsoft.com/office/drawing/2014/main" id="{0FEAC4A6-DD0D-4923-84E5-805C9C8155D1}"/>
                </a:ext>
              </a:extLst>
            </p:cNvPr>
            <p:cNvSpPr>
              <a:spLocks noChangeArrowheads="1"/>
            </p:cNvSpPr>
            <p:nvPr/>
          </p:nvSpPr>
          <p:spPr bwMode="auto">
            <a:xfrm>
              <a:off x="7605426" y="1868331"/>
              <a:ext cx="26347" cy="56456"/>
            </a:xfrm>
            <a:custGeom>
              <a:avLst/>
              <a:gdLst>
                <a:gd name="T0" fmla="*/ 46 w 93"/>
                <a:gd name="T1" fmla="*/ 0 h 198"/>
                <a:gd name="T2" fmla="*/ 12 w 93"/>
                <a:gd name="T3" fmla="*/ 15 h 198"/>
                <a:gd name="T4" fmla="*/ 0 w 93"/>
                <a:gd name="T5" fmla="*/ 49 h 198"/>
                <a:gd name="T6" fmla="*/ 0 w 93"/>
                <a:gd name="T7" fmla="*/ 80 h 198"/>
                <a:gd name="T8" fmla="*/ 8 w 93"/>
                <a:gd name="T9" fmla="*/ 114 h 198"/>
                <a:gd name="T10" fmla="*/ 39 w 93"/>
                <a:gd name="T11" fmla="*/ 125 h 198"/>
                <a:gd name="T12" fmla="*/ 46 w 93"/>
                <a:gd name="T13" fmla="*/ 125 h 198"/>
                <a:gd name="T14" fmla="*/ 65 w 93"/>
                <a:gd name="T15" fmla="*/ 114 h 198"/>
                <a:gd name="T16" fmla="*/ 69 w 93"/>
                <a:gd name="T17" fmla="*/ 148 h 198"/>
                <a:gd name="T18" fmla="*/ 69 w 93"/>
                <a:gd name="T19" fmla="*/ 159 h 198"/>
                <a:gd name="T20" fmla="*/ 54 w 93"/>
                <a:gd name="T21" fmla="*/ 178 h 198"/>
                <a:gd name="T22" fmla="*/ 46 w 93"/>
                <a:gd name="T23" fmla="*/ 178 h 198"/>
                <a:gd name="T24" fmla="*/ 27 w 93"/>
                <a:gd name="T25" fmla="*/ 171 h 198"/>
                <a:gd name="T26" fmla="*/ 23 w 93"/>
                <a:gd name="T27" fmla="*/ 152 h 198"/>
                <a:gd name="T28" fmla="*/ 0 w 93"/>
                <a:gd name="T29" fmla="*/ 144 h 198"/>
                <a:gd name="T30" fmla="*/ 0 w 93"/>
                <a:gd name="T31" fmla="*/ 148 h 198"/>
                <a:gd name="T32" fmla="*/ 12 w 93"/>
                <a:gd name="T33" fmla="*/ 186 h 198"/>
                <a:gd name="T34" fmla="*/ 46 w 93"/>
                <a:gd name="T35" fmla="*/ 197 h 198"/>
                <a:gd name="T36" fmla="*/ 65 w 93"/>
                <a:gd name="T37" fmla="*/ 194 h 198"/>
                <a:gd name="T38" fmla="*/ 88 w 93"/>
                <a:gd name="T39" fmla="*/ 171 h 198"/>
                <a:gd name="T40" fmla="*/ 92 w 93"/>
                <a:gd name="T41" fmla="*/ 49 h 198"/>
                <a:gd name="T42" fmla="*/ 88 w 93"/>
                <a:gd name="T43" fmla="*/ 30 h 198"/>
                <a:gd name="T44" fmla="*/ 65 w 93"/>
                <a:gd name="T45" fmla="*/ 4 h 198"/>
                <a:gd name="T46" fmla="*/ 69 w 93"/>
                <a:gd name="T47" fmla="*/ 76 h 198"/>
                <a:gd name="T48" fmla="*/ 69 w 93"/>
                <a:gd name="T49" fmla="*/ 87 h 198"/>
                <a:gd name="T50" fmla="*/ 58 w 93"/>
                <a:gd name="T51" fmla="*/ 103 h 198"/>
                <a:gd name="T52" fmla="*/ 46 w 93"/>
                <a:gd name="T53" fmla="*/ 106 h 198"/>
                <a:gd name="T54" fmla="*/ 27 w 93"/>
                <a:gd name="T55" fmla="*/ 99 h 198"/>
                <a:gd name="T56" fmla="*/ 23 w 93"/>
                <a:gd name="T57" fmla="*/ 76 h 198"/>
                <a:gd name="T58" fmla="*/ 23 w 93"/>
                <a:gd name="T59" fmla="*/ 49 h 198"/>
                <a:gd name="T60" fmla="*/ 27 w 93"/>
                <a:gd name="T61" fmla="*/ 26 h 198"/>
                <a:gd name="T62" fmla="*/ 46 w 93"/>
                <a:gd name="T63" fmla="*/ 19 h 198"/>
                <a:gd name="T64" fmla="*/ 58 w 93"/>
                <a:gd name="T65" fmla="*/ 23 h 198"/>
                <a:gd name="T66" fmla="*/ 69 w 93"/>
                <a:gd name="T67" fmla="*/ 38 h 198"/>
                <a:gd name="T68" fmla="*/ 69 w 93"/>
                <a:gd name="T69" fmla="*/ 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198">
                  <a:moveTo>
                    <a:pt x="46" y="0"/>
                  </a:moveTo>
                  <a:lnTo>
                    <a:pt x="46" y="0"/>
                  </a:lnTo>
                  <a:lnTo>
                    <a:pt x="27" y="4"/>
                  </a:lnTo>
                  <a:lnTo>
                    <a:pt x="12" y="15"/>
                  </a:lnTo>
                  <a:lnTo>
                    <a:pt x="4" y="30"/>
                  </a:lnTo>
                  <a:lnTo>
                    <a:pt x="0" y="49"/>
                  </a:lnTo>
                  <a:lnTo>
                    <a:pt x="0" y="80"/>
                  </a:lnTo>
                  <a:lnTo>
                    <a:pt x="0" y="80"/>
                  </a:lnTo>
                  <a:lnTo>
                    <a:pt x="4" y="99"/>
                  </a:lnTo>
                  <a:lnTo>
                    <a:pt x="8" y="114"/>
                  </a:lnTo>
                  <a:lnTo>
                    <a:pt x="20" y="122"/>
                  </a:lnTo>
                  <a:lnTo>
                    <a:pt x="39" y="125"/>
                  </a:lnTo>
                  <a:lnTo>
                    <a:pt x="39" y="125"/>
                  </a:lnTo>
                  <a:lnTo>
                    <a:pt x="46" y="125"/>
                  </a:lnTo>
                  <a:lnTo>
                    <a:pt x="58" y="118"/>
                  </a:lnTo>
                  <a:lnTo>
                    <a:pt x="65" y="114"/>
                  </a:lnTo>
                  <a:lnTo>
                    <a:pt x="69" y="103"/>
                  </a:lnTo>
                  <a:lnTo>
                    <a:pt x="69" y="148"/>
                  </a:lnTo>
                  <a:lnTo>
                    <a:pt x="69" y="148"/>
                  </a:lnTo>
                  <a:lnTo>
                    <a:pt x="69" y="159"/>
                  </a:lnTo>
                  <a:lnTo>
                    <a:pt x="62" y="171"/>
                  </a:lnTo>
                  <a:lnTo>
                    <a:pt x="54" y="178"/>
                  </a:lnTo>
                  <a:lnTo>
                    <a:pt x="46" y="178"/>
                  </a:lnTo>
                  <a:lnTo>
                    <a:pt x="46" y="178"/>
                  </a:lnTo>
                  <a:lnTo>
                    <a:pt x="35" y="178"/>
                  </a:lnTo>
                  <a:lnTo>
                    <a:pt x="27" y="171"/>
                  </a:lnTo>
                  <a:lnTo>
                    <a:pt x="23" y="163"/>
                  </a:lnTo>
                  <a:lnTo>
                    <a:pt x="23" y="152"/>
                  </a:lnTo>
                  <a:lnTo>
                    <a:pt x="23" y="144"/>
                  </a:lnTo>
                  <a:lnTo>
                    <a:pt x="0" y="144"/>
                  </a:lnTo>
                  <a:lnTo>
                    <a:pt x="0" y="148"/>
                  </a:lnTo>
                  <a:lnTo>
                    <a:pt x="0" y="148"/>
                  </a:lnTo>
                  <a:lnTo>
                    <a:pt x="4" y="171"/>
                  </a:lnTo>
                  <a:lnTo>
                    <a:pt x="12" y="186"/>
                  </a:lnTo>
                  <a:lnTo>
                    <a:pt x="27" y="194"/>
                  </a:lnTo>
                  <a:lnTo>
                    <a:pt x="46" y="197"/>
                  </a:lnTo>
                  <a:lnTo>
                    <a:pt x="46" y="197"/>
                  </a:lnTo>
                  <a:lnTo>
                    <a:pt x="65" y="194"/>
                  </a:lnTo>
                  <a:lnTo>
                    <a:pt x="81" y="186"/>
                  </a:lnTo>
                  <a:lnTo>
                    <a:pt x="88" y="171"/>
                  </a:lnTo>
                  <a:lnTo>
                    <a:pt x="92" y="148"/>
                  </a:lnTo>
                  <a:lnTo>
                    <a:pt x="92" y="49"/>
                  </a:lnTo>
                  <a:lnTo>
                    <a:pt x="92" y="49"/>
                  </a:lnTo>
                  <a:lnTo>
                    <a:pt x="88" y="30"/>
                  </a:lnTo>
                  <a:lnTo>
                    <a:pt x="81" y="15"/>
                  </a:lnTo>
                  <a:lnTo>
                    <a:pt x="65" y="4"/>
                  </a:lnTo>
                  <a:lnTo>
                    <a:pt x="46" y="0"/>
                  </a:lnTo>
                  <a:close/>
                  <a:moveTo>
                    <a:pt x="69" y="76"/>
                  </a:moveTo>
                  <a:lnTo>
                    <a:pt x="69" y="76"/>
                  </a:lnTo>
                  <a:lnTo>
                    <a:pt x="69" y="87"/>
                  </a:lnTo>
                  <a:lnTo>
                    <a:pt x="62" y="99"/>
                  </a:lnTo>
                  <a:lnTo>
                    <a:pt x="58" y="103"/>
                  </a:lnTo>
                  <a:lnTo>
                    <a:pt x="46" y="106"/>
                  </a:lnTo>
                  <a:lnTo>
                    <a:pt x="46" y="106"/>
                  </a:lnTo>
                  <a:lnTo>
                    <a:pt x="35" y="103"/>
                  </a:lnTo>
                  <a:lnTo>
                    <a:pt x="27" y="99"/>
                  </a:lnTo>
                  <a:lnTo>
                    <a:pt x="23" y="87"/>
                  </a:lnTo>
                  <a:lnTo>
                    <a:pt x="23" y="76"/>
                  </a:lnTo>
                  <a:lnTo>
                    <a:pt x="23" y="49"/>
                  </a:lnTo>
                  <a:lnTo>
                    <a:pt x="23" y="49"/>
                  </a:lnTo>
                  <a:lnTo>
                    <a:pt x="23" y="38"/>
                  </a:lnTo>
                  <a:lnTo>
                    <a:pt x="27" y="26"/>
                  </a:lnTo>
                  <a:lnTo>
                    <a:pt x="35" y="23"/>
                  </a:lnTo>
                  <a:lnTo>
                    <a:pt x="46" y="19"/>
                  </a:lnTo>
                  <a:lnTo>
                    <a:pt x="46" y="19"/>
                  </a:lnTo>
                  <a:lnTo>
                    <a:pt x="58" y="23"/>
                  </a:lnTo>
                  <a:lnTo>
                    <a:pt x="62" y="26"/>
                  </a:lnTo>
                  <a:lnTo>
                    <a:pt x="69" y="38"/>
                  </a:lnTo>
                  <a:lnTo>
                    <a:pt x="69" y="49"/>
                  </a:lnTo>
                  <a:lnTo>
                    <a:pt x="69" y="7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5" name="Freeform 146">
              <a:extLst>
                <a:ext uri="{FF2B5EF4-FFF2-40B4-BE49-F238E27FC236}">
                  <a16:creationId xmlns:a16="http://schemas.microsoft.com/office/drawing/2014/main" id="{7CB9C583-F2AF-413F-BD38-C089213FF4EA}"/>
                </a:ext>
              </a:extLst>
            </p:cNvPr>
            <p:cNvSpPr>
              <a:spLocks noChangeArrowheads="1"/>
            </p:cNvSpPr>
            <p:nvPr/>
          </p:nvSpPr>
          <p:spPr bwMode="auto">
            <a:xfrm>
              <a:off x="7856343" y="1875858"/>
              <a:ext cx="20073" cy="80294"/>
            </a:xfrm>
            <a:custGeom>
              <a:avLst/>
              <a:gdLst>
                <a:gd name="T0" fmla="*/ 0 w 69"/>
                <a:gd name="T1" fmla="*/ 39 h 283"/>
                <a:gd name="T2" fmla="*/ 0 w 69"/>
                <a:gd name="T3" fmla="*/ 65 h 283"/>
                <a:gd name="T4" fmla="*/ 0 w 69"/>
                <a:gd name="T5" fmla="*/ 65 h 283"/>
                <a:gd name="T6" fmla="*/ 19 w 69"/>
                <a:gd name="T7" fmla="*/ 58 h 283"/>
                <a:gd name="T8" fmla="*/ 38 w 69"/>
                <a:gd name="T9" fmla="*/ 50 h 283"/>
                <a:gd name="T10" fmla="*/ 38 w 69"/>
                <a:gd name="T11" fmla="*/ 282 h 283"/>
                <a:gd name="T12" fmla="*/ 68 w 69"/>
                <a:gd name="T13" fmla="*/ 282 h 283"/>
                <a:gd name="T14" fmla="*/ 68 w 69"/>
                <a:gd name="T15" fmla="*/ 0 h 283"/>
                <a:gd name="T16" fmla="*/ 45 w 69"/>
                <a:gd name="T17" fmla="*/ 0 h 283"/>
                <a:gd name="T18" fmla="*/ 45 w 69"/>
                <a:gd name="T19" fmla="*/ 0 h 283"/>
                <a:gd name="T20" fmla="*/ 42 w 69"/>
                <a:gd name="T21" fmla="*/ 16 h 283"/>
                <a:gd name="T22" fmla="*/ 30 w 69"/>
                <a:gd name="T23" fmla="*/ 27 h 283"/>
                <a:gd name="T24" fmla="*/ 19 w 69"/>
                <a:gd name="T25" fmla="*/ 35 h 283"/>
                <a:gd name="T26" fmla="*/ 0 w 69"/>
                <a:gd name="T27"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3">
                  <a:moveTo>
                    <a:pt x="0" y="39"/>
                  </a:moveTo>
                  <a:lnTo>
                    <a:pt x="0" y="65"/>
                  </a:lnTo>
                  <a:lnTo>
                    <a:pt x="0" y="65"/>
                  </a:lnTo>
                  <a:lnTo>
                    <a:pt x="19" y="58"/>
                  </a:lnTo>
                  <a:lnTo>
                    <a:pt x="38" y="50"/>
                  </a:lnTo>
                  <a:lnTo>
                    <a:pt x="38" y="282"/>
                  </a:lnTo>
                  <a:lnTo>
                    <a:pt x="68" y="282"/>
                  </a:lnTo>
                  <a:lnTo>
                    <a:pt x="68" y="0"/>
                  </a:lnTo>
                  <a:lnTo>
                    <a:pt x="45" y="0"/>
                  </a:lnTo>
                  <a:lnTo>
                    <a:pt x="45" y="0"/>
                  </a:lnTo>
                  <a:lnTo>
                    <a:pt x="42" y="16"/>
                  </a:lnTo>
                  <a:lnTo>
                    <a:pt x="30" y="27"/>
                  </a:lnTo>
                  <a:lnTo>
                    <a:pt x="19" y="35"/>
                  </a:lnTo>
                  <a:lnTo>
                    <a:pt x="0" y="3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6" name="Freeform 147">
              <a:extLst>
                <a:ext uri="{FF2B5EF4-FFF2-40B4-BE49-F238E27FC236}">
                  <a16:creationId xmlns:a16="http://schemas.microsoft.com/office/drawing/2014/main" id="{97252865-C94A-42C5-8959-6C2AFD1679F3}"/>
                </a:ext>
              </a:extLst>
            </p:cNvPr>
            <p:cNvSpPr>
              <a:spLocks noChangeArrowheads="1"/>
            </p:cNvSpPr>
            <p:nvPr/>
          </p:nvSpPr>
          <p:spPr bwMode="auto">
            <a:xfrm>
              <a:off x="7888963" y="1874603"/>
              <a:ext cx="37638" cy="82803"/>
            </a:xfrm>
            <a:custGeom>
              <a:avLst/>
              <a:gdLst>
                <a:gd name="T0" fmla="*/ 65 w 131"/>
                <a:gd name="T1" fmla="*/ 0 h 289"/>
                <a:gd name="T2" fmla="*/ 65 w 131"/>
                <a:gd name="T3" fmla="*/ 0 h 289"/>
                <a:gd name="T4" fmla="*/ 50 w 131"/>
                <a:gd name="T5" fmla="*/ 3 h 289"/>
                <a:gd name="T6" fmla="*/ 35 w 131"/>
                <a:gd name="T7" fmla="*/ 3 h 289"/>
                <a:gd name="T8" fmla="*/ 23 w 131"/>
                <a:gd name="T9" fmla="*/ 11 h 289"/>
                <a:gd name="T10" fmla="*/ 16 w 131"/>
                <a:gd name="T11" fmla="*/ 19 h 289"/>
                <a:gd name="T12" fmla="*/ 8 w 131"/>
                <a:gd name="T13" fmla="*/ 30 h 289"/>
                <a:gd name="T14" fmla="*/ 4 w 131"/>
                <a:gd name="T15" fmla="*/ 42 h 289"/>
                <a:gd name="T16" fmla="*/ 0 w 131"/>
                <a:gd name="T17" fmla="*/ 72 h 289"/>
                <a:gd name="T18" fmla="*/ 0 w 131"/>
                <a:gd name="T19" fmla="*/ 216 h 289"/>
                <a:gd name="T20" fmla="*/ 0 w 131"/>
                <a:gd name="T21" fmla="*/ 216 h 289"/>
                <a:gd name="T22" fmla="*/ 4 w 131"/>
                <a:gd name="T23" fmla="*/ 247 h 289"/>
                <a:gd name="T24" fmla="*/ 8 w 131"/>
                <a:gd name="T25" fmla="*/ 258 h 289"/>
                <a:gd name="T26" fmla="*/ 16 w 131"/>
                <a:gd name="T27" fmla="*/ 269 h 289"/>
                <a:gd name="T28" fmla="*/ 23 w 131"/>
                <a:gd name="T29" fmla="*/ 277 h 289"/>
                <a:gd name="T30" fmla="*/ 35 w 131"/>
                <a:gd name="T31" fmla="*/ 281 h 289"/>
                <a:gd name="T32" fmla="*/ 50 w 131"/>
                <a:gd name="T33" fmla="*/ 285 h 289"/>
                <a:gd name="T34" fmla="*/ 65 w 131"/>
                <a:gd name="T35" fmla="*/ 288 h 289"/>
                <a:gd name="T36" fmla="*/ 65 w 131"/>
                <a:gd name="T37" fmla="*/ 288 h 289"/>
                <a:gd name="T38" fmla="*/ 81 w 131"/>
                <a:gd name="T39" fmla="*/ 285 h 289"/>
                <a:gd name="T40" fmla="*/ 92 w 131"/>
                <a:gd name="T41" fmla="*/ 281 h 289"/>
                <a:gd name="T42" fmla="*/ 103 w 131"/>
                <a:gd name="T43" fmla="*/ 277 h 289"/>
                <a:gd name="T44" fmla="*/ 115 w 131"/>
                <a:gd name="T45" fmla="*/ 269 h 289"/>
                <a:gd name="T46" fmla="*/ 118 w 131"/>
                <a:gd name="T47" fmla="*/ 258 h 289"/>
                <a:gd name="T48" fmla="*/ 126 w 131"/>
                <a:gd name="T49" fmla="*/ 247 h 289"/>
                <a:gd name="T50" fmla="*/ 130 w 131"/>
                <a:gd name="T51" fmla="*/ 216 h 289"/>
                <a:gd name="T52" fmla="*/ 130 w 131"/>
                <a:gd name="T53" fmla="*/ 72 h 289"/>
                <a:gd name="T54" fmla="*/ 130 w 131"/>
                <a:gd name="T55" fmla="*/ 72 h 289"/>
                <a:gd name="T56" fmla="*/ 126 w 131"/>
                <a:gd name="T57" fmla="*/ 42 h 289"/>
                <a:gd name="T58" fmla="*/ 118 w 131"/>
                <a:gd name="T59" fmla="*/ 30 h 289"/>
                <a:gd name="T60" fmla="*/ 115 w 131"/>
                <a:gd name="T61" fmla="*/ 19 h 289"/>
                <a:gd name="T62" fmla="*/ 103 w 131"/>
                <a:gd name="T63" fmla="*/ 11 h 289"/>
                <a:gd name="T64" fmla="*/ 92 w 131"/>
                <a:gd name="T65" fmla="*/ 3 h 289"/>
                <a:gd name="T66" fmla="*/ 81 w 131"/>
                <a:gd name="T67" fmla="*/ 3 h 289"/>
                <a:gd name="T68" fmla="*/ 65 w 131"/>
                <a:gd name="T69" fmla="*/ 0 h 289"/>
                <a:gd name="T70" fmla="*/ 99 w 131"/>
                <a:gd name="T71" fmla="*/ 216 h 289"/>
                <a:gd name="T72" fmla="*/ 99 w 131"/>
                <a:gd name="T73" fmla="*/ 216 h 289"/>
                <a:gd name="T74" fmla="*/ 96 w 131"/>
                <a:gd name="T75" fmla="*/ 235 h 289"/>
                <a:gd name="T76" fmla="*/ 88 w 131"/>
                <a:gd name="T77" fmla="*/ 247 h 289"/>
                <a:gd name="T78" fmla="*/ 81 w 131"/>
                <a:gd name="T79" fmla="*/ 254 h 289"/>
                <a:gd name="T80" fmla="*/ 65 w 131"/>
                <a:gd name="T81" fmla="*/ 258 h 289"/>
                <a:gd name="T82" fmla="*/ 65 w 131"/>
                <a:gd name="T83" fmla="*/ 258 h 289"/>
                <a:gd name="T84" fmla="*/ 50 w 131"/>
                <a:gd name="T85" fmla="*/ 254 h 289"/>
                <a:gd name="T86" fmla="*/ 39 w 131"/>
                <a:gd name="T87" fmla="*/ 247 h 289"/>
                <a:gd name="T88" fmla="*/ 35 w 131"/>
                <a:gd name="T89" fmla="*/ 235 h 289"/>
                <a:gd name="T90" fmla="*/ 31 w 131"/>
                <a:gd name="T91" fmla="*/ 216 h 289"/>
                <a:gd name="T92" fmla="*/ 31 w 131"/>
                <a:gd name="T93" fmla="*/ 68 h 289"/>
                <a:gd name="T94" fmla="*/ 31 w 131"/>
                <a:gd name="T95" fmla="*/ 68 h 289"/>
                <a:gd name="T96" fmla="*/ 35 w 131"/>
                <a:gd name="T97" fmla="*/ 53 h 289"/>
                <a:gd name="T98" fmla="*/ 39 w 131"/>
                <a:gd name="T99" fmla="*/ 38 h 289"/>
                <a:gd name="T100" fmla="*/ 50 w 131"/>
                <a:gd name="T101" fmla="*/ 30 h 289"/>
                <a:gd name="T102" fmla="*/ 65 w 131"/>
                <a:gd name="T103" fmla="*/ 30 h 289"/>
                <a:gd name="T104" fmla="*/ 65 w 131"/>
                <a:gd name="T105" fmla="*/ 30 h 289"/>
                <a:gd name="T106" fmla="*/ 81 w 131"/>
                <a:gd name="T107" fmla="*/ 30 h 289"/>
                <a:gd name="T108" fmla="*/ 88 w 131"/>
                <a:gd name="T109" fmla="*/ 38 h 289"/>
                <a:gd name="T110" fmla="*/ 96 w 131"/>
                <a:gd name="T111" fmla="*/ 53 h 289"/>
                <a:gd name="T112" fmla="*/ 99 w 131"/>
                <a:gd name="T113" fmla="*/ 68 h 289"/>
                <a:gd name="T114" fmla="*/ 99 w 131"/>
                <a:gd name="T115" fmla="*/ 21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 h="289">
                  <a:moveTo>
                    <a:pt x="65" y="0"/>
                  </a:moveTo>
                  <a:lnTo>
                    <a:pt x="65" y="0"/>
                  </a:lnTo>
                  <a:lnTo>
                    <a:pt x="50" y="3"/>
                  </a:lnTo>
                  <a:lnTo>
                    <a:pt x="35" y="3"/>
                  </a:lnTo>
                  <a:lnTo>
                    <a:pt x="23" y="11"/>
                  </a:lnTo>
                  <a:lnTo>
                    <a:pt x="16" y="19"/>
                  </a:lnTo>
                  <a:lnTo>
                    <a:pt x="8" y="30"/>
                  </a:lnTo>
                  <a:lnTo>
                    <a:pt x="4" y="42"/>
                  </a:lnTo>
                  <a:lnTo>
                    <a:pt x="0" y="72"/>
                  </a:lnTo>
                  <a:lnTo>
                    <a:pt x="0" y="216"/>
                  </a:lnTo>
                  <a:lnTo>
                    <a:pt x="0" y="216"/>
                  </a:lnTo>
                  <a:lnTo>
                    <a:pt x="4" y="247"/>
                  </a:lnTo>
                  <a:lnTo>
                    <a:pt x="8" y="258"/>
                  </a:lnTo>
                  <a:lnTo>
                    <a:pt x="16" y="269"/>
                  </a:lnTo>
                  <a:lnTo>
                    <a:pt x="23" y="277"/>
                  </a:lnTo>
                  <a:lnTo>
                    <a:pt x="35" y="281"/>
                  </a:lnTo>
                  <a:lnTo>
                    <a:pt x="50" y="285"/>
                  </a:lnTo>
                  <a:lnTo>
                    <a:pt x="65" y="288"/>
                  </a:lnTo>
                  <a:lnTo>
                    <a:pt x="65" y="288"/>
                  </a:lnTo>
                  <a:lnTo>
                    <a:pt x="81" y="285"/>
                  </a:lnTo>
                  <a:lnTo>
                    <a:pt x="92" y="281"/>
                  </a:lnTo>
                  <a:lnTo>
                    <a:pt x="103" y="277"/>
                  </a:lnTo>
                  <a:lnTo>
                    <a:pt x="115" y="269"/>
                  </a:lnTo>
                  <a:lnTo>
                    <a:pt x="118" y="258"/>
                  </a:lnTo>
                  <a:lnTo>
                    <a:pt x="126" y="247"/>
                  </a:lnTo>
                  <a:lnTo>
                    <a:pt x="130" y="216"/>
                  </a:lnTo>
                  <a:lnTo>
                    <a:pt x="130" y="72"/>
                  </a:lnTo>
                  <a:lnTo>
                    <a:pt x="130" y="72"/>
                  </a:lnTo>
                  <a:lnTo>
                    <a:pt x="126" y="42"/>
                  </a:lnTo>
                  <a:lnTo>
                    <a:pt x="118" y="30"/>
                  </a:lnTo>
                  <a:lnTo>
                    <a:pt x="115" y="19"/>
                  </a:lnTo>
                  <a:lnTo>
                    <a:pt x="103" y="11"/>
                  </a:lnTo>
                  <a:lnTo>
                    <a:pt x="92" y="3"/>
                  </a:lnTo>
                  <a:lnTo>
                    <a:pt x="81" y="3"/>
                  </a:lnTo>
                  <a:lnTo>
                    <a:pt x="65" y="0"/>
                  </a:lnTo>
                  <a:close/>
                  <a:moveTo>
                    <a:pt x="99" y="216"/>
                  </a:moveTo>
                  <a:lnTo>
                    <a:pt x="99" y="216"/>
                  </a:lnTo>
                  <a:lnTo>
                    <a:pt x="96" y="235"/>
                  </a:lnTo>
                  <a:lnTo>
                    <a:pt x="88" y="247"/>
                  </a:lnTo>
                  <a:lnTo>
                    <a:pt x="81" y="254"/>
                  </a:lnTo>
                  <a:lnTo>
                    <a:pt x="65" y="258"/>
                  </a:lnTo>
                  <a:lnTo>
                    <a:pt x="65" y="258"/>
                  </a:lnTo>
                  <a:lnTo>
                    <a:pt x="50" y="254"/>
                  </a:lnTo>
                  <a:lnTo>
                    <a:pt x="39" y="247"/>
                  </a:lnTo>
                  <a:lnTo>
                    <a:pt x="35" y="235"/>
                  </a:lnTo>
                  <a:lnTo>
                    <a:pt x="31" y="216"/>
                  </a:lnTo>
                  <a:lnTo>
                    <a:pt x="31" y="68"/>
                  </a:lnTo>
                  <a:lnTo>
                    <a:pt x="31" y="68"/>
                  </a:lnTo>
                  <a:lnTo>
                    <a:pt x="35" y="53"/>
                  </a:lnTo>
                  <a:lnTo>
                    <a:pt x="39" y="38"/>
                  </a:lnTo>
                  <a:lnTo>
                    <a:pt x="50" y="30"/>
                  </a:lnTo>
                  <a:lnTo>
                    <a:pt x="65" y="30"/>
                  </a:lnTo>
                  <a:lnTo>
                    <a:pt x="65" y="30"/>
                  </a:lnTo>
                  <a:lnTo>
                    <a:pt x="81" y="30"/>
                  </a:lnTo>
                  <a:lnTo>
                    <a:pt x="88" y="38"/>
                  </a:lnTo>
                  <a:lnTo>
                    <a:pt x="96" y="53"/>
                  </a:lnTo>
                  <a:lnTo>
                    <a:pt x="99" y="68"/>
                  </a:lnTo>
                  <a:lnTo>
                    <a:pt x="99" y="216"/>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7" name="Freeform 148">
              <a:extLst>
                <a:ext uri="{FF2B5EF4-FFF2-40B4-BE49-F238E27FC236}">
                  <a16:creationId xmlns:a16="http://schemas.microsoft.com/office/drawing/2014/main" id="{754F9F83-E149-4126-A87C-780602AD5193}"/>
                </a:ext>
              </a:extLst>
            </p:cNvPr>
            <p:cNvSpPr>
              <a:spLocks noChangeArrowheads="1"/>
            </p:cNvSpPr>
            <p:nvPr/>
          </p:nvSpPr>
          <p:spPr bwMode="auto">
            <a:xfrm>
              <a:off x="7932874" y="1868331"/>
              <a:ext cx="25092" cy="56456"/>
            </a:xfrm>
            <a:custGeom>
              <a:avLst/>
              <a:gdLst>
                <a:gd name="T0" fmla="*/ 88 w 89"/>
                <a:gd name="T1" fmla="*/ 49 h 198"/>
                <a:gd name="T2" fmla="*/ 88 w 89"/>
                <a:gd name="T3" fmla="*/ 49 h 198"/>
                <a:gd name="T4" fmla="*/ 88 w 89"/>
                <a:gd name="T5" fmla="*/ 30 h 198"/>
                <a:gd name="T6" fmla="*/ 77 w 89"/>
                <a:gd name="T7" fmla="*/ 15 h 198"/>
                <a:gd name="T8" fmla="*/ 65 w 89"/>
                <a:gd name="T9" fmla="*/ 4 h 198"/>
                <a:gd name="T10" fmla="*/ 46 w 89"/>
                <a:gd name="T11" fmla="*/ 0 h 198"/>
                <a:gd name="T12" fmla="*/ 46 w 89"/>
                <a:gd name="T13" fmla="*/ 0 h 198"/>
                <a:gd name="T14" fmla="*/ 27 w 89"/>
                <a:gd name="T15" fmla="*/ 4 h 198"/>
                <a:gd name="T16" fmla="*/ 12 w 89"/>
                <a:gd name="T17" fmla="*/ 15 h 198"/>
                <a:gd name="T18" fmla="*/ 4 w 89"/>
                <a:gd name="T19" fmla="*/ 30 h 198"/>
                <a:gd name="T20" fmla="*/ 0 w 89"/>
                <a:gd name="T21" fmla="*/ 49 h 198"/>
                <a:gd name="T22" fmla="*/ 0 w 89"/>
                <a:gd name="T23" fmla="*/ 65 h 198"/>
                <a:gd name="T24" fmla="*/ 23 w 89"/>
                <a:gd name="T25" fmla="*/ 65 h 198"/>
                <a:gd name="T26" fmla="*/ 23 w 89"/>
                <a:gd name="T27" fmla="*/ 49 h 198"/>
                <a:gd name="T28" fmla="*/ 23 w 89"/>
                <a:gd name="T29" fmla="*/ 49 h 198"/>
                <a:gd name="T30" fmla="*/ 23 w 89"/>
                <a:gd name="T31" fmla="*/ 38 h 198"/>
                <a:gd name="T32" fmla="*/ 27 w 89"/>
                <a:gd name="T33" fmla="*/ 26 h 198"/>
                <a:gd name="T34" fmla="*/ 35 w 89"/>
                <a:gd name="T35" fmla="*/ 23 h 198"/>
                <a:gd name="T36" fmla="*/ 46 w 89"/>
                <a:gd name="T37" fmla="*/ 19 h 198"/>
                <a:gd name="T38" fmla="*/ 46 w 89"/>
                <a:gd name="T39" fmla="*/ 19 h 198"/>
                <a:gd name="T40" fmla="*/ 54 w 89"/>
                <a:gd name="T41" fmla="*/ 23 h 198"/>
                <a:gd name="T42" fmla="*/ 61 w 89"/>
                <a:gd name="T43" fmla="*/ 26 h 198"/>
                <a:gd name="T44" fmla="*/ 65 w 89"/>
                <a:gd name="T45" fmla="*/ 38 h 198"/>
                <a:gd name="T46" fmla="*/ 69 w 89"/>
                <a:gd name="T47" fmla="*/ 49 h 198"/>
                <a:gd name="T48" fmla="*/ 69 w 89"/>
                <a:gd name="T49" fmla="*/ 49 h 198"/>
                <a:gd name="T50" fmla="*/ 65 w 89"/>
                <a:gd name="T51" fmla="*/ 69 h 198"/>
                <a:gd name="T52" fmla="*/ 58 w 89"/>
                <a:gd name="T53" fmla="*/ 84 h 198"/>
                <a:gd name="T54" fmla="*/ 35 w 89"/>
                <a:gd name="T55" fmla="*/ 114 h 198"/>
                <a:gd name="T56" fmla="*/ 23 w 89"/>
                <a:gd name="T57" fmla="*/ 125 h 198"/>
                <a:gd name="T58" fmla="*/ 12 w 89"/>
                <a:gd name="T59" fmla="*/ 140 h 198"/>
                <a:gd name="T60" fmla="*/ 4 w 89"/>
                <a:gd name="T61" fmla="*/ 159 h 198"/>
                <a:gd name="T62" fmla="*/ 0 w 89"/>
                <a:gd name="T63" fmla="*/ 178 h 198"/>
                <a:gd name="T64" fmla="*/ 0 w 89"/>
                <a:gd name="T65" fmla="*/ 197 h 198"/>
                <a:gd name="T66" fmla="*/ 88 w 89"/>
                <a:gd name="T67" fmla="*/ 197 h 198"/>
                <a:gd name="T68" fmla="*/ 88 w 89"/>
                <a:gd name="T69" fmla="*/ 178 h 198"/>
                <a:gd name="T70" fmla="*/ 23 w 89"/>
                <a:gd name="T71" fmla="*/ 178 h 198"/>
                <a:gd name="T72" fmla="*/ 23 w 89"/>
                <a:gd name="T73" fmla="*/ 175 h 198"/>
                <a:gd name="T74" fmla="*/ 23 w 89"/>
                <a:gd name="T75" fmla="*/ 175 h 198"/>
                <a:gd name="T76" fmla="*/ 27 w 89"/>
                <a:gd name="T77" fmla="*/ 159 h 198"/>
                <a:gd name="T78" fmla="*/ 35 w 89"/>
                <a:gd name="T79" fmla="*/ 144 h 198"/>
                <a:gd name="T80" fmla="*/ 58 w 89"/>
                <a:gd name="T81" fmla="*/ 118 h 198"/>
                <a:gd name="T82" fmla="*/ 69 w 89"/>
                <a:gd name="T83" fmla="*/ 103 h 198"/>
                <a:gd name="T84" fmla="*/ 80 w 89"/>
                <a:gd name="T85" fmla="*/ 87 h 198"/>
                <a:gd name="T86" fmla="*/ 88 w 89"/>
                <a:gd name="T87" fmla="*/ 69 h 198"/>
                <a:gd name="T88" fmla="*/ 88 w 89"/>
                <a:gd name="T89" fmla="*/ 4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8">
                  <a:moveTo>
                    <a:pt x="88" y="49"/>
                  </a:moveTo>
                  <a:lnTo>
                    <a:pt x="88" y="49"/>
                  </a:lnTo>
                  <a:lnTo>
                    <a:pt x="88" y="30"/>
                  </a:lnTo>
                  <a:lnTo>
                    <a:pt x="77" y="15"/>
                  </a:lnTo>
                  <a:lnTo>
                    <a:pt x="65" y="4"/>
                  </a:lnTo>
                  <a:lnTo>
                    <a:pt x="46" y="0"/>
                  </a:lnTo>
                  <a:lnTo>
                    <a:pt x="46" y="0"/>
                  </a:lnTo>
                  <a:lnTo>
                    <a:pt x="27" y="4"/>
                  </a:lnTo>
                  <a:lnTo>
                    <a:pt x="12" y="15"/>
                  </a:lnTo>
                  <a:lnTo>
                    <a:pt x="4" y="30"/>
                  </a:lnTo>
                  <a:lnTo>
                    <a:pt x="0" y="49"/>
                  </a:lnTo>
                  <a:lnTo>
                    <a:pt x="0" y="65"/>
                  </a:lnTo>
                  <a:lnTo>
                    <a:pt x="23" y="65"/>
                  </a:lnTo>
                  <a:lnTo>
                    <a:pt x="23" y="49"/>
                  </a:lnTo>
                  <a:lnTo>
                    <a:pt x="23" y="49"/>
                  </a:lnTo>
                  <a:lnTo>
                    <a:pt x="23" y="38"/>
                  </a:lnTo>
                  <a:lnTo>
                    <a:pt x="27" y="26"/>
                  </a:lnTo>
                  <a:lnTo>
                    <a:pt x="35" y="23"/>
                  </a:lnTo>
                  <a:lnTo>
                    <a:pt x="46" y="19"/>
                  </a:lnTo>
                  <a:lnTo>
                    <a:pt x="46" y="19"/>
                  </a:lnTo>
                  <a:lnTo>
                    <a:pt x="54" y="23"/>
                  </a:lnTo>
                  <a:lnTo>
                    <a:pt x="61" y="26"/>
                  </a:lnTo>
                  <a:lnTo>
                    <a:pt x="65" y="38"/>
                  </a:lnTo>
                  <a:lnTo>
                    <a:pt x="69" y="49"/>
                  </a:lnTo>
                  <a:lnTo>
                    <a:pt x="69" y="49"/>
                  </a:lnTo>
                  <a:lnTo>
                    <a:pt x="65" y="69"/>
                  </a:lnTo>
                  <a:lnTo>
                    <a:pt x="58" y="84"/>
                  </a:lnTo>
                  <a:lnTo>
                    <a:pt x="35" y="114"/>
                  </a:lnTo>
                  <a:lnTo>
                    <a:pt x="23" y="125"/>
                  </a:lnTo>
                  <a:lnTo>
                    <a:pt x="12" y="140"/>
                  </a:lnTo>
                  <a:lnTo>
                    <a:pt x="4" y="159"/>
                  </a:lnTo>
                  <a:lnTo>
                    <a:pt x="0" y="178"/>
                  </a:lnTo>
                  <a:lnTo>
                    <a:pt x="0" y="197"/>
                  </a:lnTo>
                  <a:lnTo>
                    <a:pt x="88" y="197"/>
                  </a:lnTo>
                  <a:lnTo>
                    <a:pt x="88" y="178"/>
                  </a:lnTo>
                  <a:lnTo>
                    <a:pt x="23" y="178"/>
                  </a:lnTo>
                  <a:lnTo>
                    <a:pt x="23" y="175"/>
                  </a:lnTo>
                  <a:lnTo>
                    <a:pt x="23" y="175"/>
                  </a:lnTo>
                  <a:lnTo>
                    <a:pt x="27" y="159"/>
                  </a:lnTo>
                  <a:lnTo>
                    <a:pt x="35" y="144"/>
                  </a:lnTo>
                  <a:lnTo>
                    <a:pt x="58" y="118"/>
                  </a:lnTo>
                  <a:lnTo>
                    <a:pt x="69" y="103"/>
                  </a:lnTo>
                  <a:lnTo>
                    <a:pt x="80" y="87"/>
                  </a:lnTo>
                  <a:lnTo>
                    <a:pt x="88" y="69"/>
                  </a:lnTo>
                  <a:lnTo>
                    <a:pt x="88" y="49"/>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8" name="Freeform 149">
              <a:extLst>
                <a:ext uri="{FF2B5EF4-FFF2-40B4-BE49-F238E27FC236}">
                  <a16:creationId xmlns:a16="http://schemas.microsoft.com/office/drawing/2014/main" id="{A00112B4-C569-4D62-81F4-FB0B271AFF49}"/>
                </a:ext>
              </a:extLst>
            </p:cNvPr>
            <p:cNvSpPr>
              <a:spLocks noChangeArrowheads="1"/>
            </p:cNvSpPr>
            <p:nvPr/>
          </p:nvSpPr>
          <p:spPr bwMode="auto">
            <a:xfrm>
              <a:off x="7962984" y="1868331"/>
              <a:ext cx="25092" cy="56456"/>
            </a:xfrm>
            <a:custGeom>
              <a:avLst/>
              <a:gdLst>
                <a:gd name="T0" fmla="*/ 45 w 88"/>
                <a:gd name="T1" fmla="*/ 0 h 198"/>
                <a:gd name="T2" fmla="*/ 45 w 88"/>
                <a:gd name="T3" fmla="*/ 0 h 198"/>
                <a:gd name="T4" fmla="*/ 26 w 88"/>
                <a:gd name="T5" fmla="*/ 4 h 198"/>
                <a:gd name="T6" fmla="*/ 11 w 88"/>
                <a:gd name="T7" fmla="*/ 15 h 198"/>
                <a:gd name="T8" fmla="*/ 4 w 88"/>
                <a:gd name="T9" fmla="*/ 30 h 198"/>
                <a:gd name="T10" fmla="*/ 0 w 88"/>
                <a:gd name="T11" fmla="*/ 49 h 198"/>
                <a:gd name="T12" fmla="*/ 0 w 88"/>
                <a:gd name="T13" fmla="*/ 148 h 198"/>
                <a:gd name="T14" fmla="*/ 0 w 88"/>
                <a:gd name="T15" fmla="*/ 148 h 198"/>
                <a:gd name="T16" fmla="*/ 4 w 88"/>
                <a:gd name="T17" fmla="*/ 171 h 198"/>
                <a:gd name="T18" fmla="*/ 11 w 88"/>
                <a:gd name="T19" fmla="*/ 186 h 198"/>
                <a:gd name="T20" fmla="*/ 26 w 88"/>
                <a:gd name="T21" fmla="*/ 194 h 198"/>
                <a:gd name="T22" fmla="*/ 45 w 88"/>
                <a:gd name="T23" fmla="*/ 197 h 198"/>
                <a:gd name="T24" fmla="*/ 45 w 88"/>
                <a:gd name="T25" fmla="*/ 197 h 198"/>
                <a:gd name="T26" fmla="*/ 64 w 88"/>
                <a:gd name="T27" fmla="*/ 194 h 198"/>
                <a:gd name="T28" fmla="*/ 80 w 88"/>
                <a:gd name="T29" fmla="*/ 186 h 198"/>
                <a:gd name="T30" fmla="*/ 87 w 88"/>
                <a:gd name="T31" fmla="*/ 171 h 198"/>
                <a:gd name="T32" fmla="*/ 87 w 88"/>
                <a:gd name="T33" fmla="*/ 148 h 198"/>
                <a:gd name="T34" fmla="*/ 87 w 88"/>
                <a:gd name="T35" fmla="*/ 49 h 198"/>
                <a:gd name="T36" fmla="*/ 87 w 88"/>
                <a:gd name="T37" fmla="*/ 49 h 198"/>
                <a:gd name="T38" fmla="*/ 87 w 88"/>
                <a:gd name="T39" fmla="*/ 30 h 198"/>
                <a:gd name="T40" fmla="*/ 80 w 88"/>
                <a:gd name="T41" fmla="*/ 15 h 198"/>
                <a:gd name="T42" fmla="*/ 64 w 88"/>
                <a:gd name="T43" fmla="*/ 4 h 198"/>
                <a:gd name="T44" fmla="*/ 45 w 88"/>
                <a:gd name="T45" fmla="*/ 0 h 198"/>
                <a:gd name="T46" fmla="*/ 68 w 88"/>
                <a:gd name="T47" fmla="*/ 152 h 198"/>
                <a:gd name="T48" fmla="*/ 68 w 88"/>
                <a:gd name="T49" fmla="*/ 152 h 198"/>
                <a:gd name="T50" fmla="*/ 64 w 88"/>
                <a:gd name="T51" fmla="*/ 163 h 198"/>
                <a:gd name="T52" fmla="*/ 60 w 88"/>
                <a:gd name="T53" fmla="*/ 171 h 198"/>
                <a:gd name="T54" fmla="*/ 53 w 88"/>
                <a:gd name="T55" fmla="*/ 178 h 198"/>
                <a:gd name="T56" fmla="*/ 45 w 88"/>
                <a:gd name="T57" fmla="*/ 178 h 198"/>
                <a:gd name="T58" fmla="*/ 45 w 88"/>
                <a:gd name="T59" fmla="*/ 178 h 198"/>
                <a:gd name="T60" fmla="*/ 34 w 88"/>
                <a:gd name="T61" fmla="*/ 178 h 198"/>
                <a:gd name="T62" fmla="*/ 26 w 88"/>
                <a:gd name="T63" fmla="*/ 171 h 198"/>
                <a:gd name="T64" fmla="*/ 23 w 88"/>
                <a:gd name="T65" fmla="*/ 163 h 198"/>
                <a:gd name="T66" fmla="*/ 23 w 88"/>
                <a:gd name="T67" fmla="*/ 152 h 198"/>
                <a:gd name="T68" fmla="*/ 23 w 88"/>
                <a:gd name="T69" fmla="*/ 49 h 198"/>
                <a:gd name="T70" fmla="*/ 23 w 88"/>
                <a:gd name="T71" fmla="*/ 49 h 198"/>
                <a:gd name="T72" fmla="*/ 23 w 88"/>
                <a:gd name="T73" fmla="*/ 38 h 198"/>
                <a:gd name="T74" fmla="*/ 26 w 88"/>
                <a:gd name="T75" fmla="*/ 26 h 198"/>
                <a:gd name="T76" fmla="*/ 34 w 88"/>
                <a:gd name="T77" fmla="*/ 23 h 198"/>
                <a:gd name="T78" fmla="*/ 45 w 88"/>
                <a:gd name="T79" fmla="*/ 19 h 198"/>
                <a:gd name="T80" fmla="*/ 45 w 88"/>
                <a:gd name="T81" fmla="*/ 19 h 198"/>
                <a:gd name="T82" fmla="*/ 53 w 88"/>
                <a:gd name="T83" fmla="*/ 23 h 198"/>
                <a:gd name="T84" fmla="*/ 60 w 88"/>
                <a:gd name="T85" fmla="*/ 26 h 198"/>
                <a:gd name="T86" fmla="*/ 64 w 88"/>
                <a:gd name="T87" fmla="*/ 38 h 198"/>
                <a:gd name="T88" fmla="*/ 68 w 88"/>
                <a:gd name="T89" fmla="*/ 49 h 198"/>
                <a:gd name="T90" fmla="*/ 68 w 88"/>
                <a:gd name="T91" fmla="*/ 15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98">
                  <a:moveTo>
                    <a:pt x="45" y="0"/>
                  </a:moveTo>
                  <a:lnTo>
                    <a:pt x="45" y="0"/>
                  </a:lnTo>
                  <a:lnTo>
                    <a:pt x="26" y="4"/>
                  </a:lnTo>
                  <a:lnTo>
                    <a:pt x="11" y="15"/>
                  </a:lnTo>
                  <a:lnTo>
                    <a:pt x="4" y="30"/>
                  </a:lnTo>
                  <a:lnTo>
                    <a:pt x="0" y="49"/>
                  </a:lnTo>
                  <a:lnTo>
                    <a:pt x="0" y="148"/>
                  </a:lnTo>
                  <a:lnTo>
                    <a:pt x="0" y="148"/>
                  </a:lnTo>
                  <a:lnTo>
                    <a:pt x="4" y="171"/>
                  </a:lnTo>
                  <a:lnTo>
                    <a:pt x="11" y="186"/>
                  </a:lnTo>
                  <a:lnTo>
                    <a:pt x="26" y="194"/>
                  </a:lnTo>
                  <a:lnTo>
                    <a:pt x="45" y="197"/>
                  </a:lnTo>
                  <a:lnTo>
                    <a:pt x="45" y="197"/>
                  </a:lnTo>
                  <a:lnTo>
                    <a:pt x="64" y="194"/>
                  </a:lnTo>
                  <a:lnTo>
                    <a:pt x="80" y="186"/>
                  </a:lnTo>
                  <a:lnTo>
                    <a:pt x="87" y="171"/>
                  </a:lnTo>
                  <a:lnTo>
                    <a:pt x="87" y="148"/>
                  </a:lnTo>
                  <a:lnTo>
                    <a:pt x="87" y="49"/>
                  </a:lnTo>
                  <a:lnTo>
                    <a:pt x="87" y="49"/>
                  </a:lnTo>
                  <a:lnTo>
                    <a:pt x="87" y="30"/>
                  </a:lnTo>
                  <a:lnTo>
                    <a:pt x="80" y="15"/>
                  </a:lnTo>
                  <a:lnTo>
                    <a:pt x="64" y="4"/>
                  </a:lnTo>
                  <a:lnTo>
                    <a:pt x="45" y="0"/>
                  </a:lnTo>
                  <a:close/>
                  <a:moveTo>
                    <a:pt x="68" y="152"/>
                  </a:moveTo>
                  <a:lnTo>
                    <a:pt x="68" y="152"/>
                  </a:lnTo>
                  <a:lnTo>
                    <a:pt x="64" y="163"/>
                  </a:lnTo>
                  <a:lnTo>
                    <a:pt x="60" y="171"/>
                  </a:lnTo>
                  <a:lnTo>
                    <a:pt x="53" y="178"/>
                  </a:lnTo>
                  <a:lnTo>
                    <a:pt x="45" y="178"/>
                  </a:lnTo>
                  <a:lnTo>
                    <a:pt x="45" y="178"/>
                  </a:lnTo>
                  <a:lnTo>
                    <a:pt x="34" y="178"/>
                  </a:lnTo>
                  <a:lnTo>
                    <a:pt x="26" y="171"/>
                  </a:lnTo>
                  <a:lnTo>
                    <a:pt x="23" y="163"/>
                  </a:lnTo>
                  <a:lnTo>
                    <a:pt x="23" y="152"/>
                  </a:lnTo>
                  <a:lnTo>
                    <a:pt x="23" y="49"/>
                  </a:lnTo>
                  <a:lnTo>
                    <a:pt x="23" y="49"/>
                  </a:lnTo>
                  <a:lnTo>
                    <a:pt x="23" y="38"/>
                  </a:lnTo>
                  <a:lnTo>
                    <a:pt x="26" y="26"/>
                  </a:lnTo>
                  <a:lnTo>
                    <a:pt x="34" y="23"/>
                  </a:lnTo>
                  <a:lnTo>
                    <a:pt x="45" y="19"/>
                  </a:lnTo>
                  <a:lnTo>
                    <a:pt x="45" y="19"/>
                  </a:lnTo>
                  <a:lnTo>
                    <a:pt x="53" y="23"/>
                  </a:lnTo>
                  <a:lnTo>
                    <a:pt x="60" y="26"/>
                  </a:lnTo>
                  <a:lnTo>
                    <a:pt x="64" y="38"/>
                  </a:lnTo>
                  <a:lnTo>
                    <a:pt x="68" y="49"/>
                  </a:lnTo>
                  <a:lnTo>
                    <a:pt x="68" y="152"/>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59" name="Freeform 150">
              <a:extLst>
                <a:ext uri="{FF2B5EF4-FFF2-40B4-BE49-F238E27FC236}">
                  <a16:creationId xmlns:a16="http://schemas.microsoft.com/office/drawing/2014/main" id="{4D69A5A8-F7A5-4716-9165-52534F444AB4}"/>
                </a:ext>
              </a:extLst>
            </p:cNvPr>
            <p:cNvSpPr>
              <a:spLocks noChangeArrowheads="1"/>
            </p:cNvSpPr>
            <p:nvPr/>
          </p:nvSpPr>
          <p:spPr bwMode="auto">
            <a:xfrm>
              <a:off x="6816290" y="1180816"/>
              <a:ext cx="1026254" cy="602203"/>
            </a:xfrm>
            <a:custGeom>
              <a:avLst/>
              <a:gdLst>
                <a:gd name="T0" fmla="*/ 0 w 3608"/>
                <a:gd name="T1" fmla="*/ 2115 h 2116"/>
                <a:gd name="T2" fmla="*/ 3607 w 3608"/>
                <a:gd name="T3" fmla="*/ 2115 h 2116"/>
                <a:gd name="T4" fmla="*/ 3607 w 3608"/>
                <a:gd name="T5" fmla="*/ 0 h 2116"/>
                <a:gd name="T6" fmla="*/ 0 w 3608"/>
                <a:gd name="T7" fmla="*/ 0 h 2116"/>
                <a:gd name="T8" fmla="*/ 0 w 3608"/>
                <a:gd name="T9" fmla="*/ 2115 h 2116"/>
              </a:gdLst>
              <a:ahLst/>
              <a:cxnLst>
                <a:cxn ang="0">
                  <a:pos x="T0" y="T1"/>
                </a:cxn>
                <a:cxn ang="0">
                  <a:pos x="T2" y="T3"/>
                </a:cxn>
                <a:cxn ang="0">
                  <a:pos x="T4" y="T5"/>
                </a:cxn>
                <a:cxn ang="0">
                  <a:pos x="T6" y="T7"/>
                </a:cxn>
                <a:cxn ang="0">
                  <a:pos x="T8" y="T9"/>
                </a:cxn>
              </a:cxnLst>
              <a:rect l="0" t="0" r="r" b="b"/>
              <a:pathLst>
                <a:path w="3608" h="2116">
                  <a:moveTo>
                    <a:pt x="0" y="2115"/>
                  </a:moveTo>
                  <a:lnTo>
                    <a:pt x="3607" y="2115"/>
                  </a:lnTo>
                  <a:lnTo>
                    <a:pt x="3607" y="0"/>
                  </a:lnTo>
                  <a:lnTo>
                    <a:pt x="0" y="0"/>
                  </a:lnTo>
                  <a:lnTo>
                    <a:pt x="0" y="2115"/>
                  </a:lnTo>
                </a:path>
              </a:pathLst>
            </a:custGeom>
            <a:solidFill>
              <a:srgbClr val="F05366"/>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0" name="Freeform 378">
              <a:extLst>
                <a:ext uri="{FF2B5EF4-FFF2-40B4-BE49-F238E27FC236}">
                  <a16:creationId xmlns:a16="http://schemas.microsoft.com/office/drawing/2014/main" id="{16D18767-1B5E-429E-8A6A-6D35B9454056}"/>
                </a:ext>
              </a:extLst>
            </p:cNvPr>
            <p:cNvSpPr>
              <a:spLocks noChangeArrowheads="1"/>
            </p:cNvSpPr>
            <p:nvPr/>
          </p:nvSpPr>
          <p:spPr bwMode="auto">
            <a:xfrm>
              <a:off x="813081" y="1400368"/>
              <a:ext cx="7645465" cy="365086"/>
            </a:xfrm>
            <a:custGeom>
              <a:avLst/>
              <a:gdLst>
                <a:gd name="T0" fmla="*/ 27251 w 27575"/>
                <a:gd name="T1" fmla="*/ 141 h 1285"/>
                <a:gd name="T2" fmla="*/ 26967 w 27575"/>
                <a:gd name="T3" fmla="*/ 312 h 1285"/>
                <a:gd name="T4" fmla="*/ 26712 w 27575"/>
                <a:gd name="T5" fmla="*/ 103 h 1285"/>
                <a:gd name="T6" fmla="*/ 26450 w 27575"/>
                <a:gd name="T7" fmla="*/ 0 h 1285"/>
                <a:gd name="T8" fmla="*/ 26214 w 27575"/>
                <a:gd name="T9" fmla="*/ 19 h 1285"/>
                <a:gd name="T10" fmla="*/ 25972 w 27575"/>
                <a:gd name="T11" fmla="*/ 0 h 1285"/>
                <a:gd name="T12" fmla="*/ 25717 w 27575"/>
                <a:gd name="T13" fmla="*/ 27 h 1285"/>
                <a:gd name="T14" fmla="*/ 25318 w 27575"/>
                <a:gd name="T15" fmla="*/ 0 h 1285"/>
                <a:gd name="T16" fmla="*/ 24999 w 27575"/>
                <a:gd name="T17" fmla="*/ 42 h 1285"/>
                <a:gd name="T18" fmla="*/ 24707 w 27575"/>
                <a:gd name="T19" fmla="*/ 1018 h 1285"/>
                <a:gd name="T20" fmla="*/ 24289 w 27575"/>
                <a:gd name="T21" fmla="*/ 969 h 1285"/>
                <a:gd name="T22" fmla="*/ 23943 w 27575"/>
                <a:gd name="T23" fmla="*/ 77 h 1285"/>
                <a:gd name="T24" fmla="*/ 23412 w 27575"/>
                <a:gd name="T25" fmla="*/ 232 h 1285"/>
                <a:gd name="T26" fmla="*/ 22910 w 27575"/>
                <a:gd name="T27" fmla="*/ 965 h 1285"/>
                <a:gd name="T28" fmla="*/ 22443 w 27575"/>
                <a:gd name="T29" fmla="*/ 38 h 1285"/>
                <a:gd name="T30" fmla="*/ 21885 w 27575"/>
                <a:gd name="T31" fmla="*/ 1144 h 1285"/>
                <a:gd name="T32" fmla="*/ 21133 w 27575"/>
                <a:gd name="T33" fmla="*/ 0 h 1285"/>
                <a:gd name="T34" fmla="*/ 20442 w 27575"/>
                <a:gd name="T35" fmla="*/ 1204 h 1285"/>
                <a:gd name="T36" fmla="*/ 19705 w 27575"/>
                <a:gd name="T37" fmla="*/ 31 h 1285"/>
                <a:gd name="T38" fmla="*/ 18608 w 27575"/>
                <a:gd name="T39" fmla="*/ 1079 h 1285"/>
                <a:gd name="T40" fmla="*/ 17545 w 27575"/>
                <a:gd name="T41" fmla="*/ 27 h 1285"/>
                <a:gd name="T42" fmla="*/ 16382 w 27575"/>
                <a:gd name="T43" fmla="*/ 1166 h 1285"/>
                <a:gd name="T44" fmla="*/ 15285 w 27575"/>
                <a:gd name="T45" fmla="*/ 31 h 1285"/>
                <a:gd name="T46" fmla="*/ 13789 w 27575"/>
                <a:gd name="T47" fmla="*/ 1144 h 1285"/>
                <a:gd name="T48" fmla="*/ 12320 w 27575"/>
                <a:gd name="T49" fmla="*/ 4 h 1285"/>
                <a:gd name="T50" fmla="*/ 10774 w 27575"/>
                <a:gd name="T51" fmla="*/ 1204 h 1285"/>
                <a:gd name="T52" fmla="*/ 9179 w 27575"/>
                <a:gd name="T53" fmla="*/ 19 h 1285"/>
                <a:gd name="T54" fmla="*/ 7167 w 27575"/>
                <a:gd name="T55" fmla="*/ 1178 h 1285"/>
                <a:gd name="T56" fmla="*/ 4835 w 27575"/>
                <a:gd name="T57" fmla="*/ 38 h 1285"/>
                <a:gd name="T58" fmla="*/ 2423 w 27575"/>
                <a:gd name="T59" fmla="*/ 1079 h 1285"/>
                <a:gd name="T60" fmla="*/ 916 w 27575"/>
                <a:gd name="T61" fmla="*/ 1037 h 1285"/>
                <a:gd name="T62" fmla="*/ 2624 w 27575"/>
                <a:gd name="T63" fmla="*/ 1072 h 1285"/>
                <a:gd name="T64" fmla="*/ 5131 w 27575"/>
                <a:gd name="T65" fmla="*/ 232 h 1285"/>
                <a:gd name="T66" fmla="*/ 7417 w 27575"/>
                <a:gd name="T67" fmla="*/ 1224 h 1285"/>
                <a:gd name="T68" fmla="*/ 9183 w 27575"/>
                <a:gd name="T69" fmla="*/ 103 h 1285"/>
                <a:gd name="T70" fmla="*/ 10778 w 27575"/>
                <a:gd name="T71" fmla="*/ 1284 h 1285"/>
                <a:gd name="T72" fmla="*/ 12399 w 27575"/>
                <a:gd name="T73" fmla="*/ 80 h 1285"/>
                <a:gd name="T74" fmla="*/ 13956 w 27575"/>
                <a:gd name="T75" fmla="*/ 1265 h 1285"/>
                <a:gd name="T76" fmla="*/ 15144 w 27575"/>
                <a:gd name="T77" fmla="*/ 202 h 1285"/>
                <a:gd name="T78" fmla="*/ 16375 w 27575"/>
                <a:gd name="T79" fmla="*/ 1254 h 1285"/>
                <a:gd name="T80" fmla="*/ 17381 w 27575"/>
                <a:gd name="T81" fmla="*/ 274 h 1285"/>
                <a:gd name="T82" fmla="*/ 18604 w 27575"/>
                <a:gd name="T83" fmla="*/ 1189 h 1285"/>
                <a:gd name="T84" fmla="*/ 19580 w 27575"/>
                <a:gd name="T85" fmla="*/ 346 h 1285"/>
                <a:gd name="T86" fmla="*/ 20275 w 27575"/>
                <a:gd name="T87" fmla="*/ 1189 h 1285"/>
                <a:gd name="T88" fmla="*/ 21061 w 27575"/>
                <a:gd name="T89" fmla="*/ 118 h 1285"/>
                <a:gd name="T90" fmla="*/ 21809 w 27575"/>
                <a:gd name="T91" fmla="*/ 1265 h 1285"/>
                <a:gd name="T92" fmla="*/ 22405 w 27575"/>
                <a:gd name="T93" fmla="*/ 118 h 1285"/>
                <a:gd name="T94" fmla="*/ 22865 w 27575"/>
                <a:gd name="T95" fmla="*/ 1265 h 1285"/>
                <a:gd name="T96" fmla="*/ 23344 w 27575"/>
                <a:gd name="T97" fmla="*/ 323 h 1285"/>
                <a:gd name="T98" fmla="*/ 23833 w 27575"/>
                <a:gd name="T99" fmla="*/ 1034 h 1285"/>
                <a:gd name="T100" fmla="*/ 24289 w 27575"/>
                <a:gd name="T101" fmla="*/ 1273 h 1285"/>
                <a:gd name="T102" fmla="*/ 24695 w 27575"/>
                <a:gd name="T103" fmla="*/ 1254 h 1285"/>
                <a:gd name="T104" fmla="*/ 25056 w 27575"/>
                <a:gd name="T105" fmla="*/ 1201 h 1285"/>
                <a:gd name="T106" fmla="*/ 25383 w 27575"/>
                <a:gd name="T107" fmla="*/ 1049 h 1285"/>
                <a:gd name="T108" fmla="*/ 25751 w 27575"/>
                <a:gd name="T109" fmla="*/ 1140 h 1285"/>
                <a:gd name="T110" fmla="*/ 26021 w 27575"/>
                <a:gd name="T111" fmla="*/ 954 h 1285"/>
                <a:gd name="T112" fmla="*/ 26264 w 27575"/>
                <a:gd name="T113" fmla="*/ 1144 h 1285"/>
                <a:gd name="T114" fmla="*/ 26533 w 27575"/>
                <a:gd name="T115" fmla="*/ 1258 h 1285"/>
                <a:gd name="T116" fmla="*/ 26784 w 27575"/>
                <a:gd name="T117" fmla="*/ 1284 h 1285"/>
                <a:gd name="T118" fmla="*/ 27061 w 27575"/>
                <a:gd name="T119" fmla="*/ 1178 h 1285"/>
                <a:gd name="T120" fmla="*/ 27354 w 27575"/>
                <a:gd name="T121" fmla="*/ 954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75" h="1285">
                  <a:moveTo>
                    <a:pt x="27532" y="0"/>
                  </a:moveTo>
                  <a:lnTo>
                    <a:pt x="27532" y="0"/>
                  </a:lnTo>
                  <a:lnTo>
                    <a:pt x="27517" y="0"/>
                  </a:lnTo>
                  <a:lnTo>
                    <a:pt x="27502" y="8"/>
                  </a:lnTo>
                  <a:lnTo>
                    <a:pt x="27490" y="23"/>
                  </a:lnTo>
                  <a:lnTo>
                    <a:pt x="27487" y="38"/>
                  </a:lnTo>
                  <a:lnTo>
                    <a:pt x="27434" y="866"/>
                  </a:lnTo>
                  <a:lnTo>
                    <a:pt x="27403" y="312"/>
                  </a:lnTo>
                  <a:lnTo>
                    <a:pt x="27403" y="312"/>
                  </a:lnTo>
                  <a:lnTo>
                    <a:pt x="27388" y="141"/>
                  </a:lnTo>
                  <a:lnTo>
                    <a:pt x="27380" y="88"/>
                  </a:lnTo>
                  <a:lnTo>
                    <a:pt x="27373" y="46"/>
                  </a:lnTo>
                  <a:lnTo>
                    <a:pt x="27361" y="23"/>
                  </a:lnTo>
                  <a:lnTo>
                    <a:pt x="27350" y="8"/>
                  </a:lnTo>
                  <a:lnTo>
                    <a:pt x="27335" y="0"/>
                  </a:lnTo>
                  <a:lnTo>
                    <a:pt x="27320" y="0"/>
                  </a:lnTo>
                  <a:lnTo>
                    <a:pt x="27320" y="0"/>
                  </a:lnTo>
                  <a:lnTo>
                    <a:pt x="27320" y="0"/>
                  </a:lnTo>
                  <a:lnTo>
                    <a:pt x="27304" y="0"/>
                  </a:lnTo>
                  <a:lnTo>
                    <a:pt x="27289" y="8"/>
                  </a:lnTo>
                  <a:lnTo>
                    <a:pt x="27278" y="23"/>
                  </a:lnTo>
                  <a:lnTo>
                    <a:pt x="27267" y="46"/>
                  </a:lnTo>
                  <a:lnTo>
                    <a:pt x="27259" y="84"/>
                  </a:lnTo>
                  <a:lnTo>
                    <a:pt x="27251" y="141"/>
                  </a:lnTo>
                  <a:lnTo>
                    <a:pt x="27236" y="308"/>
                  </a:lnTo>
                  <a:lnTo>
                    <a:pt x="27217" y="639"/>
                  </a:lnTo>
                  <a:lnTo>
                    <a:pt x="27202" y="886"/>
                  </a:lnTo>
                  <a:lnTo>
                    <a:pt x="27171" y="331"/>
                  </a:lnTo>
                  <a:lnTo>
                    <a:pt x="27171" y="331"/>
                  </a:lnTo>
                  <a:lnTo>
                    <a:pt x="27164" y="232"/>
                  </a:lnTo>
                  <a:lnTo>
                    <a:pt x="27156" y="156"/>
                  </a:lnTo>
                  <a:lnTo>
                    <a:pt x="27149" y="103"/>
                  </a:lnTo>
                  <a:lnTo>
                    <a:pt x="27141" y="65"/>
                  </a:lnTo>
                  <a:lnTo>
                    <a:pt x="27130" y="38"/>
                  </a:lnTo>
                  <a:lnTo>
                    <a:pt x="27118" y="27"/>
                  </a:lnTo>
                  <a:lnTo>
                    <a:pt x="27103" y="19"/>
                  </a:lnTo>
                  <a:lnTo>
                    <a:pt x="27088" y="19"/>
                  </a:lnTo>
                  <a:lnTo>
                    <a:pt x="27088" y="19"/>
                  </a:lnTo>
                  <a:lnTo>
                    <a:pt x="27073" y="19"/>
                  </a:lnTo>
                  <a:lnTo>
                    <a:pt x="27061" y="27"/>
                  </a:lnTo>
                  <a:lnTo>
                    <a:pt x="27050" y="38"/>
                  </a:lnTo>
                  <a:lnTo>
                    <a:pt x="27038" y="54"/>
                  </a:lnTo>
                  <a:lnTo>
                    <a:pt x="27035" y="73"/>
                  </a:lnTo>
                  <a:lnTo>
                    <a:pt x="27027" y="99"/>
                  </a:lnTo>
                  <a:lnTo>
                    <a:pt x="27019" y="168"/>
                  </a:lnTo>
                  <a:lnTo>
                    <a:pt x="27016" y="168"/>
                  </a:lnTo>
                  <a:lnTo>
                    <a:pt x="26997" y="832"/>
                  </a:lnTo>
                  <a:lnTo>
                    <a:pt x="26967" y="312"/>
                  </a:lnTo>
                  <a:lnTo>
                    <a:pt x="26967" y="312"/>
                  </a:lnTo>
                  <a:lnTo>
                    <a:pt x="26955" y="141"/>
                  </a:lnTo>
                  <a:lnTo>
                    <a:pt x="26948" y="88"/>
                  </a:lnTo>
                  <a:lnTo>
                    <a:pt x="26936" y="46"/>
                  </a:lnTo>
                  <a:lnTo>
                    <a:pt x="26928" y="23"/>
                  </a:lnTo>
                  <a:lnTo>
                    <a:pt x="26913" y="8"/>
                  </a:lnTo>
                  <a:lnTo>
                    <a:pt x="26902" y="0"/>
                  </a:lnTo>
                  <a:lnTo>
                    <a:pt x="26883" y="0"/>
                  </a:lnTo>
                  <a:lnTo>
                    <a:pt x="26883" y="0"/>
                  </a:lnTo>
                  <a:lnTo>
                    <a:pt x="26883" y="0"/>
                  </a:lnTo>
                  <a:lnTo>
                    <a:pt x="26867" y="0"/>
                  </a:lnTo>
                  <a:lnTo>
                    <a:pt x="26852" y="8"/>
                  </a:lnTo>
                  <a:lnTo>
                    <a:pt x="26841" y="23"/>
                  </a:lnTo>
                  <a:lnTo>
                    <a:pt x="26833" y="46"/>
                  </a:lnTo>
                  <a:lnTo>
                    <a:pt x="26822" y="84"/>
                  </a:lnTo>
                  <a:lnTo>
                    <a:pt x="26815" y="141"/>
                  </a:lnTo>
                  <a:lnTo>
                    <a:pt x="26803" y="308"/>
                  </a:lnTo>
                  <a:lnTo>
                    <a:pt x="26784" y="639"/>
                  </a:lnTo>
                  <a:lnTo>
                    <a:pt x="26769" y="886"/>
                  </a:lnTo>
                  <a:lnTo>
                    <a:pt x="26735" y="331"/>
                  </a:lnTo>
                  <a:lnTo>
                    <a:pt x="26735" y="331"/>
                  </a:lnTo>
                  <a:lnTo>
                    <a:pt x="26727" y="232"/>
                  </a:lnTo>
                  <a:lnTo>
                    <a:pt x="26719" y="156"/>
                  </a:lnTo>
                  <a:lnTo>
                    <a:pt x="26712" y="103"/>
                  </a:lnTo>
                  <a:lnTo>
                    <a:pt x="26704" y="65"/>
                  </a:lnTo>
                  <a:lnTo>
                    <a:pt x="26693" y="38"/>
                  </a:lnTo>
                  <a:lnTo>
                    <a:pt x="26681" y="27"/>
                  </a:lnTo>
                  <a:lnTo>
                    <a:pt x="26670" y="19"/>
                  </a:lnTo>
                  <a:lnTo>
                    <a:pt x="26655" y="19"/>
                  </a:lnTo>
                  <a:lnTo>
                    <a:pt x="26655" y="19"/>
                  </a:lnTo>
                  <a:lnTo>
                    <a:pt x="26636" y="19"/>
                  </a:lnTo>
                  <a:lnTo>
                    <a:pt x="26625" y="27"/>
                  </a:lnTo>
                  <a:lnTo>
                    <a:pt x="26613" y="35"/>
                  </a:lnTo>
                  <a:lnTo>
                    <a:pt x="26606" y="50"/>
                  </a:lnTo>
                  <a:lnTo>
                    <a:pt x="26598" y="69"/>
                  </a:lnTo>
                  <a:lnTo>
                    <a:pt x="26594" y="96"/>
                  </a:lnTo>
                  <a:lnTo>
                    <a:pt x="26583" y="160"/>
                  </a:lnTo>
                  <a:lnTo>
                    <a:pt x="26579" y="160"/>
                  </a:lnTo>
                  <a:lnTo>
                    <a:pt x="26560" y="832"/>
                  </a:lnTo>
                  <a:lnTo>
                    <a:pt x="26530" y="312"/>
                  </a:lnTo>
                  <a:lnTo>
                    <a:pt x="26530" y="312"/>
                  </a:lnTo>
                  <a:lnTo>
                    <a:pt x="26518" y="141"/>
                  </a:lnTo>
                  <a:lnTo>
                    <a:pt x="26511" y="88"/>
                  </a:lnTo>
                  <a:lnTo>
                    <a:pt x="26503" y="46"/>
                  </a:lnTo>
                  <a:lnTo>
                    <a:pt x="26492" y="23"/>
                  </a:lnTo>
                  <a:lnTo>
                    <a:pt x="26480" y="8"/>
                  </a:lnTo>
                  <a:lnTo>
                    <a:pt x="26465" y="0"/>
                  </a:lnTo>
                  <a:lnTo>
                    <a:pt x="26450" y="0"/>
                  </a:lnTo>
                  <a:lnTo>
                    <a:pt x="26450" y="0"/>
                  </a:lnTo>
                  <a:lnTo>
                    <a:pt x="26450" y="0"/>
                  </a:lnTo>
                  <a:lnTo>
                    <a:pt x="26431" y="0"/>
                  </a:lnTo>
                  <a:lnTo>
                    <a:pt x="26420" y="8"/>
                  </a:lnTo>
                  <a:lnTo>
                    <a:pt x="26404" y="23"/>
                  </a:lnTo>
                  <a:lnTo>
                    <a:pt x="26397" y="46"/>
                  </a:lnTo>
                  <a:lnTo>
                    <a:pt x="26385" y="84"/>
                  </a:lnTo>
                  <a:lnTo>
                    <a:pt x="26378" y="141"/>
                  </a:lnTo>
                  <a:lnTo>
                    <a:pt x="26366" y="308"/>
                  </a:lnTo>
                  <a:lnTo>
                    <a:pt x="26347" y="639"/>
                  </a:lnTo>
                  <a:lnTo>
                    <a:pt x="26332" y="886"/>
                  </a:lnTo>
                  <a:lnTo>
                    <a:pt x="26298" y="331"/>
                  </a:lnTo>
                  <a:lnTo>
                    <a:pt x="26298" y="331"/>
                  </a:lnTo>
                  <a:lnTo>
                    <a:pt x="26294" y="232"/>
                  </a:lnTo>
                  <a:lnTo>
                    <a:pt x="26287" y="156"/>
                  </a:lnTo>
                  <a:lnTo>
                    <a:pt x="26279" y="103"/>
                  </a:lnTo>
                  <a:lnTo>
                    <a:pt x="26268" y="65"/>
                  </a:lnTo>
                  <a:lnTo>
                    <a:pt x="26256" y="38"/>
                  </a:lnTo>
                  <a:lnTo>
                    <a:pt x="26245" y="27"/>
                  </a:lnTo>
                  <a:lnTo>
                    <a:pt x="26233" y="19"/>
                  </a:lnTo>
                  <a:lnTo>
                    <a:pt x="26218" y="19"/>
                  </a:lnTo>
                  <a:lnTo>
                    <a:pt x="26218" y="19"/>
                  </a:lnTo>
                  <a:lnTo>
                    <a:pt x="26214" y="19"/>
                  </a:lnTo>
                  <a:lnTo>
                    <a:pt x="26214" y="19"/>
                  </a:lnTo>
                  <a:lnTo>
                    <a:pt x="26199" y="23"/>
                  </a:lnTo>
                  <a:lnTo>
                    <a:pt x="26188" y="27"/>
                  </a:lnTo>
                  <a:lnTo>
                    <a:pt x="26176" y="38"/>
                  </a:lnTo>
                  <a:lnTo>
                    <a:pt x="26169" y="54"/>
                  </a:lnTo>
                  <a:lnTo>
                    <a:pt x="26161" y="77"/>
                  </a:lnTo>
                  <a:lnTo>
                    <a:pt x="26154" y="103"/>
                  </a:lnTo>
                  <a:lnTo>
                    <a:pt x="26146" y="171"/>
                  </a:lnTo>
                  <a:lnTo>
                    <a:pt x="26146" y="171"/>
                  </a:lnTo>
                  <a:lnTo>
                    <a:pt x="26120" y="950"/>
                  </a:lnTo>
                  <a:lnTo>
                    <a:pt x="26120" y="950"/>
                  </a:lnTo>
                  <a:lnTo>
                    <a:pt x="26116" y="999"/>
                  </a:lnTo>
                  <a:lnTo>
                    <a:pt x="26116" y="999"/>
                  </a:lnTo>
                  <a:lnTo>
                    <a:pt x="26108" y="946"/>
                  </a:lnTo>
                  <a:lnTo>
                    <a:pt x="26062" y="312"/>
                  </a:lnTo>
                  <a:lnTo>
                    <a:pt x="26062" y="312"/>
                  </a:lnTo>
                  <a:lnTo>
                    <a:pt x="26055" y="217"/>
                  </a:lnTo>
                  <a:lnTo>
                    <a:pt x="26047" y="145"/>
                  </a:lnTo>
                  <a:lnTo>
                    <a:pt x="26040" y="88"/>
                  </a:lnTo>
                  <a:lnTo>
                    <a:pt x="26028" y="50"/>
                  </a:lnTo>
                  <a:lnTo>
                    <a:pt x="26017" y="23"/>
                  </a:lnTo>
                  <a:lnTo>
                    <a:pt x="26006" y="8"/>
                  </a:lnTo>
                  <a:lnTo>
                    <a:pt x="25990" y="0"/>
                  </a:lnTo>
                  <a:lnTo>
                    <a:pt x="25972" y="0"/>
                  </a:lnTo>
                  <a:lnTo>
                    <a:pt x="25972" y="0"/>
                  </a:lnTo>
                  <a:lnTo>
                    <a:pt x="25972" y="0"/>
                  </a:lnTo>
                  <a:lnTo>
                    <a:pt x="25972" y="0"/>
                  </a:lnTo>
                  <a:lnTo>
                    <a:pt x="25956" y="0"/>
                  </a:lnTo>
                  <a:lnTo>
                    <a:pt x="25941" y="8"/>
                  </a:lnTo>
                  <a:lnTo>
                    <a:pt x="25926" y="23"/>
                  </a:lnTo>
                  <a:lnTo>
                    <a:pt x="25914" y="50"/>
                  </a:lnTo>
                  <a:lnTo>
                    <a:pt x="25907" y="88"/>
                  </a:lnTo>
                  <a:lnTo>
                    <a:pt x="25895" y="141"/>
                  </a:lnTo>
                  <a:lnTo>
                    <a:pt x="25888" y="213"/>
                  </a:lnTo>
                  <a:lnTo>
                    <a:pt x="25880" y="308"/>
                  </a:lnTo>
                  <a:lnTo>
                    <a:pt x="25857" y="635"/>
                  </a:lnTo>
                  <a:lnTo>
                    <a:pt x="25831" y="969"/>
                  </a:lnTo>
                  <a:lnTo>
                    <a:pt x="25831" y="969"/>
                  </a:lnTo>
                  <a:lnTo>
                    <a:pt x="25827" y="1022"/>
                  </a:lnTo>
                  <a:lnTo>
                    <a:pt x="25827" y="1022"/>
                  </a:lnTo>
                  <a:lnTo>
                    <a:pt x="25823" y="969"/>
                  </a:lnTo>
                  <a:lnTo>
                    <a:pt x="25778" y="331"/>
                  </a:lnTo>
                  <a:lnTo>
                    <a:pt x="25778" y="331"/>
                  </a:lnTo>
                  <a:lnTo>
                    <a:pt x="25770" y="236"/>
                  </a:lnTo>
                  <a:lnTo>
                    <a:pt x="25763" y="164"/>
                  </a:lnTo>
                  <a:lnTo>
                    <a:pt x="25751" y="111"/>
                  </a:lnTo>
                  <a:lnTo>
                    <a:pt x="25743" y="69"/>
                  </a:lnTo>
                  <a:lnTo>
                    <a:pt x="25732" y="46"/>
                  </a:lnTo>
                  <a:lnTo>
                    <a:pt x="25717" y="27"/>
                  </a:lnTo>
                  <a:lnTo>
                    <a:pt x="25705" y="23"/>
                  </a:lnTo>
                  <a:lnTo>
                    <a:pt x="25687" y="19"/>
                  </a:lnTo>
                  <a:lnTo>
                    <a:pt x="25687" y="19"/>
                  </a:lnTo>
                  <a:lnTo>
                    <a:pt x="25671" y="19"/>
                  </a:lnTo>
                  <a:lnTo>
                    <a:pt x="25660" y="23"/>
                  </a:lnTo>
                  <a:lnTo>
                    <a:pt x="25649" y="35"/>
                  </a:lnTo>
                  <a:lnTo>
                    <a:pt x="25641" y="46"/>
                  </a:lnTo>
                  <a:lnTo>
                    <a:pt x="25634" y="61"/>
                  </a:lnTo>
                  <a:lnTo>
                    <a:pt x="25626" y="80"/>
                  </a:lnTo>
                  <a:lnTo>
                    <a:pt x="25615" y="134"/>
                  </a:lnTo>
                  <a:lnTo>
                    <a:pt x="25489" y="950"/>
                  </a:lnTo>
                  <a:lnTo>
                    <a:pt x="25489" y="950"/>
                  </a:lnTo>
                  <a:lnTo>
                    <a:pt x="25474" y="1079"/>
                  </a:lnTo>
                  <a:lnTo>
                    <a:pt x="25474" y="1079"/>
                  </a:lnTo>
                  <a:lnTo>
                    <a:pt x="25459" y="946"/>
                  </a:lnTo>
                  <a:lnTo>
                    <a:pt x="25405" y="312"/>
                  </a:lnTo>
                  <a:lnTo>
                    <a:pt x="25405" y="312"/>
                  </a:lnTo>
                  <a:lnTo>
                    <a:pt x="25394" y="213"/>
                  </a:lnTo>
                  <a:lnTo>
                    <a:pt x="25383" y="141"/>
                  </a:lnTo>
                  <a:lnTo>
                    <a:pt x="25371" y="84"/>
                  </a:lnTo>
                  <a:lnTo>
                    <a:pt x="25360" y="46"/>
                  </a:lnTo>
                  <a:lnTo>
                    <a:pt x="25349" y="19"/>
                  </a:lnTo>
                  <a:lnTo>
                    <a:pt x="25333" y="8"/>
                  </a:lnTo>
                  <a:lnTo>
                    <a:pt x="25318" y="0"/>
                  </a:lnTo>
                  <a:lnTo>
                    <a:pt x="25303" y="0"/>
                  </a:lnTo>
                  <a:lnTo>
                    <a:pt x="25303" y="0"/>
                  </a:lnTo>
                  <a:lnTo>
                    <a:pt x="25303" y="0"/>
                  </a:lnTo>
                  <a:lnTo>
                    <a:pt x="25288" y="0"/>
                  </a:lnTo>
                  <a:lnTo>
                    <a:pt x="25273" y="8"/>
                  </a:lnTo>
                  <a:lnTo>
                    <a:pt x="25257" y="19"/>
                  </a:lnTo>
                  <a:lnTo>
                    <a:pt x="25246" y="46"/>
                  </a:lnTo>
                  <a:lnTo>
                    <a:pt x="25231" y="84"/>
                  </a:lnTo>
                  <a:lnTo>
                    <a:pt x="25219" y="137"/>
                  </a:lnTo>
                  <a:lnTo>
                    <a:pt x="25212" y="213"/>
                  </a:lnTo>
                  <a:lnTo>
                    <a:pt x="25200" y="308"/>
                  </a:lnTo>
                  <a:lnTo>
                    <a:pt x="25170" y="635"/>
                  </a:lnTo>
                  <a:lnTo>
                    <a:pt x="25140" y="969"/>
                  </a:lnTo>
                  <a:lnTo>
                    <a:pt x="25140" y="969"/>
                  </a:lnTo>
                  <a:lnTo>
                    <a:pt x="25128" y="1098"/>
                  </a:lnTo>
                  <a:lnTo>
                    <a:pt x="25128" y="1098"/>
                  </a:lnTo>
                  <a:lnTo>
                    <a:pt x="25113" y="965"/>
                  </a:lnTo>
                  <a:lnTo>
                    <a:pt x="25056" y="331"/>
                  </a:lnTo>
                  <a:lnTo>
                    <a:pt x="25056" y="331"/>
                  </a:lnTo>
                  <a:lnTo>
                    <a:pt x="25045" y="236"/>
                  </a:lnTo>
                  <a:lnTo>
                    <a:pt x="25037" y="160"/>
                  </a:lnTo>
                  <a:lnTo>
                    <a:pt x="25026" y="103"/>
                  </a:lnTo>
                  <a:lnTo>
                    <a:pt x="25011" y="65"/>
                  </a:lnTo>
                  <a:lnTo>
                    <a:pt x="24999" y="42"/>
                  </a:lnTo>
                  <a:lnTo>
                    <a:pt x="24984" y="27"/>
                  </a:lnTo>
                  <a:lnTo>
                    <a:pt x="24969" y="19"/>
                  </a:lnTo>
                  <a:lnTo>
                    <a:pt x="24954" y="19"/>
                  </a:lnTo>
                  <a:lnTo>
                    <a:pt x="24954" y="19"/>
                  </a:lnTo>
                  <a:lnTo>
                    <a:pt x="24954" y="19"/>
                  </a:lnTo>
                  <a:lnTo>
                    <a:pt x="24954" y="19"/>
                  </a:lnTo>
                  <a:lnTo>
                    <a:pt x="24938" y="19"/>
                  </a:lnTo>
                  <a:lnTo>
                    <a:pt x="24923" y="27"/>
                  </a:lnTo>
                  <a:lnTo>
                    <a:pt x="24908" y="42"/>
                  </a:lnTo>
                  <a:lnTo>
                    <a:pt x="24896" y="65"/>
                  </a:lnTo>
                  <a:lnTo>
                    <a:pt x="24885" y="103"/>
                  </a:lnTo>
                  <a:lnTo>
                    <a:pt x="24874" y="156"/>
                  </a:lnTo>
                  <a:lnTo>
                    <a:pt x="24862" y="232"/>
                  </a:lnTo>
                  <a:lnTo>
                    <a:pt x="24851" y="327"/>
                  </a:lnTo>
                  <a:lnTo>
                    <a:pt x="24817" y="586"/>
                  </a:lnTo>
                  <a:lnTo>
                    <a:pt x="24817" y="586"/>
                  </a:lnTo>
                  <a:lnTo>
                    <a:pt x="24771" y="946"/>
                  </a:lnTo>
                  <a:lnTo>
                    <a:pt x="24771" y="946"/>
                  </a:lnTo>
                  <a:lnTo>
                    <a:pt x="24760" y="1018"/>
                  </a:lnTo>
                  <a:lnTo>
                    <a:pt x="24752" y="1076"/>
                  </a:lnTo>
                  <a:lnTo>
                    <a:pt x="24733" y="1147"/>
                  </a:lnTo>
                  <a:lnTo>
                    <a:pt x="24733" y="1147"/>
                  </a:lnTo>
                  <a:lnTo>
                    <a:pt x="24714" y="1072"/>
                  </a:lnTo>
                  <a:lnTo>
                    <a:pt x="24707" y="1018"/>
                  </a:lnTo>
                  <a:lnTo>
                    <a:pt x="24695" y="946"/>
                  </a:lnTo>
                  <a:lnTo>
                    <a:pt x="24619" y="308"/>
                  </a:lnTo>
                  <a:lnTo>
                    <a:pt x="24619" y="308"/>
                  </a:lnTo>
                  <a:lnTo>
                    <a:pt x="24608" y="221"/>
                  </a:lnTo>
                  <a:lnTo>
                    <a:pt x="24593" y="152"/>
                  </a:lnTo>
                  <a:lnTo>
                    <a:pt x="24581" y="99"/>
                  </a:lnTo>
                  <a:lnTo>
                    <a:pt x="24566" y="57"/>
                  </a:lnTo>
                  <a:lnTo>
                    <a:pt x="24547" y="27"/>
                  </a:lnTo>
                  <a:lnTo>
                    <a:pt x="24532" y="12"/>
                  </a:lnTo>
                  <a:lnTo>
                    <a:pt x="24513" y="0"/>
                  </a:lnTo>
                  <a:lnTo>
                    <a:pt x="24494" y="0"/>
                  </a:lnTo>
                  <a:lnTo>
                    <a:pt x="24494" y="0"/>
                  </a:lnTo>
                  <a:lnTo>
                    <a:pt x="24494" y="0"/>
                  </a:lnTo>
                  <a:lnTo>
                    <a:pt x="24494" y="0"/>
                  </a:lnTo>
                  <a:lnTo>
                    <a:pt x="24475" y="0"/>
                  </a:lnTo>
                  <a:lnTo>
                    <a:pt x="24456" y="12"/>
                  </a:lnTo>
                  <a:lnTo>
                    <a:pt x="24441" y="27"/>
                  </a:lnTo>
                  <a:lnTo>
                    <a:pt x="24426" y="57"/>
                  </a:lnTo>
                  <a:lnTo>
                    <a:pt x="24410" y="96"/>
                  </a:lnTo>
                  <a:lnTo>
                    <a:pt x="24395" y="149"/>
                  </a:lnTo>
                  <a:lnTo>
                    <a:pt x="24384" y="221"/>
                  </a:lnTo>
                  <a:lnTo>
                    <a:pt x="24369" y="308"/>
                  </a:lnTo>
                  <a:lnTo>
                    <a:pt x="24331" y="635"/>
                  </a:lnTo>
                  <a:lnTo>
                    <a:pt x="24289" y="969"/>
                  </a:lnTo>
                  <a:lnTo>
                    <a:pt x="24289" y="969"/>
                  </a:lnTo>
                  <a:lnTo>
                    <a:pt x="24278" y="1037"/>
                  </a:lnTo>
                  <a:lnTo>
                    <a:pt x="24270" y="1094"/>
                  </a:lnTo>
                  <a:lnTo>
                    <a:pt x="24251" y="1166"/>
                  </a:lnTo>
                  <a:lnTo>
                    <a:pt x="24251" y="1166"/>
                  </a:lnTo>
                  <a:lnTo>
                    <a:pt x="24232" y="1094"/>
                  </a:lnTo>
                  <a:lnTo>
                    <a:pt x="24224" y="1037"/>
                  </a:lnTo>
                  <a:lnTo>
                    <a:pt x="24213" y="965"/>
                  </a:lnTo>
                  <a:lnTo>
                    <a:pt x="24137" y="331"/>
                  </a:lnTo>
                  <a:lnTo>
                    <a:pt x="24137" y="331"/>
                  </a:lnTo>
                  <a:lnTo>
                    <a:pt x="24126" y="244"/>
                  </a:lnTo>
                  <a:lnTo>
                    <a:pt x="24111" y="171"/>
                  </a:lnTo>
                  <a:lnTo>
                    <a:pt x="24099" y="118"/>
                  </a:lnTo>
                  <a:lnTo>
                    <a:pt x="24084" y="77"/>
                  </a:lnTo>
                  <a:lnTo>
                    <a:pt x="24065" y="50"/>
                  </a:lnTo>
                  <a:lnTo>
                    <a:pt x="24050" y="31"/>
                  </a:lnTo>
                  <a:lnTo>
                    <a:pt x="24031" y="23"/>
                  </a:lnTo>
                  <a:lnTo>
                    <a:pt x="24012" y="19"/>
                  </a:lnTo>
                  <a:lnTo>
                    <a:pt x="24012" y="19"/>
                  </a:lnTo>
                  <a:lnTo>
                    <a:pt x="24012" y="19"/>
                  </a:lnTo>
                  <a:lnTo>
                    <a:pt x="23993" y="23"/>
                  </a:lnTo>
                  <a:lnTo>
                    <a:pt x="23974" y="31"/>
                  </a:lnTo>
                  <a:lnTo>
                    <a:pt x="23959" y="50"/>
                  </a:lnTo>
                  <a:lnTo>
                    <a:pt x="23943" y="77"/>
                  </a:lnTo>
                  <a:lnTo>
                    <a:pt x="23928" y="118"/>
                  </a:lnTo>
                  <a:lnTo>
                    <a:pt x="23913" y="171"/>
                  </a:lnTo>
                  <a:lnTo>
                    <a:pt x="23902" y="240"/>
                  </a:lnTo>
                  <a:lnTo>
                    <a:pt x="23886" y="327"/>
                  </a:lnTo>
                  <a:lnTo>
                    <a:pt x="23765" y="942"/>
                  </a:lnTo>
                  <a:lnTo>
                    <a:pt x="23765" y="942"/>
                  </a:lnTo>
                  <a:lnTo>
                    <a:pt x="23750" y="1018"/>
                  </a:lnTo>
                  <a:lnTo>
                    <a:pt x="23731" y="1076"/>
                  </a:lnTo>
                  <a:lnTo>
                    <a:pt x="23712" y="1117"/>
                  </a:lnTo>
                  <a:lnTo>
                    <a:pt x="23697" y="1147"/>
                  </a:lnTo>
                  <a:lnTo>
                    <a:pt x="23685" y="1166"/>
                  </a:lnTo>
                  <a:lnTo>
                    <a:pt x="23674" y="1174"/>
                  </a:lnTo>
                  <a:lnTo>
                    <a:pt x="23666" y="1182"/>
                  </a:lnTo>
                  <a:lnTo>
                    <a:pt x="23666" y="1182"/>
                  </a:lnTo>
                  <a:lnTo>
                    <a:pt x="23659" y="1174"/>
                  </a:lnTo>
                  <a:lnTo>
                    <a:pt x="23647" y="1166"/>
                  </a:lnTo>
                  <a:lnTo>
                    <a:pt x="23632" y="1144"/>
                  </a:lnTo>
                  <a:lnTo>
                    <a:pt x="23617" y="1117"/>
                  </a:lnTo>
                  <a:lnTo>
                    <a:pt x="23602" y="1072"/>
                  </a:lnTo>
                  <a:lnTo>
                    <a:pt x="23582" y="1014"/>
                  </a:lnTo>
                  <a:lnTo>
                    <a:pt x="23564" y="942"/>
                  </a:lnTo>
                  <a:lnTo>
                    <a:pt x="23427" y="304"/>
                  </a:lnTo>
                  <a:lnTo>
                    <a:pt x="23427" y="304"/>
                  </a:lnTo>
                  <a:lnTo>
                    <a:pt x="23412" y="232"/>
                  </a:lnTo>
                  <a:lnTo>
                    <a:pt x="23393" y="171"/>
                  </a:lnTo>
                  <a:lnTo>
                    <a:pt x="23370" y="118"/>
                  </a:lnTo>
                  <a:lnTo>
                    <a:pt x="23347" y="77"/>
                  </a:lnTo>
                  <a:lnTo>
                    <a:pt x="23325" y="42"/>
                  </a:lnTo>
                  <a:lnTo>
                    <a:pt x="23298" y="19"/>
                  </a:lnTo>
                  <a:lnTo>
                    <a:pt x="23286" y="8"/>
                  </a:lnTo>
                  <a:lnTo>
                    <a:pt x="23271" y="4"/>
                  </a:lnTo>
                  <a:lnTo>
                    <a:pt x="23256" y="0"/>
                  </a:lnTo>
                  <a:lnTo>
                    <a:pt x="23241" y="0"/>
                  </a:lnTo>
                  <a:lnTo>
                    <a:pt x="23241" y="0"/>
                  </a:lnTo>
                  <a:lnTo>
                    <a:pt x="23241" y="0"/>
                  </a:lnTo>
                  <a:lnTo>
                    <a:pt x="23241" y="0"/>
                  </a:lnTo>
                  <a:lnTo>
                    <a:pt x="23226" y="0"/>
                  </a:lnTo>
                  <a:lnTo>
                    <a:pt x="23211" y="4"/>
                  </a:lnTo>
                  <a:lnTo>
                    <a:pt x="23199" y="8"/>
                  </a:lnTo>
                  <a:lnTo>
                    <a:pt x="23184" y="16"/>
                  </a:lnTo>
                  <a:lnTo>
                    <a:pt x="23158" y="42"/>
                  </a:lnTo>
                  <a:lnTo>
                    <a:pt x="23135" y="73"/>
                  </a:lnTo>
                  <a:lnTo>
                    <a:pt x="23112" y="118"/>
                  </a:lnTo>
                  <a:lnTo>
                    <a:pt x="23093" y="168"/>
                  </a:lnTo>
                  <a:lnTo>
                    <a:pt x="23074" y="232"/>
                  </a:lnTo>
                  <a:lnTo>
                    <a:pt x="23055" y="304"/>
                  </a:lnTo>
                  <a:lnTo>
                    <a:pt x="22983" y="631"/>
                  </a:lnTo>
                  <a:lnTo>
                    <a:pt x="22910" y="965"/>
                  </a:lnTo>
                  <a:lnTo>
                    <a:pt x="22910" y="965"/>
                  </a:lnTo>
                  <a:lnTo>
                    <a:pt x="22891" y="1037"/>
                  </a:lnTo>
                  <a:lnTo>
                    <a:pt x="22873" y="1094"/>
                  </a:lnTo>
                  <a:lnTo>
                    <a:pt x="22857" y="1136"/>
                  </a:lnTo>
                  <a:lnTo>
                    <a:pt x="22842" y="1166"/>
                  </a:lnTo>
                  <a:lnTo>
                    <a:pt x="22827" y="1185"/>
                  </a:lnTo>
                  <a:lnTo>
                    <a:pt x="22819" y="1197"/>
                  </a:lnTo>
                  <a:lnTo>
                    <a:pt x="22808" y="1204"/>
                  </a:lnTo>
                  <a:lnTo>
                    <a:pt x="22808" y="1204"/>
                  </a:lnTo>
                  <a:lnTo>
                    <a:pt x="22800" y="1197"/>
                  </a:lnTo>
                  <a:lnTo>
                    <a:pt x="22789" y="1185"/>
                  </a:lnTo>
                  <a:lnTo>
                    <a:pt x="22777" y="1166"/>
                  </a:lnTo>
                  <a:lnTo>
                    <a:pt x="22762" y="1136"/>
                  </a:lnTo>
                  <a:lnTo>
                    <a:pt x="22743" y="1094"/>
                  </a:lnTo>
                  <a:lnTo>
                    <a:pt x="22728" y="1037"/>
                  </a:lnTo>
                  <a:lnTo>
                    <a:pt x="22709" y="961"/>
                  </a:lnTo>
                  <a:lnTo>
                    <a:pt x="22572" y="327"/>
                  </a:lnTo>
                  <a:lnTo>
                    <a:pt x="22572" y="327"/>
                  </a:lnTo>
                  <a:lnTo>
                    <a:pt x="22554" y="255"/>
                  </a:lnTo>
                  <a:lnTo>
                    <a:pt x="22535" y="190"/>
                  </a:lnTo>
                  <a:lnTo>
                    <a:pt x="22516" y="137"/>
                  </a:lnTo>
                  <a:lnTo>
                    <a:pt x="22493" y="96"/>
                  </a:lnTo>
                  <a:lnTo>
                    <a:pt x="22466" y="61"/>
                  </a:lnTo>
                  <a:lnTo>
                    <a:pt x="22443" y="38"/>
                  </a:lnTo>
                  <a:lnTo>
                    <a:pt x="22428" y="31"/>
                  </a:lnTo>
                  <a:lnTo>
                    <a:pt x="22413" y="23"/>
                  </a:lnTo>
                  <a:lnTo>
                    <a:pt x="22402" y="19"/>
                  </a:lnTo>
                  <a:lnTo>
                    <a:pt x="22386" y="19"/>
                  </a:lnTo>
                  <a:lnTo>
                    <a:pt x="22386" y="19"/>
                  </a:lnTo>
                  <a:lnTo>
                    <a:pt x="22386" y="19"/>
                  </a:lnTo>
                  <a:lnTo>
                    <a:pt x="22386" y="19"/>
                  </a:lnTo>
                  <a:lnTo>
                    <a:pt x="22371" y="19"/>
                  </a:lnTo>
                  <a:lnTo>
                    <a:pt x="22356" y="23"/>
                  </a:lnTo>
                  <a:lnTo>
                    <a:pt x="22341" y="31"/>
                  </a:lnTo>
                  <a:lnTo>
                    <a:pt x="22330" y="38"/>
                  </a:lnTo>
                  <a:lnTo>
                    <a:pt x="22303" y="61"/>
                  </a:lnTo>
                  <a:lnTo>
                    <a:pt x="22280" y="96"/>
                  </a:lnTo>
                  <a:lnTo>
                    <a:pt x="22257" y="137"/>
                  </a:lnTo>
                  <a:lnTo>
                    <a:pt x="22234" y="186"/>
                  </a:lnTo>
                  <a:lnTo>
                    <a:pt x="22216" y="251"/>
                  </a:lnTo>
                  <a:lnTo>
                    <a:pt x="22200" y="320"/>
                  </a:lnTo>
                  <a:lnTo>
                    <a:pt x="21995" y="939"/>
                  </a:lnTo>
                  <a:lnTo>
                    <a:pt x="21995" y="939"/>
                  </a:lnTo>
                  <a:lnTo>
                    <a:pt x="21976" y="992"/>
                  </a:lnTo>
                  <a:lnTo>
                    <a:pt x="21953" y="1041"/>
                  </a:lnTo>
                  <a:lnTo>
                    <a:pt x="21931" y="1083"/>
                  </a:lnTo>
                  <a:lnTo>
                    <a:pt x="21908" y="1117"/>
                  </a:lnTo>
                  <a:lnTo>
                    <a:pt x="21885" y="1144"/>
                  </a:lnTo>
                  <a:lnTo>
                    <a:pt x="21859" y="1166"/>
                  </a:lnTo>
                  <a:lnTo>
                    <a:pt x="21836" y="1178"/>
                  </a:lnTo>
                  <a:lnTo>
                    <a:pt x="21809" y="1182"/>
                  </a:lnTo>
                  <a:lnTo>
                    <a:pt x="21809" y="1182"/>
                  </a:lnTo>
                  <a:lnTo>
                    <a:pt x="21809" y="1182"/>
                  </a:lnTo>
                  <a:lnTo>
                    <a:pt x="21809" y="1182"/>
                  </a:lnTo>
                  <a:lnTo>
                    <a:pt x="21786" y="1178"/>
                  </a:lnTo>
                  <a:lnTo>
                    <a:pt x="21760" y="1166"/>
                  </a:lnTo>
                  <a:lnTo>
                    <a:pt x="21737" y="1144"/>
                  </a:lnTo>
                  <a:lnTo>
                    <a:pt x="21714" y="1117"/>
                  </a:lnTo>
                  <a:lnTo>
                    <a:pt x="21688" y="1083"/>
                  </a:lnTo>
                  <a:lnTo>
                    <a:pt x="21665" y="1041"/>
                  </a:lnTo>
                  <a:lnTo>
                    <a:pt x="21642" y="992"/>
                  </a:lnTo>
                  <a:lnTo>
                    <a:pt x="21623" y="939"/>
                  </a:lnTo>
                  <a:lnTo>
                    <a:pt x="21403" y="301"/>
                  </a:lnTo>
                  <a:lnTo>
                    <a:pt x="21403" y="301"/>
                  </a:lnTo>
                  <a:lnTo>
                    <a:pt x="21369" y="217"/>
                  </a:lnTo>
                  <a:lnTo>
                    <a:pt x="21335" y="149"/>
                  </a:lnTo>
                  <a:lnTo>
                    <a:pt x="21300" y="96"/>
                  </a:lnTo>
                  <a:lnTo>
                    <a:pt x="21262" y="57"/>
                  </a:lnTo>
                  <a:lnTo>
                    <a:pt x="21228" y="27"/>
                  </a:lnTo>
                  <a:lnTo>
                    <a:pt x="21194" y="12"/>
                  </a:lnTo>
                  <a:lnTo>
                    <a:pt x="21164" y="0"/>
                  </a:lnTo>
                  <a:lnTo>
                    <a:pt x="21133" y="0"/>
                  </a:lnTo>
                  <a:lnTo>
                    <a:pt x="21133" y="0"/>
                  </a:lnTo>
                  <a:lnTo>
                    <a:pt x="21133" y="0"/>
                  </a:lnTo>
                  <a:lnTo>
                    <a:pt x="21133" y="0"/>
                  </a:lnTo>
                  <a:lnTo>
                    <a:pt x="21103" y="0"/>
                  </a:lnTo>
                  <a:lnTo>
                    <a:pt x="21072" y="12"/>
                  </a:lnTo>
                  <a:lnTo>
                    <a:pt x="21038" y="27"/>
                  </a:lnTo>
                  <a:lnTo>
                    <a:pt x="21000" y="57"/>
                  </a:lnTo>
                  <a:lnTo>
                    <a:pt x="20966" y="96"/>
                  </a:lnTo>
                  <a:lnTo>
                    <a:pt x="20932" y="149"/>
                  </a:lnTo>
                  <a:lnTo>
                    <a:pt x="20898" y="213"/>
                  </a:lnTo>
                  <a:lnTo>
                    <a:pt x="20864" y="297"/>
                  </a:lnTo>
                  <a:lnTo>
                    <a:pt x="20746" y="627"/>
                  </a:lnTo>
                  <a:lnTo>
                    <a:pt x="20632" y="961"/>
                  </a:lnTo>
                  <a:lnTo>
                    <a:pt x="20632" y="961"/>
                  </a:lnTo>
                  <a:lnTo>
                    <a:pt x="20609" y="1014"/>
                  </a:lnTo>
                  <a:lnTo>
                    <a:pt x="20586" y="1064"/>
                  </a:lnTo>
                  <a:lnTo>
                    <a:pt x="20564" y="1102"/>
                  </a:lnTo>
                  <a:lnTo>
                    <a:pt x="20541" y="1140"/>
                  </a:lnTo>
                  <a:lnTo>
                    <a:pt x="20518" y="1166"/>
                  </a:lnTo>
                  <a:lnTo>
                    <a:pt x="20491" y="1185"/>
                  </a:lnTo>
                  <a:lnTo>
                    <a:pt x="20468" y="1197"/>
                  </a:lnTo>
                  <a:lnTo>
                    <a:pt x="20442" y="1204"/>
                  </a:lnTo>
                  <a:lnTo>
                    <a:pt x="20442" y="1204"/>
                  </a:lnTo>
                  <a:lnTo>
                    <a:pt x="20442" y="1204"/>
                  </a:lnTo>
                  <a:lnTo>
                    <a:pt x="20442" y="1204"/>
                  </a:lnTo>
                  <a:lnTo>
                    <a:pt x="20419" y="1197"/>
                  </a:lnTo>
                  <a:lnTo>
                    <a:pt x="20397" y="1185"/>
                  </a:lnTo>
                  <a:lnTo>
                    <a:pt x="20370" y="1166"/>
                  </a:lnTo>
                  <a:lnTo>
                    <a:pt x="20347" y="1136"/>
                  </a:lnTo>
                  <a:lnTo>
                    <a:pt x="20320" y="1102"/>
                  </a:lnTo>
                  <a:lnTo>
                    <a:pt x="20298" y="1060"/>
                  </a:lnTo>
                  <a:lnTo>
                    <a:pt x="20279" y="1011"/>
                  </a:lnTo>
                  <a:lnTo>
                    <a:pt x="20256" y="958"/>
                  </a:lnTo>
                  <a:lnTo>
                    <a:pt x="20036" y="323"/>
                  </a:lnTo>
                  <a:lnTo>
                    <a:pt x="20036" y="323"/>
                  </a:lnTo>
                  <a:lnTo>
                    <a:pt x="20002" y="236"/>
                  </a:lnTo>
                  <a:lnTo>
                    <a:pt x="19967" y="168"/>
                  </a:lnTo>
                  <a:lnTo>
                    <a:pt x="19933" y="115"/>
                  </a:lnTo>
                  <a:lnTo>
                    <a:pt x="19899" y="77"/>
                  </a:lnTo>
                  <a:lnTo>
                    <a:pt x="19861" y="50"/>
                  </a:lnTo>
                  <a:lnTo>
                    <a:pt x="19827" y="31"/>
                  </a:lnTo>
                  <a:lnTo>
                    <a:pt x="19796" y="23"/>
                  </a:lnTo>
                  <a:lnTo>
                    <a:pt x="19766" y="19"/>
                  </a:lnTo>
                  <a:lnTo>
                    <a:pt x="19766" y="19"/>
                  </a:lnTo>
                  <a:lnTo>
                    <a:pt x="19766" y="19"/>
                  </a:lnTo>
                  <a:lnTo>
                    <a:pt x="19766" y="19"/>
                  </a:lnTo>
                  <a:lnTo>
                    <a:pt x="19736" y="23"/>
                  </a:lnTo>
                  <a:lnTo>
                    <a:pt x="19705" y="31"/>
                  </a:lnTo>
                  <a:lnTo>
                    <a:pt x="19671" y="50"/>
                  </a:lnTo>
                  <a:lnTo>
                    <a:pt x="19637" y="77"/>
                  </a:lnTo>
                  <a:lnTo>
                    <a:pt x="19599" y="115"/>
                  </a:lnTo>
                  <a:lnTo>
                    <a:pt x="19565" y="168"/>
                  </a:lnTo>
                  <a:lnTo>
                    <a:pt x="19531" y="232"/>
                  </a:lnTo>
                  <a:lnTo>
                    <a:pt x="19496" y="316"/>
                  </a:lnTo>
                  <a:lnTo>
                    <a:pt x="19185" y="931"/>
                  </a:lnTo>
                  <a:lnTo>
                    <a:pt x="19185" y="931"/>
                  </a:lnTo>
                  <a:lnTo>
                    <a:pt x="19151" y="988"/>
                  </a:lnTo>
                  <a:lnTo>
                    <a:pt x="19109" y="1041"/>
                  </a:lnTo>
                  <a:lnTo>
                    <a:pt x="19067" y="1083"/>
                  </a:lnTo>
                  <a:lnTo>
                    <a:pt x="19026" y="1117"/>
                  </a:lnTo>
                  <a:lnTo>
                    <a:pt x="18980" y="1144"/>
                  </a:lnTo>
                  <a:lnTo>
                    <a:pt x="18934" y="1166"/>
                  </a:lnTo>
                  <a:lnTo>
                    <a:pt x="18885" y="1178"/>
                  </a:lnTo>
                  <a:lnTo>
                    <a:pt x="18839" y="1182"/>
                  </a:lnTo>
                  <a:lnTo>
                    <a:pt x="18839" y="1182"/>
                  </a:lnTo>
                  <a:lnTo>
                    <a:pt x="18839" y="1182"/>
                  </a:lnTo>
                  <a:lnTo>
                    <a:pt x="18839" y="1182"/>
                  </a:lnTo>
                  <a:lnTo>
                    <a:pt x="18790" y="1178"/>
                  </a:lnTo>
                  <a:lnTo>
                    <a:pt x="18741" y="1166"/>
                  </a:lnTo>
                  <a:lnTo>
                    <a:pt x="18695" y="1144"/>
                  </a:lnTo>
                  <a:lnTo>
                    <a:pt x="18649" y="1117"/>
                  </a:lnTo>
                  <a:lnTo>
                    <a:pt x="18608" y="1079"/>
                  </a:lnTo>
                  <a:lnTo>
                    <a:pt x="18566" y="1037"/>
                  </a:lnTo>
                  <a:lnTo>
                    <a:pt x="18524" y="988"/>
                  </a:lnTo>
                  <a:lnTo>
                    <a:pt x="18490" y="931"/>
                  </a:lnTo>
                  <a:lnTo>
                    <a:pt x="18118" y="293"/>
                  </a:lnTo>
                  <a:lnTo>
                    <a:pt x="18118" y="293"/>
                  </a:lnTo>
                  <a:lnTo>
                    <a:pt x="18072" y="228"/>
                  </a:lnTo>
                  <a:lnTo>
                    <a:pt x="18027" y="168"/>
                  </a:lnTo>
                  <a:lnTo>
                    <a:pt x="17977" y="118"/>
                  </a:lnTo>
                  <a:lnTo>
                    <a:pt x="17924" y="77"/>
                  </a:lnTo>
                  <a:lnTo>
                    <a:pt x="17867" y="42"/>
                  </a:lnTo>
                  <a:lnTo>
                    <a:pt x="17841" y="31"/>
                  </a:lnTo>
                  <a:lnTo>
                    <a:pt x="17810" y="19"/>
                  </a:lnTo>
                  <a:lnTo>
                    <a:pt x="17780" y="8"/>
                  </a:lnTo>
                  <a:lnTo>
                    <a:pt x="17753" y="4"/>
                  </a:lnTo>
                  <a:lnTo>
                    <a:pt x="17723" y="0"/>
                  </a:lnTo>
                  <a:lnTo>
                    <a:pt x="17693" y="0"/>
                  </a:lnTo>
                  <a:lnTo>
                    <a:pt x="17693" y="0"/>
                  </a:lnTo>
                  <a:lnTo>
                    <a:pt x="17693" y="0"/>
                  </a:lnTo>
                  <a:lnTo>
                    <a:pt x="17693" y="0"/>
                  </a:lnTo>
                  <a:lnTo>
                    <a:pt x="17662" y="0"/>
                  </a:lnTo>
                  <a:lnTo>
                    <a:pt x="17632" y="4"/>
                  </a:lnTo>
                  <a:lnTo>
                    <a:pt x="17601" y="8"/>
                  </a:lnTo>
                  <a:lnTo>
                    <a:pt x="17571" y="19"/>
                  </a:lnTo>
                  <a:lnTo>
                    <a:pt x="17545" y="27"/>
                  </a:lnTo>
                  <a:lnTo>
                    <a:pt x="17514" y="42"/>
                  </a:lnTo>
                  <a:lnTo>
                    <a:pt x="17461" y="73"/>
                  </a:lnTo>
                  <a:lnTo>
                    <a:pt x="17408" y="115"/>
                  </a:lnTo>
                  <a:lnTo>
                    <a:pt x="17358" y="168"/>
                  </a:lnTo>
                  <a:lnTo>
                    <a:pt x="17309" y="225"/>
                  </a:lnTo>
                  <a:lnTo>
                    <a:pt x="17267" y="289"/>
                  </a:lnTo>
                  <a:lnTo>
                    <a:pt x="17070" y="620"/>
                  </a:lnTo>
                  <a:lnTo>
                    <a:pt x="17070" y="620"/>
                  </a:lnTo>
                  <a:lnTo>
                    <a:pt x="16872" y="954"/>
                  </a:lnTo>
                  <a:lnTo>
                    <a:pt x="16872" y="954"/>
                  </a:lnTo>
                  <a:lnTo>
                    <a:pt x="16834" y="1011"/>
                  </a:lnTo>
                  <a:lnTo>
                    <a:pt x="16796" y="1060"/>
                  </a:lnTo>
                  <a:lnTo>
                    <a:pt x="16755" y="1102"/>
                  </a:lnTo>
                  <a:lnTo>
                    <a:pt x="16709" y="1140"/>
                  </a:lnTo>
                  <a:lnTo>
                    <a:pt x="16667" y="1166"/>
                  </a:lnTo>
                  <a:lnTo>
                    <a:pt x="16618" y="1185"/>
                  </a:lnTo>
                  <a:lnTo>
                    <a:pt x="16572" y="1197"/>
                  </a:lnTo>
                  <a:lnTo>
                    <a:pt x="16523" y="1204"/>
                  </a:lnTo>
                  <a:lnTo>
                    <a:pt x="16523" y="1204"/>
                  </a:lnTo>
                  <a:lnTo>
                    <a:pt x="16523" y="1204"/>
                  </a:lnTo>
                  <a:lnTo>
                    <a:pt x="16523" y="1204"/>
                  </a:lnTo>
                  <a:lnTo>
                    <a:pt x="16473" y="1197"/>
                  </a:lnTo>
                  <a:lnTo>
                    <a:pt x="16428" y="1185"/>
                  </a:lnTo>
                  <a:lnTo>
                    <a:pt x="16382" y="1166"/>
                  </a:lnTo>
                  <a:lnTo>
                    <a:pt x="16337" y="1136"/>
                  </a:lnTo>
                  <a:lnTo>
                    <a:pt x="16291" y="1102"/>
                  </a:lnTo>
                  <a:lnTo>
                    <a:pt x="16250" y="1060"/>
                  </a:lnTo>
                  <a:lnTo>
                    <a:pt x="16211" y="1007"/>
                  </a:lnTo>
                  <a:lnTo>
                    <a:pt x="16173" y="950"/>
                  </a:lnTo>
                  <a:lnTo>
                    <a:pt x="15801" y="316"/>
                  </a:lnTo>
                  <a:lnTo>
                    <a:pt x="15801" y="316"/>
                  </a:lnTo>
                  <a:lnTo>
                    <a:pt x="15760" y="248"/>
                  </a:lnTo>
                  <a:lnTo>
                    <a:pt x="15710" y="186"/>
                  </a:lnTo>
                  <a:lnTo>
                    <a:pt x="15661" y="137"/>
                  </a:lnTo>
                  <a:lnTo>
                    <a:pt x="15608" y="96"/>
                  </a:lnTo>
                  <a:lnTo>
                    <a:pt x="15554" y="61"/>
                  </a:lnTo>
                  <a:lnTo>
                    <a:pt x="15524" y="50"/>
                  </a:lnTo>
                  <a:lnTo>
                    <a:pt x="15497" y="38"/>
                  </a:lnTo>
                  <a:lnTo>
                    <a:pt x="15467" y="31"/>
                  </a:lnTo>
                  <a:lnTo>
                    <a:pt x="15437" y="23"/>
                  </a:lnTo>
                  <a:lnTo>
                    <a:pt x="15406" y="19"/>
                  </a:lnTo>
                  <a:lnTo>
                    <a:pt x="15376" y="19"/>
                  </a:lnTo>
                  <a:lnTo>
                    <a:pt x="15376" y="19"/>
                  </a:lnTo>
                  <a:lnTo>
                    <a:pt x="15376" y="19"/>
                  </a:lnTo>
                  <a:lnTo>
                    <a:pt x="15376" y="19"/>
                  </a:lnTo>
                  <a:lnTo>
                    <a:pt x="15345" y="19"/>
                  </a:lnTo>
                  <a:lnTo>
                    <a:pt x="15315" y="23"/>
                  </a:lnTo>
                  <a:lnTo>
                    <a:pt x="15285" y="31"/>
                  </a:lnTo>
                  <a:lnTo>
                    <a:pt x="15258" y="38"/>
                  </a:lnTo>
                  <a:lnTo>
                    <a:pt x="15228" y="50"/>
                  </a:lnTo>
                  <a:lnTo>
                    <a:pt x="15201" y="61"/>
                  </a:lnTo>
                  <a:lnTo>
                    <a:pt x="15144" y="96"/>
                  </a:lnTo>
                  <a:lnTo>
                    <a:pt x="15091" y="137"/>
                  </a:lnTo>
                  <a:lnTo>
                    <a:pt x="15042" y="186"/>
                  </a:lnTo>
                  <a:lnTo>
                    <a:pt x="14996" y="244"/>
                  </a:lnTo>
                  <a:lnTo>
                    <a:pt x="14955" y="308"/>
                  </a:lnTo>
                  <a:lnTo>
                    <a:pt x="14499" y="927"/>
                  </a:lnTo>
                  <a:lnTo>
                    <a:pt x="14499" y="927"/>
                  </a:lnTo>
                  <a:lnTo>
                    <a:pt x="14446" y="984"/>
                  </a:lnTo>
                  <a:lnTo>
                    <a:pt x="14389" y="1037"/>
                  </a:lnTo>
                  <a:lnTo>
                    <a:pt x="14332" y="1079"/>
                  </a:lnTo>
                  <a:lnTo>
                    <a:pt x="14267" y="1117"/>
                  </a:lnTo>
                  <a:lnTo>
                    <a:pt x="14202" y="1144"/>
                  </a:lnTo>
                  <a:lnTo>
                    <a:pt x="14134" y="1166"/>
                  </a:lnTo>
                  <a:lnTo>
                    <a:pt x="14066" y="1178"/>
                  </a:lnTo>
                  <a:lnTo>
                    <a:pt x="13997" y="1182"/>
                  </a:lnTo>
                  <a:lnTo>
                    <a:pt x="13997" y="1182"/>
                  </a:lnTo>
                  <a:lnTo>
                    <a:pt x="13994" y="1182"/>
                  </a:lnTo>
                  <a:lnTo>
                    <a:pt x="13994" y="1182"/>
                  </a:lnTo>
                  <a:lnTo>
                    <a:pt x="13925" y="1178"/>
                  </a:lnTo>
                  <a:lnTo>
                    <a:pt x="13857" y="1166"/>
                  </a:lnTo>
                  <a:lnTo>
                    <a:pt x="13789" y="1144"/>
                  </a:lnTo>
                  <a:lnTo>
                    <a:pt x="13724" y="1117"/>
                  </a:lnTo>
                  <a:lnTo>
                    <a:pt x="13659" y="1079"/>
                  </a:lnTo>
                  <a:lnTo>
                    <a:pt x="13599" y="1034"/>
                  </a:lnTo>
                  <a:lnTo>
                    <a:pt x="13546" y="984"/>
                  </a:lnTo>
                  <a:lnTo>
                    <a:pt x="13493" y="924"/>
                  </a:lnTo>
                  <a:lnTo>
                    <a:pt x="12973" y="289"/>
                  </a:lnTo>
                  <a:lnTo>
                    <a:pt x="12973" y="289"/>
                  </a:lnTo>
                  <a:lnTo>
                    <a:pt x="12916" y="221"/>
                  </a:lnTo>
                  <a:lnTo>
                    <a:pt x="12851" y="164"/>
                  </a:lnTo>
                  <a:lnTo>
                    <a:pt x="12783" y="115"/>
                  </a:lnTo>
                  <a:lnTo>
                    <a:pt x="12715" y="73"/>
                  </a:lnTo>
                  <a:lnTo>
                    <a:pt x="12677" y="57"/>
                  </a:lnTo>
                  <a:lnTo>
                    <a:pt x="12639" y="42"/>
                  </a:lnTo>
                  <a:lnTo>
                    <a:pt x="12601" y="27"/>
                  </a:lnTo>
                  <a:lnTo>
                    <a:pt x="12563" y="19"/>
                  </a:lnTo>
                  <a:lnTo>
                    <a:pt x="12521" y="8"/>
                  </a:lnTo>
                  <a:lnTo>
                    <a:pt x="12483" y="4"/>
                  </a:lnTo>
                  <a:lnTo>
                    <a:pt x="12442" y="0"/>
                  </a:lnTo>
                  <a:lnTo>
                    <a:pt x="12403" y="0"/>
                  </a:lnTo>
                  <a:lnTo>
                    <a:pt x="12403" y="0"/>
                  </a:lnTo>
                  <a:lnTo>
                    <a:pt x="12399" y="0"/>
                  </a:lnTo>
                  <a:lnTo>
                    <a:pt x="12399" y="0"/>
                  </a:lnTo>
                  <a:lnTo>
                    <a:pt x="12362" y="0"/>
                  </a:lnTo>
                  <a:lnTo>
                    <a:pt x="12320" y="4"/>
                  </a:lnTo>
                  <a:lnTo>
                    <a:pt x="12282" y="8"/>
                  </a:lnTo>
                  <a:lnTo>
                    <a:pt x="12240" y="16"/>
                  </a:lnTo>
                  <a:lnTo>
                    <a:pt x="12202" y="27"/>
                  </a:lnTo>
                  <a:lnTo>
                    <a:pt x="12164" y="42"/>
                  </a:lnTo>
                  <a:lnTo>
                    <a:pt x="12126" y="57"/>
                  </a:lnTo>
                  <a:lnTo>
                    <a:pt x="12092" y="73"/>
                  </a:lnTo>
                  <a:lnTo>
                    <a:pt x="12020" y="115"/>
                  </a:lnTo>
                  <a:lnTo>
                    <a:pt x="11952" y="164"/>
                  </a:lnTo>
                  <a:lnTo>
                    <a:pt x="11887" y="221"/>
                  </a:lnTo>
                  <a:lnTo>
                    <a:pt x="11830" y="285"/>
                  </a:lnTo>
                  <a:lnTo>
                    <a:pt x="11556" y="612"/>
                  </a:lnTo>
                  <a:lnTo>
                    <a:pt x="11279" y="946"/>
                  </a:lnTo>
                  <a:lnTo>
                    <a:pt x="11279" y="946"/>
                  </a:lnTo>
                  <a:lnTo>
                    <a:pt x="11226" y="1007"/>
                  </a:lnTo>
                  <a:lnTo>
                    <a:pt x="11169" y="1056"/>
                  </a:lnTo>
                  <a:lnTo>
                    <a:pt x="11112" y="1102"/>
                  </a:lnTo>
                  <a:lnTo>
                    <a:pt x="11048" y="1136"/>
                  </a:lnTo>
                  <a:lnTo>
                    <a:pt x="10983" y="1166"/>
                  </a:lnTo>
                  <a:lnTo>
                    <a:pt x="10915" y="1185"/>
                  </a:lnTo>
                  <a:lnTo>
                    <a:pt x="10846" y="1197"/>
                  </a:lnTo>
                  <a:lnTo>
                    <a:pt x="10778" y="1204"/>
                  </a:lnTo>
                  <a:lnTo>
                    <a:pt x="10778" y="1204"/>
                  </a:lnTo>
                  <a:lnTo>
                    <a:pt x="10774" y="1204"/>
                  </a:lnTo>
                  <a:lnTo>
                    <a:pt x="10774" y="1204"/>
                  </a:lnTo>
                  <a:lnTo>
                    <a:pt x="10706" y="1197"/>
                  </a:lnTo>
                  <a:lnTo>
                    <a:pt x="10638" y="1185"/>
                  </a:lnTo>
                  <a:lnTo>
                    <a:pt x="10569" y="1166"/>
                  </a:lnTo>
                  <a:lnTo>
                    <a:pt x="10505" y="1136"/>
                  </a:lnTo>
                  <a:lnTo>
                    <a:pt x="10440" y="1098"/>
                  </a:lnTo>
                  <a:lnTo>
                    <a:pt x="10383" y="1056"/>
                  </a:lnTo>
                  <a:lnTo>
                    <a:pt x="10326" y="1003"/>
                  </a:lnTo>
                  <a:lnTo>
                    <a:pt x="10273" y="946"/>
                  </a:lnTo>
                  <a:lnTo>
                    <a:pt x="9752" y="308"/>
                  </a:lnTo>
                  <a:lnTo>
                    <a:pt x="9752" y="308"/>
                  </a:lnTo>
                  <a:lnTo>
                    <a:pt x="9696" y="244"/>
                  </a:lnTo>
                  <a:lnTo>
                    <a:pt x="9631" y="186"/>
                  </a:lnTo>
                  <a:lnTo>
                    <a:pt x="9563" y="137"/>
                  </a:lnTo>
                  <a:lnTo>
                    <a:pt x="9495" y="96"/>
                  </a:lnTo>
                  <a:lnTo>
                    <a:pt x="9456" y="77"/>
                  </a:lnTo>
                  <a:lnTo>
                    <a:pt x="9418" y="61"/>
                  </a:lnTo>
                  <a:lnTo>
                    <a:pt x="9380" y="50"/>
                  </a:lnTo>
                  <a:lnTo>
                    <a:pt x="9343" y="38"/>
                  </a:lnTo>
                  <a:lnTo>
                    <a:pt x="9301" y="31"/>
                  </a:lnTo>
                  <a:lnTo>
                    <a:pt x="9263" y="23"/>
                  </a:lnTo>
                  <a:lnTo>
                    <a:pt x="9221" y="19"/>
                  </a:lnTo>
                  <a:lnTo>
                    <a:pt x="9183" y="19"/>
                  </a:lnTo>
                  <a:lnTo>
                    <a:pt x="9183" y="19"/>
                  </a:lnTo>
                  <a:lnTo>
                    <a:pt x="9179" y="19"/>
                  </a:lnTo>
                  <a:lnTo>
                    <a:pt x="9179" y="19"/>
                  </a:lnTo>
                  <a:lnTo>
                    <a:pt x="9141" y="19"/>
                  </a:lnTo>
                  <a:lnTo>
                    <a:pt x="9099" y="23"/>
                  </a:lnTo>
                  <a:lnTo>
                    <a:pt x="9061" y="31"/>
                  </a:lnTo>
                  <a:lnTo>
                    <a:pt x="9024" y="38"/>
                  </a:lnTo>
                  <a:lnTo>
                    <a:pt x="8982" y="50"/>
                  </a:lnTo>
                  <a:lnTo>
                    <a:pt x="8947" y="61"/>
                  </a:lnTo>
                  <a:lnTo>
                    <a:pt x="8872" y="92"/>
                  </a:lnTo>
                  <a:lnTo>
                    <a:pt x="8803" y="134"/>
                  </a:lnTo>
                  <a:lnTo>
                    <a:pt x="8735" y="183"/>
                  </a:lnTo>
                  <a:lnTo>
                    <a:pt x="8671" y="240"/>
                  </a:lnTo>
                  <a:lnTo>
                    <a:pt x="8613" y="304"/>
                  </a:lnTo>
                  <a:lnTo>
                    <a:pt x="7896" y="920"/>
                  </a:lnTo>
                  <a:lnTo>
                    <a:pt x="7896" y="920"/>
                  </a:lnTo>
                  <a:lnTo>
                    <a:pt x="7854" y="954"/>
                  </a:lnTo>
                  <a:lnTo>
                    <a:pt x="7808" y="984"/>
                  </a:lnTo>
                  <a:lnTo>
                    <a:pt x="7759" y="1011"/>
                  </a:lnTo>
                  <a:lnTo>
                    <a:pt x="7710" y="1037"/>
                  </a:lnTo>
                  <a:lnTo>
                    <a:pt x="7660" y="1060"/>
                  </a:lnTo>
                  <a:lnTo>
                    <a:pt x="7607" y="1079"/>
                  </a:lnTo>
                  <a:lnTo>
                    <a:pt x="7501" y="1117"/>
                  </a:lnTo>
                  <a:lnTo>
                    <a:pt x="7394" y="1147"/>
                  </a:lnTo>
                  <a:lnTo>
                    <a:pt x="7280" y="1166"/>
                  </a:lnTo>
                  <a:lnTo>
                    <a:pt x="7167" y="1178"/>
                  </a:lnTo>
                  <a:lnTo>
                    <a:pt x="7053" y="1182"/>
                  </a:lnTo>
                  <a:lnTo>
                    <a:pt x="6938" y="1178"/>
                  </a:lnTo>
                  <a:lnTo>
                    <a:pt x="6825" y="1166"/>
                  </a:lnTo>
                  <a:lnTo>
                    <a:pt x="6715" y="1144"/>
                  </a:lnTo>
                  <a:lnTo>
                    <a:pt x="6604" y="1117"/>
                  </a:lnTo>
                  <a:lnTo>
                    <a:pt x="6498" y="1079"/>
                  </a:lnTo>
                  <a:lnTo>
                    <a:pt x="6445" y="1056"/>
                  </a:lnTo>
                  <a:lnTo>
                    <a:pt x="6396" y="1034"/>
                  </a:lnTo>
                  <a:lnTo>
                    <a:pt x="6346" y="1007"/>
                  </a:lnTo>
                  <a:lnTo>
                    <a:pt x="6300" y="980"/>
                  </a:lnTo>
                  <a:lnTo>
                    <a:pt x="6255" y="950"/>
                  </a:lnTo>
                  <a:lnTo>
                    <a:pt x="6210" y="916"/>
                  </a:lnTo>
                  <a:lnTo>
                    <a:pt x="5370" y="282"/>
                  </a:lnTo>
                  <a:lnTo>
                    <a:pt x="5370" y="282"/>
                  </a:lnTo>
                  <a:lnTo>
                    <a:pt x="5325" y="248"/>
                  </a:lnTo>
                  <a:lnTo>
                    <a:pt x="5275" y="217"/>
                  </a:lnTo>
                  <a:lnTo>
                    <a:pt x="5222" y="186"/>
                  </a:lnTo>
                  <a:lnTo>
                    <a:pt x="5173" y="160"/>
                  </a:lnTo>
                  <a:lnTo>
                    <a:pt x="5119" y="134"/>
                  </a:lnTo>
                  <a:lnTo>
                    <a:pt x="5063" y="111"/>
                  </a:lnTo>
                  <a:lnTo>
                    <a:pt x="5009" y="88"/>
                  </a:lnTo>
                  <a:lnTo>
                    <a:pt x="4952" y="69"/>
                  </a:lnTo>
                  <a:lnTo>
                    <a:pt x="4892" y="54"/>
                  </a:lnTo>
                  <a:lnTo>
                    <a:pt x="4835" y="38"/>
                  </a:lnTo>
                  <a:lnTo>
                    <a:pt x="4717" y="16"/>
                  </a:lnTo>
                  <a:lnTo>
                    <a:pt x="4595" y="4"/>
                  </a:lnTo>
                  <a:lnTo>
                    <a:pt x="4474" y="0"/>
                  </a:lnTo>
                  <a:lnTo>
                    <a:pt x="4349" y="4"/>
                  </a:lnTo>
                  <a:lnTo>
                    <a:pt x="4231" y="16"/>
                  </a:lnTo>
                  <a:lnTo>
                    <a:pt x="4109" y="38"/>
                  </a:lnTo>
                  <a:lnTo>
                    <a:pt x="4053" y="54"/>
                  </a:lnTo>
                  <a:lnTo>
                    <a:pt x="3995" y="69"/>
                  </a:lnTo>
                  <a:lnTo>
                    <a:pt x="3938" y="88"/>
                  </a:lnTo>
                  <a:lnTo>
                    <a:pt x="3882" y="107"/>
                  </a:lnTo>
                  <a:lnTo>
                    <a:pt x="3824" y="130"/>
                  </a:lnTo>
                  <a:lnTo>
                    <a:pt x="3771" y="156"/>
                  </a:lnTo>
                  <a:lnTo>
                    <a:pt x="3718" y="183"/>
                  </a:lnTo>
                  <a:lnTo>
                    <a:pt x="3669" y="213"/>
                  </a:lnTo>
                  <a:lnTo>
                    <a:pt x="3619" y="244"/>
                  </a:lnTo>
                  <a:lnTo>
                    <a:pt x="3574" y="278"/>
                  </a:lnTo>
                  <a:lnTo>
                    <a:pt x="3133" y="608"/>
                  </a:lnTo>
                  <a:lnTo>
                    <a:pt x="2670" y="939"/>
                  </a:lnTo>
                  <a:lnTo>
                    <a:pt x="2670" y="939"/>
                  </a:lnTo>
                  <a:lnTo>
                    <a:pt x="2624" y="973"/>
                  </a:lnTo>
                  <a:lnTo>
                    <a:pt x="2575" y="1003"/>
                  </a:lnTo>
                  <a:lnTo>
                    <a:pt x="2526" y="1030"/>
                  </a:lnTo>
                  <a:lnTo>
                    <a:pt x="2476" y="1056"/>
                  </a:lnTo>
                  <a:lnTo>
                    <a:pt x="2423" y="1079"/>
                  </a:lnTo>
                  <a:lnTo>
                    <a:pt x="2370" y="1102"/>
                  </a:lnTo>
                  <a:lnTo>
                    <a:pt x="2317" y="1121"/>
                  </a:lnTo>
                  <a:lnTo>
                    <a:pt x="2260" y="1136"/>
                  </a:lnTo>
                  <a:lnTo>
                    <a:pt x="2146" y="1166"/>
                  </a:lnTo>
                  <a:lnTo>
                    <a:pt x="2032" y="1185"/>
                  </a:lnTo>
                  <a:lnTo>
                    <a:pt x="1915" y="1201"/>
                  </a:lnTo>
                  <a:lnTo>
                    <a:pt x="1793" y="1204"/>
                  </a:lnTo>
                  <a:lnTo>
                    <a:pt x="1675" y="1201"/>
                  </a:lnTo>
                  <a:lnTo>
                    <a:pt x="1557" y="1185"/>
                  </a:lnTo>
                  <a:lnTo>
                    <a:pt x="1444" y="1166"/>
                  </a:lnTo>
                  <a:lnTo>
                    <a:pt x="1329" y="1136"/>
                  </a:lnTo>
                  <a:lnTo>
                    <a:pt x="1273" y="1117"/>
                  </a:lnTo>
                  <a:lnTo>
                    <a:pt x="1219" y="1098"/>
                  </a:lnTo>
                  <a:lnTo>
                    <a:pt x="1166" y="1079"/>
                  </a:lnTo>
                  <a:lnTo>
                    <a:pt x="1113" y="1053"/>
                  </a:lnTo>
                  <a:lnTo>
                    <a:pt x="1064" y="1026"/>
                  </a:lnTo>
                  <a:lnTo>
                    <a:pt x="1014" y="999"/>
                  </a:lnTo>
                  <a:lnTo>
                    <a:pt x="969" y="969"/>
                  </a:lnTo>
                  <a:lnTo>
                    <a:pt x="923" y="939"/>
                  </a:lnTo>
                  <a:lnTo>
                    <a:pt x="53" y="301"/>
                  </a:lnTo>
                  <a:lnTo>
                    <a:pt x="0" y="369"/>
                  </a:lnTo>
                  <a:lnTo>
                    <a:pt x="866" y="1003"/>
                  </a:lnTo>
                  <a:lnTo>
                    <a:pt x="866" y="1003"/>
                  </a:lnTo>
                  <a:lnTo>
                    <a:pt x="916" y="1037"/>
                  </a:lnTo>
                  <a:lnTo>
                    <a:pt x="969" y="1068"/>
                  </a:lnTo>
                  <a:lnTo>
                    <a:pt x="1018" y="1098"/>
                  </a:lnTo>
                  <a:lnTo>
                    <a:pt x="1075" y="1125"/>
                  </a:lnTo>
                  <a:lnTo>
                    <a:pt x="1128" y="1151"/>
                  </a:lnTo>
                  <a:lnTo>
                    <a:pt x="1185" y="1174"/>
                  </a:lnTo>
                  <a:lnTo>
                    <a:pt x="1242" y="1197"/>
                  </a:lnTo>
                  <a:lnTo>
                    <a:pt x="1303" y="1216"/>
                  </a:lnTo>
                  <a:lnTo>
                    <a:pt x="1364" y="1231"/>
                  </a:lnTo>
                  <a:lnTo>
                    <a:pt x="1425" y="1246"/>
                  </a:lnTo>
                  <a:lnTo>
                    <a:pt x="1546" y="1269"/>
                  </a:lnTo>
                  <a:lnTo>
                    <a:pt x="1671" y="1280"/>
                  </a:lnTo>
                  <a:lnTo>
                    <a:pt x="1797" y="1284"/>
                  </a:lnTo>
                  <a:lnTo>
                    <a:pt x="1797" y="1284"/>
                  </a:lnTo>
                  <a:lnTo>
                    <a:pt x="1922" y="1280"/>
                  </a:lnTo>
                  <a:lnTo>
                    <a:pt x="2047" y="1269"/>
                  </a:lnTo>
                  <a:lnTo>
                    <a:pt x="2169" y="1246"/>
                  </a:lnTo>
                  <a:lnTo>
                    <a:pt x="2230" y="1231"/>
                  </a:lnTo>
                  <a:lnTo>
                    <a:pt x="2290" y="1216"/>
                  </a:lnTo>
                  <a:lnTo>
                    <a:pt x="2347" y="1197"/>
                  </a:lnTo>
                  <a:lnTo>
                    <a:pt x="2404" y="1178"/>
                  </a:lnTo>
                  <a:lnTo>
                    <a:pt x="2461" y="1155"/>
                  </a:lnTo>
                  <a:lnTo>
                    <a:pt x="2518" y="1128"/>
                  </a:lnTo>
                  <a:lnTo>
                    <a:pt x="2572" y="1102"/>
                  </a:lnTo>
                  <a:lnTo>
                    <a:pt x="2624" y="1072"/>
                  </a:lnTo>
                  <a:lnTo>
                    <a:pt x="2674" y="1041"/>
                  </a:lnTo>
                  <a:lnTo>
                    <a:pt x="2723" y="1007"/>
                  </a:lnTo>
                  <a:lnTo>
                    <a:pt x="3186" y="673"/>
                  </a:lnTo>
                  <a:lnTo>
                    <a:pt x="3186" y="673"/>
                  </a:lnTo>
                  <a:lnTo>
                    <a:pt x="3627" y="342"/>
                  </a:lnTo>
                  <a:lnTo>
                    <a:pt x="3627" y="342"/>
                  </a:lnTo>
                  <a:lnTo>
                    <a:pt x="3673" y="312"/>
                  </a:lnTo>
                  <a:lnTo>
                    <a:pt x="3718" y="282"/>
                  </a:lnTo>
                  <a:lnTo>
                    <a:pt x="3764" y="255"/>
                  </a:lnTo>
                  <a:lnTo>
                    <a:pt x="3813" y="228"/>
                  </a:lnTo>
                  <a:lnTo>
                    <a:pt x="3866" y="206"/>
                  </a:lnTo>
                  <a:lnTo>
                    <a:pt x="3916" y="183"/>
                  </a:lnTo>
                  <a:lnTo>
                    <a:pt x="4022" y="145"/>
                  </a:lnTo>
                  <a:lnTo>
                    <a:pt x="4132" y="118"/>
                  </a:lnTo>
                  <a:lnTo>
                    <a:pt x="4242" y="99"/>
                  </a:lnTo>
                  <a:lnTo>
                    <a:pt x="4356" y="84"/>
                  </a:lnTo>
                  <a:lnTo>
                    <a:pt x="4474" y="80"/>
                  </a:lnTo>
                  <a:lnTo>
                    <a:pt x="4588" y="84"/>
                  </a:lnTo>
                  <a:lnTo>
                    <a:pt x="4702" y="99"/>
                  </a:lnTo>
                  <a:lnTo>
                    <a:pt x="4812" y="118"/>
                  </a:lnTo>
                  <a:lnTo>
                    <a:pt x="4922" y="149"/>
                  </a:lnTo>
                  <a:lnTo>
                    <a:pt x="5029" y="186"/>
                  </a:lnTo>
                  <a:lnTo>
                    <a:pt x="5078" y="206"/>
                  </a:lnTo>
                  <a:lnTo>
                    <a:pt x="5131" y="232"/>
                  </a:lnTo>
                  <a:lnTo>
                    <a:pt x="5177" y="255"/>
                  </a:lnTo>
                  <a:lnTo>
                    <a:pt x="5226" y="285"/>
                  </a:lnTo>
                  <a:lnTo>
                    <a:pt x="5271" y="316"/>
                  </a:lnTo>
                  <a:lnTo>
                    <a:pt x="5317" y="346"/>
                  </a:lnTo>
                  <a:lnTo>
                    <a:pt x="6156" y="984"/>
                  </a:lnTo>
                  <a:lnTo>
                    <a:pt x="6156" y="984"/>
                  </a:lnTo>
                  <a:lnTo>
                    <a:pt x="6202" y="1018"/>
                  </a:lnTo>
                  <a:lnTo>
                    <a:pt x="6251" y="1049"/>
                  </a:lnTo>
                  <a:lnTo>
                    <a:pt x="6300" y="1079"/>
                  </a:lnTo>
                  <a:lnTo>
                    <a:pt x="6354" y="1106"/>
                  </a:lnTo>
                  <a:lnTo>
                    <a:pt x="6407" y="1132"/>
                  </a:lnTo>
                  <a:lnTo>
                    <a:pt x="6464" y="1155"/>
                  </a:lnTo>
                  <a:lnTo>
                    <a:pt x="6517" y="1174"/>
                  </a:lnTo>
                  <a:lnTo>
                    <a:pt x="6574" y="1193"/>
                  </a:lnTo>
                  <a:lnTo>
                    <a:pt x="6635" y="1212"/>
                  </a:lnTo>
                  <a:lnTo>
                    <a:pt x="6692" y="1224"/>
                  </a:lnTo>
                  <a:lnTo>
                    <a:pt x="6752" y="1239"/>
                  </a:lnTo>
                  <a:lnTo>
                    <a:pt x="6813" y="1246"/>
                  </a:lnTo>
                  <a:lnTo>
                    <a:pt x="6935" y="1261"/>
                  </a:lnTo>
                  <a:lnTo>
                    <a:pt x="7056" y="1265"/>
                  </a:lnTo>
                  <a:lnTo>
                    <a:pt x="7056" y="1265"/>
                  </a:lnTo>
                  <a:lnTo>
                    <a:pt x="7178" y="1261"/>
                  </a:lnTo>
                  <a:lnTo>
                    <a:pt x="7299" y="1246"/>
                  </a:lnTo>
                  <a:lnTo>
                    <a:pt x="7417" y="1224"/>
                  </a:lnTo>
                  <a:lnTo>
                    <a:pt x="7474" y="1212"/>
                  </a:lnTo>
                  <a:lnTo>
                    <a:pt x="7535" y="1193"/>
                  </a:lnTo>
                  <a:lnTo>
                    <a:pt x="7592" y="1178"/>
                  </a:lnTo>
                  <a:lnTo>
                    <a:pt x="7645" y="1155"/>
                  </a:lnTo>
                  <a:lnTo>
                    <a:pt x="7702" y="1132"/>
                  </a:lnTo>
                  <a:lnTo>
                    <a:pt x="7755" y="1106"/>
                  </a:lnTo>
                  <a:lnTo>
                    <a:pt x="7804" y="1079"/>
                  </a:lnTo>
                  <a:lnTo>
                    <a:pt x="7858" y="1053"/>
                  </a:lnTo>
                  <a:lnTo>
                    <a:pt x="7907" y="1018"/>
                  </a:lnTo>
                  <a:lnTo>
                    <a:pt x="7952" y="984"/>
                  </a:lnTo>
                  <a:lnTo>
                    <a:pt x="8674" y="361"/>
                  </a:lnTo>
                  <a:lnTo>
                    <a:pt x="8678" y="357"/>
                  </a:lnTo>
                  <a:lnTo>
                    <a:pt x="8678" y="357"/>
                  </a:lnTo>
                  <a:lnTo>
                    <a:pt x="8731" y="301"/>
                  </a:lnTo>
                  <a:lnTo>
                    <a:pt x="8788" y="248"/>
                  </a:lnTo>
                  <a:lnTo>
                    <a:pt x="8845" y="206"/>
                  </a:lnTo>
                  <a:lnTo>
                    <a:pt x="8909" y="168"/>
                  </a:lnTo>
                  <a:lnTo>
                    <a:pt x="8974" y="141"/>
                  </a:lnTo>
                  <a:lnTo>
                    <a:pt x="9043" y="118"/>
                  </a:lnTo>
                  <a:lnTo>
                    <a:pt x="9111" y="107"/>
                  </a:lnTo>
                  <a:lnTo>
                    <a:pt x="9179" y="103"/>
                  </a:lnTo>
                  <a:lnTo>
                    <a:pt x="9179" y="103"/>
                  </a:lnTo>
                  <a:lnTo>
                    <a:pt x="9183" y="103"/>
                  </a:lnTo>
                  <a:lnTo>
                    <a:pt x="9183" y="103"/>
                  </a:lnTo>
                  <a:lnTo>
                    <a:pt x="9251" y="107"/>
                  </a:lnTo>
                  <a:lnTo>
                    <a:pt x="9320" y="118"/>
                  </a:lnTo>
                  <a:lnTo>
                    <a:pt x="9388" y="141"/>
                  </a:lnTo>
                  <a:lnTo>
                    <a:pt x="9453" y="168"/>
                  </a:lnTo>
                  <a:lnTo>
                    <a:pt x="9517" y="206"/>
                  </a:lnTo>
                  <a:lnTo>
                    <a:pt x="9578" y="251"/>
                  </a:lnTo>
                  <a:lnTo>
                    <a:pt x="9631" y="301"/>
                  </a:lnTo>
                  <a:lnTo>
                    <a:pt x="9684" y="361"/>
                  </a:lnTo>
                  <a:lnTo>
                    <a:pt x="10205" y="995"/>
                  </a:lnTo>
                  <a:lnTo>
                    <a:pt x="10205" y="995"/>
                  </a:lnTo>
                  <a:lnTo>
                    <a:pt x="10261" y="1060"/>
                  </a:lnTo>
                  <a:lnTo>
                    <a:pt x="10326" y="1121"/>
                  </a:lnTo>
                  <a:lnTo>
                    <a:pt x="10394" y="1170"/>
                  </a:lnTo>
                  <a:lnTo>
                    <a:pt x="10467" y="1212"/>
                  </a:lnTo>
                  <a:lnTo>
                    <a:pt x="10501" y="1227"/>
                  </a:lnTo>
                  <a:lnTo>
                    <a:pt x="10539" y="1243"/>
                  </a:lnTo>
                  <a:lnTo>
                    <a:pt x="10577" y="1258"/>
                  </a:lnTo>
                  <a:lnTo>
                    <a:pt x="10615" y="1265"/>
                  </a:lnTo>
                  <a:lnTo>
                    <a:pt x="10657" y="1277"/>
                  </a:lnTo>
                  <a:lnTo>
                    <a:pt x="10694" y="1280"/>
                  </a:lnTo>
                  <a:lnTo>
                    <a:pt x="10736" y="1284"/>
                  </a:lnTo>
                  <a:lnTo>
                    <a:pt x="10774" y="1284"/>
                  </a:lnTo>
                  <a:lnTo>
                    <a:pt x="10774" y="1284"/>
                  </a:lnTo>
                  <a:lnTo>
                    <a:pt x="10778" y="1284"/>
                  </a:lnTo>
                  <a:lnTo>
                    <a:pt x="10778" y="1284"/>
                  </a:lnTo>
                  <a:lnTo>
                    <a:pt x="10816" y="1284"/>
                  </a:lnTo>
                  <a:lnTo>
                    <a:pt x="10858" y="1280"/>
                  </a:lnTo>
                  <a:lnTo>
                    <a:pt x="10896" y="1277"/>
                  </a:lnTo>
                  <a:lnTo>
                    <a:pt x="10938" y="1265"/>
                  </a:lnTo>
                  <a:lnTo>
                    <a:pt x="10976" y="1258"/>
                  </a:lnTo>
                  <a:lnTo>
                    <a:pt x="11014" y="1243"/>
                  </a:lnTo>
                  <a:lnTo>
                    <a:pt x="11051" y="1227"/>
                  </a:lnTo>
                  <a:lnTo>
                    <a:pt x="11086" y="1212"/>
                  </a:lnTo>
                  <a:lnTo>
                    <a:pt x="11158" y="1170"/>
                  </a:lnTo>
                  <a:lnTo>
                    <a:pt x="11226" y="1121"/>
                  </a:lnTo>
                  <a:lnTo>
                    <a:pt x="11291" y="1064"/>
                  </a:lnTo>
                  <a:lnTo>
                    <a:pt x="11348" y="999"/>
                  </a:lnTo>
                  <a:lnTo>
                    <a:pt x="11625" y="665"/>
                  </a:lnTo>
                  <a:lnTo>
                    <a:pt x="11898" y="338"/>
                  </a:lnTo>
                  <a:lnTo>
                    <a:pt x="11898" y="338"/>
                  </a:lnTo>
                  <a:lnTo>
                    <a:pt x="11952" y="278"/>
                  </a:lnTo>
                  <a:lnTo>
                    <a:pt x="12008" y="228"/>
                  </a:lnTo>
                  <a:lnTo>
                    <a:pt x="12065" y="183"/>
                  </a:lnTo>
                  <a:lnTo>
                    <a:pt x="12130" y="149"/>
                  </a:lnTo>
                  <a:lnTo>
                    <a:pt x="12194" y="118"/>
                  </a:lnTo>
                  <a:lnTo>
                    <a:pt x="12263" y="99"/>
                  </a:lnTo>
                  <a:lnTo>
                    <a:pt x="12331" y="88"/>
                  </a:lnTo>
                  <a:lnTo>
                    <a:pt x="12399" y="80"/>
                  </a:lnTo>
                  <a:lnTo>
                    <a:pt x="12399" y="80"/>
                  </a:lnTo>
                  <a:lnTo>
                    <a:pt x="12403" y="80"/>
                  </a:lnTo>
                  <a:lnTo>
                    <a:pt x="12403" y="80"/>
                  </a:lnTo>
                  <a:lnTo>
                    <a:pt x="12472" y="88"/>
                  </a:lnTo>
                  <a:lnTo>
                    <a:pt x="12540" y="99"/>
                  </a:lnTo>
                  <a:lnTo>
                    <a:pt x="12609" y="118"/>
                  </a:lnTo>
                  <a:lnTo>
                    <a:pt x="12673" y="149"/>
                  </a:lnTo>
                  <a:lnTo>
                    <a:pt x="12738" y="186"/>
                  </a:lnTo>
                  <a:lnTo>
                    <a:pt x="12799" y="228"/>
                  </a:lnTo>
                  <a:lnTo>
                    <a:pt x="12851" y="282"/>
                  </a:lnTo>
                  <a:lnTo>
                    <a:pt x="12905" y="338"/>
                  </a:lnTo>
                  <a:lnTo>
                    <a:pt x="13425" y="976"/>
                  </a:lnTo>
                  <a:lnTo>
                    <a:pt x="13425" y="976"/>
                  </a:lnTo>
                  <a:lnTo>
                    <a:pt x="13482" y="1041"/>
                  </a:lnTo>
                  <a:lnTo>
                    <a:pt x="13546" y="1098"/>
                  </a:lnTo>
                  <a:lnTo>
                    <a:pt x="13614" y="1147"/>
                  </a:lnTo>
                  <a:lnTo>
                    <a:pt x="13682" y="1189"/>
                  </a:lnTo>
                  <a:lnTo>
                    <a:pt x="13720" y="1208"/>
                  </a:lnTo>
                  <a:lnTo>
                    <a:pt x="13758" y="1224"/>
                  </a:lnTo>
                  <a:lnTo>
                    <a:pt x="13796" y="1235"/>
                  </a:lnTo>
                  <a:lnTo>
                    <a:pt x="13834" y="1246"/>
                  </a:lnTo>
                  <a:lnTo>
                    <a:pt x="13876" y="1254"/>
                  </a:lnTo>
                  <a:lnTo>
                    <a:pt x="13914" y="1261"/>
                  </a:lnTo>
                  <a:lnTo>
                    <a:pt x="13956" y="1265"/>
                  </a:lnTo>
                  <a:lnTo>
                    <a:pt x="13994" y="1265"/>
                  </a:lnTo>
                  <a:lnTo>
                    <a:pt x="13994" y="1265"/>
                  </a:lnTo>
                  <a:lnTo>
                    <a:pt x="13997" y="1265"/>
                  </a:lnTo>
                  <a:lnTo>
                    <a:pt x="13997" y="1265"/>
                  </a:lnTo>
                  <a:lnTo>
                    <a:pt x="14035" y="1265"/>
                  </a:lnTo>
                  <a:lnTo>
                    <a:pt x="14077" y="1261"/>
                  </a:lnTo>
                  <a:lnTo>
                    <a:pt x="14115" y="1254"/>
                  </a:lnTo>
                  <a:lnTo>
                    <a:pt x="14157" y="1246"/>
                  </a:lnTo>
                  <a:lnTo>
                    <a:pt x="14195" y="1235"/>
                  </a:lnTo>
                  <a:lnTo>
                    <a:pt x="14233" y="1224"/>
                  </a:lnTo>
                  <a:lnTo>
                    <a:pt x="14271" y="1208"/>
                  </a:lnTo>
                  <a:lnTo>
                    <a:pt x="14305" y="1189"/>
                  </a:lnTo>
                  <a:lnTo>
                    <a:pt x="14377" y="1151"/>
                  </a:lnTo>
                  <a:lnTo>
                    <a:pt x="14446" y="1102"/>
                  </a:lnTo>
                  <a:lnTo>
                    <a:pt x="14510" y="1041"/>
                  </a:lnTo>
                  <a:lnTo>
                    <a:pt x="14571" y="976"/>
                  </a:lnTo>
                  <a:lnTo>
                    <a:pt x="14928" y="487"/>
                  </a:lnTo>
                  <a:lnTo>
                    <a:pt x="14928" y="487"/>
                  </a:lnTo>
                  <a:lnTo>
                    <a:pt x="15026" y="354"/>
                  </a:lnTo>
                  <a:lnTo>
                    <a:pt x="15026" y="354"/>
                  </a:lnTo>
                  <a:lnTo>
                    <a:pt x="15026" y="354"/>
                  </a:lnTo>
                  <a:lnTo>
                    <a:pt x="15065" y="297"/>
                  </a:lnTo>
                  <a:lnTo>
                    <a:pt x="15103" y="244"/>
                  </a:lnTo>
                  <a:lnTo>
                    <a:pt x="15144" y="202"/>
                  </a:lnTo>
                  <a:lnTo>
                    <a:pt x="15190" y="168"/>
                  </a:lnTo>
                  <a:lnTo>
                    <a:pt x="15236" y="137"/>
                  </a:lnTo>
                  <a:lnTo>
                    <a:pt x="15281" y="118"/>
                  </a:lnTo>
                  <a:lnTo>
                    <a:pt x="15327" y="107"/>
                  </a:lnTo>
                  <a:lnTo>
                    <a:pt x="15376" y="103"/>
                  </a:lnTo>
                  <a:lnTo>
                    <a:pt x="15376" y="103"/>
                  </a:lnTo>
                  <a:lnTo>
                    <a:pt x="15376" y="103"/>
                  </a:lnTo>
                  <a:lnTo>
                    <a:pt x="15376" y="103"/>
                  </a:lnTo>
                  <a:lnTo>
                    <a:pt x="15426" y="107"/>
                  </a:lnTo>
                  <a:lnTo>
                    <a:pt x="15471" y="118"/>
                  </a:lnTo>
                  <a:lnTo>
                    <a:pt x="15520" y="141"/>
                  </a:lnTo>
                  <a:lnTo>
                    <a:pt x="15566" y="168"/>
                  </a:lnTo>
                  <a:lnTo>
                    <a:pt x="15608" y="202"/>
                  </a:lnTo>
                  <a:lnTo>
                    <a:pt x="15649" y="248"/>
                  </a:lnTo>
                  <a:lnTo>
                    <a:pt x="15687" y="297"/>
                  </a:lnTo>
                  <a:lnTo>
                    <a:pt x="15725" y="354"/>
                  </a:lnTo>
                  <a:lnTo>
                    <a:pt x="16098" y="992"/>
                  </a:lnTo>
                  <a:lnTo>
                    <a:pt x="16098" y="992"/>
                  </a:lnTo>
                  <a:lnTo>
                    <a:pt x="16143" y="1056"/>
                  </a:lnTo>
                  <a:lnTo>
                    <a:pt x="16189" y="1117"/>
                  </a:lnTo>
                  <a:lnTo>
                    <a:pt x="16238" y="1166"/>
                  </a:lnTo>
                  <a:lnTo>
                    <a:pt x="16291" y="1208"/>
                  </a:lnTo>
                  <a:lnTo>
                    <a:pt x="16344" y="1243"/>
                  </a:lnTo>
                  <a:lnTo>
                    <a:pt x="16375" y="1254"/>
                  </a:lnTo>
                  <a:lnTo>
                    <a:pt x="16405" y="1265"/>
                  </a:lnTo>
                  <a:lnTo>
                    <a:pt x="16432" y="1273"/>
                  </a:lnTo>
                  <a:lnTo>
                    <a:pt x="16462" y="1280"/>
                  </a:lnTo>
                  <a:lnTo>
                    <a:pt x="16492" y="1284"/>
                  </a:lnTo>
                  <a:lnTo>
                    <a:pt x="16523" y="1284"/>
                  </a:lnTo>
                  <a:lnTo>
                    <a:pt x="16523" y="1284"/>
                  </a:lnTo>
                  <a:lnTo>
                    <a:pt x="16523" y="1284"/>
                  </a:lnTo>
                  <a:lnTo>
                    <a:pt x="16523" y="1284"/>
                  </a:lnTo>
                  <a:lnTo>
                    <a:pt x="16553" y="1284"/>
                  </a:lnTo>
                  <a:lnTo>
                    <a:pt x="16584" y="1280"/>
                  </a:lnTo>
                  <a:lnTo>
                    <a:pt x="16614" y="1277"/>
                  </a:lnTo>
                  <a:lnTo>
                    <a:pt x="16644" y="1265"/>
                  </a:lnTo>
                  <a:lnTo>
                    <a:pt x="16671" y="1258"/>
                  </a:lnTo>
                  <a:lnTo>
                    <a:pt x="16701" y="1243"/>
                  </a:lnTo>
                  <a:lnTo>
                    <a:pt x="16755" y="1212"/>
                  </a:lnTo>
                  <a:lnTo>
                    <a:pt x="16808" y="1170"/>
                  </a:lnTo>
                  <a:lnTo>
                    <a:pt x="16857" y="1117"/>
                  </a:lnTo>
                  <a:lnTo>
                    <a:pt x="16903" y="1060"/>
                  </a:lnTo>
                  <a:lnTo>
                    <a:pt x="16948" y="992"/>
                  </a:lnTo>
                  <a:lnTo>
                    <a:pt x="17146" y="661"/>
                  </a:lnTo>
                  <a:lnTo>
                    <a:pt x="17146" y="661"/>
                  </a:lnTo>
                  <a:lnTo>
                    <a:pt x="17343" y="331"/>
                  </a:lnTo>
                  <a:lnTo>
                    <a:pt x="17343" y="331"/>
                  </a:lnTo>
                  <a:lnTo>
                    <a:pt x="17381" y="274"/>
                  </a:lnTo>
                  <a:lnTo>
                    <a:pt x="17419" y="225"/>
                  </a:lnTo>
                  <a:lnTo>
                    <a:pt x="17461" y="183"/>
                  </a:lnTo>
                  <a:lnTo>
                    <a:pt x="17503" y="145"/>
                  </a:lnTo>
                  <a:lnTo>
                    <a:pt x="17548" y="118"/>
                  </a:lnTo>
                  <a:lnTo>
                    <a:pt x="17594" y="99"/>
                  </a:lnTo>
                  <a:lnTo>
                    <a:pt x="17643" y="84"/>
                  </a:lnTo>
                  <a:lnTo>
                    <a:pt x="17693" y="80"/>
                  </a:lnTo>
                  <a:lnTo>
                    <a:pt x="17693" y="80"/>
                  </a:lnTo>
                  <a:lnTo>
                    <a:pt x="17693" y="80"/>
                  </a:lnTo>
                  <a:lnTo>
                    <a:pt x="17693" y="80"/>
                  </a:lnTo>
                  <a:lnTo>
                    <a:pt x="17738" y="88"/>
                  </a:lnTo>
                  <a:lnTo>
                    <a:pt x="17787" y="99"/>
                  </a:lnTo>
                  <a:lnTo>
                    <a:pt x="17833" y="118"/>
                  </a:lnTo>
                  <a:lnTo>
                    <a:pt x="17879" y="149"/>
                  </a:lnTo>
                  <a:lnTo>
                    <a:pt x="17920" y="183"/>
                  </a:lnTo>
                  <a:lnTo>
                    <a:pt x="17962" y="225"/>
                  </a:lnTo>
                  <a:lnTo>
                    <a:pt x="18004" y="278"/>
                  </a:lnTo>
                  <a:lnTo>
                    <a:pt x="18042" y="335"/>
                  </a:lnTo>
                  <a:lnTo>
                    <a:pt x="18414" y="969"/>
                  </a:lnTo>
                  <a:lnTo>
                    <a:pt x="18414" y="969"/>
                  </a:lnTo>
                  <a:lnTo>
                    <a:pt x="18456" y="1037"/>
                  </a:lnTo>
                  <a:lnTo>
                    <a:pt x="18501" y="1098"/>
                  </a:lnTo>
                  <a:lnTo>
                    <a:pt x="18555" y="1147"/>
                  </a:lnTo>
                  <a:lnTo>
                    <a:pt x="18604" y="1189"/>
                  </a:lnTo>
                  <a:lnTo>
                    <a:pt x="18661" y="1224"/>
                  </a:lnTo>
                  <a:lnTo>
                    <a:pt x="18688" y="1235"/>
                  </a:lnTo>
                  <a:lnTo>
                    <a:pt x="18718" y="1246"/>
                  </a:lnTo>
                  <a:lnTo>
                    <a:pt x="18748" y="1254"/>
                  </a:lnTo>
                  <a:lnTo>
                    <a:pt x="18779" y="1261"/>
                  </a:lnTo>
                  <a:lnTo>
                    <a:pt x="18809" y="1265"/>
                  </a:lnTo>
                  <a:lnTo>
                    <a:pt x="18839" y="1265"/>
                  </a:lnTo>
                  <a:lnTo>
                    <a:pt x="18839" y="1265"/>
                  </a:lnTo>
                  <a:lnTo>
                    <a:pt x="18839" y="1265"/>
                  </a:lnTo>
                  <a:lnTo>
                    <a:pt x="18839" y="1265"/>
                  </a:lnTo>
                  <a:lnTo>
                    <a:pt x="18870" y="1265"/>
                  </a:lnTo>
                  <a:lnTo>
                    <a:pt x="18900" y="1261"/>
                  </a:lnTo>
                  <a:lnTo>
                    <a:pt x="18927" y="1254"/>
                  </a:lnTo>
                  <a:lnTo>
                    <a:pt x="18957" y="1246"/>
                  </a:lnTo>
                  <a:lnTo>
                    <a:pt x="18987" y="1235"/>
                  </a:lnTo>
                  <a:lnTo>
                    <a:pt x="19014" y="1224"/>
                  </a:lnTo>
                  <a:lnTo>
                    <a:pt x="19071" y="1189"/>
                  </a:lnTo>
                  <a:lnTo>
                    <a:pt x="19124" y="1147"/>
                  </a:lnTo>
                  <a:lnTo>
                    <a:pt x="19174" y="1098"/>
                  </a:lnTo>
                  <a:lnTo>
                    <a:pt x="19219" y="1037"/>
                  </a:lnTo>
                  <a:lnTo>
                    <a:pt x="19265" y="969"/>
                  </a:lnTo>
                  <a:lnTo>
                    <a:pt x="19576" y="350"/>
                  </a:lnTo>
                  <a:lnTo>
                    <a:pt x="19580" y="346"/>
                  </a:lnTo>
                  <a:lnTo>
                    <a:pt x="19580" y="346"/>
                  </a:lnTo>
                  <a:lnTo>
                    <a:pt x="19599" y="289"/>
                  </a:lnTo>
                  <a:lnTo>
                    <a:pt x="19622" y="244"/>
                  </a:lnTo>
                  <a:lnTo>
                    <a:pt x="19644" y="202"/>
                  </a:lnTo>
                  <a:lnTo>
                    <a:pt x="19667" y="168"/>
                  </a:lnTo>
                  <a:lnTo>
                    <a:pt x="19694" y="137"/>
                  </a:lnTo>
                  <a:lnTo>
                    <a:pt x="19717" y="118"/>
                  </a:lnTo>
                  <a:lnTo>
                    <a:pt x="19743" y="107"/>
                  </a:lnTo>
                  <a:lnTo>
                    <a:pt x="19766" y="103"/>
                  </a:lnTo>
                  <a:lnTo>
                    <a:pt x="19766" y="103"/>
                  </a:lnTo>
                  <a:lnTo>
                    <a:pt x="19766" y="103"/>
                  </a:lnTo>
                  <a:lnTo>
                    <a:pt x="19766" y="103"/>
                  </a:lnTo>
                  <a:lnTo>
                    <a:pt x="19789" y="107"/>
                  </a:lnTo>
                  <a:lnTo>
                    <a:pt x="19815" y="118"/>
                  </a:lnTo>
                  <a:lnTo>
                    <a:pt x="19838" y="141"/>
                  </a:lnTo>
                  <a:lnTo>
                    <a:pt x="19865" y="168"/>
                  </a:lnTo>
                  <a:lnTo>
                    <a:pt x="19888" y="202"/>
                  </a:lnTo>
                  <a:lnTo>
                    <a:pt x="19910" y="244"/>
                  </a:lnTo>
                  <a:lnTo>
                    <a:pt x="19933" y="293"/>
                  </a:lnTo>
                  <a:lnTo>
                    <a:pt x="19952" y="346"/>
                  </a:lnTo>
                  <a:lnTo>
                    <a:pt x="20172" y="984"/>
                  </a:lnTo>
                  <a:lnTo>
                    <a:pt x="20172" y="984"/>
                  </a:lnTo>
                  <a:lnTo>
                    <a:pt x="20207" y="1068"/>
                  </a:lnTo>
                  <a:lnTo>
                    <a:pt x="20241" y="1136"/>
                  </a:lnTo>
                  <a:lnTo>
                    <a:pt x="20275" y="1189"/>
                  </a:lnTo>
                  <a:lnTo>
                    <a:pt x="20313" y="1227"/>
                  </a:lnTo>
                  <a:lnTo>
                    <a:pt x="20347" y="1258"/>
                  </a:lnTo>
                  <a:lnTo>
                    <a:pt x="20381" y="1273"/>
                  </a:lnTo>
                  <a:lnTo>
                    <a:pt x="20415" y="1284"/>
                  </a:lnTo>
                  <a:lnTo>
                    <a:pt x="20442" y="1284"/>
                  </a:lnTo>
                  <a:lnTo>
                    <a:pt x="20442" y="1284"/>
                  </a:lnTo>
                  <a:lnTo>
                    <a:pt x="20442" y="1284"/>
                  </a:lnTo>
                  <a:lnTo>
                    <a:pt x="20442" y="1284"/>
                  </a:lnTo>
                  <a:lnTo>
                    <a:pt x="20472" y="1284"/>
                  </a:lnTo>
                  <a:lnTo>
                    <a:pt x="20507" y="1273"/>
                  </a:lnTo>
                  <a:lnTo>
                    <a:pt x="20541" y="1258"/>
                  </a:lnTo>
                  <a:lnTo>
                    <a:pt x="20575" y="1227"/>
                  </a:lnTo>
                  <a:lnTo>
                    <a:pt x="20609" y="1189"/>
                  </a:lnTo>
                  <a:lnTo>
                    <a:pt x="20647" y="1136"/>
                  </a:lnTo>
                  <a:lnTo>
                    <a:pt x="20681" y="1072"/>
                  </a:lnTo>
                  <a:lnTo>
                    <a:pt x="20712" y="988"/>
                  </a:lnTo>
                  <a:lnTo>
                    <a:pt x="20829" y="654"/>
                  </a:lnTo>
                  <a:lnTo>
                    <a:pt x="20947" y="323"/>
                  </a:lnTo>
                  <a:lnTo>
                    <a:pt x="20947" y="323"/>
                  </a:lnTo>
                  <a:lnTo>
                    <a:pt x="20966" y="270"/>
                  </a:lnTo>
                  <a:lnTo>
                    <a:pt x="20989" y="221"/>
                  </a:lnTo>
                  <a:lnTo>
                    <a:pt x="21012" y="179"/>
                  </a:lnTo>
                  <a:lnTo>
                    <a:pt x="21035" y="145"/>
                  </a:lnTo>
                  <a:lnTo>
                    <a:pt x="21061" y="118"/>
                  </a:lnTo>
                  <a:lnTo>
                    <a:pt x="21084" y="99"/>
                  </a:lnTo>
                  <a:lnTo>
                    <a:pt x="21110" y="88"/>
                  </a:lnTo>
                  <a:lnTo>
                    <a:pt x="21133" y="80"/>
                  </a:lnTo>
                  <a:lnTo>
                    <a:pt x="21133" y="80"/>
                  </a:lnTo>
                  <a:lnTo>
                    <a:pt x="21133" y="80"/>
                  </a:lnTo>
                  <a:lnTo>
                    <a:pt x="21133" y="80"/>
                  </a:lnTo>
                  <a:lnTo>
                    <a:pt x="21156" y="88"/>
                  </a:lnTo>
                  <a:lnTo>
                    <a:pt x="21183" y="99"/>
                  </a:lnTo>
                  <a:lnTo>
                    <a:pt x="21205" y="118"/>
                  </a:lnTo>
                  <a:lnTo>
                    <a:pt x="21232" y="149"/>
                  </a:lnTo>
                  <a:lnTo>
                    <a:pt x="21255" y="183"/>
                  </a:lnTo>
                  <a:lnTo>
                    <a:pt x="21277" y="225"/>
                  </a:lnTo>
                  <a:lnTo>
                    <a:pt x="21300" y="274"/>
                  </a:lnTo>
                  <a:lnTo>
                    <a:pt x="21319" y="327"/>
                  </a:lnTo>
                  <a:lnTo>
                    <a:pt x="21540" y="961"/>
                  </a:lnTo>
                  <a:lnTo>
                    <a:pt x="21540" y="961"/>
                  </a:lnTo>
                  <a:lnTo>
                    <a:pt x="21574" y="1049"/>
                  </a:lnTo>
                  <a:lnTo>
                    <a:pt x="21608" y="1117"/>
                  </a:lnTo>
                  <a:lnTo>
                    <a:pt x="21642" y="1166"/>
                  </a:lnTo>
                  <a:lnTo>
                    <a:pt x="21680" y="1208"/>
                  </a:lnTo>
                  <a:lnTo>
                    <a:pt x="21714" y="1235"/>
                  </a:lnTo>
                  <a:lnTo>
                    <a:pt x="21748" y="1254"/>
                  </a:lnTo>
                  <a:lnTo>
                    <a:pt x="21779" y="1261"/>
                  </a:lnTo>
                  <a:lnTo>
                    <a:pt x="21809" y="1265"/>
                  </a:lnTo>
                  <a:lnTo>
                    <a:pt x="21809" y="1265"/>
                  </a:lnTo>
                  <a:lnTo>
                    <a:pt x="21809" y="1265"/>
                  </a:lnTo>
                  <a:lnTo>
                    <a:pt x="21809" y="1265"/>
                  </a:lnTo>
                  <a:lnTo>
                    <a:pt x="21840" y="1261"/>
                  </a:lnTo>
                  <a:lnTo>
                    <a:pt x="21874" y="1254"/>
                  </a:lnTo>
                  <a:lnTo>
                    <a:pt x="21908" y="1235"/>
                  </a:lnTo>
                  <a:lnTo>
                    <a:pt x="21942" y="1208"/>
                  </a:lnTo>
                  <a:lnTo>
                    <a:pt x="21976" y="1170"/>
                  </a:lnTo>
                  <a:lnTo>
                    <a:pt x="22011" y="1117"/>
                  </a:lnTo>
                  <a:lnTo>
                    <a:pt x="22048" y="1049"/>
                  </a:lnTo>
                  <a:lnTo>
                    <a:pt x="22079" y="965"/>
                  </a:lnTo>
                  <a:lnTo>
                    <a:pt x="22284" y="342"/>
                  </a:lnTo>
                  <a:lnTo>
                    <a:pt x="22284" y="338"/>
                  </a:lnTo>
                  <a:lnTo>
                    <a:pt x="22284" y="338"/>
                  </a:lnTo>
                  <a:lnTo>
                    <a:pt x="22303" y="267"/>
                  </a:lnTo>
                  <a:lnTo>
                    <a:pt x="22322" y="209"/>
                  </a:lnTo>
                  <a:lnTo>
                    <a:pt x="22337" y="168"/>
                  </a:lnTo>
                  <a:lnTo>
                    <a:pt x="22352" y="137"/>
                  </a:lnTo>
                  <a:lnTo>
                    <a:pt x="22368" y="118"/>
                  </a:lnTo>
                  <a:lnTo>
                    <a:pt x="22375" y="107"/>
                  </a:lnTo>
                  <a:lnTo>
                    <a:pt x="22386" y="103"/>
                  </a:lnTo>
                  <a:lnTo>
                    <a:pt x="22386" y="103"/>
                  </a:lnTo>
                  <a:lnTo>
                    <a:pt x="22394" y="107"/>
                  </a:lnTo>
                  <a:lnTo>
                    <a:pt x="22405" y="118"/>
                  </a:lnTo>
                  <a:lnTo>
                    <a:pt x="22417" y="137"/>
                  </a:lnTo>
                  <a:lnTo>
                    <a:pt x="22432" y="168"/>
                  </a:lnTo>
                  <a:lnTo>
                    <a:pt x="22451" y="213"/>
                  </a:lnTo>
                  <a:lnTo>
                    <a:pt x="22466" y="270"/>
                  </a:lnTo>
                  <a:lnTo>
                    <a:pt x="22485" y="342"/>
                  </a:lnTo>
                  <a:lnTo>
                    <a:pt x="22622" y="980"/>
                  </a:lnTo>
                  <a:lnTo>
                    <a:pt x="22622" y="980"/>
                  </a:lnTo>
                  <a:lnTo>
                    <a:pt x="22641" y="1053"/>
                  </a:lnTo>
                  <a:lnTo>
                    <a:pt x="22660" y="1113"/>
                  </a:lnTo>
                  <a:lnTo>
                    <a:pt x="22679" y="1166"/>
                  </a:lnTo>
                  <a:lnTo>
                    <a:pt x="22702" y="1208"/>
                  </a:lnTo>
                  <a:lnTo>
                    <a:pt x="22728" y="1243"/>
                  </a:lnTo>
                  <a:lnTo>
                    <a:pt x="22751" y="1265"/>
                  </a:lnTo>
                  <a:lnTo>
                    <a:pt x="22766" y="1277"/>
                  </a:lnTo>
                  <a:lnTo>
                    <a:pt x="22781" y="1280"/>
                  </a:lnTo>
                  <a:lnTo>
                    <a:pt x="22797" y="1284"/>
                  </a:lnTo>
                  <a:lnTo>
                    <a:pt x="22808" y="1284"/>
                  </a:lnTo>
                  <a:lnTo>
                    <a:pt x="22808" y="1284"/>
                  </a:lnTo>
                  <a:lnTo>
                    <a:pt x="22808" y="1284"/>
                  </a:lnTo>
                  <a:lnTo>
                    <a:pt x="22808" y="1284"/>
                  </a:lnTo>
                  <a:lnTo>
                    <a:pt x="22823" y="1284"/>
                  </a:lnTo>
                  <a:lnTo>
                    <a:pt x="22839" y="1280"/>
                  </a:lnTo>
                  <a:lnTo>
                    <a:pt x="22854" y="1277"/>
                  </a:lnTo>
                  <a:lnTo>
                    <a:pt x="22865" y="1265"/>
                  </a:lnTo>
                  <a:lnTo>
                    <a:pt x="22891" y="1243"/>
                  </a:lnTo>
                  <a:lnTo>
                    <a:pt x="22914" y="1212"/>
                  </a:lnTo>
                  <a:lnTo>
                    <a:pt x="22937" y="1166"/>
                  </a:lnTo>
                  <a:lnTo>
                    <a:pt x="22960" y="1117"/>
                  </a:lnTo>
                  <a:lnTo>
                    <a:pt x="22979" y="1053"/>
                  </a:lnTo>
                  <a:lnTo>
                    <a:pt x="22994" y="980"/>
                  </a:lnTo>
                  <a:lnTo>
                    <a:pt x="23070" y="646"/>
                  </a:lnTo>
                  <a:lnTo>
                    <a:pt x="23142" y="320"/>
                  </a:lnTo>
                  <a:lnTo>
                    <a:pt x="23142" y="320"/>
                  </a:lnTo>
                  <a:lnTo>
                    <a:pt x="23161" y="248"/>
                  </a:lnTo>
                  <a:lnTo>
                    <a:pt x="23176" y="190"/>
                  </a:lnTo>
                  <a:lnTo>
                    <a:pt x="23195" y="149"/>
                  </a:lnTo>
                  <a:lnTo>
                    <a:pt x="23211" y="118"/>
                  </a:lnTo>
                  <a:lnTo>
                    <a:pt x="23222" y="99"/>
                  </a:lnTo>
                  <a:lnTo>
                    <a:pt x="23233" y="88"/>
                  </a:lnTo>
                  <a:lnTo>
                    <a:pt x="23241" y="80"/>
                  </a:lnTo>
                  <a:lnTo>
                    <a:pt x="23241" y="80"/>
                  </a:lnTo>
                  <a:lnTo>
                    <a:pt x="23252" y="88"/>
                  </a:lnTo>
                  <a:lnTo>
                    <a:pt x="23260" y="99"/>
                  </a:lnTo>
                  <a:lnTo>
                    <a:pt x="23275" y="118"/>
                  </a:lnTo>
                  <a:lnTo>
                    <a:pt x="23290" y="149"/>
                  </a:lnTo>
                  <a:lnTo>
                    <a:pt x="23306" y="190"/>
                  </a:lnTo>
                  <a:lnTo>
                    <a:pt x="23325" y="248"/>
                  </a:lnTo>
                  <a:lnTo>
                    <a:pt x="23344" y="323"/>
                  </a:lnTo>
                  <a:lnTo>
                    <a:pt x="23480" y="958"/>
                  </a:lnTo>
                  <a:lnTo>
                    <a:pt x="23480" y="958"/>
                  </a:lnTo>
                  <a:lnTo>
                    <a:pt x="23499" y="1030"/>
                  </a:lnTo>
                  <a:lnTo>
                    <a:pt x="23518" y="1094"/>
                  </a:lnTo>
                  <a:lnTo>
                    <a:pt x="23537" y="1147"/>
                  </a:lnTo>
                  <a:lnTo>
                    <a:pt x="23560" y="1189"/>
                  </a:lnTo>
                  <a:lnTo>
                    <a:pt x="23582" y="1224"/>
                  </a:lnTo>
                  <a:lnTo>
                    <a:pt x="23609" y="1246"/>
                  </a:lnTo>
                  <a:lnTo>
                    <a:pt x="23624" y="1254"/>
                  </a:lnTo>
                  <a:lnTo>
                    <a:pt x="23636" y="1261"/>
                  </a:lnTo>
                  <a:lnTo>
                    <a:pt x="23651" y="1265"/>
                  </a:lnTo>
                  <a:lnTo>
                    <a:pt x="23666" y="1265"/>
                  </a:lnTo>
                  <a:lnTo>
                    <a:pt x="23666" y="1265"/>
                  </a:lnTo>
                  <a:lnTo>
                    <a:pt x="23666" y="1265"/>
                  </a:lnTo>
                  <a:lnTo>
                    <a:pt x="23666" y="1265"/>
                  </a:lnTo>
                  <a:lnTo>
                    <a:pt x="23682" y="1265"/>
                  </a:lnTo>
                  <a:lnTo>
                    <a:pt x="23697" y="1261"/>
                  </a:lnTo>
                  <a:lnTo>
                    <a:pt x="23708" y="1254"/>
                  </a:lnTo>
                  <a:lnTo>
                    <a:pt x="23723" y="1246"/>
                  </a:lnTo>
                  <a:lnTo>
                    <a:pt x="23750" y="1224"/>
                  </a:lnTo>
                  <a:lnTo>
                    <a:pt x="23772" y="1189"/>
                  </a:lnTo>
                  <a:lnTo>
                    <a:pt x="23795" y="1147"/>
                  </a:lnTo>
                  <a:lnTo>
                    <a:pt x="23815" y="1094"/>
                  </a:lnTo>
                  <a:lnTo>
                    <a:pt x="23833" y="1034"/>
                  </a:lnTo>
                  <a:lnTo>
                    <a:pt x="23852" y="961"/>
                  </a:lnTo>
                  <a:lnTo>
                    <a:pt x="23974" y="338"/>
                  </a:lnTo>
                  <a:lnTo>
                    <a:pt x="23974" y="338"/>
                  </a:lnTo>
                  <a:lnTo>
                    <a:pt x="23989" y="251"/>
                  </a:lnTo>
                  <a:lnTo>
                    <a:pt x="24001" y="183"/>
                  </a:lnTo>
                  <a:lnTo>
                    <a:pt x="24012" y="137"/>
                  </a:lnTo>
                  <a:lnTo>
                    <a:pt x="24012" y="137"/>
                  </a:lnTo>
                  <a:lnTo>
                    <a:pt x="24031" y="209"/>
                  </a:lnTo>
                  <a:lnTo>
                    <a:pt x="24038" y="267"/>
                  </a:lnTo>
                  <a:lnTo>
                    <a:pt x="24050" y="338"/>
                  </a:lnTo>
                  <a:lnTo>
                    <a:pt x="24126" y="976"/>
                  </a:lnTo>
                  <a:lnTo>
                    <a:pt x="24126" y="976"/>
                  </a:lnTo>
                  <a:lnTo>
                    <a:pt x="24141" y="1064"/>
                  </a:lnTo>
                  <a:lnTo>
                    <a:pt x="24153" y="1132"/>
                  </a:lnTo>
                  <a:lnTo>
                    <a:pt x="24168" y="1185"/>
                  </a:lnTo>
                  <a:lnTo>
                    <a:pt x="24183" y="1227"/>
                  </a:lnTo>
                  <a:lnTo>
                    <a:pt x="24198" y="1254"/>
                  </a:lnTo>
                  <a:lnTo>
                    <a:pt x="24213" y="1273"/>
                  </a:lnTo>
                  <a:lnTo>
                    <a:pt x="24232" y="1284"/>
                  </a:lnTo>
                  <a:lnTo>
                    <a:pt x="24251" y="1284"/>
                  </a:lnTo>
                  <a:lnTo>
                    <a:pt x="24251" y="1284"/>
                  </a:lnTo>
                  <a:lnTo>
                    <a:pt x="24251" y="1284"/>
                  </a:lnTo>
                  <a:lnTo>
                    <a:pt x="24270" y="1284"/>
                  </a:lnTo>
                  <a:lnTo>
                    <a:pt x="24289" y="1273"/>
                  </a:lnTo>
                  <a:lnTo>
                    <a:pt x="24304" y="1258"/>
                  </a:lnTo>
                  <a:lnTo>
                    <a:pt x="24323" y="1227"/>
                  </a:lnTo>
                  <a:lnTo>
                    <a:pt x="24335" y="1189"/>
                  </a:lnTo>
                  <a:lnTo>
                    <a:pt x="24350" y="1132"/>
                  </a:lnTo>
                  <a:lnTo>
                    <a:pt x="24361" y="1064"/>
                  </a:lnTo>
                  <a:lnTo>
                    <a:pt x="24376" y="976"/>
                  </a:lnTo>
                  <a:lnTo>
                    <a:pt x="24418" y="642"/>
                  </a:lnTo>
                  <a:lnTo>
                    <a:pt x="24456" y="316"/>
                  </a:lnTo>
                  <a:lnTo>
                    <a:pt x="24456" y="316"/>
                  </a:lnTo>
                  <a:lnTo>
                    <a:pt x="24468" y="244"/>
                  </a:lnTo>
                  <a:lnTo>
                    <a:pt x="24475" y="190"/>
                  </a:lnTo>
                  <a:lnTo>
                    <a:pt x="24494" y="118"/>
                  </a:lnTo>
                  <a:lnTo>
                    <a:pt x="24494" y="118"/>
                  </a:lnTo>
                  <a:lnTo>
                    <a:pt x="24513" y="190"/>
                  </a:lnTo>
                  <a:lnTo>
                    <a:pt x="24521" y="248"/>
                  </a:lnTo>
                  <a:lnTo>
                    <a:pt x="24532" y="320"/>
                  </a:lnTo>
                  <a:lnTo>
                    <a:pt x="24608" y="954"/>
                  </a:lnTo>
                  <a:lnTo>
                    <a:pt x="24608" y="954"/>
                  </a:lnTo>
                  <a:lnTo>
                    <a:pt x="24623" y="1041"/>
                  </a:lnTo>
                  <a:lnTo>
                    <a:pt x="24635" y="1113"/>
                  </a:lnTo>
                  <a:lnTo>
                    <a:pt x="24650" y="1166"/>
                  </a:lnTo>
                  <a:lnTo>
                    <a:pt x="24665" y="1208"/>
                  </a:lnTo>
                  <a:lnTo>
                    <a:pt x="24680" y="1235"/>
                  </a:lnTo>
                  <a:lnTo>
                    <a:pt x="24695" y="1254"/>
                  </a:lnTo>
                  <a:lnTo>
                    <a:pt x="24714" y="1261"/>
                  </a:lnTo>
                  <a:lnTo>
                    <a:pt x="24733" y="1265"/>
                  </a:lnTo>
                  <a:lnTo>
                    <a:pt x="24733" y="1265"/>
                  </a:lnTo>
                  <a:lnTo>
                    <a:pt x="24733" y="1265"/>
                  </a:lnTo>
                  <a:lnTo>
                    <a:pt x="24733" y="1265"/>
                  </a:lnTo>
                  <a:lnTo>
                    <a:pt x="24752" y="1261"/>
                  </a:lnTo>
                  <a:lnTo>
                    <a:pt x="24771" y="1254"/>
                  </a:lnTo>
                  <a:lnTo>
                    <a:pt x="24787" y="1235"/>
                  </a:lnTo>
                  <a:lnTo>
                    <a:pt x="24806" y="1208"/>
                  </a:lnTo>
                  <a:lnTo>
                    <a:pt x="24817" y="1166"/>
                  </a:lnTo>
                  <a:lnTo>
                    <a:pt x="24832" y="1113"/>
                  </a:lnTo>
                  <a:lnTo>
                    <a:pt x="24847" y="1045"/>
                  </a:lnTo>
                  <a:lnTo>
                    <a:pt x="24859" y="958"/>
                  </a:lnTo>
                  <a:lnTo>
                    <a:pt x="24859" y="958"/>
                  </a:lnTo>
                  <a:lnTo>
                    <a:pt x="24938" y="335"/>
                  </a:lnTo>
                  <a:lnTo>
                    <a:pt x="24938" y="335"/>
                  </a:lnTo>
                  <a:lnTo>
                    <a:pt x="24954" y="206"/>
                  </a:lnTo>
                  <a:lnTo>
                    <a:pt x="24954" y="206"/>
                  </a:lnTo>
                  <a:lnTo>
                    <a:pt x="24969" y="338"/>
                  </a:lnTo>
                  <a:lnTo>
                    <a:pt x="25026" y="973"/>
                  </a:lnTo>
                  <a:lnTo>
                    <a:pt x="25026" y="973"/>
                  </a:lnTo>
                  <a:lnTo>
                    <a:pt x="25033" y="1072"/>
                  </a:lnTo>
                  <a:lnTo>
                    <a:pt x="25045" y="1144"/>
                  </a:lnTo>
                  <a:lnTo>
                    <a:pt x="25056" y="1201"/>
                  </a:lnTo>
                  <a:lnTo>
                    <a:pt x="25067" y="1239"/>
                  </a:lnTo>
                  <a:lnTo>
                    <a:pt x="25083" y="1265"/>
                  </a:lnTo>
                  <a:lnTo>
                    <a:pt x="25094" y="1277"/>
                  </a:lnTo>
                  <a:lnTo>
                    <a:pt x="25109" y="1284"/>
                  </a:lnTo>
                  <a:lnTo>
                    <a:pt x="25128" y="1284"/>
                  </a:lnTo>
                  <a:lnTo>
                    <a:pt x="25128" y="1284"/>
                  </a:lnTo>
                  <a:lnTo>
                    <a:pt x="25128" y="1284"/>
                  </a:lnTo>
                  <a:lnTo>
                    <a:pt x="25144" y="1284"/>
                  </a:lnTo>
                  <a:lnTo>
                    <a:pt x="25159" y="1277"/>
                  </a:lnTo>
                  <a:lnTo>
                    <a:pt x="25174" y="1265"/>
                  </a:lnTo>
                  <a:lnTo>
                    <a:pt x="25185" y="1239"/>
                  </a:lnTo>
                  <a:lnTo>
                    <a:pt x="25197" y="1201"/>
                  </a:lnTo>
                  <a:lnTo>
                    <a:pt x="25208" y="1147"/>
                  </a:lnTo>
                  <a:lnTo>
                    <a:pt x="25219" y="1072"/>
                  </a:lnTo>
                  <a:lnTo>
                    <a:pt x="25227" y="976"/>
                  </a:lnTo>
                  <a:lnTo>
                    <a:pt x="25257" y="642"/>
                  </a:lnTo>
                  <a:lnTo>
                    <a:pt x="25288" y="316"/>
                  </a:lnTo>
                  <a:lnTo>
                    <a:pt x="25288" y="316"/>
                  </a:lnTo>
                  <a:lnTo>
                    <a:pt x="25303" y="186"/>
                  </a:lnTo>
                  <a:lnTo>
                    <a:pt x="25303" y="186"/>
                  </a:lnTo>
                  <a:lnTo>
                    <a:pt x="25318" y="316"/>
                  </a:lnTo>
                  <a:lnTo>
                    <a:pt x="25375" y="954"/>
                  </a:lnTo>
                  <a:lnTo>
                    <a:pt x="25375" y="954"/>
                  </a:lnTo>
                  <a:lnTo>
                    <a:pt x="25383" y="1049"/>
                  </a:lnTo>
                  <a:lnTo>
                    <a:pt x="25394" y="1125"/>
                  </a:lnTo>
                  <a:lnTo>
                    <a:pt x="25405" y="1178"/>
                  </a:lnTo>
                  <a:lnTo>
                    <a:pt x="25417" y="1220"/>
                  </a:lnTo>
                  <a:lnTo>
                    <a:pt x="25428" y="1243"/>
                  </a:lnTo>
                  <a:lnTo>
                    <a:pt x="25444" y="1258"/>
                  </a:lnTo>
                  <a:lnTo>
                    <a:pt x="25459" y="1265"/>
                  </a:lnTo>
                  <a:lnTo>
                    <a:pt x="25474" y="1265"/>
                  </a:lnTo>
                  <a:lnTo>
                    <a:pt x="25474" y="1265"/>
                  </a:lnTo>
                  <a:lnTo>
                    <a:pt x="25474" y="1265"/>
                  </a:lnTo>
                  <a:lnTo>
                    <a:pt x="25493" y="1265"/>
                  </a:lnTo>
                  <a:lnTo>
                    <a:pt x="25508" y="1258"/>
                  </a:lnTo>
                  <a:lnTo>
                    <a:pt x="25519" y="1243"/>
                  </a:lnTo>
                  <a:lnTo>
                    <a:pt x="25535" y="1220"/>
                  </a:lnTo>
                  <a:lnTo>
                    <a:pt x="25546" y="1182"/>
                  </a:lnTo>
                  <a:lnTo>
                    <a:pt x="25557" y="1125"/>
                  </a:lnTo>
                  <a:lnTo>
                    <a:pt x="25569" y="1053"/>
                  </a:lnTo>
                  <a:lnTo>
                    <a:pt x="25576" y="958"/>
                  </a:lnTo>
                  <a:lnTo>
                    <a:pt x="25683" y="232"/>
                  </a:lnTo>
                  <a:lnTo>
                    <a:pt x="25683" y="232"/>
                  </a:lnTo>
                  <a:lnTo>
                    <a:pt x="25690" y="338"/>
                  </a:lnTo>
                  <a:lnTo>
                    <a:pt x="25736" y="973"/>
                  </a:lnTo>
                  <a:lnTo>
                    <a:pt x="25736" y="973"/>
                  </a:lnTo>
                  <a:lnTo>
                    <a:pt x="25743" y="1068"/>
                  </a:lnTo>
                  <a:lnTo>
                    <a:pt x="25751" y="1140"/>
                  </a:lnTo>
                  <a:lnTo>
                    <a:pt x="25763" y="1197"/>
                  </a:lnTo>
                  <a:lnTo>
                    <a:pt x="25774" y="1235"/>
                  </a:lnTo>
                  <a:lnTo>
                    <a:pt x="25785" y="1261"/>
                  </a:lnTo>
                  <a:lnTo>
                    <a:pt x="25797" y="1277"/>
                  </a:lnTo>
                  <a:lnTo>
                    <a:pt x="25812" y="1284"/>
                  </a:lnTo>
                  <a:lnTo>
                    <a:pt x="25827" y="1284"/>
                  </a:lnTo>
                  <a:lnTo>
                    <a:pt x="25827" y="1284"/>
                  </a:lnTo>
                  <a:lnTo>
                    <a:pt x="25827" y="1284"/>
                  </a:lnTo>
                  <a:lnTo>
                    <a:pt x="25827" y="1284"/>
                  </a:lnTo>
                  <a:lnTo>
                    <a:pt x="25846" y="1284"/>
                  </a:lnTo>
                  <a:lnTo>
                    <a:pt x="25861" y="1277"/>
                  </a:lnTo>
                  <a:lnTo>
                    <a:pt x="25873" y="1261"/>
                  </a:lnTo>
                  <a:lnTo>
                    <a:pt x="25884" y="1235"/>
                  </a:lnTo>
                  <a:lnTo>
                    <a:pt x="25895" y="1197"/>
                  </a:lnTo>
                  <a:lnTo>
                    <a:pt x="25903" y="1144"/>
                  </a:lnTo>
                  <a:lnTo>
                    <a:pt x="25911" y="1072"/>
                  </a:lnTo>
                  <a:lnTo>
                    <a:pt x="25918" y="976"/>
                  </a:lnTo>
                  <a:lnTo>
                    <a:pt x="25945" y="642"/>
                  </a:lnTo>
                  <a:lnTo>
                    <a:pt x="25968" y="316"/>
                  </a:lnTo>
                  <a:lnTo>
                    <a:pt x="25968" y="316"/>
                  </a:lnTo>
                  <a:lnTo>
                    <a:pt x="25972" y="263"/>
                  </a:lnTo>
                  <a:lnTo>
                    <a:pt x="25972" y="263"/>
                  </a:lnTo>
                  <a:lnTo>
                    <a:pt x="25975" y="316"/>
                  </a:lnTo>
                  <a:lnTo>
                    <a:pt x="26021" y="954"/>
                  </a:lnTo>
                  <a:lnTo>
                    <a:pt x="26021" y="954"/>
                  </a:lnTo>
                  <a:lnTo>
                    <a:pt x="26028" y="1049"/>
                  </a:lnTo>
                  <a:lnTo>
                    <a:pt x="26040" y="1121"/>
                  </a:lnTo>
                  <a:lnTo>
                    <a:pt x="26047" y="1174"/>
                  </a:lnTo>
                  <a:lnTo>
                    <a:pt x="26059" y="1216"/>
                  </a:lnTo>
                  <a:lnTo>
                    <a:pt x="26070" y="1243"/>
                  </a:lnTo>
                  <a:lnTo>
                    <a:pt x="26081" y="1258"/>
                  </a:lnTo>
                  <a:lnTo>
                    <a:pt x="26097" y="1265"/>
                  </a:lnTo>
                  <a:lnTo>
                    <a:pt x="26116" y="1265"/>
                  </a:lnTo>
                  <a:lnTo>
                    <a:pt x="26116" y="1265"/>
                  </a:lnTo>
                  <a:lnTo>
                    <a:pt x="26116" y="1265"/>
                  </a:lnTo>
                  <a:lnTo>
                    <a:pt x="26116" y="1265"/>
                  </a:lnTo>
                  <a:lnTo>
                    <a:pt x="26131" y="1265"/>
                  </a:lnTo>
                  <a:lnTo>
                    <a:pt x="26146" y="1258"/>
                  </a:lnTo>
                  <a:lnTo>
                    <a:pt x="26158" y="1243"/>
                  </a:lnTo>
                  <a:lnTo>
                    <a:pt x="26169" y="1216"/>
                  </a:lnTo>
                  <a:lnTo>
                    <a:pt x="26180" y="1178"/>
                  </a:lnTo>
                  <a:lnTo>
                    <a:pt x="26188" y="1121"/>
                  </a:lnTo>
                  <a:lnTo>
                    <a:pt x="26199" y="1049"/>
                  </a:lnTo>
                  <a:lnTo>
                    <a:pt x="26207" y="954"/>
                  </a:lnTo>
                  <a:lnTo>
                    <a:pt x="26222" y="494"/>
                  </a:lnTo>
                  <a:lnTo>
                    <a:pt x="26249" y="973"/>
                  </a:lnTo>
                  <a:lnTo>
                    <a:pt x="26249" y="973"/>
                  </a:lnTo>
                  <a:lnTo>
                    <a:pt x="26264" y="1144"/>
                  </a:lnTo>
                  <a:lnTo>
                    <a:pt x="26272" y="1197"/>
                  </a:lnTo>
                  <a:lnTo>
                    <a:pt x="26279" y="1239"/>
                  </a:lnTo>
                  <a:lnTo>
                    <a:pt x="26291" y="1261"/>
                  </a:lnTo>
                  <a:lnTo>
                    <a:pt x="26302" y="1277"/>
                  </a:lnTo>
                  <a:lnTo>
                    <a:pt x="26317" y="1284"/>
                  </a:lnTo>
                  <a:lnTo>
                    <a:pt x="26332" y="1284"/>
                  </a:lnTo>
                  <a:lnTo>
                    <a:pt x="26332" y="1284"/>
                  </a:lnTo>
                  <a:lnTo>
                    <a:pt x="26332" y="1284"/>
                  </a:lnTo>
                  <a:lnTo>
                    <a:pt x="26347" y="1284"/>
                  </a:lnTo>
                  <a:lnTo>
                    <a:pt x="26362" y="1277"/>
                  </a:lnTo>
                  <a:lnTo>
                    <a:pt x="26374" y="1261"/>
                  </a:lnTo>
                  <a:lnTo>
                    <a:pt x="26385" y="1239"/>
                  </a:lnTo>
                  <a:lnTo>
                    <a:pt x="26393" y="1201"/>
                  </a:lnTo>
                  <a:lnTo>
                    <a:pt x="26400" y="1144"/>
                  </a:lnTo>
                  <a:lnTo>
                    <a:pt x="26416" y="976"/>
                  </a:lnTo>
                  <a:lnTo>
                    <a:pt x="26435" y="642"/>
                  </a:lnTo>
                  <a:lnTo>
                    <a:pt x="26450" y="399"/>
                  </a:lnTo>
                  <a:lnTo>
                    <a:pt x="26480" y="954"/>
                  </a:lnTo>
                  <a:lnTo>
                    <a:pt x="26480" y="954"/>
                  </a:lnTo>
                  <a:lnTo>
                    <a:pt x="26496" y="1121"/>
                  </a:lnTo>
                  <a:lnTo>
                    <a:pt x="26503" y="1178"/>
                  </a:lnTo>
                  <a:lnTo>
                    <a:pt x="26511" y="1216"/>
                  </a:lnTo>
                  <a:lnTo>
                    <a:pt x="26522" y="1243"/>
                  </a:lnTo>
                  <a:lnTo>
                    <a:pt x="26533" y="1258"/>
                  </a:lnTo>
                  <a:lnTo>
                    <a:pt x="26548" y="1265"/>
                  </a:lnTo>
                  <a:lnTo>
                    <a:pt x="26564" y="1265"/>
                  </a:lnTo>
                  <a:lnTo>
                    <a:pt x="26564" y="1265"/>
                  </a:lnTo>
                  <a:lnTo>
                    <a:pt x="26564" y="1265"/>
                  </a:lnTo>
                  <a:lnTo>
                    <a:pt x="26579" y="1265"/>
                  </a:lnTo>
                  <a:lnTo>
                    <a:pt x="26594" y="1258"/>
                  </a:lnTo>
                  <a:lnTo>
                    <a:pt x="26606" y="1243"/>
                  </a:lnTo>
                  <a:lnTo>
                    <a:pt x="26617" y="1216"/>
                  </a:lnTo>
                  <a:lnTo>
                    <a:pt x="26625" y="1178"/>
                  </a:lnTo>
                  <a:lnTo>
                    <a:pt x="26632" y="1125"/>
                  </a:lnTo>
                  <a:lnTo>
                    <a:pt x="26647" y="954"/>
                  </a:lnTo>
                  <a:lnTo>
                    <a:pt x="26659" y="513"/>
                  </a:lnTo>
                  <a:lnTo>
                    <a:pt x="26685" y="973"/>
                  </a:lnTo>
                  <a:lnTo>
                    <a:pt x="26685" y="973"/>
                  </a:lnTo>
                  <a:lnTo>
                    <a:pt x="26697" y="1144"/>
                  </a:lnTo>
                  <a:lnTo>
                    <a:pt x="26704" y="1197"/>
                  </a:lnTo>
                  <a:lnTo>
                    <a:pt x="26716" y="1239"/>
                  </a:lnTo>
                  <a:lnTo>
                    <a:pt x="26723" y="1261"/>
                  </a:lnTo>
                  <a:lnTo>
                    <a:pt x="26738" y="1277"/>
                  </a:lnTo>
                  <a:lnTo>
                    <a:pt x="26750" y="1284"/>
                  </a:lnTo>
                  <a:lnTo>
                    <a:pt x="26769" y="1284"/>
                  </a:lnTo>
                  <a:lnTo>
                    <a:pt x="26769" y="1284"/>
                  </a:lnTo>
                  <a:lnTo>
                    <a:pt x="26769" y="1284"/>
                  </a:lnTo>
                  <a:lnTo>
                    <a:pt x="26784" y="1284"/>
                  </a:lnTo>
                  <a:lnTo>
                    <a:pt x="26799" y="1277"/>
                  </a:lnTo>
                  <a:lnTo>
                    <a:pt x="26811" y="1261"/>
                  </a:lnTo>
                  <a:lnTo>
                    <a:pt x="26818" y="1239"/>
                  </a:lnTo>
                  <a:lnTo>
                    <a:pt x="26830" y="1201"/>
                  </a:lnTo>
                  <a:lnTo>
                    <a:pt x="26837" y="1144"/>
                  </a:lnTo>
                  <a:lnTo>
                    <a:pt x="26849" y="976"/>
                  </a:lnTo>
                  <a:lnTo>
                    <a:pt x="26871" y="642"/>
                  </a:lnTo>
                  <a:lnTo>
                    <a:pt x="26883" y="399"/>
                  </a:lnTo>
                  <a:lnTo>
                    <a:pt x="26917" y="954"/>
                  </a:lnTo>
                  <a:lnTo>
                    <a:pt x="26917" y="954"/>
                  </a:lnTo>
                  <a:lnTo>
                    <a:pt x="26928" y="1121"/>
                  </a:lnTo>
                  <a:lnTo>
                    <a:pt x="26936" y="1178"/>
                  </a:lnTo>
                  <a:lnTo>
                    <a:pt x="26948" y="1216"/>
                  </a:lnTo>
                  <a:lnTo>
                    <a:pt x="26955" y="1243"/>
                  </a:lnTo>
                  <a:lnTo>
                    <a:pt x="26970" y="1258"/>
                  </a:lnTo>
                  <a:lnTo>
                    <a:pt x="26982" y="1265"/>
                  </a:lnTo>
                  <a:lnTo>
                    <a:pt x="27001" y="1265"/>
                  </a:lnTo>
                  <a:lnTo>
                    <a:pt x="27001" y="1265"/>
                  </a:lnTo>
                  <a:lnTo>
                    <a:pt x="27001" y="1265"/>
                  </a:lnTo>
                  <a:lnTo>
                    <a:pt x="27016" y="1265"/>
                  </a:lnTo>
                  <a:lnTo>
                    <a:pt x="27031" y="1258"/>
                  </a:lnTo>
                  <a:lnTo>
                    <a:pt x="27042" y="1243"/>
                  </a:lnTo>
                  <a:lnTo>
                    <a:pt x="27054" y="1216"/>
                  </a:lnTo>
                  <a:lnTo>
                    <a:pt x="27061" y="1178"/>
                  </a:lnTo>
                  <a:lnTo>
                    <a:pt x="27069" y="1125"/>
                  </a:lnTo>
                  <a:lnTo>
                    <a:pt x="27080" y="954"/>
                  </a:lnTo>
                  <a:lnTo>
                    <a:pt x="27096" y="517"/>
                  </a:lnTo>
                  <a:lnTo>
                    <a:pt x="27122" y="973"/>
                  </a:lnTo>
                  <a:lnTo>
                    <a:pt x="27122" y="973"/>
                  </a:lnTo>
                  <a:lnTo>
                    <a:pt x="27134" y="1144"/>
                  </a:lnTo>
                  <a:lnTo>
                    <a:pt x="27141" y="1197"/>
                  </a:lnTo>
                  <a:lnTo>
                    <a:pt x="27149" y="1239"/>
                  </a:lnTo>
                  <a:lnTo>
                    <a:pt x="27160" y="1261"/>
                  </a:lnTo>
                  <a:lnTo>
                    <a:pt x="27171" y="1277"/>
                  </a:lnTo>
                  <a:lnTo>
                    <a:pt x="27187" y="1284"/>
                  </a:lnTo>
                  <a:lnTo>
                    <a:pt x="27202" y="1284"/>
                  </a:lnTo>
                  <a:lnTo>
                    <a:pt x="27202" y="1284"/>
                  </a:lnTo>
                  <a:lnTo>
                    <a:pt x="27202" y="1284"/>
                  </a:lnTo>
                  <a:lnTo>
                    <a:pt x="27221" y="1284"/>
                  </a:lnTo>
                  <a:lnTo>
                    <a:pt x="27232" y="1277"/>
                  </a:lnTo>
                  <a:lnTo>
                    <a:pt x="27247" y="1261"/>
                  </a:lnTo>
                  <a:lnTo>
                    <a:pt x="27255" y="1239"/>
                  </a:lnTo>
                  <a:lnTo>
                    <a:pt x="27267" y="1201"/>
                  </a:lnTo>
                  <a:lnTo>
                    <a:pt x="27274" y="1144"/>
                  </a:lnTo>
                  <a:lnTo>
                    <a:pt x="27286" y="976"/>
                  </a:lnTo>
                  <a:lnTo>
                    <a:pt x="27304" y="642"/>
                  </a:lnTo>
                  <a:lnTo>
                    <a:pt x="27320" y="399"/>
                  </a:lnTo>
                  <a:lnTo>
                    <a:pt x="27354" y="954"/>
                  </a:lnTo>
                  <a:lnTo>
                    <a:pt x="27354" y="954"/>
                  </a:lnTo>
                  <a:lnTo>
                    <a:pt x="27365" y="1121"/>
                  </a:lnTo>
                  <a:lnTo>
                    <a:pt x="27373" y="1178"/>
                  </a:lnTo>
                  <a:lnTo>
                    <a:pt x="27380" y="1216"/>
                  </a:lnTo>
                  <a:lnTo>
                    <a:pt x="27392" y="1243"/>
                  </a:lnTo>
                  <a:lnTo>
                    <a:pt x="27403" y="1258"/>
                  </a:lnTo>
                  <a:lnTo>
                    <a:pt x="27418" y="1265"/>
                  </a:lnTo>
                  <a:lnTo>
                    <a:pt x="27434" y="1265"/>
                  </a:lnTo>
                  <a:lnTo>
                    <a:pt x="27434" y="1265"/>
                  </a:lnTo>
                  <a:lnTo>
                    <a:pt x="27434" y="1265"/>
                  </a:lnTo>
                  <a:lnTo>
                    <a:pt x="27453" y="1265"/>
                  </a:lnTo>
                  <a:lnTo>
                    <a:pt x="27464" y="1258"/>
                  </a:lnTo>
                  <a:lnTo>
                    <a:pt x="27479" y="1243"/>
                  </a:lnTo>
                  <a:lnTo>
                    <a:pt x="27487" y="1216"/>
                  </a:lnTo>
                  <a:lnTo>
                    <a:pt x="27498" y="1178"/>
                  </a:lnTo>
                  <a:lnTo>
                    <a:pt x="27506" y="1125"/>
                  </a:lnTo>
                  <a:lnTo>
                    <a:pt x="27517" y="954"/>
                  </a:lnTo>
                  <a:lnTo>
                    <a:pt x="27574" y="42"/>
                  </a:lnTo>
                  <a:lnTo>
                    <a:pt x="27574" y="42"/>
                  </a:lnTo>
                  <a:lnTo>
                    <a:pt x="27570" y="27"/>
                  </a:lnTo>
                  <a:lnTo>
                    <a:pt x="27563" y="12"/>
                  </a:lnTo>
                  <a:lnTo>
                    <a:pt x="27551" y="4"/>
                  </a:lnTo>
                  <a:lnTo>
                    <a:pt x="27532"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1" name="Freeform 379">
              <a:extLst>
                <a:ext uri="{FF2B5EF4-FFF2-40B4-BE49-F238E27FC236}">
                  <a16:creationId xmlns:a16="http://schemas.microsoft.com/office/drawing/2014/main" id="{554C5437-131A-4E22-AA97-8497544D3BE2}"/>
                </a:ext>
              </a:extLst>
            </p:cNvPr>
            <p:cNvSpPr>
              <a:spLocks noChangeArrowheads="1"/>
            </p:cNvSpPr>
            <p:nvPr/>
          </p:nvSpPr>
          <p:spPr bwMode="auto">
            <a:xfrm>
              <a:off x="8203865" y="1875858"/>
              <a:ext cx="18819" cy="81548"/>
            </a:xfrm>
            <a:custGeom>
              <a:avLst/>
              <a:gdLst>
                <a:gd name="T0" fmla="*/ 34 w 65"/>
                <a:gd name="T1" fmla="*/ 285 h 286"/>
                <a:gd name="T2" fmla="*/ 34 w 65"/>
                <a:gd name="T3" fmla="*/ 39 h 286"/>
                <a:gd name="T4" fmla="*/ 34 w 65"/>
                <a:gd name="T5" fmla="*/ 39 h 286"/>
                <a:gd name="T6" fmla="*/ 0 w 65"/>
                <a:gd name="T7" fmla="*/ 46 h 286"/>
                <a:gd name="T8" fmla="*/ 0 w 65"/>
                <a:gd name="T9" fmla="*/ 23 h 286"/>
                <a:gd name="T10" fmla="*/ 0 w 65"/>
                <a:gd name="T11" fmla="*/ 23 h 286"/>
                <a:gd name="T12" fmla="*/ 26 w 65"/>
                <a:gd name="T13" fmla="*/ 16 h 286"/>
                <a:gd name="T14" fmla="*/ 41 w 65"/>
                <a:gd name="T15" fmla="*/ 0 h 286"/>
                <a:gd name="T16" fmla="*/ 64 w 65"/>
                <a:gd name="T17" fmla="*/ 0 h 286"/>
                <a:gd name="T18" fmla="*/ 64 w 65"/>
                <a:gd name="T19" fmla="*/ 285 h 286"/>
                <a:gd name="T20" fmla="*/ 34 w 65"/>
                <a:gd name="T21" fmla="*/ 2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86">
                  <a:moveTo>
                    <a:pt x="34" y="285"/>
                  </a:moveTo>
                  <a:lnTo>
                    <a:pt x="34" y="39"/>
                  </a:lnTo>
                  <a:lnTo>
                    <a:pt x="34" y="39"/>
                  </a:lnTo>
                  <a:lnTo>
                    <a:pt x="0" y="46"/>
                  </a:lnTo>
                  <a:lnTo>
                    <a:pt x="0" y="23"/>
                  </a:lnTo>
                  <a:lnTo>
                    <a:pt x="0" y="23"/>
                  </a:lnTo>
                  <a:lnTo>
                    <a:pt x="26" y="16"/>
                  </a:lnTo>
                  <a:lnTo>
                    <a:pt x="41" y="0"/>
                  </a:lnTo>
                  <a:lnTo>
                    <a:pt x="64" y="0"/>
                  </a:lnTo>
                  <a:lnTo>
                    <a:pt x="64" y="285"/>
                  </a:lnTo>
                  <a:lnTo>
                    <a:pt x="34" y="285"/>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2" name="Freeform 380">
              <a:extLst>
                <a:ext uri="{FF2B5EF4-FFF2-40B4-BE49-F238E27FC236}">
                  <a16:creationId xmlns:a16="http://schemas.microsoft.com/office/drawing/2014/main" id="{92B03495-C99A-4C7A-ACD4-DDBFDA168FC9}"/>
                </a:ext>
              </a:extLst>
            </p:cNvPr>
            <p:cNvSpPr>
              <a:spLocks noChangeArrowheads="1"/>
            </p:cNvSpPr>
            <p:nvPr/>
          </p:nvSpPr>
          <p:spPr bwMode="auto">
            <a:xfrm>
              <a:off x="8233975" y="1875858"/>
              <a:ext cx="33874" cy="82803"/>
            </a:xfrm>
            <a:custGeom>
              <a:avLst/>
              <a:gdLst>
                <a:gd name="T0" fmla="*/ 118 w 119"/>
                <a:gd name="T1" fmla="*/ 69 h 290"/>
                <a:gd name="T2" fmla="*/ 118 w 119"/>
                <a:gd name="T3" fmla="*/ 213 h 290"/>
                <a:gd name="T4" fmla="*/ 118 w 119"/>
                <a:gd name="T5" fmla="*/ 213 h 290"/>
                <a:gd name="T6" fmla="*/ 114 w 119"/>
                <a:gd name="T7" fmla="*/ 247 h 290"/>
                <a:gd name="T8" fmla="*/ 110 w 119"/>
                <a:gd name="T9" fmla="*/ 259 h 290"/>
                <a:gd name="T10" fmla="*/ 102 w 119"/>
                <a:gd name="T11" fmla="*/ 270 h 290"/>
                <a:gd name="T12" fmla="*/ 95 w 119"/>
                <a:gd name="T13" fmla="*/ 278 h 290"/>
                <a:gd name="T14" fmla="*/ 83 w 119"/>
                <a:gd name="T15" fmla="*/ 282 h 290"/>
                <a:gd name="T16" fmla="*/ 72 w 119"/>
                <a:gd name="T17" fmla="*/ 285 h 290"/>
                <a:gd name="T18" fmla="*/ 57 w 119"/>
                <a:gd name="T19" fmla="*/ 289 h 290"/>
                <a:gd name="T20" fmla="*/ 57 w 119"/>
                <a:gd name="T21" fmla="*/ 289 h 290"/>
                <a:gd name="T22" fmla="*/ 46 w 119"/>
                <a:gd name="T23" fmla="*/ 285 h 290"/>
                <a:gd name="T24" fmla="*/ 34 w 119"/>
                <a:gd name="T25" fmla="*/ 282 h 290"/>
                <a:gd name="T26" fmla="*/ 23 w 119"/>
                <a:gd name="T27" fmla="*/ 278 h 290"/>
                <a:gd name="T28" fmla="*/ 15 w 119"/>
                <a:gd name="T29" fmla="*/ 270 h 290"/>
                <a:gd name="T30" fmla="*/ 8 w 119"/>
                <a:gd name="T31" fmla="*/ 259 h 290"/>
                <a:gd name="T32" fmla="*/ 4 w 119"/>
                <a:gd name="T33" fmla="*/ 247 h 290"/>
                <a:gd name="T34" fmla="*/ 0 w 119"/>
                <a:gd name="T35" fmla="*/ 217 h 290"/>
                <a:gd name="T36" fmla="*/ 0 w 119"/>
                <a:gd name="T37" fmla="*/ 73 h 290"/>
                <a:gd name="T38" fmla="*/ 0 w 119"/>
                <a:gd name="T39" fmla="*/ 73 h 290"/>
                <a:gd name="T40" fmla="*/ 0 w 119"/>
                <a:gd name="T41" fmla="*/ 54 h 290"/>
                <a:gd name="T42" fmla="*/ 4 w 119"/>
                <a:gd name="T43" fmla="*/ 39 h 290"/>
                <a:gd name="T44" fmla="*/ 12 w 119"/>
                <a:gd name="T45" fmla="*/ 27 h 290"/>
                <a:gd name="T46" fmla="*/ 15 w 119"/>
                <a:gd name="T47" fmla="*/ 16 h 290"/>
                <a:gd name="T48" fmla="*/ 27 w 119"/>
                <a:gd name="T49" fmla="*/ 8 h 290"/>
                <a:gd name="T50" fmla="*/ 34 w 119"/>
                <a:gd name="T51" fmla="*/ 4 h 290"/>
                <a:gd name="T52" fmla="*/ 61 w 119"/>
                <a:gd name="T53" fmla="*/ 0 h 290"/>
                <a:gd name="T54" fmla="*/ 61 w 119"/>
                <a:gd name="T55" fmla="*/ 0 h 290"/>
                <a:gd name="T56" fmla="*/ 83 w 119"/>
                <a:gd name="T57" fmla="*/ 4 h 290"/>
                <a:gd name="T58" fmla="*/ 95 w 119"/>
                <a:gd name="T59" fmla="*/ 8 h 290"/>
                <a:gd name="T60" fmla="*/ 102 w 119"/>
                <a:gd name="T61" fmla="*/ 16 h 290"/>
                <a:gd name="T62" fmla="*/ 110 w 119"/>
                <a:gd name="T63" fmla="*/ 27 h 290"/>
                <a:gd name="T64" fmla="*/ 114 w 119"/>
                <a:gd name="T65" fmla="*/ 39 h 290"/>
                <a:gd name="T66" fmla="*/ 118 w 119"/>
                <a:gd name="T67" fmla="*/ 54 h 290"/>
                <a:gd name="T68" fmla="*/ 118 w 119"/>
                <a:gd name="T69" fmla="*/ 69 h 290"/>
                <a:gd name="T70" fmla="*/ 31 w 119"/>
                <a:gd name="T71" fmla="*/ 69 h 290"/>
                <a:gd name="T72" fmla="*/ 31 w 119"/>
                <a:gd name="T73" fmla="*/ 217 h 290"/>
                <a:gd name="T74" fmla="*/ 31 w 119"/>
                <a:gd name="T75" fmla="*/ 217 h 290"/>
                <a:gd name="T76" fmla="*/ 34 w 119"/>
                <a:gd name="T77" fmla="*/ 236 h 290"/>
                <a:gd name="T78" fmla="*/ 38 w 119"/>
                <a:gd name="T79" fmla="*/ 247 h 290"/>
                <a:gd name="T80" fmla="*/ 46 w 119"/>
                <a:gd name="T81" fmla="*/ 255 h 290"/>
                <a:gd name="T82" fmla="*/ 61 w 119"/>
                <a:gd name="T83" fmla="*/ 259 h 290"/>
                <a:gd name="T84" fmla="*/ 61 w 119"/>
                <a:gd name="T85" fmla="*/ 259 h 290"/>
                <a:gd name="T86" fmla="*/ 72 w 119"/>
                <a:gd name="T87" fmla="*/ 255 h 290"/>
                <a:gd name="T88" fmla="*/ 80 w 119"/>
                <a:gd name="T89" fmla="*/ 251 h 290"/>
                <a:gd name="T90" fmla="*/ 87 w 119"/>
                <a:gd name="T91" fmla="*/ 236 h 290"/>
                <a:gd name="T92" fmla="*/ 87 w 119"/>
                <a:gd name="T93" fmla="*/ 217 h 290"/>
                <a:gd name="T94" fmla="*/ 87 w 119"/>
                <a:gd name="T95" fmla="*/ 69 h 290"/>
                <a:gd name="T96" fmla="*/ 87 w 119"/>
                <a:gd name="T97" fmla="*/ 69 h 290"/>
                <a:gd name="T98" fmla="*/ 87 w 119"/>
                <a:gd name="T99" fmla="*/ 50 h 290"/>
                <a:gd name="T100" fmla="*/ 80 w 119"/>
                <a:gd name="T101" fmla="*/ 39 h 290"/>
                <a:gd name="T102" fmla="*/ 72 w 119"/>
                <a:gd name="T103" fmla="*/ 31 h 290"/>
                <a:gd name="T104" fmla="*/ 61 w 119"/>
                <a:gd name="T105" fmla="*/ 27 h 290"/>
                <a:gd name="T106" fmla="*/ 61 w 119"/>
                <a:gd name="T107" fmla="*/ 27 h 290"/>
                <a:gd name="T108" fmla="*/ 49 w 119"/>
                <a:gd name="T109" fmla="*/ 31 h 290"/>
                <a:gd name="T110" fmla="*/ 38 w 119"/>
                <a:gd name="T111" fmla="*/ 39 h 290"/>
                <a:gd name="T112" fmla="*/ 34 w 119"/>
                <a:gd name="T113" fmla="*/ 50 h 290"/>
                <a:gd name="T114" fmla="*/ 31 w 119"/>
                <a:gd name="T115" fmla="*/ 6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290">
                  <a:moveTo>
                    <a:pt x="118" y="69"/>
                  </a:moveTo>
                  <a:lnTo>
                    <a:pt x="118" y="213"/>
                  </a:lnTo>
                  <a:lnTo>
                    <a:pt x="118" y="213"/>
                  </a:lnTo>
                  <a:lnTo>
                    <a:pt x="114" y="247"/>
                  </a:lnTo>
                  <a:lnTo>
                    <a:pt x="110" y="259"/>
                  </a:lnTo>
                  <a:lnTo>
                    <a:pt x="102" y="270"/>
                  </a:lnTo>
                  <a:lnTo>
                    <a:pt x="95" y="278"/>
                  </a:lnTo>
                  <a:lnTo>
                    <a:pt x="83" y="282"/>
                  </a:lnTo>
                  <a:lnTo>
                    <a:pt x="72" y="285"/>
                  </a:lnTo>
                  <a:lnTo>
                    <a:pt x="57" y="289"/>
                  </a:lnTo>
                  <a:lnTo>
                    <a:pt x="57" y="289"/>
                  </a:lnTo>
                  <a:lnTo>
                    <a:pt x="46" y="285"/>
                  </a:lnTo>
                  <a:lnTo>
                    <a:pt x="34" y="282"/>
                  </a:lnTo>
                  <a:lnTo>
                    <a:pt x="23" y="278"/>
                  </a:lnTo>
                  <a:lnTo>
                    <a:pt x="15" y="270"/>
                  </a:lnTo>
                  <a:lnTo>
                    <a:pt x="8" y="259"/>
                  </a:lnTo>
                  <a:lnTo>
                    <a:pt x="4" y="247"/>
                  </a:lnTo>
                  <a:lnTo>
                    <a:pt x="0" y="217"/>
                  </a:lnTo>
                  <a:lnTo>
                    <a:pt x="0" y="73"/>
                  </a:lnTo>
                  <a:lnTo>
                    <a:pt x="0" y="73"/>
                  </a:lnTo>
                  <a:lnTo>
                    <a:pt x="0" y="54"/>
                  </a:lnTo>
                  <a:lnTo>
                    <a:pt x="4" y="39"/>
                  </a:lnTo>
                  <a:lnTo>
                    <a:pt x="12" y="27"/>
                  </a:lnTo>
                  <a:lnTo>
                    <a:pt x="15" y="16"/>
                  </a:lnTo>
                  <a:lnTo>
                    <a:pt x="27" y="8"/>
                  </a:lnTo>
                  <a:lnTo>
                    <a:pt x="34" y="4"/>
                  </a:lnTo>
                  <a:lnTo>
                    <a:pt x="61" y="0"/>
                  </a:lnTo>
                  <a:lnTo>
                    <a:pt x="61" y="0"/>
                  </a:lnTo>
                  <a:lnTo>
                    <a:pt x="83" y="4"/>
                  </a:lnTo>
                  <a:lnTo>
                    <a:pt x="95" y="8"/>
                  </a:lnTo>
                  <a:lnTo>
                    <a:pt x="102" y="16"/>
                  </a:lnTo>
                  <a:lnTo>
                    <a:pt x="110" y="27"/>
                  </a:lnTo>
                  <a:lnTo>
                    <a:pt x="114" y="39"/>
                  </a:lnTo>
                  <a:lnTo>
                    <a:pt x="118" y="54"/>
                  </a:lnTo>
                  <a:lnTo>
                    <a:pt x="118" y="69"/>
                  </a:lnTo>
                  <a:close/>
                  <a:moveTo>
                    <a:pt x="31" y="69"/>
                  </a:moveTo>
                  <a:lnTo>
                    <a:pt x="31" y="217"/>
                  </a:lnTo>
                  <a:lnTo>
                    <a:pt x="31" y="217"/>
                  </a:lnTo>
                  <a:lnTo>
                    <a:pt x="34" y="236"/>
                  </a:lnTo>
                  <a:lnTo>
                    <a:pt x="38" y="247"/>
                  </a:lnTo>
                  <a:lnTo>
                    <a:pt x="46" y="255"/>
                  </a:lnTo>
                  <a:lnTo>
                    <a:pt x="61" y="259"/>
                  </a:lnTo>
                  <a:lnTo>
                    <a:pt x="61" y="259"/>
                  </a:lnTo>
                  <a:lnTo>
                    <a:pt x="72" y="255"/>
                  </a:lnTo>
                  <a:lnTo>
                    <a:pt x="80" y="251"/>
                  </a:lnTo>
                  <a:lnTo>
                    <a:pt x="87" y="236"/>
                  </a:lnTo>
                  <a:lnTo>
                    <a:pt x="87" y="217"/>
                  </a:lnTo>
                  <a:lnTo>
                    <a:pt x="87" y="69"/>
                  </a:lnTo>
                  <a:lnTo>
                    <a:pt x="87" y="69"/>
                  </a:lnTo>
                  <a:lnTo>
                    <a:pt x="87" y="50"/>
                  </a:lnTo>
                  <a:lnTo>
                    <a:pt x="80" y="39"/>
                  </a:lnTo>
                  <a:lnTo>
                    <a:pt x="72" y="31"/>
                  </a:lnTo>
                  <a:lnTo>
                    <a:pt x="61" y="27"/>
                  </a:lnTo>
                  <a:lnTo>
                    <a:pt x="61" y="27"/>
                  </a:lnTo>
                  <a:lnTo>
                    <a:pt x="49" y="31"/>
                  </a:lnTo>
                  <a:lnTo>
                    <a:pt x="38" y="39"/>
                  </a:lnTo>
                  <a:lnTo>
                    <a:pt x="34" y="50"/>
                  </a:lnTo>
                  <a:lnTo>
                    <a:pt x="31" y="69"/>
                  </a:lnTo>
                  <a:close/>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3" name="Freeform 381">
              <a:extLst>
                <a:ext uri="{FF2B5EF4-FFF2-40B4-BE49-F238E27FC236}">
                  <a16:creationId xmlns:a16="http://schemas.microsoft.com/office/drawing/2014/main" id="{F005C0C8-9931-4A9F-8EA2-47081869F288}"/>
                </a:ext>
              </a:extLst>
            </p:cNvPr>
            <p:cNvSpPr>
              <a:spLocks noChangeArrowheads="1"/>
            </p:cNvSpPr>
            <p:nvPr/>
          </p:nvSpPr>
          <p:spPr bwMode="auto">
            <a:xfrm>
              <a:off x="8274122" y="1868331"/>
              <a:ext cx="23837" cy="56456"/>
            </a:xfrm>
            <a:custGeom>
              <a:avLst/>
              <a:gdLst>
                <a:gd name="T0" fmla="*/ 0 w 84"/>
                <a:gd name="T1" fmla="*/ 197 h 198"/>
                <a:gd name="T2" fmla="*/ 0 w 84"/>
                <a:gd name="T3" fmla="*/ 197 h 198"/>
                <a:gd name="T4" fmla="*/ 0 w 84"/>
                <a:gd name="T5" fmla="*/ 197 h 198"/>
                <a:gd name="T6" fmla="*/ 0 w 84"/>
                <a:gd name="T7" fmla="*/ 175 h 198"/>
                <a:gd name="T8" fmla="*/ 7 w 84"/>
                <a:gd name="T9" fmla="*/ 152 h 198"/>
                <a:gd name="T10" fmla="*/ 19 w 84"/>
                <a:gd name="T11" fmla="*/ 129 h 198"/>
                <a:gd name="T12" fmla="*/ 34 w 84"/>
                <a:gd name="T13" fmla="*/ 106 h 198"/>
                <a:gd name="T14" fmla="*/ 34 w 84"/>
                <a:gd name="T15" fmla="*/ 106 h 198"/>
                <a:gd name="T16" fmla="*/ 53 w 84"/>
                <a:gd name="T17" fmla="*/ 80 h 198"/>
                <a:gd name="T18" fmla="*/ 57 w 84"/>
                <a:gd name="T19" fmla="*/ 65 h 198"/>
                <a:gd name="T20" fmla="*/ 57 w 84"/>
                <a:gd name="T21" fmla="*/ 53 h 198"/>
                <a:gd name="T22" fmla="*/ 57 w 84"/>
                <a:gd name="T23" fmla="*/ 53 h 198"/>
                <a:gd name="T24" fmla="*/ 57 w 84"/>
                <a:gd name="T25" fmla="*/ 38 h 198"/>
                <a:gd name="T26" fmla="*/ 53 w 84"/>
                <a:gd name="T27" fmla="*/ 26 h 198"/>
                <a:gd name="T28" fmla="*/ 49 w 84"/>
                <a:gd name="T29" fmla="*/ 19 h 198"/>
                <a:gd name="T30" fmla="*/ 38 w 84"/>
                <a:gd name="T31" fmla="*/ 19 h 198"/>
                <a:gd name="T32" fmla="*/ 38 w 84"/>
                <a:gd name="T33" fmla="*/ 19 h 198"/>
                <a:gd name="T34" fmla="*/ 30 w 84"/>
                <a:gd name="T35" fmla="*/ 19 h 198"/>
                <a:gd name="T36" fmla="*/ 23 w 84"/>
                <a:gd name="T37" fmla="*/ 26 h 198"/>
                <a:gd name="T38" fmla="*/ 23 w 84"/>
                <a:gd name="T39" fmla="*/ 34 h 198"/>
                <a:gd name="T40" fmla="*/ 19 w 84"/>
                <a:gd name="T41" fmla="*/ 46 h 198"/>
                <a:gd name="T42" fmla="*/ 19 w 84"/>
                <a:gd name="T43" fmla="*/ 53 h 198"/>
                <a:gd name="T44" fmla="*/ 0 w 84"/>
                <a:gd name="T45" fmla="*/ 53 h 198"/>
                <a:gd name="T46" fmla="*/ 0 w 84"/>
                <a:gd name="T47" fmla="*/ 46 h 198"/>
                <a:gd name="T48" fmla="*/ 0 w 84"/>
                <a:gd name="T49" fmla="*/ 46 h 198"/>
                <a:gd name="T50" fmla="*/ 0 w 84"/>
                <a:gd name="T51" fmla="*/ 26 h 198"/>
                <a:gd name="T52" fmla="*/ 7 w 84"/>
                <a:gd name="T53" fmla="*/ 15 h 198"/>
                <a:gd name="T54" fmla="*/ 11 w 84"/>
                <a:gd name="T55" fmla="*/ 7 h 198"/>
                <a:gd name="T56" fmla="*/ 19 w 84"/>
                <a:gd name="T57" fmla="*/ 4 h 198"/>
                <a:gd name="T58" fmla="*/ 30 w 84"/>
                <a:gd name="T59" fmla="*/ 0 h 198"/>
                <a:gd name="T60" fmla="*/ 38 w 84"/>
                <a:gd name="T61" fmla="*/ 0 h 198"/>
                <a:gd name="T62" fmla="*/ 38 w 84"/>
                <a:gd name="T63" fmla="*/ 0 h 198"/>
                <a:gd name="T64" fmla="*/ 49 w 84"/>
                <a:gd name="T65" fmla="*/ 0 h 198"/>
                <a:gd name="T66" fmla="*/ 60 w 84"/>
                <a:gd name="T67" fmla="*/ 4 h 198"/>
                <a:gd name="T68" fmla="*/ 64 w 84"/>
                <a:gd name="T69" fmla="*/ 7 h 198"/>
                <a:gd name="T70" fmla="*/ 72 w 84"/>
                <a:gd name="T71" fmla="*/ 15 h 198"/>
                <a:gd name="T72" fmla="*/ 76 w 84"/>
                <a:gd name="T73" fmla="*/ 30 h 198"/>
                <a:gd name="T74" fmla="*/ 79 w 84"/>
                <a:gd name="T75" fmla="*/ 49 h 198"/>
                <a:gd name="T76" fmla="*/ 79 w 84"/>
                <a:gd name="T77" fmla="*/ 49 h 198"/>
                <a:gd name="T78" fmla="*/ 76 w 84"/>
                <a:gd name="T79" fmla="*/ 72 h 198"/>
                <a:gd name="T80" fmla="*/ 72 w 84"/>
                <a:gd name="T81" fmla="*/ 87 h 198"/>
                <a:gd name="T82" fmla="*/ 64 w 84"/>
                <a:gd name="T83" fmla="*/ 99 h 198"/>
                <a:gd name="T84" fmla="*/ 53 w 84"/>
                <a:gd name="T85" fmla="*/ 118 h 198"/>
                <a:gd name="T86" fmla="*/ 53 w 84"/>
                <a:gd name="T87" fmla="*/ 118 h 198"/>
                <a:gd name="T88" fmla="*/ 30 w 84"/>
                <a:gd name="T89" fmla="*/ 152 h 198"/>
                <a:gd name="T90" fmla="*/ 26 w 84"/>
                <a:gd name="T91" fmla="*/ 167 h 198"/>
                <a:gd name="T92" fmla="*/ 23 w 84"/>
                <a:gd name="T93" fmla="*/ 178 h 198"/>
                <a:gd name="T94" fmla="*/ 83 w 84"/>
                <a:gd name="T95" fmla="*/ 178 h 198"/>
                <a:gd name="T96" fmla="*/ 79 w 84"/>
                <a:gd name="T97" fmla="*/ 197 h 198"/>
                <a:gd name="T98" fmla="*/ 0 w 84"/>
                <a:gd name="T99" fmla="*/ 19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198">
                  <a:moveTo>
                    <a:pt x="0" y="197"/>
                  </a:moveTo>
                  <a:lnTo>
                    <a:pt x="0" y="197"/>
                  </a:lnTo>
                  <a:lnTo>
                    <a:pt x="0" y="197"/>
                  </a:lnTo>
                  <a:lnTo>
                    <a:pt x="0" y="175"/>
                  </a:lnTo>
                  <a:lnTo>
                    <a:pt x="7" y="152"/>
                  </a:lnTo>
                  <a:lnTo>
                    <a:pt x="19" y="129"/>
                  </a:lnTo>
                  <a:lnTo>
                    <a:pt x="34" y="106"/>
                  </a:lnTo>
                  <a:lnTo>
                    <a:pt x="34" y="106"/>
                  </a:lnTo>
                  <a:lnTo>
                    <a:pt x="53" y="80"/>
                  </a:lnTo>
                  <a:lnTo>
                    <a:pt x="57" y="65"/>
                  </a:lnTo>
                  <a:lnTo>
                    <a:pt x="57" y="53"/>
                  </a:lnTo>
                  <a:lnTo>
                    <a:pt x="57" y="53"/>
                  </a:lnTo>
                  <a:lnTo>
                    <a:pt x="57" y="38"/>
                  </a:lnTo>
                  <a:lnTo>
                    <a:pt x="53" y="26"/>
                  </a:lnTo>
                  <a:lnTo>
                    <a:pt x="49" y="19"/>
                  </a:lnTo>
                  <a:lnTo>
                    <a:pt x="38" y="19"/>
                  </a:lnTo>
                  <a:lnTo>
                    <a:pt x="38" y="19"/>
                  </a:lnTo>
                  <a:lnTo>
                    <a:pt x="30" y="19"/>
                  </a:lnTo>
                  <a:lnTo>
                    <a:pt x="23" y="26"/>
                  </a:lnTo>
                  <a:lnTo>
                    <a:pt x="23" y="34"/>
                  </a:lnTo>
                  <a:lnTo>
                    <a:pt x="19" y="46"/>
                  </a:lnTo>
                  <a:lnTo>
                    <a:pt x="19" y="53"/>
                  </a:lnTo>
                  <a:lnTo>
                    <a:pt x="0" y="53"/>
                  </a:lnTo>
                  <a:lnTo>
                    <a:pt x="0" y="46"/>
                  </a:lnTo>
                  <a:lnTo>
                    <a:pt x="0" y="46"/>
                  </a:lnTo>
                  <a:lnTo>
                    <a:pt x="0" y="26"/>
                  </a:lnTo>
                  <a:lnTo>
                    <a:pt x="7" y="15"/>
                  </a:lnTo>
                  <a:lnTo>
                    <a:pt x="11" y="7"/>
                  </a:lnTo>
                  <a:lnTo>
                    <a:pt x="19" y="4"/>
                  </a:lnTo>
                  <a:lnTo>
                    <a:pt x="30" y="0"/>
                  </a:lnTo>
                  <a:lnTo>
                    <a:pt x="38" y="0"/>
                  </a:lnTo>
                  <a:lnTo>
                    <a:pt x="38" y="0"/>
                  </a:lnTo>
                  <a:lnTo>
                    <a:pt x="49" y="0"/>
                  </a:lnTo>
                  <a:lnTo>
                    <a:pt x="60" y="4"/>
                  </a:lnTo>
                  <a:lnTo>
                    <a:pt x="64" y="7"/>
                  </a:lnTo>
                  <a:lnTo>
                    <a:pt x="72" y="15"/>
                  </a:lnTo>
                  <a:lnTo>
                    <a:pt x="76" y="30"/>
                  </a:lnTo>
                  <a:lnTo>
                    <a:pt x="79" y="49"/>
                  </a:lnTo>
                  <a:lnTo>
                    <a:pt x="79" y="49"/>
                  </a:lnTo>
                  <a:lnTo>
                    <a:pt x="76" y="72"/>
                  </a:lnTo>
                  <a:lnTo>
                    <a:pt x="72" y="87"/>
                  </a:lnTo>
                  <a:lnTo>
                    <a:pt x="64" y="99"/>
                  </a:lnTo>
                  <a:lnTo>
                    <a:pt x="53" y="118"/>
                  </a:lnTo>
                  <a:lnTo>
                    <a:pt x="53" y="118"/>
                  </a:lnTo>
                  <a:lnTo>
                    <a:pt x="30" y="152"/>
                  </a:lnTo>
                  <a:lnTo>
                    <a:pt x="26" y="167"/>
                  </a:lnTo>
                  <a:lnTo>
                    <a:pt x="23" y="178"/>
                  </a:lnTo>
                  <a:lnTo>
                    <a:pt x="83" y="178"/>
                  </a:lnTo>
                  <a:lnTo>
                    <a:pt x="79" y="197"/>
                  </a:lnTo>
                  <a:lnTo>
                    <a:pt x="0" y="197"/>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4" name="Freeform 382">
              <a:extLst>
                <a:ext uri="{FF2B5EF4-FFF2-40B4-BE49-F238E27FC236}">
                  <a16:creationId xmlns:a16="http://schemas.microsoft.com/office/drawing/2014/main" id="{183AF579-5BD7-49DE-890C-1914E6921BE1}"/>
                </a:ext>
              </a:extLst>
            </p:cNvPr>
            <p:cNvSpPr>
              <a:spLocks noChangeArrowheads="1"/>
            </p:cNvSpPr>
            <p:nvPr/>
          </p:nvSpPr>
          <p:spPr bwMode="auto">
            <a:xfrm>
              <a:off x="8300468" y="1868331"/>
              <a:ext cx="13801" cy="56456"/>
            </a:xfrm>
            <a:custGeom>
              <a:avLst/>
              <a:gdLst>
                <a:gd name="T0" fmla="*/ 23 w 47"/>
                <a:gd name="T1" fmla="*/ 197 h 198"/>
                <a:gd name="T2" fmla="*/ 23 w 47"/>
                <a:gd name="T3" fmla="*/ 26 h 198"/>
                <a:gd name="T4" fmla="*/ 23 w 47"/>
                <a:gd name="T5" fmla="*/ 26 h 198"/>
                <a:gd name="T6" fmla="*/ 0 w 47"/>
                <a:gd name="T7" fmla="*/ 34 h 198"/>
                <a:gd name="T8" fmla="*/ 0 w 47"/>
                <a:gd name="T9" fmla="*/ 15 h 198"/>
                <a:gd name="T10" fmla="*/ 0 w 47"/>
                <a:gd name="T11" fmla="*/ 15 h 198"/>
                <a:gd name="T12" fmla="*/ 16 w 47"/>
                <a:gd name="T13" fmla="*/ 7 h 198"/>
                <a:gd name="T14" fmla="*/ 27 w 47"/>
                <a:gd name="T15" fmla="*/ 0 h 198"/>
                <a:gd name="T16" fmla="*/ 46 w 47"/>
                <a:gd name="T17" fmla="*/ 0 h 198"/>
                <a:gd name="T18" fmla="*/ 46 w 47"/>
                <a:gd name="T19" fmla="*/ 197 h 198"/>
                <a:gd name="T20" fmla="*/ 23 w 47"/>
                <a:gd name="T21" fmla="*/ 19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98">
                  <a:moveTo>
                    <a:pt x="23" y="197"/>
                  </a:moveTo>
                  <a:lnTo>
                    <a:pt x="23" y="26"/>
                  </a:lnTo>
                  <a:lnTo>
                    <a:pt x="23" y="26"/>
                  </a:lnTo>
                  <a:lnTo>
                    <a:pt x="0" y="34"/>
                  </a:lnTo>
                  <a:lnTo>
                    <a:pt x="0" y="15"/>
                  </a:lnTo>
                  <a:lnTo>
                    <a:pt x="0" y="15"/>
                  </a:lnTo>
                  <a:lnTo>
                    <a:pt x="16" y="7"/>
                  </a:lnTo>
                  <a:lnTo>
                    <a:pt x="27" y="0"/>
                  </a:lnTo>
                  <a:lnTo>
                    <a:pt x="46" y="0"/>
                  </a:lnTo>
                  <a:lnTo>
                    <a:pt x="46" y="197"/>
                  </a:lnTo>
                  <a:lnTo>
                    <a:pt x="23" y="197"/>
                  </a:lnTo>
                </a:path>
              </a:pathLst>
            </a:custGeom>
            <a:solidFill>
              <a:srgbClr val="000000"/>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5" name="Freeform 395">
              <a:extLst>
                <a:ext uri="{FF2B5EF4-FFF2-40B4-BE49-F238E27FC236}">
                  <a16:creationId xmlns:a16="http://schemas.microsoft.com/office/drawing/2014/main" id="{9AD04ECA-5C15-4DFE-8189-6C16167FDEB3}"/>
                </a:ext>
              </a:extLst>
            </p:cNvPr>
            <p:cNvSpPr>
              <a:spLocks noChangeArrowheads="1"/>
            </p:cNvSpPr>
            <p:nvPr/>
          </p:nvSpPr>
          <p:spPr bwMode="auto">
            <a:xfrm>
              <a:off x="2102799" y="1256091"/>
              <a:ext cx="52693" cy="101621"/>
            </a:xfrm>
            <a:custGeom>
              <a:avLst/>
              <a:gdLst>
                <a:gd name="T0" fmla="*/ 41 w 187"/>
                <a:gd name="T1" fmla="*/ 357 h 358"/>
                <a:gd name="T2" fmla="*/ 0 w 187"/>
                <a:gd name="T3" fmla="*/ 0 h 358"/>
                <a:gd name="T4" fmla="*/ 94 w 187"/>
                <a:gd name="T5" fmla="*/ 0 h 358"/>
                <a:gd name="T6" fmla="*/ 133 w 187"/>
                <a:gd name="T7" fmla="*/ 3 h 358"/>
                <a:gd name="T8" fmla="*/ 163 w 187"/>
                <a:gd name="T9" fmla="*/ 22 h 358"/>
                <a:gd name="T10" fmla="*/ 178 w 187"/>
                <a:gd name="T11" fmla="*/ 53 h 358"/>
                <a:gd name="T12" fmla="*/ 186 w 187"/>
                <a:gd name="T13" fmla="*/ 91 h 358"/>
                <a:gd name="T14" fmla="*/ 186 w 187"/>
                <a:gd name="T15" fmla="*/ 110 h 358"/>
                <a:gd name="T16" fmla="*/ 174 w 187"/>
                <a:gd name="T17" fmla="*/ 140 h 358"/>
                <a:gd name="T18" fmla="*/ 155 w 187"/>
                <a:gd name="T19" fmla="*/ 167 h 358"/>
                <a:gd name="T20" fmla="*/ 136 w 187"/>
                <a:gd name="T21" fmla="*/ 174 h 358"/>
                <a:gd name="T22" fmla="*/ 159 w 187"/>
                <a:gd name="T23" fmla="*/ 186 h 358"/>
                <a:gd name="T24" fmla="*/ 170 w 187"/>
                <a:gd name="T25" fmla="*/ 205 h 358"/>
                <a:gd name="T26" fmla="*/ 182 w 187"/>
                <a:gd name="T27" fmla="*/ 266 h 358"/>
                <a:gd name="T28" fmla="*/ 182 w 187"/>
                <a:gd name="T29" fmla="*/ 281 h 358"/>
                <a:gd name="T30" fmla="*/ 186 w 187"/>
                <a:gd name="T31" fmla="*/ 357 h 358"/>
                <a:gd name="T32" fmla="*/ 148 w 187"/>
                <a:gd name="T33" fmla="*/ 357 h 358"/>
                <a:gd name="T34" fmla="*/ 140 w 187"/>
                <a:gd name="T35" fmla="*/ 277 h 358"/>
                <a:gd name="T36" fmla="*/ 140 w 187"/>
                <a:gd name="T37" fmla="*/ 266 h 358"/>
                <a:gd name="T38" fmla="*/ 136 w 187"/>
                <a:gd name="T39" fmla="*/ 220 h 358"/>
                <a:gd name="T40" fmla="*/ 125 w 187"/>
                <a:gd name="T41" fmla="*/ 201 h 358"/>
                <a:gd name="T42" fmla="*/ 98 w 187"/>
                <a:gd name="T43" fmla="*/ 193 h 358"/>
                <a:gd name="T44" fmla="*/ 41 w 187"/>
                <a:gd name="T45" fmla="*/ 189 h 358"/>
                <a:gd name="T46" fmla="*/ 87 w 187"/>
                <a:gd name="T47" fmla="*/ 159 h 358"/>
                <a:gd name="T48" fmla="*/ 102 w 187"/>
                <a:gd name="T49" fmla="*/ 155 h 358"/>
                <a:gd name="T50" fmla="*/ 125 w 187"/>
                <a:gd name="T51" fmla="*/ 148 h 358"/>
                <a:gd name="T52" fmla="*/ 136 w 187"/>
                <a:gd name="T53" fmla="*/ 129 h 358"/>
                <a:gd name="T54" fmla="*/ 144 w 187"/>
                <a:gd name="T55" fmla="*/ 91 h 358"/>
                <a:gd name="T56" fmla="*/ 144 w 187"/>
                <a:gd name="T57" fmla="*/ 68 h 358"/>
                <a:gd name="T58" fmla="*/ 133 w 187"/>
                <a:gd name="T59" fmla="*/ 49 h 358"/>
                <a:gd name="T60" fmla="*/ 113 w 187"/>
                <a:gd name="T61" fmla="*/ 37 h 358"/>
                <a:gd name="T62" fmla="*/ 91 w 187"/>
                <a:gd name="T63" fmla="*/ 30 h 358"/>
                <a:gd name="T64" fmla="*/ 41 w 187"/>
                <a:gd name="T65" fmla="*/ 15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358">
                  <a:moveTo>
                    <a:pt x="41" y="189"/>
                  </a:moveTo>
                  <a:lnTo>
                    <a:pt x="41" y="357"/>
                  </a:lnTo>
                  <a:lnTo>
                    <a:pt x="0" y="357"/>
                  </a:lnTo>
                  <a:lnTo>
                    <a:pt x="0" y="0"/>
                  </a:lnTo>
                  <a:lnTo>
                    <a:pt x="94" y="0"/>
                  </a:lnTo>
                  <a:lnTo>
                    <a:pt x="94" y="0"/>
                  </a:lnTo>
                  <a:lnTo>
                    <a:pt x="113" y="0"/>
                  </a:lnTo>
                  <a:lnTo>
                    <a:pt x="133" y="3"/>
                  </a:lnTo>
                  <a:lnTo>
                    <a:pt x="148" y="11"/>
                  </a:lnTo>
                  <a:lnTo>
                    <a:pt x="163" y="22"/>
                  </a:lnTo>
                  <a:lnTo>
                    <a:pt x="170" y="34"/>
                  </a:lnTo>
                  <a:lnTo>
                    <a:pt x="178" y="53"/>
                  </a:lnTo>
                  <a:lnTo>
                    <a:pt x="186" y="68"/>
                  </a:lnTo>
                  <a:lnTo>
                    <a:pt x="186" y="91"/>
                  </a:lnTo>
                  <a:lnTo>
                    <a:pt x="186" y="91"/>
                  </a:lnTo>
                  <a:lnTo>
                    <a:pt x="186" y="110"/>
                  </a:lnTo>
                  <a:lnTo>
                    <a:pt x="182" y="125"/>
                  </a:lnTo>
                  <a:lnTo>
                    <a:pt x="174" y="140"/>
                  </a:lnTo>
                  <a:lnTo>
                    <a:pt x="170" y="148"/>
                  </a:lnTo>
                  <a:lnTo>
                    <a:pt x="155" y="167"/>
                  </a:lnTo>
                  <a:lnTo>
                    <a:pt x="136" y="174"/>
                  </a:lnTo>
                  <a:lnTo>
                    <a:pt x="136" y="174"/>
                  </a:lnTo>
                  <a:lnTo>
                    <a:pt x="148" y="178"/>
                  </a:lnTo>
                  <a:lnTo>
                    <a:pt x="159" y="186"/>
                  </a:lnTo>
                  <a:lnTo>
                    <a:pt x="167" y="193"/>
                  </a:lnTo>
                  <a:lnTo>
                    <a:pt x="170" y="205"/>
                  </a:lnTo>
                  <a:lnTo>
                    <a:pt x="178" y="231"/>
                  </a:lnTo>
                  <a:lnTo>
                    <a:pt x="182" y="266"/>
                  </a:lnTo>
                  <a:lnTo>
                    <a:pt x="182" y="281"/>
                  </a:lnTo>
                  <a:lnTo>
                    <a:pt x="182" y="281"/>
                  </a:lnTo>
                  <a:lnTo>
                    <a:pt x="182" y="322"/>
                  </a:lnTo>
                  <a:lnTo>
                    <a:pt x="186" y="357"/>
                  </a:lnTo>
                  <a:lnTo>
                    <a:pt x="148" y="357"/>
                  </a:lnTo>
                  <a:lnTo>
                    <a:pt x="148" y="357"/>
                  </a:lnTo>
                  <a:lnTo>
                    <a:pt x="144" y="322"/>
                  </a:lnTo>
                  <a:lnTo>
                    <a:pt x="140" y="277"/>
                  </a:lnTo>
                  <a:lnTo>
                    <a:pt x="140" y="266"/>
                  </a:lnTo>
                  <a:lnTo>
                    <a:pt x="140" y="266"/>
                  </a:lnTo>
                  <a:lnTo>
                    <a:pt x="140" y="231"/>
                  </a:lnTo>
                  <a:lnTo>
                    <a:pt x="136" y="220"/>
                  </a:lnTo>
                  <a:lnTo>
                    <a:pt x="133" y="208"/>
                  </a:lnTo>
                  <a:lnTo>
                    <a:pt x="125" y="201"/>
                  </a:lnTo>
                  <a:lnTo>
                    <a:pt x="113" y="197"/>
                  </a:lnTo>
                  <a:lnTo>
                    <a:pt x="98" y="193"/>
                  </a:lnTo>
                  <a:lnTo>
                    <a:pt x="83" y="189"/>
                  </a:lnTo>
                  <a:lnTo>
                    <a:pt x="41" y="189"/>
                  </a:lnTo>
                  <a:close/>
                  <a:moveTo>
                    <a:pt x="41" y="159"/>
                  </a:moveTo>
                  <a:lnTo>
                    <a:pt x="87" y="159"/>
                  </a:lnTo>
                  <a:lnTo>
                    <a:pt x="87" y="159"/>
                  </a:lnTo>
                  <a:lnTo>
                    <a:pt x="102" y="155"/>
                  </a:lnTo>
                  <a:lnTo>
                    <a:pt x="113" y="152"/>
                  </a:lnTo>
                  <a:lnTo>
                    <a:pt x="125" y="148"/>
                  </a:lnTo>
                  <a:lnTo>
                    <a:pt x="133" y="140"/>
                  </a:lnTo>
                  <a:lnTo>
                    <a:pt x="136" y="129"/>
                  </a:lnTo>
                  <a:lnTo>
                    <a:pt x="144" y="121"/>
                  </a:lnTo>
                  <a:lnTo>
                    <a:pt x="144" y="91"/>
                  </a:lnTo>
                  <a:lnTo>
                    <a:pt x="144" y="91"/>
                  </a:lnTo>
                  <a:lnTo>
                    <a:pt x="144" y="68"/>
                  </a:lnTo>
                  <a:lnTo>
                    <a:pt x="136" y="56"/>
                  </a:lnTo>
                  <a:lnTo>
                    <a:pt x="133" y="49"/>
                  </a:lnTo>
                  <a:lnTo>
                    <a:pt x="125" y="41"/>
                  </a:lnTo>
                  <a:lnTo>
                    <a:pt x="113" y="37"/>
                  </a:lnTo>
                  <a:lnTo>
                    <a:pt x="102" y="34"/>
                  </a:lnTo>
                  <a:lnTo>
                    <a:pt x="91" y="30"/>
                  </a:lnTo>
                  <a:lnTo>
                    <a:pt x="41" y="30"/>
                  </a:lnTo>
                  <a:lnTo>
                    <a:pt x="41" y="159"/>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6" name="Freeform 396">
              <a:extLst>
                <a:ext uri="{FF2B5EF4-FFF2-40B4-BE49-F238E27FC236}">
                  <a16:creationId xmlns:a16="http://schemas.microsoft.com/office/drawing/2014/main" id="{CC40107B-BD5B-458C-97CD-04F9B870D0CA}"/>
                </a:ext>
              </a:extLst>
            </p:cNvPr>
            <p:cNvSpPr>
              <a:spLocks noChangeArrowheads="1"/>
            </p:cNvSpPr>
            <p:nvPr/>
          </p:nvSpPr>
          <p:spPr bwMode="auto">
            <a:xfrm>
              <a:off x="2165529" y="1256091"/>
              <a:ext cx="65239" cy="101621"/>
            </a:xfrm>
            <a:custGeom>
              <a:avLst/>
              <a:gdLst>
                <a:gd name="T0" fmla="*/ 64 w 229"/>
                <a:gd name="T1" fmla="*/ 243 h 358"/>
                <a:gd name="T2" fmla="*/ 41 w 229"/>
                <a:gd name="T3" fmla="*/ 357 h 358"/>
                <a:gd name="T4" fmla="*/ 0 w 229"/>
                <a:gd name="T5" fmla="*/ 357 h 358"/>
                <a:gd name="T6" fmla="*/ 87 w 229"/>
                <a:gd name="T7" fmla="*/ 0 h 358"/>
                <a:gd name="T8" fmla="*/ 136 w 229"/>
                <a:gd name="T9" fmla="*/ 0 h 358"/>
                <a:gd name="T10" fmla="*/ 228 w 229"/>
                <a:gd name="T11" fmla="*/ 357 h 358"/>
                <a:gd name="T12" fmla="*/ 186 w 229"/>
                <a:gd name="T13" fmla="*/ 357 h 358"/>
                <a:gd name="T14" fmla="*/ 159 w 229"/>
                <a:gd name="T15" fmla="*/ 243 h 358"/>
                <a:gd name="T16" fmla="*/ 64 w 229"/>
                <a:gd name="T17" fmla="*/ 243 h 358"/>
                <a:gd name="T18" fmla="*/ 152 w 229"/>
                <a:gd name="T19" fmla="*/ 208 h 358"/>
                <a:gd name="T20" fmla="*/ 152 w 229"/>
                <a:gd name="T21" fmla="*/ 208 h 358"/>
                <a:gd name="T22" fmla="*/ 125 w 229"/>
                <a:gd name="T23" fmla="*/ 98 h 358"/>
                <a:gd name="T24" fmla="*/ 110 w 229"/>
                <a:gd name="T25" fmla="*/ 34 h 358"/>
                <a:gd name="T26" fmla="*/ 110 w 229"/>
                <a:gd name="T27" fmla="*/ 34 h 358"/>
                <a:gd name="T28" fmla="*/ 110 w 229"/>
                <a:gd name="T29" fmla="*/ 34 h 358"/>
                <a:gd name="T30" fmla="*/ 99 w 229"/>
                <a:gd name="T31" fmla="*/ 102 h 358"/>
                <a:gd name="T32" fmla="*/ 72 w 229"/>
                <a:gd name="T33" fmla="*/ 208 h 358"/>
                <a:gd name="T34" fmla="*/ 152 w 229"/>
                <a:gd name="T35" fmla="*/ 20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9" h="358">
                  <a:moveTo>
                    <a:pt x="64" y="243"/>
                  </a:moveTo>
                  <a:lnTo>
                    <a:pt x="41" y="357"/>
                  </a:lnTo>
                  <a:lnTo>
                    <a:pt x="0" y="357"/>
                  </a:lnTo>
                  <a:lnTo>
                    <a:pt x="87" y="0"/>
                  </a:lnTo>
                  <a:lnTo>
                    <a:pt x="136" y="0"/>
                  </a:lnTo>
                  <a:lnTo>
                    <a:pt x="228" y="357"/>
                  </a:lnTo>
                  <a:lnTo>
                    <a:pt x="186" y="357"/>
                  </a:lnTo>
                  <a:lnTo>
                    <a:pt x="159" y="243"/>
                  </a:lnTo>
                  <a:lnTo>
                    <a:pt x="64" y="243"/>
                  </a:lnTo>
                  <a:close/>
                  <a:moveTo>
                    <a:pt x="152" y="208"/>
                  </a:moveTo>
                  <a:lnTo>
                    <a:pt x="152" y="208"/>
                  </a:lnTo>
                  <a:lnTo>
                    <a:pt x="125" y="98"/>
                  </a:lnTo>
                  <a:lnTo>
                    <a:pt x="110" y="34"/>
                  </a:lnTo>
                  <a:lnTo>
                    <a:pt x="110" y="34"/>
                  </a:lnTo>
                  <a:lnTo>
                    <a:pt x="110" y="34"/>
                  </a:lnTo>
                  <a:lnTo>
                    <a:pt x="99" y="102"/>
                  </a:lnTo>
                  <a:lnTo>
                    <a:pt x="72" y="208"/>
                  </a:lnTo>
                  <a:lnTo>
                    <a:pt x="152" y="208"/>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7" name="Freeform 397">
              <a:extLst>
                <a:ext uri="{FF2B5EF4-FFF2-40B4-BE49-F238E27FC236}">
                  <a16:creationId xmlns:a16="http://schemas.microsoft.com/office/drawing/2014/main" id="{2106E124-EF74-4ACA-8819-8B34EEED861C}"/>
                </a:ext>
              </a:extLst>
            </p:cNvPr>
            <p:cNvSpPr>
              <a:spLocks noChangeArrowheads="1"/>
            </p:cNvSpPr>
            <p:nvPr/>
          </p:nvSpPr>
          <p:spPr bwMode="auto">
            <a:xfrm>
              <a:off x="2240804" y="1256091"/>
              <a:ext cx="56457" cy="101621"/>
            </a:xfrm>
            <a:custGeom>
              <a:avLst/>
              <a:gdLst>
                <a:gd name="T0" fmla="*/ 0 w 198"/>
                <a:gd name="T1" fmla="*/ 0 h 358"/>
                <a:gd name="T2" fmla="*/ 79 w 198"/>
                <a:gd name="T3" fmla="*/ 0 h 358"/>
                <a:gd name="T4" fmla="*/ 79 w 198"/>
                <a:gd name="T5" fmla="*/ 0 h 358"/>
                <a:gd name="T6" fmla="*/ 110 w 198"/>
                <a:gd name="T7" fmla="*/ 0 h 358"/>
                <a:gd name="T8" fmla="*/ 133 w 198"/>
                <a:gd name="T9" fmla="*/ 7 h 358"/>
                <a:gd name="T10" fmla="*/ 155 w 198"/>
                <a:gd name="T11" fmla="*/ 22 h 358"/>
                <a:gd name="T12" fmla="*/ 171 w 198"/>
                <a:gd name="T13" fmla="*/ 41 h 358"/>
                <a:gd name="T14" fmla="*/ 182 w 198"/>
                <a:gd name="T15" fmla="*/ 64 h 358"/>
                <a:gd name="T16" fmla="*/ 193 w 198"/>
                <a:gd name="T17" fmla="*/ 95 h 358"/>
                <a:gd name="T18" fmla="*/ 197 w 198"/>
                <a:gd name="T19" fmla="*/ 129 h 358"/>
                <a:gd name="T20" fmla="*/ 197 w 198"/>
                <a:gd name="T21" fmla="*/ 167 h 358"/>
                <a:gd name="T22" fmla="*/ 197 w 198"/>
                <a:gd name="T23" fmla="*/ 167 h 358"/>
                <a:gd name="T24" fmla="*/ 197 w 198"/>
                <a:gd name="T25" fmla="*/ 208 h 358"/>
                <a:gd name="T26" fmla="*/ 193 w 198"/>
                <a:gd name="T27" fmla="*/ 246 h 358"/>
                <a:gd name="T28" fmla="*/ 182 w 198"/>
                <a:gd name="T29" fmla="*/ 281 h 358"/>
                <a:gd name="T30" fmla="*/ 171 w 198"/>
                <a:gd name="T31" fmla="*/ 307 h 358"/>
                <a:gd name="T32" fmla="*/ 155 w 198"/>
                <a:gd name="T33" fmla="*/ 326 h 358"/>
                <a:gd name="T34" fmla="*/ 133 w 198"/>
                <a:gd name="T35" fmla="*/ 341 h 358"/>
                <a:gd name="T36" fmla="*/ 106 w 198"/>
                <a:gd name="T37" fmla="*/ 353 h 358"/>
                <a:gd name="T38" fmla="*/ 75 w 198"/>
                <a:gd name="T39" fmla="*/ 357 h 358"/>
                <a:gd name="T40" fmla="*/ 0 w 198"/>
                <a:gd name="T41" fmla="*/ 357 h 358"/>
                <a:gd name="T42" fmla="*/ 0 w 198"/>
                <a:gd name="T43" fmla="*/ 0 h 358"/>
                <a:gd name="T44" fmla="*/ 41 w 198"/>
                <a:gd name="T45" fmla="*/ 322 h 358"/>
                <a:gd name="T46" fmla="*/ 72 w 198"/>
                <a:gd name="T47" fmla="*/ 322 h 358"/>
                <a:gd name="T48" fmla="*/ 72 w 198"/>
                <a:gd name="T49" fmla="*/ 322 h 358"/>
                <a:gd name="T50" fmla="*/ 94 w 198"/>
                <a:gd name="T51" fmla="*/ 319 h 358"/>
                <a:gd name="T52" fmla="*/ 114 w 198"/>
                <a:gd name="T53" fmla="*/ 311 h 358"/>
                <a:gd name="T54" fmla="*/ 129 w 198"/>
                <a:gd name="T55" fmla="*/ 300 h 358"/>
                <a:gd name="T56" fmla="*/ 140 w 198"/>
                <a:gd name="T57" fmla="*/ 285 h 358"/>
                <a:gd name="T58" fmla="*/ 148 w 198"/>
                <a:gd name="T59" fmla="*/ 262 h 358"/>
                <a:gd name="T60" fmla="*/ 155 w 198"/>
                <a:gd name="T61" fmla="*/ 235 h 358"/>
                <a:gd name="T62" fmla="*/ 159 w 198"/>
                <a:gd name="T63" fmla="*/ 205 h 358"/>
                <a:gd name="T64" fmla="*/ 159 w 198"/>
                <a:gd name="T65" fmla="*/ 171 h 358"/>
                <a:gd name="T66" fmla="*/ 159 w 198"/>
                <a:gd name="T67" fmla="*/ 171 h 358"/>
                <a:gd name="T68" fmla="*/ 155 w 198"/>
                <a:gd name="T69" fmla="*/ 136 h 358"/>
                <a:gd name="T70" fmla="*/ 155 w 198"/>
                <a:gd name="T71" fmla="*/ 106 h 358"/>
                <a:gd name="T72" fmla="*/ 148 w 198"/>
                <a:gd name="T73" fmla="*/ 83 h 358"/>
                <a:gd name="T74" fmla="*/ 140 w 198"/>
                <a:gd name="T75" fmla="*/ 64 h 358"/>
                <a:gd name="T76" fmla="*/ 125 w 198"/>
                <a:gd name="T77" fmla="*/ 49 h 358"/>
                <a:gd name="T78" fmla="*/ 114 w 198"/>
                <a:gd name="T79" fmla="*/ 41 h 358"/>
                <a:gd name="T80" fmla="*/ 94 w 198"/>
                <a:gd name="T81" fmla="*/ 34 h 358"/>
                <a:gd name="T82" fmla="*/ 72 w 198"/>
                <a:gd name="T83" fmla="*/ 34 h 358"/>
                <a:gd name="T84" fmla="*/ 41 w 198"/>
                <a:gd name="T85" fmla="*/ 34 h 358"/>
                <a:gd name="T86" fmla="*/ 41 w 198"/>
                <a:gd name="T87" fmla="*/ 32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358">
                  <a:moveTo>
                    <a:pt x="0" y="0"/>
                  </a:moveTo>
                  <a:lnTo>
                    <a:pt x="79" y="0"/>
                  </a:lnTo>
                  <a:lnTo>
                    <a:pt x="79" y="0"/>
                  </a:lnTo>
                  <a:lnTo>
                    <a:pt x="110" y="0"/>
                  </a:lnTo>
                  <a:lnTo>
                    <a:pt x="133" y="7"/>
                  </a:lnTo>
                  <a:lnTo>
                    <a:pt x="155" y="22"/>
                  </a:lnTo>
                  <a:lnTo>
                    <a:pt x="171" y="41"/>
                  </a:lnTo>
                  <a:lnTo>
                    <a:pt x="182" y="64"/>
                  </a:lnTo>
                  <a:lnTo>
                    <a:pt x="193" y="95"/>
                  </a:lnTo>
                  <a:lnTo>
                    <a:pt x="197" y="129"/>
                  </a:lnTo>
                  <a:lnTo>
                    <a:pt x="197" y="167"/>
                  </a:lnTo>
                  <a:lnTo>
                    <a:pt x="197" y="167"/>
                  </a:lnTo>
                  <a:lnTo>
                    <a:pt x="197" y="208"/>
                  </a:lnTo>
                  <a:lnTo>
                    <a:pt x="193" y="246"/>
                  </a:lnTo>
                  <a:lnTo>
                    <a:pt x="182" y="281"/>
                  </a:lnTo>
                  <a:lnTo>
                    <a:pt x="171" y="307"/>
                  </a:lnTo>
                  <a:lnTo>
                    <a:pt x="155" y="326"/>
                  </a:lnTo>
                  <a:lnTo>
                    <a:pt x="133" y="341"/>
                  </a:lnTo>
                  <a:lnTo>
                    <a:pt x="106" y="353"/>
                  </a:lnTo>
                  <a:lnTo>
                    <a:pt x="75" y="357"/>
                  </a:lnTo>
                  <a:lnTo>
                    <a:pt x="0" y="357"/>
                  </a:lnTo>
                  <a:lnTo>
                    <a:pt x="0" y="0"/>
                  </a:lnTo>
                  <a:close/>
                  <a:moveTo>
                    <a:pt x="41" y="322"/>
                  </a:moveTo>
                  <a:lnTo>
                    <a:pt x="72" y="322"/>
                  </a:lnTo>
                  <a:lnTo>
                    <a:pt x="72" y="322"/>
                  </a:lnTo>
                  <a:lnTo>
                    <a:pt x="94" y="319"/>
                  </a:lnTo>
                  <a:lnTo>
                    <a:pt x="114" y="311"/>
                  </a:lnTo>
                  <a:lnTo>
                    <a:pt x="129" y="300"/>
                  </a:lnTo>
                  <a:lnTo>
                    <a:pt x="140" y="285"/>
                  </a:lnTo>
                  <a:lnTo>
                    <a:pt x="148" y="262"/>
                  </a:lnTo>
                  <a:lnTo>
                    <a:pt x="155" y="235"/>
                  </a:lnTo>
                  <a:lnTo>
                    <a:pt x="159" y="205"/>
                  </a:lnTo>
                  <a:lnTo>
                    <a:pt x="159" y="171"/>
                  </a:lnTo>
                  <a:lnTo>
                    <a:pt x="159" y="171"/>
                  </a:lnTo>
                  <a:lnTo>
                    <a:pt x="155" y="136"/>
                  </a:lnTo>
                  <a:lnTo>
                    <a:pt x="155" y="106"/>
                  </a:lnTo>
                  <a:lnTo>
                    <a:pt x="148" y="83"/>
                  </a:lnTo>
                  <a:lnTo>
                    <a:pt x="140" y="64"/>
                  </a:lnTo>
                  <a:lnTo>
                    <a:pt x="125" y="49"/>
                  </a:lnTo>
                  <a:lnTo>
                    <a:pt x="114" y="41"/>
                  </a:lnTo>
                  <a:lnTo>
                    <a:pt x="94" y="34"/>
                  </a:lnTo>
                  <a:lnTo>
                    <a:pt x="72" y="34"/>
                  </a:lnTo>
                  <a:lnTo>
                    <a:pt x="41" y="34"/>
                  </a:lnTo>
                  <a:lnTo>
                    <a:pt x="41" y="322"/>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8" name="Freeform 398">
              <a:extLst>
                <a:ext uri="{FF2B5EF4-FFF2-40B4-BE49-F238E27FC236}">
                  <a16:creationId xmlns:a16="http://schemas.microsoft.com/office/drawing/2014/main" id="{7397F91C-562B-4995-A842-AA818A956975}"/>
                </a:ext>
              </a:extLst>
            </p:cNvPr>
            <p:cNvSpPr>
              <a:spLocks noChangeArrowheads="1"/>
            </p:cNvSpPr>
            <p:nvPr/>
          </p:nvSpPr>
          <p:spPr bwMode="auto">
            <a:xfrm>
              <a:off x="2314824" y="1256091"/>
              <a:ext cx="11291" cy="101621"/>
            </a:xfrm>
            <a:custGeom>
              <a:avLst/>
              <a:gdLst>
                <a:gd name="T0" fmla="*/ 38 w 39"/>
                <a:gd name="T1" fmla="*/ 0 h 358"/>
                <a:gd name="T2" fmla="*/ 38 w 39"/>
                <a:gd name="T3" fmla="*/ 357 h 358"/>
                <a:gd name="T4" fmla="*/ 0 w 39"/>
                <a:gd name="T5" fmla="*/ 357 h 358"/>
                <a:gd name="T6" fmla="*/ 0 w 39"/>
                <a:gd name="T7" fmla="*/ 0 h 358"/>
                <a:gd name="T8" fmla="*/ 38 w 39"/>
                <a:gd name="T9" fmla="*/ 0 h 358"/>
              </a:gdLst>
              <a:ahLst/>
              <a:cxnLst>
                <a:cxn ang="0">
                  <a:pos x="T0" y="T1"/>
                </a:cxn>
                <a:cxn ang="0">
                  <a:pos x="T2" y="T3"/>
                </a:cxn>
                <a:cxn ang="0">
                  <a:pos x="T4" y="T5"/>
                </a:cxn>
                <a:cxn ang="0">
                  <a:pos x="T6" y="T7"/>
                </a:cxn>
                <a:cxn ang="0">
                  <a:pos x="T8" y="T9"/>
                </a:cxn>
              </a:cxnLst>
              <a:rect l="0" t="0" r="r" b="b"/>
              <a:pathLst>
                <a:path w="39" h="358">
                  <a:moveTo>
                    <a:pt x="38" y="0"/>
                  </a:moveTo>
                  <a:lnTo>
                    <a:pt x="38" y="357"/>
                  </a:lnTo>
                  <a:lnTo>
                    <a:pt x="0" y="357"/>
                  </a:lnTo>
                  <a:lnTo>
                    <a:pt x="0" y="0"/>
                  </a:lnTo>
                  <a:lnTo>
                    <a:pt x="38"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69" name="Freeform 399">
              <a:extLst>
                <a:ext uri="{FF2B5EF4-FFF2-40B4-BE49-F238E27FC236}">
                  <a16:creationId xmlns:a16="http://schemas.microsoft.com/office/drawing/2014/main" id="{D3F6FF2F-4556-4407-81A0-553F3F5A90A6}"/>
                </a:ext>
              </a:extLst>
            </p:cNvPr>
            <p:cNvSpPr>
              <a:spLocks noChangeArrowheads="1"/>
            </p:cNvSpPr>
            <p:nvPr/>
          </p:nvSpPr>
          <p:spPr bwMode="auto">
            <a:xfrm>
              <a:off x="2341170" y="1253582"/>
              <a:ext cx="58966" cy="105386"/>
            </a:xfrm>
            <a:custGeom>
              <a:avLst/>
              <a:gdLst>
                <a:gd name="T0" fmla="*/ 208 w 209"/>
                <a:gd name="T1" fmla="*/ 182 h 369"/>
                <a:gd name="T2" fmla="*/ 205 w 209"/>
                <a:gd name="T3" fmla="*/ 262 h 369"/>
                <a:gd name="T4" fmla="*/ 186 w 209"/>
                <a:gd name="T5" fmla="*/ 319 h 369"/>
                <a:gd name="T6" fmla="*/ 152 w 209"/>
                <a:gd name="T7" fmla="*/ 357 h 369"/>
                <a:gd name="T8" fmla="*/ 102 w 209"/>
                <a:gd name="T9" fmla="*/ 368 h 369"/>
                <a:gd name="T10" fmla="*/ 79 w 209"/>
                <a:gd name="T11" fmla="*/ 365 h 369"/>
                <a:gd name="T12" fmla="*/ 38 w 209"/>
                <a:gd name="T13" fmla="*/ 342 h 369"/>
                <a:gd name="T14" fmla="*/ 15 w 209"/>
                <a:gd name="T15" fmla="*/ 296 h 369"/>
                <a:gd name="T16" fmla="*/ 0 w 209"/>
                <a:gd name="T17" fmla="*/ 224 h 369"/>
                <a:gd name="T18" fmla="*/ 0 w 209"/>
                <a:gd name="T19" fmla="*/ 182 h 369"/>
                <a:gd name="T20" fmla="*/ 7 w 209"/>
                <a:gd name="T21" fmla="*/ 103 h 369"/>
                <a:gd name="T22" fmla="*/ 26 w 209"/>
                <a:gd name="T23" fmla="*/ 45 h 369"/>
                <a:gd name="T24" fmla="*/ 60 w 209"/>
                <a:gd name="T25" fmla="*/ 11 h 369"/>
                <a:gd name="T26" fmla="*/ 106 w 209"/>
                <a:gd name="T27" fmla="*/ 0 h 369"/>
                <a:gd name="T28" fmla="*/ 133 w 209"/>
                <a:gd name="T29" fmla="*/ 4 h 369"/>
                <a:gd name="T30" fmla="*/ 171 w 209"/>
                <a:gd name="T31" fmla="*/ 27 h 369"/>
                <a:gd name="T32" fmla="*/ 197 w 209"/>
                <a:gd name="T33" fmla="*/ 72 h 369"/>
                <a:gd name="T34" fmla="*/ 208 w 209"/>
                <a:gd name="T35" fmla="*/ 141 h 369"/>
                <a:gd name="T36" fmla="*/ 41 w 209"/>
                <a:gd name="T37" fmla="*/ 182 h 369"/>
                <a:gd name="T38" fmla="*/ 45 w 209"/>
                <a:gd name="T39" fmla="*/ 247 h 369"/>
                <a:gd name="T40" fmla="*/ 57 w 209"/>
                <a:gd name="T41" fmla="*/ 296 h 369"/>
                <a:gd name="T42" fmla="*/ 76 w 209"/>
                <a:gd name="T43" fmla="*/ 327 h 369"/>
                <a:gd name="T44" fmla="*/ 106 w 209"/>
                <a:gd name="T45" fmla="*/ 334 h 369"/>
                <a:gd name="T46" fmla="*/ 121 w 209"/>
                <a:gd name="T47" fmla="*/ 330 h 369"/>
                <a:gd name="T48" fmla="*/ 144 w 209"/>
                <a:gd name="T49" fmla="*/ 312 h 369"/>
                <a:gd name="T50" fmla="*/ 163 w 209"/>
                <a:gd name="T51" fmla="*/ 274 h 369"/>
                <a:gd name="T52" fmla="*/ 171 w 209"/>
                <a:gd name="T53" fmla="*/ 182 h 369"/>
                <a:gd name="T54" fmla="*/ 171 w 209"/>
                <a:gd name="T55" fmla="*/ 144 h 369"/>
                <a:gd name="T56" fmla="*/ 159 w 209"/>
                <a:gd name="T57" fmla="*/ 91 h 369"/>
                <a:gd name="T58" fmla="*/ 144 w 209"/>
                <a:gd name="T59" fmla="*/ 53 h 369"/>
                <a:gd name="T60" fmla="*/ 121 w 209"/>
                <a:gd name="T61" fmla="*/ 38 h 369"/>
                <a:gd name="T62" fmla="*/ 106 w 209"/>
                <a:gd name="T63" fmla="*/ 34 h 369"/>
                <a:gd name="T64" fmla="*/ 76 w 209"/>
                <a:gd name="T65" fmla="*/ 45 h 369"/>
                <a:gd name="T66" fmla="*/ 57 w 209"/>
                <a:gd name="T67" fmla="*/ 72 h 369"/>
                <a:gd name="T68" fmla="*/ 45 w 209"/>
                <a:gd name="T69" fmla="*/ 11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 h="369">
                  <a:moveTo>
                    <a:pt x="208" y="182"/>
                  </a:moveTo>
                  <a:lnTo>
                    <a:pt x="208" y="182"/>
                  </a:lnTo>
                  <a:lnTo>
                    <a:pt x="208" y="224"/>
                  </a:lnTo>
                  <a:lnTo>
                    <a:pt x="205" y="262"/>
                  </a:lnTo>
                  <a:lnTo>
                    <a:pt x="197" y="293"/>
                  </a:lnTo>
                  <a:lnTo>
                    <a:pt x="186" y="319"/>
                  </a:lnTo>
                  <a:lnTo>
                    <a:pt x="171" y="342"/>
                  </a:lnTo>
                  <a:lnTo>
                    <a:pt x="152" y="357"/>
                  </a:lnTo>
                  <a:lnTo>
                    <a:pt x="129" y="365"/>
                  </a:lnTo>
                  <a:lnTo>
                    <a:pt x="102" y="368"/>
                  </a:lnTo>
                  <a:lnTo>
                    <a:pt x="102" y="368"/>
                  </a:lnTo>
                  <a:lnTo>
                    <a:pt x="79" y="365"/>
                  </a:lnTo>
                  <a:lnTo>
                    <a:pt x="57" y="357"/>
                  </a:lnTo>
                  <a:lnTo>
                    <a:pt x="38" y="342"/>
                  </a:lnTo>
                  <a:lnTo>
                    <a:pt x="22" y="323"/>
                  </a:lnTo>
                  <a:lnTo>
                    <a:pt x="15" y="296"/>
                  </a:lnTo>
                  <a:lnTo>
                    <a:pt x="7" y="262"/>
                  </a:lnTo>
                  <a:lnTo>
                    <a:pt x="0" y="224"/>
                  </a:lnTo>
                  <a:lnTo>
                    <a:pt x="0" y="182"/>
                  </a:lnTo>
                  <a:lnTo>
                    <a:pt x="0" y="182"/>
                  </a:lnTo>
                  <a:lnTo>
                    <a:pt x="0" y="141"/>
                  </a:lnTo>
                  <a:lnTo>
                    <a:pt x="7" y="103"/>
                  </a:lnTo>
                  <a:lnTo>
                    <a:pt x="15" y="72"/>
                  </a:lnTo>
                  <a:lnTo>
                    <a:pt x="26" y="45"/>
                  </a:lnTo>
                  <a:lnTo>
                    <a:pt x="41" y="27"/>
                  </a:lnTo>
                  <a:lnTo>
                    <a:pt x="60" y="11"/>
                  </a:lnTo>
                  <a:lnTo>
                    <a:pt x="79" y="4"/>
                  </a:lnTo>
                  <a:lnTo>
                    <a:pt x="106" y="0"/>
                  </a:lnTo>
                  <a:lnTo>
                    <a:pt x="106" y="0"/>
                  </a:lnTo>
                  <a:lnTo>
                    <a:pt x="133" y="4"/>
                  </a:lnTo>
                  <a:lnTo>
                    <a:pt x="152" y="11"/>
                  </a:lnTo>
                  <a:lnTo>
                    <a:pt x="171" y="27"/>
                  </a:lnTo>
                  <a:lnTo>
                    <a:pt x="186" y="45"/>
                  </a:lnTo>
                  <a:lnTo>
                    <a:pt x="197" y="72"/>
                  </a:lnTo>
                  <a:lnTo>
                    <a:pt x="205" y="103"/>
                  </a:lnTo>
                  <a:lnTo>
                    <a:pt x="208" y="141"/>
                  </a:lnTo>
                  <a:lnTo>
                    <a:pt x="208" y="182"/>
                  </a:lnTo>
                  <a:close/>
                  <a:moveTo>
                    <a:pt x="41" y="182"/>
                  </a:moveTo>
                  <a:lnTo>
                    <a:pt x="41" y="182"/>
                  </a:lnTo>
                  <a:lnTo>
                    <a:pt x="45" y="247"/>
                  </a:lnTo>
                  <a:lnTo>
                    <a:pt x="49" y="274"/>
                  </a:lnTo>
                  <a:lnTo>
                    <a:pt x="57" y="296"/>
                  </a:lnTo>
                  <a:lnTo>
                    <a:pt x="64" y="312"/>
                  </a:lnTo>
                  <a:lnTo>
                    <a:pt x="76" y="327"/>
                  </a:lnTo>
                  <a:lnTo>
                    <a:pt x="91" y="330"/>
                  </a:lnTo>
                  <a:lnTo>
                    <a:pt x="106" y="334"/>
                  </a:lnTo>
                  <a:lnTo>
                    <a:pt x="106" y="334"/>
                  </a:lnTo>
                  <a:lnTo>
                    <a:pt x="121" y="330"/>
                  </a:lnTo>
                  <a:lnTo>
                    <a:pt x="133" y="327"/>
                  </a:lnTo>
                  <a:lnTo>
                    <a:pt x="144" y="312"/>
                  </a:lnTo>
                  <a:lnTo>
                    <a:pt x="156" y="296"/>
                  </a:lnTo>
                  <a:lnTo>
                    <a:pt x="163" y="274"/>
                  </a:lnTo>
                  <a:lnTo>
                    <a:pt x="167" y="251"/>
                  </a:lnTo>
                  <a:lnTo>
                    <a:pt x="171" y="182"/>
                  </a:lnTo>
                  <a:lnTo>
                    <a:pt x="171" y="182"/>
                  </a:lnTo>
                  <a:lnTo>
                    <a:pt x="171" y="144"/>
                  </a:lnTo>
                  <a:lnTo>
                    <a:pt x="167" y="114"/>
                  </a:lnTo>
                  <a:lnTo>
                    <a:pt x="159" y="91"/>
                  </a:lnTo>
                  <a:lnTo>
                    <a:pt x="156" y="68"/>
                  </a:lnTo>
                  <a:lnTo>
                    <a:pt x="144" y="53"/>
                  </a:lnTo>
                  <a:lnTo>
                    <a:pt x="133" y="42"/>
                  </a:lnTo>
                  <a:lnTo>
                    <a:pt x="121" y="38"/>
                  </a:lnTo>
                  <a:lnTo>
                    <a:pt x="106" y="34"/>
                  </a:lnTo>
                  <a:lnTo>
                    <a:pt x="106" y="34"/>
                  </a:lnTo>
                  <a:lnTo>
                    <a:pt x="91" y="38"/>
                  </a:lnTo>
                  <a:lnTo>
                    <a:pt x="76" y="45"/>
                  </a:lnTo>
                  <a:lnTo>
                    <a:pt x="64" y="57"/>
                  </a:lnTo>
                  <a:lnTo>
                    <a:pt x="57" y="72"/>
                  </a:lnTo>
                  <a:lnTo>
                    <a:pt x="49" y="91"/>
                  </a:lnTo>
                  <a:lnTo>
                    <a:pt x="45" y="118"/>
                  </a:lnTo>
                  <a:lnTo>
                    <a:pt x="41" y="182"/>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0" name="Freeform 400">
              <a:extLst>
                <a:ext uri="{FF2B5EF4-FFF2-40B4-BE49-F238E27FC236}">
                  <a16:creationId xmlns:a16="http://schemas.microsoft.com/office/drawing/2014/main" id="{D3B01585-6483-4715-9F34-477011DC7A79}"/>
                </a:ext>
              </a:extLst>
            </p:cNvPr>
            <p:cNvSpPr>
              <a:spLocks noChangeArrowheads="1"/>
            </p:cNvSpPr>
            <p:nvPr/>
          </p:nvSpPr>
          <p:spPr bwMode="auto">
            <a:xfrm>
              <a:off x="2417701" y="1256091"/>
              <a:ext cx="47674" cy="101621"/>
            </a:xfrm>
            <a:custGeom>
              <a:avLst/>
              <a:gdLst>
                <a:gd name="T0" fmla="*/ 0 w 168"/>
                <a:gd name="T1" fmla="*/ 0 h 358"/>
                <a:gd name="T2" fmla="*/ 167 w 168"/>
                <a:gd name="T3" fmla="*/ 0 h 358"/>
                <a:gd name="T4" fmla="*/ 167 w 168"/>
                <a:gd name="T5" fmla="*/ 34 h 358"/>
                <a:gd name="T6" fmla="*/ 42 w 168"/>
                <a:gd name="T7" fmla="*/ 34 h 358"/>
                <a:gd name="T8" fmla="*/ 42 w 168"/>
                <a:gd name="T9" fmla="*/ 152 h 358"/>
                <a:gd name="T10" fmla="*/ 159 w 168"/>
                <a:gd name="T11" fmla="*/ 152 h 358"/>
                <a:gd name="T12" fmla="*/ 159 w 168"/>
                <a:gd name="T13" fmla="*/ 186 h 358"/>
                <a:gd name="T14" fmla="*/ 42 w 168"/>
                <a:gd name="T15" fmla="*/ 186 h 358"/>
                <a:gd name="T16" fmla="*/ 42 w 168"/>
                <a:gd name="T17" fmla="*/ 357 h 358"/>
                <a:gd name="T18" fmla="*/ 0 w 168"/>
                <a:gd name="T19" fmla="*/ 357 h 358"/>
                <a:gd name="T20" fmla="*/ 0 w 168"/>
                <a:gd name="T2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58">
                  <a:moveTo>
                    <a:pt x="0" y="0"/>
                  </a:moveTo>
                  <a:lnTo>
                    <a:pt x="167" y="0"/>
                  </a:lnTo>
                  <a:lnTo>
                    <a:pt x="167" y="34"/>
                  </a:lnTo>
                  <a:lnTo>
                    <a:pt x="42" y="34"/>
                  </a:lnTo>
                  <a:lnTo>
                    <a:pt x="42" y="152"/>
                  </a:lnTo>
                  <a:lnTo>
                    <a:pt x="159" y="152"/>
                  </a:lnTo>
                  <a:lnTo>
                    <a:pt x="159" y="186"/>
                  </a:lnTo>
                  <a:lnTo>
                    <a:pt x="42" y="186"/>
                  </a:lnTo>
                  <a:lnTo>
                    <a:pt x="42" y="357"/>
                  </a:lnTo>
                  <a:lnTo>
                    <a:pt x="0" y="357"/>
                  </a:lnTo>
                  <a:lnTo>
                    <a:pt x="0"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1" name="Freeform 401">
              <a:extLst>
                <a:ext uri="{FF2B5EF4-FFF2-40B4-BE49-F238E27FC236}">
                  <a16:creationId xmlns:a16="http://schemas.microsoft.com/office/drawing/2014/main" id="{EEFB91CB-4C2E-4CC0-AB8F-EB45E5B67A5F}"/>
                </a:ext>
              </a:extLst>
            </p:cNvPr>
            <p:cNvSpPr>
              <a:spLocks noChangeArrowheads="1"/>
            </p:cNvSpPr>
            <p:nvPr/>
          </p:nvSpPr>
          <p:spPr bwMode="auto">
            <a:xfrm>
              <a:off x="2476666" y="1256091"/>
              <a:ext cx="52693" cy="101621"/>
            </a:xfrm>
            <a:custGeom>
              <a:avLst/>
              <a:gdLst>
                <a:gd name="T0" fmla="*/ 41 w 187"/>
                <a:gd name="T1" fmla="*/ 357 h 358"/>
                <a:gd name="T2" fmla="*/ 0 w 187"/>
                <a:gd name="T3" fmla="*/ 0 h 358"/>
                <a:gd name="T4" fmla="*/ 94 w 187"/>
                <a:gd name="T5" fmla="*/ 0 h 358"/>
                <a:gd name="T6" fmla="*/ 133 w 187"/>
                <a:gd name="T7" fmla="*/ 3 h 358"/>
                <a:gd name="T8" fmla="*/ 163 w 187"/>
                <a:gd name="T9" fmla="*/ 22 h 358"/>
                <a:gd name="T10" fmla="*/ 182 w 187"/>
                <a:gd name="T11" fmla="*/ 53 h 358"/>
                <a:gd name="T12" fmla="*/ 186 w 187"/>
                <a:gd name="T13" fmla="*/ 91 h 358"/>
                <a:gd name="T14" fmla="*/ 186 w 187"/>
                <a:gd name="T15" fmla="*/ 110 h 358"/>
                <a:gd name="T16" fmla="*/ 178 w 187"/>
                <a:gd name="T17" fmla="*/ 140 h 358"/>
                <a:gd name="T18" fmla="*/ 155 w 187"/>
                <a:gd name="T19" fmla="*/ 167 h 358"/>
                <a:gd name="T20" fmla="*/ 136 w 187"/>
                <a:gd name="T21" fmla="*/ 174 h 358"/>
                <a:gd name="T22" fmla="*/ 159 w 187"/>
                <a:gd name="T23" fmla="*/ 186 h 358"/>
                <a:gd name="T24" fmla="*/ 170 w 187"/>
                <a:gd name="T25" fmla="*/ 205 h 358"/>
                <a:gd name="T26" fmla="*/ 182 w 187"/>
                <a:gd name="T27" fmla="*/ 266 h 358"/>
                <a:gd name="T28" fmla="*/ 182 w 187"/>
                <a:gd name="T29" fmla="*/ 281 h 358"/>
                <a:gd name="T30" fmla="*/ 186 w 187"/>
                <a:gd name="T31" fmla="*/ 357 h 358"/>
                <a:gd name="T32" fmla="*/ 148 w 187"/>
                <a:gd name="T33" fmla="*/ 357 h 358"/>
                <a:gd name="T34" fmla="*/ 144 w 187"/>
                <a:gd name="T35" fmla="*/ 277 h 358"/>
                <a:gd name="T36" fmla="*/ 144 w 187"/>
                <a:gd name="T37" fmla="*/ 266 h 358"/>
                <a:gd name="T38" fmla="*/ 136 w 187"/>
                <a:gd name="T39" fmla="*/ 220 h 358"/>
                <a:gd name="T40" fmla="*/ 125 w 187"/>
                <a:gd name="T41" fmla="*/ 201 h 358"/>
                <a:gd name="T42" fmla="*/ 98 w 187"/>
                <a:gd name="T43" fmla="*/ 193 h 358"/>
                <a:gd name="T44" fmla="*/ 41 w 187"/>
                <a:gd name="T45" fmla="*/ 189 h 358"/>
                <a:gd name="T46" fmla="*/ 87 w 187"/>
                <a:gd name="T47" fmla="*/ 159 h 358"/>
                <a:gd name="T48" fmla="*/ 102 w 187"/>
                <a:gd name="T49" fmla="*/ 155 h 358"/>
                <a:gd name="T50" fmla="*/ 125 w 187"/>
                <a:gd name="T51" fmla="*/ 148 h 358"/>
                <a:gd name="T52" fmla="*/ 140 w 187"/>
                <a:gd name="T53" fmla="*/ 129 h 358"/>
                <a:gd name="T54" fmla="*/ 148 w 187"/>
                <a:gd name="T55" fmla="*/ 91 h 358"/>
                <a:gd name="T56" fmla="*/ 144 w 187"/>
                <a:gd name="T57" fmla="*/ 68 h 358"/>
                <a:gd name="T58" fmla="*/ 133 w 187"/>
                <a:gd name="T59" fmla="*/ 49 h 358"/>
                <a:gd name="T60" fmla="*/ 113 w 187"/>
                <a:gd name="T61" fmla="*/ 37 h 358"/>
                <a:gd name="T62" fmla="*/ 90 w 187"/>
                <a:gd name="T63" fmla="*/ 30 h 358"/>
                <a:gd name="T64" fmla="*/ 41 w 187"/>
                <a:gd name="T65" fmla="*/ 15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358">
                  <a:moveTo>
                    <a:pt x="41" y="189"/>
                  </a:moveTo>
                  <a:lnTo>
                    <a:pt x="41" y="357"/>
                  </a:lnTo>
                  <a:lnTo>
                    <a:pt x="0" y="357"/>
                  </a:lnTo>
                  <a:lnTo>
                    <a:pt x="0" y="0"/>
                  </a:lnTo>
                  <a:lnTo>
                    <a:pt x="94" y="0"/>
                  </a:lnTo>
                  <a:lnTo>
                    <a:pt x="94" y="0"/>
                  </a:lnTo>
                  <a:lnTo>
                    <a:pt x="117" y="0"/>
                  </a:lnTo>
                  <a:lnTo>
                    <a:pt x="133" y="3"/>
                  </a:lnTo>
                  <a:lnTo>
                    <a:pt x="152" y="11"/>
                  </a:lnTo>
                  <a:lnTo>
                    <a:pt x="163" y="22"/>
                  </a:lnTo>
                  <a:lnTo>
                    <a:pt x="174" y="34"/>
                  </a:lnTo>
                  <a:lnTo>
                    <a:pt x="182" y="53"/>
                  </a:lnTo>
                  <a:lnTo>
                    <a:pt x="186" y="68"/>
                  </a:lnTo>
                  <a:lnTo>
                    <a:pt x="186" y="91"/>
                  </a:lnTo>
                  <a:lnTo>
                    <a:pt x="186" y="91"/>
                  </a:lnTo>
                  <a:lnTo>
                    <a:pt x="186" y="110"/>
                  </a:lnTo>
                  <a:lnTo>
                    <a:pt x="182" y="125"/>
                  </a:lnTo>
                  <a:lnTo>
                    <a:pt x="178" y="140"/>
                  </a:lnTo>
                  <a:lnTo>
                    <a:pt x="170" y="148"/>
                  </a:lnTo>
                  <a:lnTo>
                    <a:pt x="155" y="167"/>
                  </a:lnTo>
                  <a:lnTo>
                    <a:pt x="136" y="174"/>
                  </a:lnTo>
                  <a:lnTo>
                    <a:pt x="136" y="174"/>
                  </a:lnTo>
                  <a:lnTo>
                    <a:pt x="148" y="178"/>
                  </a:lnTo>
                  <a:lnTo>
                    <a:pt x="159" y="186"/>
                  </a:lnTo>
                  <a:lnTo>
                    <a:pt x="167" y="193"/>
                  </a:lnTo>
                  <a:lnTo>
                    <a:pt x="170" y="205"/>
                  </a:lnTo>
                  <a:lnTo>
                    <a:pt x="178" y="231"/>
                  </a:lnTo>
                  <a:lnTo>
                    <a:pt x="182" y="266"/>
                  </a:lnTo>
                  <a:lnTo>
                    <a:pt x="182" y="281"/>
                  </a:lnTo>
                  <a:lnTo>
                    <a:pt x="182" y="281"/>
                  </a:lnTo>
                  <a:lnTo>
                    <a:pt x="182" y="322"/>
                  </a:lnTo>
                  <a:lnTo>
                    <a:pt x="186" y="357"/>
                  </a:lnTo>
                  <a:lnTo>
                    <a:pt x="148" y="357"/>
                  </a:lnTo>
                  <a:lnTo>
                    <a:pt x="148" y="357"/>
                  </a:lnTo>
                  <a:lnTo>
                    <a:pt x="144" y="322"/>
                  </a:lnTo>
                  <a:lnTo>
                    <a:pt x="144" y="277"/>
                  </a:lnTo>
                  <a:lnTo>
                    <a:pt x="144" y="266"/>
                  </a:lnTo>
                  <a:lnTo>
                    <a:pt x="144" y="266"/>
                  </a:lnTo>
                  <a:lnTo>
                    <a:pt x="140" y="231"/>
                  </a:lnTo>
                  <a:lnTo>
                    <a:pt x="136" y="220"/>
                  </a:lnTo>
                  <a:lnTo>
                    <a:pt x="133" y="208"/>
                  </a:lnTo>
                  <a:lnTo>
                    <a:pt x="125" y="201"/>
                  </a:lnTo>
                  <a:lnTo>
                    <a:pt x="113" y="197"/>
                  </a:lnTo>
                  <a:lnTo>
                    <a:pt x="98" y="193"/>
                  </a:lnTo>
                  <a:lnTo>
                    <a:pt x="83" y="189"/>
                  </a:lnTo>
                  <a:lnTo>
                    <a:pt x="41" y="189"/>
                  </a:lnTo>
                  <a:close/>
                  <a:moveTo>
                    <a:pt x="41" y="159"/>
                  </a:moveTo>
                  <a:lnTo>
                    <a:pt x="87" y="159"/>
                  </a:lnTo>
                  <a:lnTo>
                    <a:pt x="87" y="159"/>
                  </a:lnTo>
                  <a:lnTo>
                    <a:pt x="102" y="155"/>
                  </a:lnTo>
                  <a:lnTo>
                    <a:pt x="113" y="152"/>
                  </a:lnTo>
                  <a:lnTo>
                    <a:pt x="125" y="148"/>
                  </a:lnTo>
                  <a:lnTo>
                    <a:pt x="133" y="140"/>
                  </a:lnTo>
                  <a:lnTo>
                    <a:pt x="140" y="129"/>
                  </a:lnTo>
                  <a:lnTo>
                    <a:pt x="144" y="121"/>
                  </a:lnTo>
                  <a:lnTo>
                    <a:pt x="148" y="91"/>
                  </a:lnTo>
                  <a:lnTo>
                    <a:pt x="148" y="91"/>
                  </a:lnTo>
                  <a:lnTo>
                    <a:pt x="144" y="68"/>
                  </a:lnTo>
                  <a:lnTo>
                    <a:pt x="140" y="56"/>
                  </a:lnTo>
                  <a:lnTo>
                    <a:pt x="133" y="49"/>
                  </a:lnTo>
                  <a:lnTo>
                    <a:pt x="125" y="41"/>
                  </a:lnTo>
                  <a:lnTo>
                    <a:pt x="113" y="37"/>
                  </a:lnTo>
                  <a:lnTo>
                    <a:pt x="102" y="34"/>
                  </a:lnTo>
                  <a:lnTo>
                    <a:pt x="90" y="30"/>
                  </a:lnTo>
                  <a:lnTo>
                    <a:pt x="41" y="30"/>
                  </a:lnTo>
                  <a:lnTo>
                    <a:pt x="41" y="159"/>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2" name="Freeform 402">
              <a:extLst>
                <a:ext uri="{FF2B5EF4-FFF2-40B4-BE49-F238E27FC236}">
                  <a16:creationId xmlns:a16="http://schemas.microsoft.com/office/drawing/2014/main" id="{1420ADEA-65B4-4A24-B8B9-7D69978A196B}"/>
                </a:ext>
              </a:extLst>
            </p:cNvPr>
            <p:cNvSpPr>
              <a:spLocks noChangeArrowheads="1"/>
            </p:cNvSpPr>
            <p:nvPr/>
          </p:nvSpPr>
          <p:spPr bwMode="auto">
            <a:xfrm>
              <a:off x="2545669" y="1256091"/>
              <a:ext cx="48929" cy="101621"/>
            </a:xfrm>
            <a:custGeom>
              <a:avLst/>
              <a:gdLst>
                <a:gd name="T0" fmla="*/ 160 w 172"/>
                <a:gd name="T1" fmla="*/ 186 h 358"/>
                <a:gd name="T2" fmla="*/ 39 w 172"/>
                <a:gd name="T3" fmla="*/ 186 h 358"/>
                <a:gd name="T4" fmla="*/ 39 w 172"/>
                <a:gd name="T5" fmla="*/ 322 h 358"/>
                <a:gd name="T6" fmla="*/ 171 w 172"/>
                <a:gd name="T7" fmla="*/ 322 h 358"/>
                <a:gd name="T8" fmla="*/ 167 w 172"/>
                <a:gd name="T9" fmla="*/ 357 h 358"/>
                <a:gd name="T10" fmla="*/ 0 w 172"/>
                <a:gd name="T11" fmla="*/ 357 h 358"/>
                <a:gd name="T12" fmla="*/ 0 w 172"/>
                <a:gd name="T13" fmla="*/ 0 h 358"/>
                <a:gd name="T14" fmla="*/ 164 w 172"/>
                <a:gd name="T15" fmla="*/ 0 h 358"/>
                <a:gd name="T16" fmla="*/ 164 w 172"/>
                <a:gd name="T17" fmla="*/ 34 h 358"/>
                <a:gd name="T18" fmla="*/ 39 w 172"/>
                <a:gd name="T19" fmla="*/ 34 h 358"/>
                <a:gd name="T20" fmla="*/ 39 w 172"/>
                <a:gd name="T21" fmla="*/ 148 h 358"/>
                <a:gd name="T22" fmla="*/ 160 w 172"/>
                <a:gd name="T23" fmla="*/ 148 h 358"/>
                <a:gd name="T24" fmla="*/ 160 w 172"/>
                <a:gd name="T25" fmla="*/ 1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58">
                  <a:moveTo>
                    <a:pt x="160" y="186"/>
                  </a:moveTo>
                  <a:lnTo>
                    <a:pt x="39" y="186"/>
                  </a:lnTo>
                  <a:lnTo>
                    <a:pt x="39" y="322"/>
                  </a:lnTo>
                  <a:lnTo>
                    <a:pt x="171" y="322"/>
                  </a:lnTo>
                  <a:lnTo>
                    <a:pt x="167" y="357"/>
                  </a:lnTo>
                  <a:lnTo>
                    <a:pt x="0" y="357"/>
                  </a:lnTo>
                  <a:lnTo>
                    <a:pt x="0" y="0"/>
                  </a:lnTo>
                  <a:lnTo>
                    <a:pt x="164" y="0"/>
                  </a:lnTo>
                  <a:lnTo>
                    <a:pt x="164" y="34"/>
                  </a:lnTo>
                  <a:lnTo>
                    <a:pt x="39" y="34"/>
                  </a:lnTo>
                  <a:lnTo>
                    <a:pt x="39" y="148"/>
                  </a:lnTo>
                  <a:lnTo>
                    <a:pt x="160" y="148"/>
                  </a:lnTo>
                  <a:lnTo>
                    <a:pt x="160" y="18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3" name="Freeform 403">
              <a:extLst>
                <a:ext uri="{FF2B5EF4-FFF2-40B4-BE49-F238E27FC236}">
                  <a16:creationId xmlns:a16="http://schemas.microsoft.com/office/drawing/2014/main" id="{54F45122-314C-419D-AE82-3E88BE39C0C8}"/>
                </a:ext>
              </a:extLst>
            </p:cNvPr>
            <p:cNvSpPr>
              <a:spLocks noChangeArrowheads="1"/>
            </p:cNvSpPr>
            <p:nvPr/>
          </p:nvSpPr>
          <p:spPr bwMode="auto">
            <a:xfrm>
              <a:off x="2604635" y="1253582"/>
              <a:ext cx="67748" cy="117932"/>
            </a:xfrm>
            <a:custGeom>
              <a:avLst/>
              <a:gdLst>
                <a:gd name="T0" fmla="*/ 209 w 236"/>
                <a:gd name="T1" fmla="*/ 182 h 415"/>
                <a:gd name="T2" fmla="*/ 205 w 236"/>
                <a:gd name="T3" fmla="*/ 262 h 415"/>
                <a:gd name="T4" fmla="*/ 186 w 236"/>
                <a:gd name="T5" fmla="*/ 319 h 415"/>
                <a:gd name="T6" fmla="*/ 151 w 236"/>
                <a:gd name="T7" fmla="*/ 357 h 415"/>
                <a:gd name="T8" fmla="*/ 102 w 236"/>
                <a:gd name="T9" fmla="*/ 368 h 415"/>
                <a:gd name="T10" fmla="*/ 79 w 236"/>
                <a:gd name="T11" fmla="*/ 365 h 415"/>
                <a:gd name="T12" fmla="*/ 38 w 236"/>
                <a:gd name="T13" fmla="*/ 342 h 415"/>
                <a:gd name="T14" fmla="*/ 11 w 236"/>
                <a:gd name="T15" fmla="*/ 296 h 415"/>
                <a:gd name="T16" fmla="*/ 0 w 236"/>
                <a:gd name="T17" fmla="*/ 224 h 415"/>
                <a:gd name="T18" fmla="*/ 0 w 236"/>
                <a:gd name="T19" fmla="*/ 182 h 415"/>
                <a:gd name="T20" fmla="*/ 7 w 236"/>
                <a:gd name="T21" fmla="*/ 103 h 415"/>
                <a:gd name="T22" fmla="*/ 26 w 236"/>
                <a:gd name="T23" fmla="*/ 45 h 415"/>
                <a:gd name="T24" fmla="*/ 60 w 236"/>
                <a:gd name="T25" fmla="*/ 11 h 415"/>
                <a:gd name="T26" fmla="*/ 106 w 236"/>
                <a:gd name="T27" fmla="*/ 0 h 415"/>
                <a:gd name="T28" fmla="*/ 132 w 236"/>
                <a:gd name="T29" fmla="*/ 4 h 415"/>
                <a:gd name="T30" fmla="*/ 171 w 236"/>
                <a:gd name="T31" fmla="*/ 27 h 415"/>
                <a:gd name="T32" fmla="*/ 197 w 236"/>
                <a:gd name="T33" fmla="*/ 72 h 415"/>
                <a:gd name="T34" fmla="*/ 209 w 236"/>
                <a:gd name="T35" fmla="*/ 141 h 415"/>
                <a:gd name="T36" fmla="*/ 42 w 236"/>
                <a:gd name="T37" fmla="*/ 182 h 415"/>
                <a:gd name="T38" fmla="*/ 45 w 236"/>
                <a:gd name="T39" fmla="*/ 247 h 415"/>
                <a:gd name="T40" fmla="*/ 57 w 236"/>
                <a:gd name="T41" fmla="*/ 296 h 415"/>
                <a:gd name="T42" fmla="*/ 76 w 236"/>
                <a:gd name="T43" fmla="*/ 327 h 415"/>
                <a:gd name="T44" fmla="*/ 106 w 236"/>
                <a:gd name="T45" fmla="*/ 334 h 415"/>
                <a:gd name="T46" fmla="*/ 121 w 236"/>
                <a:gd name="T47" fmla="*/ 330 h 415"/>
                <a:gd name="T48" fmla="*/ 144 w 236"/>
                <a:gd name="T49" fmla="*/ 312 h 415"/>
                <a:gd name="T50" fmla="*/ 159 w 236"/>
                <a:gd name="T51" fmla="*/ 274 h 415"/>
                <a:gd name="T52" fmla="*/ 171 w 236"/>
                <a:gd name="T53" fmla="*/ 182 h 415"/>
                <a:gd name="T54" fmla="*/ 167 w 236"/>
                <a:gd name="T55" fmla="*/ 144 h 415"/>
                <a:gd name="T56" fmla="*/ 159 w 236"/>
                <a:gd name="T57" fmla="*/ 91 h 415"/>
                <a:gd name="T58" fmla="*/ 144 w 236"/>
                <a:gd name="T59" fmla="*/ 53 h 415"/>
                <a:gd name="T60" fmla="*/ 121 w 236"/>
                <a:gd name="T61" fmla="*/ 38 h 415"/>
                <a:gd name="T62" fmla="*/ 106 w 236"/>
                <a:gd name="T63" fmla="*/ 34 h 415"/>
                <a:gd name="T64" fmla="*/ 76 w 236"/>
                <a:gd name="T65" fmla="*/ 45 h 415"/>
                <a:gd name="T66" fmla="*/ 57 w 236"/>
                <a:gd name="T67" fmla="*/ 72 h 415"/>
                <a:gd name="T68" fmla="*/ 45 w 236"/>
                <a:gd name="T69" fmla="*/ 118 h 415"/>
                <a:gd name="T70" fmla="*/ 167 w 236"/>
                <a:gd name="T71" fmla="*/ 334 h 415"/>
                <a:gd name="T72" fmla="*/ 212 w 236"/>
                <a:gd name="T73" fmla="*/ 414 h 415"/>
                <a:gd name="T74" fmla="*/ 167 w 236"/>
                <a:gd name="T75" fmla="*/ 33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6" h="415">
                  <a:moveTo>
                    <a:pt x="209" y="182"/>
                  </a:moveTo>
                  <a:lnTo>
                    <a:pt x="209" y="182"/>
                  </a:lnTo>
                  <a:lnTo>
                    <a:pt x="209" y="224"/>
                  </a:lnTo>
                  <a:lnTo>
                    <a:pt x="205" y="262"/>
                  </a:lnTo>
                  <a:lnTo>
                    <a:pt x="197" y="293"/>
                  </a:lnTo>
                  <a:lnTo>
                    <a:pt x="186" y="319"/>
                  </a:lnTo>
                  <a:lnTo>
                    <a:pt x="171" y="342"/>
                  </a:lnTo>
                  <a:lnTo>
                    <a:pt x="151" y="357"/>
                  </a:lnTo>
                  <a:lnTo>
                    <a:pt x="129" y="365"/>
                  </a:lnTo>
                  <a:lnTo>
                    <a:pt x="102" y="368"/>
                  </a:lnTo>
                  <a:lnTo>
                    <a:pt x="102" y="368"/>
                  </a:lnTo>
                  <a:lnTo>
                    <a:pt x="79" y="365"/>
                  </a:lnTo>
                  <a:lnTo>
                    <a:pt x="57" y="357"/>
                  </a:lnTo>
                  <a:lnTo>
                    <a:pt x="38" y="342"/>
                  </a:lnTo>
                  <a:lnTo>
                    <a:pt x="23" y="323"/>
                  </a:lnTo>
                  <a:lnTo>
                    <a:pt x="11" y="296"/>
                  </a:lnTo>
                  <a:lnTo>
                    <a:pt x="3" y="262"/>
                  </a:lnTo>
                  <a:lnTo>
                    <a:pt x="0" y="224"/>
                  </a:lnTo>
                  <a:lnTo>
                    <a:pt x="0" y="182"/>
                  </a:lnTo>
                  <a:lnTo>
                    <a:pt x="0" y="182"/>
                  </a:lnTo>
                  <a:lnTo>
                    <a:pt x="0" y="141"/>
                  </a:lnTo>
                  <a:lnTo>
                    <a:pt x="7" y="103"/>
                  </a:lnTo>
                  <a:lnTo>
                    <a:pt x="15" y="72"/>
                  </a:lnTo>
                  <a:lnTo>
                    <a:pt x="26" y="45"/>
                  </a:lnTo>
                  <a:lnTo>
                    <a:pt x="42" y="27"/>
                  </a:lnTo>
                  <a:lnTo>
                    <a:pt x="60" y="11"/>
                  </a:lnTo>
                  <a:lnTo>
                    <a:pt x="79" y="4"/>
                  </a:lnTo>
                  <a:lnTo>
                    <a:pt x="106" y="0"/>
                  </a:lnTo>
                  <a:lnTo>
                    <a:pt x="106" y="0"/>
                  </a:lnTo>
                  <a:lnTo>
                    <a:pt x="132" y="4"/>
                  </a:lnTo>
                  <a:lnTo>
                    <a:pt x="151" y="11"/>
                  </a:lnTo>
                  <a:lnTo>
                    <a:pt x="171" y="27"/>
                  </a:lnTo>
                  <a:lnTo>
                    <a:pt x="186" y="45"/>
                  </a:lnTo>
                  <a:lnTo>
                    <a:pt x="197" y="72"/>
                  </a:lnTo>
                  <a:lnTo>
                    <a:pt x="205" y="103"/>
                  </a:lnTo>
                  <a:lnTo>
                    <a:pt x="209" y="141"/>
                  </a:lnTo>
                  <a:lnTo>
                    <a:pt x="209" y="182"/>
                  </a:lnTo>
                  <a:close/>
                  <a:moveTo>
                    <a:pt x="42" y="182"/>
                  </a:moveTo>
                  <a:lnTo>
                    <a:pt x="42" y="182"/>
                  </a:lnTo>
                  <a:lnTo>
                    <a:pt x="45" y="247"/>
                  </a:lnTo>
                  <a:lnTo>
                    <a:pt x="49" y="274"/>
                  </a:lnTo>
                  <a:lnTo>
                    <a:pt x="57" y="296"/>
                  </a:lnTo>
                  <a:lnTo>
                    <a:pt x="64" y="312"/>
                  </a:lnTo>
                  <a:lnTo>
                    <a:pt x="76" y="327"/>
                  </a:lnTo>
                  <a:lnTo>
                    <a:pt x="91" y="330"/>
                  </a:lnTo>
                  <a:lnTo>
                    <a:pt x="106" y="334"/>
                  </a:lnTo>
                  <a:lnTo>
                    <a:pt x="106" y="334"/>
                  </a:lnTo>
                  <a:lnTo>
                    <a:pt x="121" y="330"/>
                  </a:lnTo>
                  <a:lnTo>
                    <a:pt x="132" y="327"/>
                  </a:lnTo>
                  <a:lnTo>
                    <a:pt x="144" y="312"/>
                  </a:lnTo>
                  <a:lnTo>
                    <a:pt x="155" y="296"/>
                  </a:lnTo>
                  <a:lnTo>
                    <a:pt x="159" y="274"/>
                  </a:lnTo>
                  <a:lnTo>
                    <a:pt x="167" y="251"/>
                  </a:lnTo>
                  <a:lnTo>
                    <a:pt x="171" y="182"/>
                  </a:lnTo>
                  <a:lnTo>
                    <a:pt x="171" y="182"/>
                  </a:lnTo>
                  <a:lnTo>
                    <a:pt x="167" y="144"/>
                  </a:lnTo>
                  <a:lnTo>
                    <a:pt x="167" y="114"/>
                  </a:lnTo>
                  <a:lnTo>
                    <a:pt x="159" y="91"/>
                  </a:lnTo>
                  <a:lnTo>
                    <a:pt x="151" y="68"/>
                  </a:lnTo>
                  <a:lnTo>
                    <a:pt x="144" y="53"/>
                  </a:lnTo>
                  <a:lnTo>
                    <a:pt x="132" y="42"/>
                  </a:lnTo>
                  <a:lnTo>
                    <a:pt x="121" y="38"/>
                  </a:lnTo>
                  <a:lnTo>
                    <a:pt x="106" y="34"/>
                  </a:lnTo>
                  <a:lnTo>
                    <a:pt x="106" y="34"/>
                  </a:lnTo>
                  <a:lnTo>
                    <a:pt x="91" y="38"/>
                  </a:lnTo>
                  <a:lnTo>
                    <a:pt x="76" y="45"/>
                  </a:lnTo>
                  <a:lnTo>
                    <a:pt x="64" y="57"/>
                  </a:lnTo>
                  <a:lnTo>
                    <a:pt x="57" y="72"/>
                  </a:lnTo>
                  <a:lnTo>
                    <a:pt x="49" y="91"/>
                  </a:lnTo>
                  <a:lnTo>
                    <a:pt x="45" y="118"/>
                  </a:lnTo>
                  <a:lnTo>
                    <a:pt x="42" y="182"/>
                  </a:lnTo>
                  <a:close/>
                  <a:moveTo>
                    <a:pt x="167" y="334"/>
                  </a:moveTo>
                  <a:lnTo>
                    <a:pt x="235" y="383"/>
                  </a:lnTo>
                  <a:lnTo>
                    <a:pt x="212" y="414"/>
                  </a:lnTo>
                  <a:lnTo>
                    <a:pt x="132" y="353"/>
                  </a:lnTo>
                  <a:lnTo>
                    <a:pt x="167" y="334"/>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4" name="Freeform 404">
              <a:extLst>
                <a:ext uri="{FF2B5EF4-FFF2-40B4-BE49-F238E27FC236}">
                  <a16:creationId xmlns:a16="http://schemas.microsoft.com/office/drawing/2014/main" id="{AEDC7A57-5FA2-4760-B60C-250C77EACC81}"/>
                </a:ext>
              </a:extLst>
            </p:cNvPr>
            <p:cNvSpPr>
              <a:spLocks noChangeArrowheads="1"/>
            </p:cNvSpPr>
            <p:nvPr/>
          </p:nvSpPr>
          <p:spPr bwMode="auto">
            <a:xfrm>
              <a:off x="2679910" y="1256091"/>
              <a:ext cx="56457" cy="102876"/>
            </a:xfrm>
            <a:custGeom>
              <a:avLst/>
              <a:gdLst>
                <a:gd name="T0" fmla="*/ 38 w 199"/>
                <a:gd name="T1" fmla="*/ 0 h 361"/>
                <a:gd name="T2" fmla="*/ 38 w 199"/>
                <a:gd name="T3" fmla="*/ 250 h 361"/>
                <a:gd name="T4" fmla="*/ 38 w 199"/>
                <a:gd name="T5" fmla="*/ 250 h 361"/>
                <a:gd name="T6" fmla="*/ 42 w 199"/>
                <a:gd name="T7" fmla="*/ 277 h 361"/>
                <a:gd name="T8" fmla="*/ 46 w 199"/>
                <a:gd name="T9" fmla="*/ 292 h 361"/>
                <a:gd name="T10" fmla="*/ 50 w 199"/>
                <a:gd name="T11" fmla="*/ 304 h 361"/>
                <a:gd name="T12" fmla="*/ 57 w 199"/>
                <a:gd name="T13" fmla="*/ 311 h 361"/>
                <a:gd name="T14" fmla="*/ 69 w 199"/>
                <a:gd name="T15" fmla="*/ 319 h 361"/>
                <a:gd name="T16" fmla="*/ 84 w 199"/>
                <a:gd name="T17" fmla="*/ 326 h 361"/>
                <a:gd name="T18" fmla="*/ 99 w 199"/>
                <a:gd name="T19" fmla="*/ 326 h 361"/>
                <a:gd name="T20" fmla="*/ 99 w 199"/>
                <a:gd name="T21" fmla="*/ 326 h 361"/>
                <a:gd name="T22" fmla="*/ 114 w 199"/>
                <a:gd name="T23" fmla="*/ 326 h 361"/>
                <a:gd name="T24" fmla="*/ 126 w 199"/>
                <a:gd name="T25" fmla="*/ 322 h 361"/>
                <a:gd name="T26" fmla="*/ 137 w 199"/>
                <a:gd name="T27" fmla="*/ 315 h 361"/>
                <a:gd name="T28" fmla="*/ 145 w 199"/>
                <a:gd name="T29" fmla="*/ 304 h 361"/>
                <a:gd name="T30" fmla="*/ 152 w 199"/>
                <a:gd name="T31" fmla="*/ 292 h 361"/>
                <a:gd name="T32" fmla="*/ 156 w 199"/>
                <a:gd name="T33" fmla="*/ 281 h 361"/>
                <a:gd name="T34" fmla="*/ 156 w 199"/>
                <a:gd name="T35" fmla="*/ 250 h 361"/>
                <a:gd name="T36" fmla="*/ 156 w 199"/>
                <a:gd name="T37" fmla="*/ 0 h 361"/>
                <a:gd name="T38" fmla="*/ 198 w 199"/>
                <a:gd name="T39" fmla="*/ 0 h 361"/>
                <a:gd name="T40" fmla="*/ 198 w 199"/>
                <a:gd name="T41" fmla="*/ 250 h 361"/>
                <a:gd name="T42" fmla="*/ 198 w 199"/>
                <a:gd name="T43" fmla="*/ 250 h 361"/>
                <a:gd name="T44" fmla="*/ 194 w 199"/>
                <a:gd name="T45" fmla="*/ 273 h 361"/>
                <a:gd name="T46" fmla="*/ 190 w 199"/>
                <a:gd name="T47" fmla="*/ 296 h 361"/>
                <a:gd name="T48" fmla="*/ 186 w 199"/>
                <a:gd name="T49" fmla="*/ 315 h 361"/>
                <a:gd name="T50" fmla="*/ 175 w 199"/>
                <a:gd name="T51" fmla="*/ 330 h 361"/>
                <a:gd name="T52" fmla="*/ 160 w 199"/>
                <a:gd name="T53" fmla="*/ 341 h 361"/>
                <a:gd name="T54" fmla="*/ 145 w 199"/>
                <a:gd name="T55" fmla="*/ 353 h 361"/>
                <a:gd name="T56" fmla="*/ 122 w 199"/>
                <a:gd name="T57" fmla="*/ 360 h 361"/>
                <a:gd name="T58" fmla="*/ 99 w 199"/>
                <a:gd name="T59" fmla="*/ 360 h 361"/>
                <a:gd name="T60" fmla="*/ 99 w 199"/>
                <a:gd name="T61" fmla="*/ 360 h 361"/>
                <a:gd name="T62" fmla="*/ 73 w 199"/>
                <a:gd name="T63" fmla="*/ 360 h 361"/>
                <a:gd name="T64" fmla="*/ 50 w 199"/>
                <a:gd name="T65" fmla="*/ 353 h 361"/>
                <a:gd name="T66" fmla="*/ 34 w 199"/>
                <a:gd name="T67" fmla="*/ 345 h 361"/>
                <a:gd name="T68" fmla="*/ 23 w 199"/>
                <a:gd name="T69" fmla="*/ 330 h 361"/>
                <a:gd name="T70" fmla="*/ 12 w 199"/>
                <a:gd name="T71" fmla="*/ 315 h 361"/>
                <a:gd name="T72" fmla="*/ 4 w 199"/>
                <a:gd name="T73" fmla="*/ 296 h 361"/>
                <a:gd name="T74" fmla="*/ 0 w 199"/>
                <a:gd name="T75" fmla="*/ 277 h 361"/>
                <a:gd name="T76" fmla="*/ 0 w 199"/>
                <a:gd name="T77" fmla="*/ 250 h 361"/>
                <a:gd name="T78" fmla="*/ 0 w 199"/>
                <a:gd name="T79" fmla="*/ 0 h 361"/>
                <a:gd name="T80" fmla="*/ 38 w 199"/>
                <a:gd name="T8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361">
                  <a:moveTo>
                    <a:pt x="38" y="0"/>
                  </a:moveTo>
                  <a:lnTo>
                    <a:pt x="38" y="250"/>
                  </a:lnTo>
                  <a:lnTo>
                    <a:pt x="38" y="250"/>
                  </a:lnTo>
                  <a:lnTo>
                    <a:pt x="42" y="277"/>
                  </a:lnTo>
                  <a:lnTo>
                    <a:pt x="46" y="292"/>
                  </a:lnTo>
                  <a:lnTo>
                    <a:pt x="50" y="304"/>
                  </a:lnTo>
                  <a:lnTo>
                    <a:pt x="57" y="311"/>
                  </a:lnTo>
                  <a:lnTo>
                    <a:pt x="69" y="319"/>
                  </a:lnTo>
                  <a:lnTo>
                    <a:pt x="84" y="326"/>
                  </a:lnTo>
                  <a:lnTo>
                    <a:pt x="99" y="326"/>
                  </a:lnTo>
                  <a:lnTo>
                    <a:pt x="99" y="326"/>
                  </a:lnTo>
                  <a:lnTo>
                    <a:pt x="114" y="326"/>
                  </a:lnTo>
                  <a:lnTo>
                    <a:pt x="126" y="322"/>
                  </a:lnTo>
                  <a:lnTo>
                    <a:pt x="137" y="315"/>
                  </a:lnTo>
                  <a:lnTo>
                    <a:pt x="145" y="304"/>
                  </a:lnTo>
                  <a:lnTo>
                    <a:pt x="152" y="292"/>
                  </a:lnTo>
                  <a:lnTo>
                    <a:pt x="156" y="281"/>
                  </a:lnTo>
                  <a:lnTo>
                    <a:pt x="156" y="250"/>
                  </a:lnTo>
                  <a:lnTo>
                    <a:pt x="156" y="0"/>
                  </a:lnTo>
                  <a:lnTo>
                    <a:pt x="198" y="0"/>
                  </a:lnTo>
                  <a:lnTo>
                    <a:pt x="198" y="250"/>
                  </a:lnTo>
                  <a:lnTo>
                    <a:pt x="198" y="250"/>
                  </a:lnTo>
                  <a:lnTo>
                    <a:pt x="194" y="273"/>
                  </a:lnTo>
                  <a:lnTo>
                    <a:pt x="190" y="296"/>
                  </a:lnTo>
                  <a:lnTo>
                    <a:pt x="186" y="315"/>
                  </a:lnTo>
                  <a:lnTo>
                    <a:pt x="175" y="330"/>
                  </a:lnTo>
                  <a:lnTo>
                    <a:pt x="160" y="341"/>
                  </a:lnTo>
                  <a:lnTo>
                    <a:pt x="145" y="353"/>
                  </a:lnTo>
                  <a:lnTo>
                    <a:pt x="122" y="360"/>
                  </a:lnTo>
                  <a:lnTo>
                    <a:pt x="99" y="360"/>
                  </a:lnTo>
                  <a:lnTo>
                    <a:pt x="99" y="360"/>
                  </a:lnTo>
                  <a:lnTo>
                    <a:pt x="73" y="360"/>
                  </a:lnTo>
                  <a:lnTo>
                    <a:pt x="50" y="353"/>
                  </a:lnTo>
                  <a:lnTo>
                    <a:pt x="34" y="345"/>
                  </a:lnTo>
                  <a:lnTo>
                    <a:pt x="23" y="330"/>
                  </a:lnTo>
                  <a:lnTo>
                    <a:pt x="12" y="315"/>
                  </a:lnTo>
                  <a:lnTo>
                    <a:pt x="4" y="296"/>
                  </a:lnTo>
                  <a:lnTo>
                    <a:pt x="0" y="277"/>
                  </a:lnTo>
                  <a:lnTo>
                    <a:pt x="0" y="250"/>
                  </a:lnTo>
                  <a:lnTo>
                    <a:pt x="0" y="0"/>
                  </a:lnTo>
                  <a:lnTo>
                    <a:pt x="38"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5" name="Freeform 405">
              <a:extLst>
                <a:ext uri="{FF2B5EF4-FFF2-40B4-BE49-F238E27FC236}">
                  <a16:creationId xmlns:a16="http://schemas.microsoft.com/office/drawing/2014/main" id="{250F13DF-D12D-48EE-9707-CC6BC1C45AEA}"/>
                </a:ext>
              </a:extLst>
            </p:cNvPr>
            <p:cNvSpPr>
              <a:spLocks noChangeArrowheads="1"/>
            </p:cNvSpPr>
            <p:nvPr/>
          </p:nvSpPr>
          <p:spPr bwMode="auto">
            <a:xfrm>
              <a:off x="2753931" y="1256091"/>
              <a:ext cx="48929" cy="101621"/>
            </a:xfrm>
            <a:custGeom>
              <a:avLst/>
              <a:gdLst>
                <a:gd name="T0" fmla="*/ 159 w 172"/>
                <a:gd name="T1" fmla="*/ 186 h 358"/>
                <a:gd name="T2" fmla="*/ 37 w 172"/>
                <a:gd name="T3" fmla="*/ 186 h 358"/>
                <a:gd name="T4" fmla="*/ 37 w 172"/>
                <a:gd name="T5" fmla="*/ 322 h 358"/>
                <a:gd name="T6" fmla="*/ 171 w 172"/>
                <a:gd name="T7" fmla="*/ 322 h 358"/>
                <a:gd name="T8" fmla="*/ 167 w 172"/>
                <a:gd name="T9" fmla="*/ 357 h 358"/>
                <a:gd name="T10" fmla="*/ 0 w 172"/>
                <a:gd name="T11" fmla="*/ 357 h 358"/>
                <a:gd name="T12" fmla="*/ 0 w 172"/>
                <a:gd name="T13" fmla="*/ 0 h 358"/>
                <a:gd name="T14" fmla="*/ 163 w 172"/>
                <a:gd name="T15" fmla="*/ 0 h 358"/>
                <a:gd name="T16" fmla="*/ 163 w 172"/>
                <a:gd name="T17" fmla="*/ 34 h 358"/>
                <a:gd name="T18" fmla="*/ 37 w 172"/>
                <a:gd name="T19" fmla="*/ 34 h 358"/>
                <a:gd name="T20" fmla="*/ 37 w 172"/>
                <a:gd name="T21" fmla="*/ 148 h 358"/>
                <a:gd name="T22" fmla="*/ 159 w 172"/>
                <a:gd name="T23" fmla="*/ 148 h 358"/>
                <a:gd name="T24" fmla="*/ 159 w 172"/>
                <a:gd name="T25" fmla="*/ 1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58">
                  <a:moveTo>
                    <a:pt x="159" y="186"/>
                  </a:moveTo>
                  <a:lnTo>
                    <a:pt x="37" y="186"/>
                  </a:lnTo>
                  <a:lnTo>
                    <a:pt x="37" y="322"/>
                  </a:lnTo>
                  <a:lnTo>
                    <a:pt x="171" y="322"/>
                  </a:lnTo>
                  <a:lnTo>
                    <a:pt x="167" y="357"/>
                  </a:lnTo>
                  <a:lnTo>
                    <a:pt x="0" y="357"/>
                  </a:lnTo>
                  <a:lnTo>
                    <a:pt x="0" y="0"/>
                  </a:lnTo>
                  <a:lnTo>
                    <a:pt x="163" y="0"/>
                  </a:lnTo>
                  <a:lnTo>
                    <a:pt x="163" y="34"/>
                  </a:lnTo>
                  <a:lnTo>
                    <a:pt x="37" y="34"/>
                  </a:lnTo>
                  <a:lnTo>
                    <a:pt x="37" y="148"/>
                  </a:lnTo>
                  <a:lnTo>
                    <a:pt x="159" y="148"/>
                  </a:lnTo>
                  <a:lnTo>
                    <a:pt x="159" y="18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6" name="Freeform 406">
              <a:extLst>
                <a:ext uri="{FF2B5EF4-FFF2-40B4-BE49-F238E27FC236}">
                  <a16:creationId xmlns:a16="http://schemas.microsoft.com/office/drawing/2014/main" id="{3E60E44C-CE78-471A-AC3C-C30AB74A46BB}"/>
                </a:ext>
              </a:extLst>
            </p:cNvPr>
            <p:cNvSpPr>
              <a:spLocks noChangeArrowheads="1"/>
            </p:cNvSpPr>
            <p:nvPr/>
          </p:nvSpPr>
          <p:spPr bwMode="auto">
            <a:xfrm>
              <a:off x="2815405" y="1256091"/>
              <a:ext cx="56457" cy="101621"/>
            </a:xfrm>
            <a:custGeom>
              <a:avLst/>
              <a:gdLst>
                <a:gd name="T0" fmla="*/ 0 w 198"/>
                <a:gd name="T1" fmla="*/ 357 h 358"/>
                <a:gd name="T2" fmla="*/ 0 w 198"/>
                <a:gd name="T3" fmla="*/ 0 h 358"/>
                <a:gd name="T4" fmla="*/ 45 w 198"/>
                <a:gd name="T5" fmla="*/ 0 h 358"/>
                <a:gd name="T6" fmla="*/ 45 w 198"/>
                <a:gd name="T7" fmla="*/ 0 h 358"/>
                <a:gd name="T8" fmla="*/ 163 w 198"/>
                <a:gd name="T9" fmla="*/ 296 h 358"/>
                <a:gd name="T10" fmla="*/ 163 w 198"/>
                <a:gd name="T11" fmla="*/ 296 h 358"/>
                <a:gd name="T12" fmla="*/ 163 w 198"/>
                <a:gd name="T13" fmla="*/ 296 h 358"/>
                <a:gd name="T14" fmla="*/ 163 w 198"/>
                <a:gd name="T15" fmla="*/ 220 h 358"/>
                <a:gd name="T16" fmla="*/ 163 w 198"/>
                <a:gd name="T17" fmla="*/ 136 h 358"/>
                <a:gd name="T18" fmla="*/ 163 w 198"/>
                <a:gd name="T19" fmla="*/ 0 h 358"/>
                <a:gd name="T20" fmla="*/ 197 w 198"/>
                <a:gd name="T21" fmla="*/ 0 h 358"/>
                <a:gd name="T22" fmla="*/ 197 w 198"/>
                <a:gd name="T23" fmla="*/ 357 h 358"/>
                <a:gd name="T24" fmla="*/ 152 w 198"/>
                <a:gd name="T25" fmla="*/ 357 h 358"/>
                <a:gd name="T26" fmla="*/ 152 w 198"/>
                <a:gd name="T27" fmla="*/ 357 h 358"/>
                <a:gd name="T28" fmla="*/ 34 w 198"/>
                <a:gd name="T29" fmla="*/ 49 h 358"/>
                <a:gd name="T30" fmla="*/ 34 w 198"/>
                <a:gd name="T31" fmla="*/ 49 h 358"/>
                <a:gd name="T32" fmla="*/ 34 w 198"/>
                <a:gd name="T33" fmla="*/ 49 h 358"/>
                <a:gd name="T34" fmla="*/ 34 w 198"/>
                <a:gd name="T35" fmla="*/ 125 h 358"/>
                <a:gd name="T36" fmla="*/ 34 w 198"/>
                <a:gd name="T37" fmla="*/ 216 h 358"/>
                <a:gd name="T38" fmla="*/ 34 w 198"/>
                <a:gd name="T39" fmla="*/ 357 h 358"/>
                <a:gd name="T40" fmla="*/ 0 w 198"/>
                <a:gd name="T41"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 h="358">
                  <a:moveTo>
                    <a:pt x="0" y="357"/>
                  </a:moveTo>
                  <a:lnTo>
                    <a:pt x="0" y="0"/>
                  </a:lnTo>
                  <a:lnTo>
                    <a:pt x="45" y="0"/>
                  </a:lnTo>
                  <a:lnTo>
                    <a:pt x="45" y="0"/>
                  </a:lnTo>
                  <a:lnTo>
                    <a:pt x="163" y="296"/>
                  </a:lnTo>
                  <a:lnTo>
                    <a:pt x="163" y="296"/>
                  </a:lnTo>
                  <a:lnTo>
                    <a:pt x="163" y="296"/>
                  </a:lnTo>
                  <a:lnTo>
                    <a:pt x="163" y="220"/>
                  </a:lnTo>
                  <a:lnTo>
                    <a:pt x="163" y="136"/>
                  </a:lnTo>
                  <a:lnTo>
                    <a:pt x="163" y="0"/>
                  </a:lnTo>
                  <a:lnTo>
                    <a:pt x="197" y="0"/>
                  </a:lnTo>
                  <a:lnTo>
                    <a:pt x="197" y="357"/>
                  </a:lnTo>
                  <a:lnTo>
                    <a:pt x="152" y="357"/>
                  </a:lnTo>
                  <a:lnTo>
                    <a:pt x="152" y="357"/>
                  </a:lnTo>
                  <a:lnTo>
                    <a:pt x="34" y="49"/>
                  </a:lnTo>
                  <a:lnTo>
                    <a:pt x="34" y="49"/>
                  </a:lnTo>
                  <a:lnTo>
                    <a:pt x="34" y="49"/>
                  </a:lnTo>
                  <a:lnTo>
                    <a:pt x="34" y="125"/>
                  </a:lnTo>
                  <a:lnTo>
                    <a:pt x="34" y="216"/>
                  </a:lnTo>
                  <a:lnTo>
                    <a:pt x="34" y="357"/>
                  </a:lnTo>
                  <a:lnTo>
                    <a:pt x="0" y="357"/>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7" name="Freeform 407">
              <a:extLst>
                <a:ext uri="{FF2B5EF4-FFF2-40B4-BE49-F238E27FC236}">
                  <a16:creationId xmlns:a16="http://schemas.microsoft.com/office/drawing/2014/main" id="{705611A5-C102-44D0-AA19-6B5979937195}"/>
                </a:ext>
              </a:extLst>
            </p:cNvPr>
            <p:cNvSpPr>
              <a:spLocks noChangeArrowheads="1"/>
            </p:cNvSpPr>
            <p:nvPr/>
          </p:nvSpPr>
          <p:spPr bwMode="auto">
            <a:xfrm>
              <a:off x="2888171" y="1253582"/>
              <a:ext cx="57711" cy="105386"/>
            </a:xfrm>
            <a:custGeom>
              <a:avLst/>
              <a:gdLst>
                <a:gd name="T0" fmla="*/ 202 w 203"/>
                <a:gd name="T1" fmla="*/ 266 h 369"/>
                <a:gd name="T2" fmla="*/ 194 w 203"/>
                <a:gd name="T3" fmla="*/ 308 h 369"/>
                <a:gd name="T4" fmla="*/ 171 w 203"/>
                <a:gd name="T5" fmla="*/ 342 h 369"/>
                <a:gd name="T6" fmla="*/ 133 w 203"/>
                <a:gd name="T7" fmla="*/ 365 h 369"/>
                <a:gd name="T8" fmla="*/ 103 w 203"/>
                <a:gd name="T9" fmla="*/ 368 h 369"/>
                <a:gd name="T10" fmla="*/ 72 w 203"/>
                <a:gd name="T11" fmla="*/ 365 h 369"/>
                <a:gd name="T12" fmla="*/ 46 w 203"/>
                <a:gd name="T13" fmla="*/ 353 h 369"/>
                <a:gd name="T14" fmla="*/ 16 w 203"/>
                <a:gd name="T15" fmla="*/ 308 h 369"/>
                <a:gd name="T16" fmla="*/ 4 w 203"/>
                <a:gd name="T17" fmla="*/ 247 h 369"/>
                <a:gd name="T18" fmla="*/ 0 w 203"/>
                <a:gd name="T19" fmla="*/ 182 h 369"/>
                <a:gd name="T20" fmla="*/ 8 w 203"/>
                <a:gd name="T21" fmla="*/ 110 h 369"/>
                <a:gd name="T22" fmla="*/ 27 w 203"/>
                <a:gd name="T23" fmla="*/ 53 h 369"/>
                <a:gd name="T24" fmla="*/ 57 w 203"/>
                <a:gd name="T25" fmla="*/ 15 h 369"/>
                <a:gd name="T26" fmla="*/ 107 w 203"/>
                <a:gd name="T27" fmla="*/ 0 h 369"/>
                <a:gd name="T28" fmla="*/ 137 w 203"/>
                <a:gd name="T29" fmla="*/ 4 h 369"/>
                <a:gd name="T30" fmla="*/ 175 w 203"/>
                <a:gd name="T31" fmla="*/ 27 h 369"/>
                <a:gd name="T32" fmla="*/ 194 w 203"/>
                <a:gd name="T33" fmla="*/ 61 h 369"/>
                <a:gd name="T34" fmla="*/ 202 w 203"/>
                <a:gd name="T35" fmla="*/ 103 h 369"/>
                <a:gd name="T36" fmla="*/ 160 w 203"/>
                <a:gd name="T37" fmla="*/ 103 h 369"/>
                <a:gd name="T38" fmla="*/ 152 w 203"/>
                <a:gd name="T39" fmla="*/ 64 h 369"/>
                <a:gd name="T40" fmla="*/ 137 w 203"/>
                <a:gd name="T41" fmla="*/ 45 h 369"/>
                <a:gd name="T42" fmla="*/ 107 w 203"/>
                <a:gd name="T43" fmla="*/ 34 h 369"/>
                <a:gd name="T44" fmla="*/ 88 w 203"/>
                <a:gd name="T45" fmla="*/ 38 h 369"/>
                <a:gd name="T46" fmla="*/ 61 w 203"/>
                <a:gd name="T47" fmla="*/ 64 h 369"/>
                <a:gd name="T48" fmla="*/ 50 w 203"/>
                <a:gd name="T49" fmla="*/ 106 h 369"/>
                <a:gd name="T50" fmla="*/ 42 w 203"/>
                <a:gd name="T51" fmla="*/ 182 h 369"/>
                <a:gd name="T52" fmla="*/ 46 w 203"/>
                <a:gd name="T53" fmla="*/ 239 h 369"/>
                <a:gd name="T54" fmla="*/ 54 w 203"/>
                <a:gd name="T55" fmla="*/ 285 h 369"/>
                <a:gd name="T56" fmla="*/ 72 w 203"/>
                <a:gd name="T57" fmla="*/ 319 h 369"/>
                <a:gd name="T58" fmla="*/ 107 w 203"/>
                <a:gd name="T59" fmla="*/ 334 h 369"/>
                <a:gd name="T60" fmla="*/ 122 w 203"/>
                <a:gd name="T61" fmla="*/ 330 h 369"/>
                <a:gd name="T62" fmla="*/ 145 w 203"/>
                <a:gd name="T63" fmla="*/ 315 h 369"/>
                <a:gd name="T64" fmla="*/ 160 w 203"/>
                <a:gd name="T65" fmla="*/ 281 h 369"/>
                <a:gd name="T66" fmla="*/ 202 w 203"/>
                <a:gd name="T67" fmla="*/ 26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3" h="369">
                  <a:moveTo>
                    <a:pt x="202" y="266"/>
                  </a:moveTo>
                  <a:lnTo>
                    <a:pt x="202" y="266"/>
                  </a:lnTo>
                  <a:lnTo>
                    <a:pt x="198" y="289"/>
                  </a:lnTo>
                  <a:lnTo>
                    <a:pt x="194" y="308"/>
                  </a:lnTo>
                  <a:lnTo>
                    <a:pt x="183" y="323"/>
                  </a:lnTo>
                  <a:lnTo>
                    <a:pt x="171" y="342"/>
                  </a:lnTo>
                  <a:lnTo>
                    <a:pt x="156" y="357"/>
                  </a:lnTo>
                  <a:lnTo>
                    <a:pt x="133" y="365"/>
                  </a:lnTo>
                  <a:lnTo>
                    <a:pt x="103" y="368"/>
                  </a:lnTo>
                  <a:lnTo>
                    <a:pt x="103" y="368"/>
                  </a:lnTo>
                  <a:lnTo>
                    <a:pt x="88" y="368"/>
                  </a:lnTo>
                  <a:lnTo>
                    <a:pt x="72" y="365"/>
                  </a:lnTo>
                  <a:lnTo>
                    <a:pt x="57" y="357"/>
                  </a:lnTo>
                  <a:lnTo>
                    <a:pt x="46" y="353"/>
                  </a:lnTo>
                  <a:lnTo>
                    <a:pt x="31" y="330"/>
                  </a:lnTo>
                  <a:lnTo>
                    <a:pt x="16" y="308"/>
                  </a:lnTo>
                  <a:lnTo>
                    <a:pt x="8" y="277"/>
                  </a:lnTo>
                  <a:lnTo>
                    <a:pt x="4" y="247"/>
                  </a:lnTo>
                  <a:lnTo>
                    <a:pt x="0" y="182"/>
                  </a:lnTo>
                  <a:lnTo>
                    <a:pt x="0" y="182"/>
                  </a:lnTo>
                  <a:lnTo>
                    <a:pt x="4" y="144"/>
                  </a:lnTo>
                  <a:lnTo>
                    <a:pt x="8" y="110"/>
                  </a:lnTo>
                  <a:lnTo>
                    <a:pt x="16" y="80"/>
                  </a:lnTo>
                  <a:lnTo>
                    <a:pt x="27" y="53"/>
                  </a:lnTo>
                  <a:lnTo>
                    <a:pt x="38" y="30"/>
                  </a:lnTo>
                  <a:lnTo>
                    <a:pt x="57" y="15"/>
                  </a:lnTo>
                  <a:lnTo>
                    <a:pt x="80" y="4"/>
                  </a:lnTo>
                  <a:lnTo>
                    <a:pt x="107" y="0"/>
                  </a:lnTo>
                  <a:lnTo>
                    <a:pt x="107" y="0"/>
                  </a:lnTo>
                  <a:lnTo>
                    <a:pt x="137" y="4"/>
                  </a:lnTo>
                  <a:lnTo>
                    <a:pt x="160" y="15"/>
                  </a:lnTo>
                  <a:lnTo>
                    <a:pt x="175" y="27"/>
                  </a:lnTo>
                  <a:lnTo>
                    <a:pt x="187" y="45"/>
                  </a:lnTo>
                  <a:lnTo>
                    <a:pt x="194" y="61"/>
                  </a:lnTo>
                  <a:lnTo>
                    <a:pt x="198" y="80"/>
                  </a:lnTo>
                  <a:lnTo>
                    <a:pt x="202" y="103"/>
                  </a:lnTo>
                  <a:lnTo>
                    <a:pt x="160" y="103"/>
                  </a:lnTo>
                  <a:lnTo>
                    <a:pt x="160" y="103"/>
                  </a:lnTo>
                  <a:lnTo>
                    <a:pt x="160" y="87"/>
                  </a:lnTo>
                  <a:lnTo>
                    <a:pt x="152" y="64"/>
                  </a:lnTo>
                  <a:lnTo>
                    <a:pt x="145" y="53"/>
                  </a:lnTo>
                  <a:lnTo>
                    <a:pt x="137" y="45"/>
                  </a:lnTo>
                  <a:lnTo>
                    <a:pt x="126" y="38"/>
                  </a:lnTo>
                  <a:lnTo>
                    <a:pt x="107" y="34"/>
                  </a:lnTo>
                  <a:lnTo>
                    <a:pt x="107" y="34"/>
                  </a:lnTo>
                  <a:lnTo>
                    <a:pt x="88" y="38"/>
                  </a:lnTo>
                  <a:lnTo>
                    <a:pt x="72" y="49"/>
                  </a:lnTo>
                  <a:lnTo>
                    <a:pt x="61" y="64"/>
                  </a:lnTo>
                  <a:lnTo>
                    <a:pt x="54" y="84"/>
                  </a:lnTo>
                  <a:lnTo>
                    <a:pt x="50" y="106"/>
                  </a:lnTo>
                  <a:lnTo>
                    <a:pt x="46" y="129"/>
                  </a:lnTo>
                  <a:lnTo>
                    <a:pt x="42" y="182"/>
                  </a:lnTo>
                  <a:lnTo>
                    <a:pt x="42" y="182"/>
                  </a:lnTo>
                  <a:lnTo>
                    <a:pt x="46" y="239"/>
                  </a:lnTo>
                  <a:lnTo>
                    <a:pt x="50" y="262"/>
                  </a:lnTo>
                  <a:lnTo>
                    <a:pt x="54" y="285"/>
                  </a:lnTo>
                  <a:lnTo>
                    <a:pt x="61" y="308"/>
                  </a:lnTo>
                  <a:lnTo>
                    <a:pt x="72" y="319"/>
                  </a:lnTo>
                  <a:lnTo>
                    <a:pt x="88" y="330"/>
                  </a:lnTo>
                  <a:lnTo>
                    <a:pt x="107" y="334"/>
                  </a:lnTo>
                  <a:lnTo>
                    <a:pt x="107" y="334"/>
                  </a:lnTo>
                  <a:lnTo>
                    <a:pt x="122" y="330"/>
                  </a:lnTo>
                  <a:lnTo>
                    <a:pt x="133" y="327"/>
                  </a:lnTo>
                  <a:lnTo>
                    <a:pt x="145" y="315"/>
                  </a:lnTo>
                  <a:lnTo>
                    <a:pt x="148" y="308"/>
                  </a:lnTo>
                  <a:lnTo>
                    <a:pt x="160" y="281"/>
                  </a:lnTo>
                  <a:lnTo>
                    <a:pt x="160" y="266"/>
                  </a:lnTo>
                  <a:lnTo>
                    <a:pt x="202" y="26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8" name="Freeform 408">
              <a:extLst>
                <a:ext uri="{FF2B5EF4-FFF2-40B4-BE49-F238E27FC236}">
                  <a16:creationId xmlns:a16="http://schemas.microsoft.com/office/drawing/2014/main" id="{8F9737B6-2392-4EC3-82E3-EADCC585DA71}"/>
                </a:ext>
              </a:extLst>
            </p:cNvPr>
            <p:cNvSpPr>
              <a:spLocks noChangeArrowheads="1"/>
            </p:cNvSpPr>
            <p:nvPr/>
          </p:nvSpPr>
          <p:spPr bwMode="auto">
            <a:xfrm>
              <a:off x="2950901" y="1256091"/>
              <a:ext cx="63984" cy="101621"/>
            </a:xfrm>
            <a:custGeom>
              <a:avLst/>
              <a:gdLst>
                <a:gd name="T0" fmla="*/ 91 w 225"/>
                <a:gd name="T1" fmla="*/ 357 h 358"/>
                <a:gd name="T2" fmla="*/ 91 w 225"/>
                <a:gd name="T3" fmla="*/ 220 h 358"/>
                <a:gd name="T4" fmla="*/ 91 w 225"/>
                <a:gd name="T5" fmla="*/ 220 h 358"/>
                <a:gd name="T6" fmla="*/ 91 w 225"/>
                <a:gd name="T7" fmla="*/ 208 h 358"/>
                <a:gd name="T8" fmla="*/ 0 w 225"/>
                <a:gd name="T9" fmla="*/ 0 h 358"/>
                <a:gd name="T10" fmla="*/ 41 w 225"/>
                <a:gd name="T11" fmla="*/ 0 h 358"/>
                <a:gd name="T12" fmla="*/ 41 w 225"/>
                <a:gd name="T13" fmla="*/ 0 h 358"/>
                <a:gd name="T14" fmla="*/ 83 w 225"/>
                <a:gd name="T15" fmla="*/ 98 h 358"/>
                <a:gd name="T16" fmla="*/ 114 w 225"/>
                <a:gd name="T17" fmla="*/ 174 h 358"/>
                <a:gd name="T18" fmla="*/ 114 w 225"/>
                <a:gd name="T19" fmla="*/ 174 h 358"/>
                <a:gd name="T20" fmla="*/ 182 w 225"/>
                <a:gd name="T21" fmla="*/ 0 h 358"/>
                <a:gd name="T22" fmla="*/ 224 w 225"/>
                <a:gd name="T23" fmla="*/ 0 h 358"/>
                <a:gd name="T24" fmla="*/ 133 w 225"/>
                <a:gd name="T25" fmla="*/ 208 h 358"/>
                <a:gd name="T26" fmla="*/ 133 w 225"/>
                <a:gd name="T27" fmla="*/ 208 h 358"/>
                <a:gd name="T28" fmla="*/ 133 w 225"/>
                <a:gd name="T29" fmla="*/ 220 h 358"/>
                <a:gd name="T30" fmla="*/ 133 w 225"/>
                <a:gd name="T31" fmla="*/ 357 h 358"/>
                <a:gd name="T32" fmla="*/ 91 w 225"/>
                <a:gd name="T33"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358">
                  <a:moveTo>
                    <a:pt x="91" y="357"/>
                  </a:moveTo>
                  <a:lnTo>
                    <a:pt x="91" y="220"/>
                  </a:lnTo>
                  <a:lnTo>
                    <a:pt x="91" y="220"/>
                  </a:lnTo>
                  <a:lnTo>
                    <a:pt x="91" y="208"/>
                  </a:lnTo>
                  <a:lnTo>
                    <a:pt x="0" y="0"/>
                  </a:lnTo>
                  <a:lnTo>
                    <a:pt x="41" y="0"/>
                  </a:lnTo>
                  <a:lnTo>
                    <a:pt x="41" y="0"/>
                  </a:lnTo>
                  <a:lnTo>
                    <a:pt x="83" y="98"/>
                  </a:lnTo>
                  <a:lnTo>
                    <a:pt x="114" y="174"/>
                  </a:lnTo>
                  <a:lnTo>
                    <a:pt x="114" y="174"/>
                  </a:lnTo>
                  <a:lnTo>
                    <a:pt x="182" y="0"/>
                  </a:lnTo>
                  <a:lnTo>
                    <a:pt x="224" y="0"/>
                  </a:lnTo>
                  <a:lnTo>
                    <a:pt x="133" y="208"/>
                  </a:lnTo>
                  <a:lnTo>
                    <a:pt x="133" y="208"/>
                  </a:lnTo>
                  <a:lnTo>
                    <a:pt x="133" y="220"/>
                  </a:lnTo>
                  <a:lnTo>
                    <a:pt x="133" y="357"/>
                  </a:lnTo>
                  <a:lnTo>
                    <a:pt x="91" y="357"/>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79" name="Freeform 409">
              <a:extLst>
                <a:ext uri="{FF2B5EF4-FFF2-40B4-BE49-F238E27FC236}">
                  <a16:creationId xmlns:a16="http://schemas.microsoft.com/office/drawing/2014/main" id="{49761B8F-E06D-4448-B584-03639FE13DE3}"/>
                </a:ext>
              </a:extLst>
            </p:cNvPr>
            <p:cNvSpPr>
              <a:spLocks noChangeArrowheads="1"/>
            </p:cNvSpPr>
            <p:nvPr/>
          </p:nvSpPr>
          <p:spPr bwMode="auto">
            <a:xfrm>
              <a:off x="3046250" y="1253582"/>
              <a:ext cx="56457" cy="105386"/>
            </a:xfrm>
            <a:custGeom>
              <a:avLst/>
              <a:gdLst>
                <a:gd name="T0" fmla="*/ 38 w 198"/>
                <a:gd name="T1" fmla="*/ 270 h 369"/>
                <a:gd name="T2" fmla="*/ 57 w 198"/>
                <a:gd name="T3" fmla="*/ 315 h 369"/>
                <a:gd name="T4" fmla="*/ 72 w 198"/>
                <a:gd name="T5" fmla="*/ 330 h 369"/>
                <a:gd name="T6" fmla="*/ 99 w 198"/>
                <a:gd name="T7" fmla="*/ 334 h 369"/>
                <a:gd name="T8" fmla="*/ 125 w 198"/>
                <a:gd name="T9" fmla="*/ 330 h 369"/>
                <a:gd name="T10" fmla="*/ 140 w 198"/>
                <a:gd name="T11" fmla="*/ 319 h 369"/>
                <a:gd name="T12" fmla="*/ 152 w 198"/>
                <a:gd name="T13" fmla="*/ 300 h 369"/>
                <a:gd name="T14" fmla="*/ 156 w 198"/>
                <a:gd name="T15" fmla="*/ 274 h 369"/>
                <a:gd name="T16" fmla="*/ 140 w 198"/>
                <a:gd name="T17" fmla="*/ 228 h 369"/>
                <a:gd name="T18" fmla="*/ 91 w 198"/>
                <a:gd name="T19" fmla="*/ 194 h 369"/>
                <a:gd name="T20" fmla="*/ 57 w 198"/>
                <a:gd name="T21" fmla="*/ 171 h 369"/>
                <a:gd name="T22" fmla="*/ 30 w 198"/>
                <a:gd name="T23" fmla="*/ 152 h 369"/>
                <a:gd name="T24" fmla="*/ 15 w 198"/>
                <a:gd name="T25" fmla="*/ 126 h 369"/>
                <a:gd name="T26" fmla="*/ 11 w 198"/>
                <a:gd name="T27" fmla="*/ 91 h 369"/>
                <a:gd name="T28" fmla="*/ 11 w 198"/>
                <a:gd name="T29" fmla="*/ 72 h 369"/>
                <a:gd name="T30" fmla="*/ 23 w 198"/>
                <a:gd name="T31" fmla="*/ 42 h 369"/>
                <a:gd name="T32" fmla="*/ 45 w 198"/>
                <a:gd name="T33" fmla="*/ 15 h 369"/>
                <a:gd name="T34" fmla="*/ 80 w 198"/>
                <a:gd name="T35" fmla="*/ 4 h 369"/>
                <a:gd name="T36" fmla="*/ 102 w 198"/>
                <a:gd name="T37" fmla="*/ 0 h 369"/>
                <a:gd name="T38" fmla="*/ 144 w 198"/>
                <a:gd name="T39" fmla="*/ 11 h 369"/>
                <a:gd name="T40" fmla="*/ 171 w 198"/>
                <a:gd name="T41" fmla="*/ 30 h 369"/>
                <a:gd name="T42" fmla="*/ 186 w 198"/>
                <a:gd name="T43" fmla="*/ 61 h 369"/>
                <a:gd name="T44" fmla="*/ 152 w 198"/>
                <a:gd name="T45" fmla="*/ 91 h 369"/>
                <a:gd name="T46" fmla="*/ 148 w 198"/>
                <a:gd name="T47" fmla="*/ 76 h 369"/>
                <a:gd name="T48" fmla="*/ 133 w 198"/>
                <a:gd name="T49" fmla="*/ 49 h 369"/>
                <a:gd name="T50" fmla="*/ 114 w 198"/>
                <a:gd name="T51" fmla="*/ 34 h 369"/>
                <a:gd name="T52" fmla="*/ 99 w 198"/>
                <a:gd name="T53" fmla="*/ 34 h 369"/>
                <a:gd name="T54" fmla="*/ 76 w 198"/>
                <a:gd name="T55" fmla="*/ 38 h 369"/>
                <a:gd name="T56" fmla="*/ 60 w 198"/>
                <a:gd name="T57" fmla="*/ 49 h 369"/>
                <a:gd name="T58" fmla="*/ 49 w 198"/>
                <a:gd name="T59" fmla="*/ 87 h 369"/>
                <a:gd name="T60" fmla="*/ 53 w 198"/>
                <a:gd name="T61" fmla="*/ 110 h 369"/>
                <a:gd name="T62" fmla="*/ 83 w 198"/>
                <a:gd name="T63" fmla="*/ 144 h 369"/>
                <a:gd name="T64" fmla="*/ 110 w 198"/>
                <a:gd name="T65" fmla="*/ 160 h 369"/>
                <a:gd name="T66" fmla="*/ 163 w 198"/>
                <a:gd name="T67" fmla="*/ 194 h 369"/>
                <a:gd name="T68" fmla="*/ 186 w 198"/>
                <a:gd name="T69" fmla="*/ 220 h 369"/>
                <a:gd name="T70" fmla="*/ 193 w 198"/>
                <a:gd name="T71" fmla="*/ 251 h 369"/>
                <a:gd name="T72" fmla="*/ 197 w 198"/>
                <a:gd name="T73" fmla="*/ 270 h 369"/>
                <a:gd name="T74" fmla="*/ 190 w 198"/>
                <a:gd name="T75" fmla="*/ 312 h 369"/>
                <a:gd name="T76" fmla="*/ 171 w 198"/>
                <a:gd name="T77" fmla="*/ 342 h 369"/>
                <a:gd name="T78" fmla="*/ 140 w 198"/>
                <a:gd name="T79" fmla="*/ 361 h 369"/>
                <a:gd name="T80" fmla="*/ 99 w 198"/>
                <a:gd name="T81" fmla="*/ 368 h 369"/>
                <a:gd name="T82" fmla="*/ 72 w 198"/>
                <a:gd name="T83" fmla="*/ 365 h 369"/>
                <a:gd name="T84" fmla="*/ 38 w 198"/>
                <a:gd name="T85" fmla="*/ 349 h 369"/>
                <a:gd name="T86" fmla="*/ 15 w 198"/>
                <a:gd name="T87" fmla="*/ 323 h 369"/>
                <a:gd name="T88" fmla="*/ 4 w 198"/>
                <a:gd name="T89" fmla="*/ 289 h 369"/>
                <a:gd name="T90" fmla="*/ 38 w 198"/>
                <a:gd name="T91" fmla="*/ 27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369">
                  <a:moveTo>
                    <a:pt x="38" y="270"/>
                  </a:moveTo>
                  <a:lnTo>
                    <a:pt x="38" y="270"/>
                  </a:lnTo>
                  <a:lnTo>
                    <a:pt x="45" y="296"/>
                  </a:lnTo>
                  <a:lnTo>
                    <a:pt x="57" y="315"/>
                  </a:lnTo>
                  <a:lnTo>
                    <a:pt x="64" y="323"/>
                  </a:lnTo>
                  <a:lnTo>
                    <a:pt x="72" y="330"/>
                  </a:lnTo>
                  <a:lnTo>
                    <a:pt x="87" y="334"/>
                  </a:lnTo>
                  <a:lnTo>
                    <a:pt x="99" y="334"/>
                  </a:lnTo>
                  <a:lnTo>
                    <a:pt x="99" y="334"/>
                  </a:lnTo>
                  <a:lnTo>
                    <a:pt x="125" y="330"/>
                  </a:lnTo>
                  <a:lnTo>
                    <a:pt x="133" y="327"/>
                  </a:lnTo>
                  <a:lnTo>
                    <a:pt x="140" y="319"/>
                  </a:lnTo>
                  <a:lnTo>
                    <a:pt x="148" y="312"/>
                  </a:lnTo>
                  <a:lnTo>
                    <a:pt x="152" y="300"/>
                  </a:lnTo>
                  <a:lnTo>
                    <a:pt x="156" y="274"/>
                  </a:lnTo>
                  <a:lnTo>
                    <a:pt x="156" y="274"/>
                  </a:lnTo>
                  <a:lnTo>
                    <a:pt x="152" y="247"/>
                  </a:lnTo>
                  <a:lnTo>
                    <a:pt x="140" y="228"/>
                  </a:lnTo>
                  <a:lnTo>
                    <a:pt x="122" y="209"/>
                  </a:lnTo>
                  <a:lnTo>
                    <a:pt x="91" y="194"/>
                  </a:lnTo>
                  <a:lnTo>
                    <a:pt x="91" y="194"/>
                  </a:lnTo>
                  <a:lnTo>
                    <a:pt x="57" y="171"/>
                  </a:lnTo>
                  <a:lnTo>
                    <a:pt x="41" y="163"/>
                  </a:lnTo>
                  <a:lnTo>
                    <a:pt x="30" y="152"/>
                  </a:lnTo>
                  <a:lnTo>
                    <a:pt x="23" y="137"/>
                  </a:lnTo>
                  <a:lnTo>
                    <a:pt x="15" y="126"/>
                  </a:lnTo>
                  <a:lnTo>
                    <a:pt x="11" y="106"/>
                  </a:lnTo>
                  <a:lnTo>
                    <a:pt x="11" y="91"/>
                  </a:lnTo>
                  <a:lnTo>
                    <a:pt x="11" y="91"/>
                  </a:lnTo>
                  <a:lnTo>
                    <a:pt x="11" y="72"/>
                  </a:lnTo>
                  <a:lnTo>
                    <a:pt x="15" y="57"/>
                  </a:lnTo>
                  <a:lnTo>
                    <a:pt x="23" y="42"/>
                  </a:lnTo>
                  <a:lnTo>
                    <a:pt x="34" y="27"/>
                  </a:lnTo>
                  <a:lnTo>
                    <a:pt x="45" y="15"/>
                  </a:lnTo>
                  <a:lnTo>
                    <a:pt x="60" y="8"/>
                  </a:lnTo>
                  <a:lnTo>
                    <a:pt x="80" y="4"/>
                  </a:lnTo>
                  <a:lnTo>
                    <a:pt x="102" y="0"/>
                  </a:lnTo>
                  <a:lnTo>
                    <a:pt x="102" y="0"/>
                  </a:lnTo>
                  <a:lnTo>
                    <a:pt x="125" y="4"/>
                  </a:lnTo>
                  <a:lnTo>
                    <a:pt x="144" y="11"/>
                  </a:lnTo>
                  <a:lnTo>
                    <a:pt x="159" y="19"/>
                  </a:lnTo>
                  <a:lnTo>
                    <a:pt x="171" y="30"/>
                  </a:lnTo>
                  <a:lnTo>
                    <a:pt x="178" y="45"/>
                  </a:lnTo>
                  <a:lnTo>
                    <a:pt x="186" y="61"/>
                  </a:lnTo>
                  <a:lnTo>
                    <a:pt x="190" y="91"/>
                  </a:lnTo>
                  <a:lnTo>
                    <a:pt x="152" y="91"/>
                  </a:lnTo>
                  <a:lnTo>
                    <a:pt x="152" y="91"/>
                  </a:lnTo>
                  <a:lnTo>
                    <a:pt x="148" y="76"/>
                  </a:lnTo>
                  <a:lnTo>
                    <a:pt x="140" y="57"/>
                  </a:lnTo>
                  <a:lnTo>
                    <a:pt x="133" y="49"/>
                  </a:lnTo>
                  <a:lnTo>
                    <a:pt x="125" y="42"/>
                  </a:lnTo>
                  <a:lnTo>
                    <a:pt x="114" y="34"/>
                  </a:lnTo>
                  <a:lnTo>
                    <a:pt x="99" y="34"/>
                  </a:lnTo>
                  <a:lnTo>
                    <a:pt x="99" y="34"/>
                  </a:lnTo>
                  <a:lnTo>
                    <a:pt x="87" y="34"/>
                  </a:lnTo>
                  <a:lnTo>
                    <a:pt x="76" y="38"/>
                  </a:lnTo>
                  <a:lnTo>
                    <a:pt x="68" y="42"/>
                  </a:lnTo>
                  <a:lnTo>
                    <a:pt x="60" y="49"/>
                  </a:lnTo>
                  <a:lnTo>
                    <a:pt x="53" y="64"/>
                  </a:lnTo>
                  <a:lnTo>
                    <a:pt x="49" y="87"/>
                  </a:lnTo>
                  <a:lnTo>
                    <a:pt x="49" y="87"/>
                  </a:lnTo>
                  <a:lnTo>
                    <a:pt x="53" y="110"/>
                  </a:lnTo>
                  <a:lnTo>
                    <a:pt x="64" y="126"/>
                  </a:lnTo>
                  <a:lnTo>
                    <a:pt x="83" y="144"/>
                  </a:lnTo>
                  <a:lnTo>
                    <a:pt x="110" y="160"/>
                  </a:lnTo>
                  <a:lnTo>
                    <a:pt x="110" y="160"/>
                  </a:lnTo>
                  <a:lnTo>
                    <a:pt x="152" y="182"/>
                  </a:lnTo>
                  <a:lnTo>
                    <a:pt x="163" y="194"/>
                  </a:lnTo>
                  <a:lnTo>
                    <a:pt x="178" y="205"/>
                  </a:lnTo>
                  <a:lnTo>
                    <a:pt x="186" y="220"/>
                  </a:lnTo>
                  <a:lnTo>
                    <a:pt x="190" y="235"/>
                  </a:lnTo>
                  <a:lnTo>
                    <a:pt x="193" y="251"/>
                  </a:lnTo>
                  <a:lnTo>
                    <a:pt x="197" y="270"/>
                  </a:lnTo>
                  <a:lnTo>
                    <a:pt x="197" y="270"/>
                  </a:lnTo>
                  <a:lnTo>
                    <a:pt x="193" y="293"/>
                  </a:lnTo>
                  <a:lnTo>
                    <a:pt x="190" y="312"/>
                  </a:lnTo>
                  <a:lnTo>
                    <a:pt x="182" y="327"/>
                  </a:lnTo>
                  <a:lnTo>
                    <a:pt x="171" y="342"/>
                  </a:lnTo>
                  <a:lnTo>
                    <a:pt x="159" y="353"/>
                  </a:lnTo>
                  <a:lnTo>
                    <a:pt x="140" y="361"/>
                  </a:lnTo>
                  <a:lnTo>
                    <a:pt x="122" y="365"/>
                  </a:lnTo>
                  <a:lnTo>
                    <a:pt x="99" y="368"/>
                  </a:lnTo>
                  <a:lnTo>
                    <a:pt x="99" y="368"/>
                  </a:lnTo>
                  <a:lnTo>
                    <a:pt x="72" y="365"/>
                  </a:lnTo>
                  <a:lnTo>
                    <a:pt x="53" y="361"/>
                  </a:lnTo>
                  <a:lnTo>
                    <a:pt x="38" y="349"/>
                  </a:lnTo>
                  <a:lnTo>
                    <a:pt x="23" y="338"/>
                  </a:lnTo>
                  <a:lnTo>
                    <a:pt x="15" y="323"/>
                  </a:lnTo>
                  <a:lnTo>
                    <a:pt x="7" y="308"/>
                  </a:lnTo>
                  <a:lnTo>
                    <a:pt x="4" y="289"/>
                  </a:lnTo>
                  <a:lnTo>
                    <a:pt x="0" y="270"/>
                  </a:lnTo>
                  <a:lnTo>
                    <a:pt x="38" y="27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0" name="Freeform 410">
              <a:extLst>
                <a:ext uri="{FF2B5EF4-FFF2-40B4-BE49-F238E27FC236}">
                  <a16:creationId xmlns:a16="http://schemas.microsoft.com/office/drawing/2014/main" id="{D8FD6EE8-CB49-4A26-9281-194A16D6A36A}"/>
                </a:ext>
              </a:extLst>
            </p:cNvPr>
            <p:cNvSpPr>
              <a:spLocks noChangeArrowheads="1"/>
            </p:cNvSpPr>
            <p:nvPr/>
          </p:nvSpPr>
          <p:spPr bwMode="auto">
            <a:xfrm>
              <a:off x="3116507" y="1256091"/>
              <a:ext cx="52693" cy="101621"/>
            </a:xfrm>
            <a:custGeom>
              <a:avLst/>
              <a:gdLst>
                <a:gd name="T0" fmla="*/ 0 w 187"/>
                <a:gd name="T1" fmla="*/ 0 h 358"/>
                <a:gd name="T2" fmla="*/ 91 w 187"/>
                <a:gd name="T3" fmla="*/ 0 h 358"/>
                <a:gd name="T4" fmla="*/ 91 w 187"/>
                <a:gd name="T5" fmla="*/ 0 h 358"/>
                <a:gd name="T6" fmla="*/ 113 w 187"/>
                <a:gd name="T7" fmla="*/ 0 h 358"/>
                <a:gd name="T8" fmla="*/ 129 w 187"/>
                <a:gd name="T9" fmla="*/ 3 h 358"/>
                <a:gd name="T10" fmla="*/ 148 w 187"/>
                <a:gd name="T11" fmla="*/ 11 h 358"/>
                <a:gd name="T12" fmla="*/ 159 w 187"/>
                <a:gd name="T13" fmla="*/ 22 h 358"/>
                <a:gd name="T14" fmla="*/ 171 w 187"/>
                <a:gd name="T15" fmla="*/ 37 h 358"/>
                <a:gd name="T16" fmla="*/ 178 w 187"/>
                <a:gd name="T17" fmla="*/ 56 h 358"/>
                <a:gd name="T18" fmla="*/ 186 w 187"/>
                <a:gd name="T19" fmla="*/ 76 h 358"/>
                <a:gd name="T20" fmla="*/ 186 w 187"/>
                <a:gd name="T21" fmla="*/ 98 h 358"/>
                <a:gd name="T22" fmla="*/ 186 w 187"/>
                <a:gd name="T23" fmla="*/ 98 h 358"/>
                <a:gd name="T24" fmla="*/ 186 w 187"/>
                <a:gd name="T25" fmla="*/ 121 h 358"/>
                <a:gd name="T26" fmla="*/ 182 w 187"/>
                <a:gd name="T27" fmla="*/ 140 h 358"/>
                <a:gd name="T28" fmla="*/ 171 w 187"/>
                <a:gd name="T29" fmla="*/ 159 h 358"/>
                <a:gd name="T30" fmla="*/ 159 w 187"/>
                <a:gd name="T31" fmla="*/ 174 h 358"/>
                <a:gd name="T32" fmla="*/ 148 w 187"/>
                <a:gd name="T33" fmla="*/ 186 h 358"/>
                <a:gd name="T34" fmla="*/ 129 w 187"/>
                <a:gd name="T35" fmla="*/ 193 h 358"/>
                <a:gd name="T36" fmla="*/ 110 w 187"/>
                <a:gd name="T37" fmla="*/ 201 h 358"/>
                <a:gd name="T38" fmla="*/ 87 w 187"/>
                <a:gd name="T39" fmla="*/ 201 h 358"/>
                <a:gd name="T40" fmla="*/ 38 w 187"/>
                <a:gd name="T41" fmla="*/ 201 h 358"/>
                <a:gd name="T42" fmla="*/ 38 w 187"/>
                <a:gd name="T43" fmla="*/ 357 h 358"/>
                <a:gd name="T44" fmla="*/ 0 w 187"/>
                <a:gd name="T45" fmla="*/ 357 h 358"/>
                <a:gd name="T46" fmla="*/ 0 w 187"/>
                <a:gd name="T47" fmla="*/ 0 h 358"/>
                <a:gd name="T48" fmla="*/ 38 w 187"/>
                <a:gd name="T49" fmla="*/ 167 h 358"/>
                <a:gd name="T50" fmla="*/ 83 w 187"/>
                <a:gd name="T51" fmla="*/ 167 h 358"/>
                <a:gd name="T52" fmla="*/ 83 w 187"/>
                <a:gd name="T53" fmla="*/ 167 h 358"/>
                <a:gd name="T54" fmla="*/ 98 w 187"/>
                <a:gd name="T55" fmla="*/ 167 h 358"/>
                <a:gd name="T56" fmla="*/ 110 w 187"/>
                <a:gd name="T57" fmla="*/ 163 h 358"/>
                <a:gd name="T58" fmla="*/ 121 w 187"/>
                <a:gd name="T59" fmla="*/ 159 h 358"/>
                <a:gd name="T60" fmla="*/ 129 w 187"/>
                <a:gd name="T61" fmla="*/ 152 h 358"/>
                <a:gd name="T62" fmla="*/ 136 w 187"/>
                <a:gd name="T63" fmla="*/ 140 h 358"/>
                <a:gd name="T64" fmla="*/ 144 w 187"/>
                <a:gd name="T65" fmla="*/ 129 h 358"/>
                <a:gd name="T66" fmla="*/ 144 w 187"/>
                <a:gd name="T67" fmla="*/ 114 h 358"/>
                <a:gd name="T68" fmla="*/ 148 w 187"/>
                <a:gd name="T69" fmla="*/ 98 h 358"/>
                <a:gd name="T70" fmla="*/ 148 w 187"/>
                <a:gd name="T71" fmla="*/ 98 h 358"/>
                <a:gd name="T72" fmla="*/ 144 w 187"/>
                <a:gd name="T73" fmla="*/ 72 h 358"/>
                <a:gd name="T74" fmla="*/ 136 w 187"/>
                <a:gd name="T75" fmla="*/ 60 h 358"/>
                <a:gd name="T76" fmla="*/ 132 w 187"/>
                <a:gd name="T77" fmla="*/ 49 h 358"/>
                <a:gd name="T78" fmla="*/ 121 w 187"/>
                <a:gd name="T79" fmla="*/ 41 h 358"/>
                <a:gd name="T80" fmla="*/ 113 w 187"/>
                <a:gd name="T81" fmla="*/ 37 h 358"/>
                <a:gd name="T82" fmla="*/ 102 w 187"/>
                <a:gd name="T83" fmla="*/ 34 h 358"/>
                <a:gd name="T84" fmla="*/ 87 w 187"/>
                <a:gd name="T85" fmla="*/ 30 h 358"/>
                <a:gd name="T86" fmla="*/ 38 w 187"/>
                <a:gd name="T87" fmla="*/ 30 h 358"/>
                <a:gd name="T88" fmla="*/ 38 w 187"/>
                <a:gd name="T89" fmla="*/ 16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7" h="358">
                  <a:moveTo>
                    <a:pt x="0" y="0"/>
                  </a:moveTo>
                  <a:lnTo>
                    <a:pt x="91" y="0"/>
                  </a:lnTo>
                  <a:lnTo>
                    <a:pt x="91" y="0"/>
                  </a:lnTo>
                  <a:lnTo>
                    <a:pt x="113" y="0"/>
                  </a:lnTo>
                  <a:lnTo>
                    <a:pt x="129" y="3"/>
                  </a:lnTo>
                  <a:lnTo>
                    <a:pt x="148" y="11"/>
                  </a:lnTo>
                  <a:lnTo>
                    <a:pt x="159" y="22"/>
                  </a:lnTo>
                  <a:lnTo>
                    <a:pt x="171" y="37"/>
                  </a:lnTo>
                  <a:lnTo>
                    <a:pt x="178" y="56"/>
                  </a:lnTo>
                  <a:lnTo>
                    <a:pt x="186" y="76"/>
                  </a:lnTo>
                  <a:lnTo>
                    <a:pt x="186" y="98"/>
                  </a:lnTo>
                  <a:lnTo>
                    <a:pt x="186" y="98"/>
                  </a:lnTo>
                  <a:lnTo>
                    <a:pt x="186" y="121"/>
                  </a:lnTo>
                  <a:lnTo>
                    <a:pt x="182" y="140"/>
                  </a:lnTo>
                  <a:lnTo>
                    <a:pt x="171" y="159"/>
                  </a:lnTo>
                  <a:lnTo>
                    <a:pt x="159" y="174"/>
                  </a:lnTo>
                  <a:lnTo>
                    <a:pt x="148" y="186"/>
                  </a:lnTo>
                  <a:lnTo>
                    <a:pt x="129" y="193"/>
                  </a:lnTo>
                  <a:lnTo>
                    <a:pt x="110" y="201"/>
                  </a:lnTo>
                  <a:lnTo>
                    <a:pt x="87" y="201"/>
                  </a:lnTo>
                  <a:lnTo>
                    <a:pt x="38" y="201"/>
                  </a:lnTo>
                  <a:lnTo>
                    <a:pt x="38" y="357"/>
                  </a:lnTo>
                  <a:lnTo>
                    <a:pt x="0" y="357"/>
                  </a:lnTo>
                  <a:lnTo>
                    <a:pt x="0" y="0"/>
                  </a:lnTo>
                  <a:close/>
                  <a:moveTo>
                    <a:pt x="38" y="167"/>
                  </a:moveTo>
                  <a:lnTo>
                    <a:pt x="83" y="167"/>
                  </a:lnTo>
                  <a:lnTo>
                    <a:pt x="83" y="167"/>
                  </a:lnTo>
                  <a:lnTo>
                    <a:pt x="98" y="167"/>
                  </a:lnTo>
                  <a:lnTo>
                    <a:pt x="110" y="163"/>
                  </a:lnTo>
                  <a:lnTo>
                    <a:pt x="121" y="159"/>
                  </a:lnTo>
                  <a:lnTo>
                    <a:pt x="129" y="152"/>
                  </a:lnTo>
                  <a:lnTo>
                    <a:pt x="136" y="140"/>
                  </a:lnTo>
                  <a:lnTo>
                    <a:pt x="144" y="129"/>
                  </a:lnTo>
                  <a:lnTo>
                    <a:pt x="144" y="114"/>
                  </a:lnTo>
                  <a:lnTo>
                    <a:pt x="148" y="98"/>
                  </a:lnTo>
                  <a:lnTo>
                    <a:pt x="148" y="98"/>
                  </a:lnTo>
                  <a:lnTo>
                    <a:pt x="144" y="72"/>
                  </a:lnTo>
                  <a:lnTo>
                    <a:pt x="136" y="60"/>
                  </a:lnTo>
                  <a:lnTo>
                    <a:pt x="132" y="49"/>
                  </a:lnTo>
                  <a:lnTo>
                    <a:pt x="121" y="41"/>
                  </a:lnTo>
                  <a:lnTo>
                    <a:pt x="113" y="37"/>
                  </a:lnTo>
                  <a:lnTo>
                    <a:pt x="102" y="34"/>
                  </a:lnTo>
                  <a:lnTo>
                    <a:pt x="87" y="30"/>
                  </a:lnTo>
                  <a:lnTo>
                    <a:pt x="38" y="30"/>
                  </a:lnTo>
                  <a:lnTo>
                    <a:pt x="38" y="167"/>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1" name="Freeform 411">
              <a:extLst>
                <a:ext uri="{FF2B5EF4-FFF2-40B4-BE49-F238E27FC236}">
                  <a16:creationId xmlns:a16="http://schemas.microsoft.com/office/drawing/2014/main" id="{E606F637-535C-4C40-9B03-241015B3B106}"/>
                </a:ext>
              </a:extLst>
            </p:cNvPr>
            <p:cNvSpPr>
              <a:spLocks noChangeArrowheads="1"/>
            </p:cNvSpPr>
            <p:nvPr/>
          </p:nvSpPr>
          <p:spPr bwMode="auto">
            <a:xfrm>
              <a:off x="3183000" y="1256091"/>
              <a:ext cx="48929" cy="101621"/>
            </a:xfrm>
            <a:custGeom>
              <a:avLst/>
              <a:gdLst>
                <a:gd name="T0" fmla="*/ 156 w 172"/>
                <a:gd name="T1" fmla="*/ 186 h 358"/>
                <a:gd name="T2" fmla="*/ 38 w 172"/>
                <a:gd name="T3" fmla="*/ 186 h 358"/>
                <a:gd name="T4" fmla="*/ 38 w 172"/>
                <a:gd name="T5" fmla="*/ 322 h 358"/>
                <a:gd name="T6" fmla="*/ 171 w 172"/>
                <a:gd name="T7" fmla="*/ 322 h 358"/>
                <a:gd name="T8" fmla="*/ 163 w 172"/>
                <a:gd name="T9" fmla="*/ 357 h 358"/>
                <a:gd name="T10" fmla="*/ 0 w 172"/>
                <a:gd name="T11" fmla="*/ 357 h 358"/>
                <a:gd name="T12" fmla="*/ 0 w 172"/>
                <a:gd name="T13" fmla="*/ 0 h 358"/>
                <a:gd name="T14" fmla="*/ 163 w 172"/>
                <a:gd name="T15" fmla="*/ 0 h 358"/>
                <a:gd name="T16" fmla="*/ 163 w 172"/>
                <a:gd name="T17" fmla="*/ 34 h 358"/>
                <a:gd name="T18" fmla="*/ 38 w 172"/>
                <a:gd name="T19" fmla="*/ 34 h 358"/>
                <a:gd name="T20" fmla="*/ 38 w 172"/>
                <a:gd name="T21" fmla="*/ 148 h 358"/>
                <a:gd name="T22" fmla="*/ 156 w 172"/>
                <a:gd name="T23" fmla="*/ 148 h 358"/>
                <a:gd name="T24" fmla="*/ 156 w 172"/>
                <a:gd name="T25" fmla="*/ 1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58">
                  <a:moveTo>
                    <a:pt x="156" y="186"/>
                  </a:moveTo>
                  <a:lnTo>
                    <a:pt x="38" y="186"/>
                  </a:lnTo>
                  <a:lnTo>
                    <a:pt x="38" y="322"/>
                  </a:lnTo>
                  <a:lnTo>
                    <a:pt x="171" y="322"/>
                  </a:lnTo>
                  <a:lnTo>
                    <a:pt x="163" y="357"/>
                  </a:lnTo>
                  <a:lnTo>
                    <a:pt x="0" y="357"/>
                  </a:lnTo>
                  <a:lnTo>
                    <a:pt x="0" y="0"/>
                  </a:lnTo>
                  <a:lnTo>
                    <a:pt x="163" y="0"/>
                  </a:lnTo>
                  <a:lnTo>
                    <a:pt x="163" y="34"/>
                  </a:lnTo>
                  <a:lnTo>
                    <a:pt x="38" y="34"/>
                  </a:lnTo>
                  <a:lnTo>
                    <a:pt x="38" y="148"/>
                  </a:lnTo>
                  <a:lnTo>
                    <a:pt x="156" y="148"/>
                  </a:lnTo>
                  <a:lnTo>
                    <a:pt x="156" y="18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2" name="Freeform 412">
              <a:extLst>
                <a:ext uri="{FF2B5EF4-FFF2-40B4-BE49-F238E27FC236}">
                  <a16:creationId xmlns:a16="http://schemas.microsoft.com/office/drawing/2014/main" id="{5C1DE1C8-6565-44A3-8FFE-067C83E3B310}"/>
                </a:ext>
              </a:extLst>
            </p:cNvPr>
            <p:cNvSpPr>
              <a:spLocks noChangeArrowheads="1"/>
            </p:cNvSpPr>
            <p:nvPr/>
          </p:nvSpPr>
          <p:spPr bwMode="auto">
            <a:xfrm>
              <a:off x="3241966" y="1253582"/>
              <a:ext cx="56457" cy="105386"/>
            </a:xfrm>
            <a:custGeom>
              <a:avLst/>
              <a:gdLst>
                <a:gd name="T0" fmla="*/ 198 w 199"/>
                <a:gd name="T1" fmla="*/ 266 h 369"/>
                <a:gd name="T2" fmla="*/ 190 w 199"/>
                <a:gd name="T3" fmla="*/ 308 h 369"/>
                <a:gd name="T4" fmla="*/ 171 w 199"/>
                <a:gd name="T5" fmla="*/ 342 h 369"/>
                <a:gd name="T6" fmla="*/ 129 w 199"/>
                <a:gd name="T7" fmla="*/ 365 h 369"/>
                <a:gd name="T8" fmla="*/ 103 w 199"/>
                <a:gd name="T9" fmla="*/ 368 h 369"/>
                <a:gd name="T10" fmla="*/ 69 w 199"/>
                <a:gd name="T11" fmla="*/ 365 h 369"/>
                <a:gd name="T12" fmla="*/ 46 w 199"/>
                <a:gd name="T13" fmla="*/ 353 h 369"/>
                <a:gd name="T14" fmla="*/ 15 w 199"/>
                <a:gd name="T15" fmla="*/ 308 h 369"/>
                <a:gd name="T16" fmla="*/ 0 w 199"/>
                <a:gd name="T17" fmla="*/ 247 h 369"/>
                <a:gd name="T18" fmla="*/ 0 w 199"/>
                <a:gd name="T19" fmla="*/ 182 h 369"/>
                <a:gd name="T20" fmla="*/ 4 w 199"/>
                <a:gd name="T21" fmla="*/ 110 h 369"/>
                <a:gd name="T22" fmla="*/ 23 w 199"/>
                <a:gd name="T23" fmla="*/ 53 h 369"/>
                <a:gd name="T24" fmla="*/ 53 w 199"/>
                <a:gd name="T25" fmla="*/ 15 h 369"/>
                <a:gd name="T26" fmla="*/ 107 w 199"/>
                <a:gd name="T27" fmla="*/ 0 h 369"/>
                <a:gd name="T28" fmla="*/ 133 w 199"/>
                <a:gd name="T29" fmla="*/ 4 h 369"/>
                <a:gd name="T30" fmla="*/ 171 w 199"/>
                <a:gd name="T31" fmla="*/ 27 h 369"/>
                <a:gd name="T32" fmla="*/ 190 w 199"/>
                <a:gd name="T33" fmla="*/ 61 h 369"/>
                <a:gd name="T34" fmla="*/ 198 w 199"/>
                <a:gd name="T35" fmla="*/ 103 h 369"/>
                <a:gd name="T36" fmla="*/ 156 w 199"/>
                <a:gd name="T37" fmla="*/ 103 h 369"/>
                <a:gd name="T38" fmla="*/ 148 w 199"/>
                <a:gd name="T39" fmla="*/ 64 h 369"/>
                <a:gd name="T40" fmla="*/ 133 w 199"/>
                <a:gd name="T41" fmla="*/ 45 h 369"/>
                <a:gd name="T42" fmla="*/ 103 w 199"/>
                <a:gd name="T43" fmla="*/ 34 h 369"/>
                <a:gd name="T44" fmla="*/ 84 w 199"/>
                <a:gd name="T45" fmla="*/ 38 h 369"/>
                <a:gd name="T46" fmla="*/ 61 w 199"/>
                <a:gd name="T47" fmla="*/ 64 h 369"/>
                <a:gd name="T48" fmla="*/ 46 w 199"/>
                <a:gd name="T49" fmla="*/ 106 h 369"/>
                <a:gd name="T50" fmla="*/ 38 w 199"/>
                <a:gd name="T51" fmla="*/ 182 h 369"/>
                <a:gd name="T52" fmla="*/ 42 w 199"/>
                <a:gd name="T53" fmla="*/ 239 h 369"/>
                <a:gd name="T54" fmla="*/ 50 w 199"/>
                <a:gd name="T55" fmla="*/ 285 h 369"/>
                <a:gd name="T56" fmla="*/ 69 w 199"/>
                <a:gd name="T57" fmla="*/ 319 h 369"/>
                <a:gd name="T58" fmla="*/ 103 w 199"/>
                <a:gd name="T59" fmla="*/ 334 h 369"/>
                <a:gd name="T60" fmla="*/ 118 w 199"/>
                <a:gd name="T61" fmla="*/ 330 h 369"/>
                <a:gd name="T62" fmla="*/ 141 w 199"/>
                <a:gd name="T63" fmla="*/ 315 h 369"/>
                <a:gd name="T64" fmla="*/ 156 w 199"/>
                <a:gd name="T65" fmla="*/ 281 h 369"/>
                <a:gd name="T66" fmla="*/ 198 w 199"/>
                <a:gd name="T67" fmla="*/ 26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 h="369">
                  <a:moveTo>
                    <a:pt x="198" y="266"/>
                  </a:moveTo>
                  <a:lnTo>
                    <a:pt x="198" y="266"/>
                  </a:lnTo>
                  <a:lnTo>
                    <a:pt x="194" y="289"/>
                  </a:lnTo>
                  <a:lnTo>
                    <a:pt x="190" y="308"/>
                  </a:lnTo>
                  <a:lnTo>
                    <a:pt x="182" y="323"/>
                  </a:lnTo>
                  <a:lnTo>
                    <a:pt x="171" y="342"/>
                  </a:lnTo>
                  <a:lnTo>
                    <a:pt x="152" y="357"/>
                  </a:lnTo>
                  <a:lnTo>
                    <a:pt x="129" y="365"/>
                  </a:lnTo>
                  <a:lnTo>
                    <a:pt x="103" y="368"/>
                  </a:lnTo>
                  <a:lnTo>
                    <a:pt x="103" y="368"/>
                  </a:lnTo>
                  <a:lnTo>
                    <a:pt x="84" y="368"/>
                  </a:lnTo>
                  <a:lnTo>
                    <a:pt x="69" y="365"/>
                  </a:lnTo>
                  <a:lnTo>
                    <a:pt x="57" y="357"/>
                  </a:lnTo>
                  <a:lnTo>
                    <a:pt x="46" y="353"/>
                  </a:lnTo>
                  <a:lnTo>
                    <a:pt x="27" y="330"/>
                  </a:lnTo>
                  <a:lnTo>
                    <a:pt x="15" y="308"/>
                  </a:lnTo>
                  <a:lnTo>
                    <a:pt x="8" y="277"/>
                  </a:lnTo>
                  <a:lnTo>
                    <a:pt x="0" y="247"/>
                  </a:lnTo>
                  <a:lnTo>
                    <a:pt x="0" y="182"/>
                  </a:lnTo>
                  <a:lnTo>
                    <a:pt x="0" y="182"/>
                  </a:lnTo>
                  <a:lnTo>
                    <a:pt x="0" y="144"/>
                  </a:lnTo>
                  <a:lnTo>
                    <a:pt x="4" y="110"/>
                  </a:lnTo>
                  <a:lnTo>
                    <a:pt x="11" y="80"/>
                  </a:lnTo>
                  <a:lnTo>
                    <a:pt x="23" y="53"/>
                  </a:lnTo>
                  <a:lnTo>
                    <a:pt x="38" y="30"/>
                  </a:lnTo>
                  <a:lnTo>
                    <a:pt x="53" y="15"/>
                  </a:lnTo>
                  <a:lnTo>
                    <a:pt x="76" y="4"/>
                  </a:lnTo>
                  <a:lnTo>
                    <a:pt x="107" y="0"/>
                  </a:lnTo>
                  <a:lnTo>
                    <a:pt x="107" y="0"/>
                  </a:lnTo>
                  <a:lnTo>
                    <a:pt x="133" y="4"/>
                  </a:lnTo>
                  <a:lnTo>
                    <a:pt x="156" y="15"/>
                  </a:lnTo>
                  <a:lnTo>
                    <a:pt x="171" y="27"/>
                  </a:lnTo>
                  <a:lnTo>
                    <a:pt x="182" y="45"/>
                  </a:lnTo>
                  <a:lnTo>
                    <a:pt x="190" y="61"/>
                  </a:lnTo>
                  <a:lnTo>
                    <a:pt x="194" y="80"/>
                  </a:lnTo>
                  <a:lnTo>
                    <a:pt x="198" y="103"/>
                  </a:lnTo>
                  <a:lnTo>
                    <a:pt x="156" y="103"/>
                  </a:lnTo>
                  <a:lnTo>
                    <a:pt x="156" y="103"/>
                  </a:lnTo>
                  <a:lnTo>
                    <a:pt x="156" y="87"/>
                  </a:lnTo>
                  <a:lnTo>
                    <a:pt x="148" y="64"/>
                  </a:lnTo>
                  <a:lnTo>
                    <a:pt x="144" y="53"/>
                  </a:lnTo>
                  <a:lnTo>
                    <a:pt x="133" y="45"/>
                  </a:lnTo>
                  <a:lnTo>
                    <a:pt x="122" y="38"/>
                  </a:lnTo>
                  <a:lnTo>
                    <a:pt x="103" y="34"/>
                  </a:lnTo>
                  <a:lnTo>
                    <a:pt x="103" y="34"/>
                  </a:lnTo>
                  <a:lnTo>
                    <a:pt x="84" y="38"/>
                  </a:lnTo>
                  <a:lnTo>
                    <a:pt x="72" y="49"/>
                  </a:lnTo>
                  <a:lnTo>
                    <a:pt x="61" y="64"/>
                  </a:lnTo>
                  <a:lnTo>
                    <a:pt x="50" y="84"/>
                  </a:lnTo>
                  <a:lnTo>
                    <a:pt x="46" y="106"/>
                  </a:lnTo>
                  <a:lnTo>
                    <a:pt x="42" y="129"/>
                  </a:lnTo>
                  <a:lnTo>
                    <a:pt x="38" y="182"/>
                  </a:lnTo>
                  <a:lnTo>
                    <a:pt x="38" y="182"/>
                  </a:lnTo>
                  <a:lnTo>
                    <a:pt x="42" y="239"/>
                  </a:lnTo>
                  <a:lnTo>
                    <a:pt x="46" y="262"/>
                  </a:lnTo>
                  <a:lnTo>
                    <a:pt x="50" y="285"/>
                  </a:lnTo>
                  <a:lnTo>
                    <a:pt x="57" y="308"/>
                  </a:lnTo>
                  <a:lnTo>
                    <a:pt x="69" y="319"/>
                  </a:lnTo>
                  <a:lnTo>
                    <a:pt x="84" y="330"/>
                  </a:lnTo>
                  <a:lnTo>
                    <a:pt x="103" y="334"/>
                  </a:lnTo>
                  <a:lnTo>
                    <a:pt x="103" y="334"/>
                  </a:lnTo>
                  <a:lnTo>
                    <a:pt x="118" y="330"/>
                  </a:lnTo>
                  <a:lnTo>
                    <a:pt x="129" y="327"/>
                  </a:lnTo>
                  <a:lnTo>
                    <a:pt x="141" y="315"/>
                  </a:lnTo>
                  <a:lnTo>
                    <a:pt x="148" y="308"/>
                  </a:lnTo>
                  <a:lnTo>
                    <a:pt x="156" y="281"/>
                  </a:lnTo>
                  <a:lnTo>
                    <a:pt x="160" y="266"/>
                  </a:lnTo>
                  <a:lnTo>
                    <a:pt x="198" y="26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3" name="Freeform 413">
              <a:extLst>
                <a:ext uri="{FF2B5EF4-FFF2-40B4-BE49-F238E27FC236}">
                  <a16:creationId xmlns:a16="http://schemas.microsoft.com/office/drawing/2014/main" id="{7AA188EF-0C4B-4107-B264-135281708F75}"/>
                </a:ext>
              </a:extLst>
            </p:cNvPr>
            <p:cNvSpPr>
              <a:spLocks noChangeArrowheads="1"/>
            </p:cNvSpPr>
            <p:nvPr/>
          </p:nvSpPr>
          <p:spPr bwMode="auto">
            <a:xfrm>
              <a:off x="3303441" y="1256091"/>
              <a:ext cx="56456" cy="101621"/>
            </a:xfrm>
            <a:custGeom>
              <a:avLst/>
              <a:gdLst>
                <a:gd name="T0" fmla="*/ 80 w 199"/>
                <a:gd name="T1" fmla="*/ 34 h 358"/>
                <a:gd name="T2" fmla="*/ 0 w 199"/>
                <a:gd name="T3" fmla="*/ 34 h 358"/>
                <a:gd name="T4" fmla="*/ 0 w 199"/>
                <a:gd name="T5" fmla="*/ 0 h 358"/>
                <a:gd name="T6" fmla="*/ 198 w 199"/>
                <a:gd name="T7" fmla="*/ 0 h 358"/>
                <a:gd name="T8" fmla="*/ 198 w 199"/>
                <a:gd name="T9" fmla="*/ 34 h 358"/>
                <a:gd name="T10" fmla="*/ 118 w 199"/>
                <a:gd name="T11" fmla="*/ 34 h 358"/>
                <a:gd name="T12" fmla="*/ 118 w 199"/>
                <a:gd name="T13" fmla="*/ 357 h 358"/>
                <a:gd name="T14" fmla="*/ 80 w 199"/>
                <a:gd name="T15" fmla="*/ 357 h 358"/>
                <a:gd name="T16" fmla="*/ 80 w 199"/>
                <a:gd name="T17" fmla="*/ 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358">
                  <a:moveTo>
                    <a:pt x="80" y="34"/>
                  </a:moveTo>
                  <a:lnTo>
                    <a:pt x="0" y="34"/>
                  </a:lnTo>
                  <a:lnTo>
                    <a:pt x="0" y="0"/>
                  </a:lnTo>
                  <a:lnTo>
                    <a:pt x="198" y="0"/>
                  </a:lnTo>
                  <a:lnTo>
                    <a:pt x="198" y="34"/>
                  </a:lnTo>
                  <a:lnTo>
                    <a:pt x="118" y="34"/>
                  </a:lnTo>
                  <a:lnTo>
                    <a:pt x="118" y="357"/>
                  </a:lnTo>
                  <a:lnTo>
                    <a:pt x="80" y="357"/>
                  </a:lnTo>
                  <a:lnTo>
                    <a:pt x="80" y="34"/>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4" name="Freeform 414">
              <a:extLst>
                <a:ext uri="{FF2B5EF4-FFF2-40B4-BE49-F238E27FC236}">
                  <a16:creationId xmlns:a16="http://schemas.microsoft.com/office/drawing/2014/main" id="{BEA7A1FA-CCF3-4D6C-BCD3-DE5631F6B422}"/>
                </a:ext>
              </a:extLst>
            </p:cNvPr>
            <p:cNvSpPr>
              <a:spLocks noChangeArrowheads="1"/>
            </p:cNvSpPr>
            <p:nvPr/>
          </p:nvSpPr>
          <p:spPr bwMode="auto">
            <a:xfrm>
              <a:off x="3371188" y="1256091"/>
              <a:ext cx="52693" cy="101621"/>
            </a:xfrm>
            <a:custGeom>
              <a:avLst/>
              <a:gdLst>
                <a:gd name="T0" fmla="*/ 38 w 187"/>
                <a:gd name="T1" fmla="*/ 357 h 358"/>
                <a:gd name="T2" fmla="*/ 0 w 187"/>
                <a:gd name="T3" fmla="*/ 0 h 358"/>
                <a:gd name="T4" fmla="*/ 91 w 187"/>
                <a:gd name="T5" fmla="*/ 0 h 358"/>
                <a:gd name="T6" fmla="*/ 133 w 187"/>
                <a:gd name="T7" fmla="*/ 3 h 358"/>
                <a:gd name="T8" fmla="*/ 159 w 187"/>
                <a:gd name="T9" fmla="*/ 22 h 358"/>
                <a:gd name="T10" fmla="*/ 178 w 187"/>
                <a:gd name="T11" fmla="*/ 53 h 358"/>
                <a:gd name="T12" fmla="*/ 182 w 187"/>
                <a:gd name="T13" fmla="*/ 91 h 358"/>
                <a:gd name="T14" fmla="*/ 182 w 187"/>
                <a:gd name="T15" fmla="*/ 110 h 358"/>
                <a:gd name="T16" fmla="*/ 175 w 187"/>
                <a:gd name="T17" fmla="*/ 140 h 358"/>
                <a:gd name="T18" fmla="*/ 152 w 187"/>
                <a:gd name="T19" fmla="*/ 167 h 358"/>
                <a:gd name="T20" fmla="*/ 137 w 187"/>
                <a:gd name="T21" fmla="*/ 174 h 358"/>
                <a:gd name="T22" fmla="*/ 156 w 187"/>
                <a:gd name="T23" fmla="*/ 186 h 358"/>
                <a:gd name="T24" fmla="*/ 171 w 187"/>
                <a:gd name="T25" fmla="*/ 205 h 358"/>
                <a:gd name="T26" fmla="*/ 178 w 187"/>
                <a:gd name="T27" fmla="*/ 266 h 358"/>
                <a:gd name="T28" fmla="*/ 178 w 187"/>
                <a:gd name="T29" fmla="*/ 281 h 358"/>
                <a:gd name="T30" fmla="*/ 186 w 187"/>
                <a:gd name="T31" fmla="*/ 357 h 358"/>
                <a:gd name="T32" fmla="*/ 144 w 187"/>
                <a:gd name="T33" fmla="*/ 357 h 358"/>
                <a:gd name="T34" fmla="*/ 141 w 187"/>
                <a:gd name="T35" fmla="*/ 277 h 358"/>
                <a:gd name="T36" fmla="*/ 141 w 187"/>
                <a:gd name="T37" fmla="*/ 266 h 358"/>
                <a:gd name="T38" fmla="*/ 133 w 187"/>
                <a:gd name="T39" fmla="*/ 220 h 358"/>
                <a:gd name="T40" fmla="*/ 122 w 187"/>
                <a:gd name="T41" fmla="*/ 201 h 358"/>
                <a:gd name="T42" fmla="*/ 99 w 187"/>
                <a:gd name="T43" fmla="*/ 193 h 358"/>
                <a:gd name="T44" fmla="*/ 38 w 187"/>
                <a:gd name="T45" fmla="*/ 189 h 358"/>
                <a:gd name="T46" fmla="*/ 83 w 187"/>
                <a:gd name="T47" fmla="*/ 159 h 358"/>
                <a:gd name="T48" fmla="*/ 99 w 187"/>
                <a:gd name="T49" fmla="*/ 155 h 358"/>
                <a:gd name="T50" fmla="*/ 122 w 187"/>
                <a:gd name="T51" fmla="*/ 148 h 358"/>
                <a:gd name="T52" fmla="*/ 137 w 187"/>
                <a:gd name="T53" fmla="*/ 129 h 358"/>
                <a:gd name="T54" fmla="*/ 144 w 187"/>
                <a:gd name="T55" fmla="*/ 91 h 358"/>
                <a:gd name="T56" fmla="*/ 141 w 187"/>
                <a:gd name="T57" fmla="*/ 68 h 358"/>
                <a:gd name="T58" fmla="*/ 129 w 187"/>
                <a:gd name="T59" fmla="*/ 49 h 358"/>
                <a:gd name="T60" fmla="*/ 114 w 187"/>
                <a:gd name="T61" fmla="*/ 37 h 358"/>
                <a:gd name="T62" fmla="*/ 87 w 187"/>
                <a:gd name="T63" fmla="*/ 30 h 358"/>
                <a:gd name="T64" fmla="*/ 38 w 187"/>
                <a:gd name="T65" fmla="*/ 15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358">
                  <a:moveTo>
                    <a:pt x="38" y="189"/>
                  </a:moveTo>
                  <a:lnTo>
                    <a:pt x="38" y="357"/>
                  </a:lnTo>
                  <a:lnTo>
                    <a:pt x="0" y="357"/>
                  </a:lnTo>
                  <a:lnTo>
                    <a:pt x="0" y="0"/>
                  </a:lnTo>
                  <a:lnTo>
                    <a:pt x="91" y="0"/>
                  </a:lnTo>
                  <a:lnTo>
                    <a:pt x="91" y="0"/>
                  </a:lnTo>
                  <a:lnTo>
                    <a:pt x="114" y="0"/>
                  </a:lnTo>
                  <a:lnTo>
                    <a:pt x="133" y="3"/>
                  </a:lnTo>
                  <a:lnTo>
                    <a:pt x="148" y="11"/>
                  </a:lnTo>
                  <a:lnTo>
                    <a:pt x="159" y="22"/>
                  </a:lnTo>
                  <a:lnTo>
                    <a:pt x="171" y="34"/>
                  </a:lnTo>
                  <a:lnTo>
                    <a:pt x="178" y="53"/>
                  </a:lnTo>
                  <a:lnTo>
                    <a:pt x="182" y="68"/>
                  </a:lnTo>
                  <a:lnTo>
                    <a:pt x="182" y="91"/>
                  </a:lnTo>
                  <a:lnTo>
                    <a:pt x="182" y="91"/>
                  </a:lnTo>
                  <a:lnTo>
                    <a:pt x="182" y="110"/>
                  </a:lnTo>
                  <a:lnTo>
                    <a:pt x="178" y="125"/>
                  </a:lnTo>
                  <a:lnTo>
                    <a:pt x="175" y="140"/>
                  </a:lnTo>
                  <a:lnTo>
                    <a:pt x="167" y="148"/>
                  </a:lnTo>
                  <a:lnTo>
                    <a:pt x="152" y="167"/>
                  </a:lnTo>
                  <a:lnTo>
                    <a:pt x="137" y="174"/>
                  </a:lnTo>
                  <a:lnTo>
                    <a:pt x="137" y="174"/>
                  </a:lnTo>
                  <a:lnTo>
                    <a:pt x="148" y="178"/>
                  </a:lnTo>
                  <a:lnTo>
                    <a:pt x="156" y="186"/>
                  </a:lnTo>
                  <a:lnTo>
                    <a:pt x="163" y="193"/>
                  </a:lnTo>
                  <a:lnTo>
                    <a:pt x="171" y="205"/>
                  </a:lnTo>
                  <a:lnTo>
                    <a:pt x="178" y="231"/>
                  </a:lnTo>
                  <a:lnTo>
                    <a:pt x="178" y="266"/>
                  </a:lnTo>
                  <a:lnTo>
                    <a:pt x="178" y="281"/>
                  </a:lnTo>
                  <a:lnTo>
                    <a:pt x="178" y="281"/>
                  </a:lnTo>
                  <a:lnTo>
                    <a:pt x="182" y="322"/>
                  </a:lnTo>
                  <a:lnTo>
                    <a:pt x="186" y="357"/>
                  </a:lnTo>
                  <a:lnTo>
                    <a:pt x="144" y="357"/>
                  </a:lnTo>
                  <a:lnTo>
                    <a:pt x="144" y="357"/>
                  </a:lnTo>
                  <a:lnTo>
                    <a:pt x="141" y="322"/>
                  </a:lnTo>
                  <a:lnTo>
                    <a:pt x="141" y="277"/>
                  </a:lnTo>
                  <a:lnTo>
                    <a:pt x="141" y="266"/>
                  </a:lnTo>
                  <a:lnTo>
                    <a:pt x="141" y="266"/>
                  </a:lnTo>
                  <a:lnTo>
                    <a:pt x="137" y="231"/>
                  </a:lnTo>
                  <a:lnTo>
                    <a:pt x="133" y="220"/>
                  </a:lnTo>
                  <a:lnTo>
                    <a:pt x="129" y="208"/>
                  </a:lnTo>
                  <a:lnTo>
                    <a:pt x="122" y="201"/>
                  </a:lnTo>
                  <a:lnTo>
                    <a:pt x="110" y="197"/>
                  </a:lnTo>
                  <a:lnTo>
                    <a:pt x="99" y="193"/>
                  </a:lnTo>
                  <a:lnTo>
                    <a:pt x="83" y="189"/>
                  </a:lnTo>
                  <a:lnTo>
                    <a:pt x="38" y="189"/>
                  </a:lnTo>
                  <a:close/>
                  <a:moveTo>
                    <a:pt x="38" y="159"/>
                  </a:moveTo>
                  <a:lnTo>
                    <a:pt x="83" y="159"/>
                  </a:lnTo>
                  <a:lnTo>
                    <a:pt x="83" y="159"/>
                  </a:lnTo>
                  <a:lnTo>
                    <a:pt x="99" y="155"/>
                  </a:lnTo>
                  <a:lnTo>
                    <a:pt x="110" y="152"/>
                  </a:lnTo>
                  <a:lnTo>
                    <a:pt x="122" y="148"/>
                  </a:lnTo>
                  <a:lnTo>
                    <a:pt x="129" y="140"/>
                  </a:lnTo>
                  <a:lnTo>
                    <a:pt x="137" y="129"/>
                  </a:lnTo>
                  <a:lnTo>
                    <a:pt x="141" y="121"/>
                  </a:lnTo>
                  <a:lnTo>
                    <a:pt x="144" y="91"/>
                  </a:lnTo>
                  <a:lnTo>
                    <a:pt x="144" y="91"/>
                  </a:lnTo>
                  <a:lnTo>
                    <a:pt x="141" y="68"/>
                  </a:lnTo>
                  <a:lnTo>
                    <a:pt x="137" y="56"/>
                  </a:lnTo>
                  <a:lnTo>
                    <a:pt x="129" y="49"/>
                  </a:lnTo>
                  <a:lnTo>
                    <a:pt x="122" y="41"/>
                  </a:lnTo>
                  <a:lnTo>
                    <a:pt x="114" y="37"/>
                  </a:lnTo>
                  <a:lnTo>
                    <a:pt x="102" y="34"/>
                  </a:lnTo>
                  <a:lnTo>
                    <a:pt x="87" y="30"/>
                  </a:lnTo>
                  <a:lnTo>
                    <a:pt x="38" y="30"/>
                  </a:lnTo>
                  <a:lnTo>
                    <a:pt x="38" y="159"/>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5" name="Freeform 415">
              <a:extLst>
                <a:ext uri="{FF2B5EF4-FFF2-40B4-BE49-F238E27FC236}">
                  <a16:creationId xmlns:a16="http://schemas.microsoft.com/office/drawing/2014/main" id="{EC51FEA4-5BD9-4A6C-9B4D-0B925499CBEA}"/>
                </a:ext>
              </a:extLst>
            </p:cNvPr>
            <p:cNvSpPr>
              <a:spLocks noChangeArrowheads="1"/>
            </p:cNvSpPr>
            <p:nvPr/>
          </p:nvSpPr>
          <p:spPr bwMode="auto">
            <a:xfrm>
              <a:off x="3438936" y="1256091"/>
              <a:ext cx="55202" cy="102876"/>
            </a:xfrm>
            <a:custGeom>
              <a:avLst/>
              <a:gdLst>
                <a:gd name="T0" fmla="*/ 38 w 195"/>
                <a:gd name="T1" fmla="*/ 0 h 361"/>
                <a:gd name="T2" fmla="*/ 38 w 195"/>
                <a:gd name="T3" fmla="*/ 250 h 361"/>
                <a:gd name="T4" fmla="*/ 38 w 195"/>
                <a:gd name="T5" fmla="*/ 250 h 361"/>
                <a:gd name="T6" fmla="*/ 42 w 195"/>
                <a:gd name="T7" fmla="*/ 277 h 361"/>
                <a:gd name="T8" fmla="*/ 46 w 195"/>
                <a:gd name="T9" fmla="*/ 292 h 361"/>
                <a:gd name="T10" fmla="*/ 50 w 195"/>
                <a:gd name="T11" fmla="*/ 304 h 361"/>
                <a:gd name="T12" fmla="*/ 57 w 195"/>
                <a:gd name="T13" fmla="*/ 311 h 361"/>
                <a:gd name="T14" fmla="*/ 69 w 195"/>
                <a:gd name="T15" fmla="*/ 319 h 361"/>
                <a:gd name="T16" fmla="*/ 80 w 195"/>
                <a:gd name="T17" fmla="*/ 326 h 361"/>
                <a:gd name="T18" fmla="*/ 95 w 195"/>
                <a:gd name="T19" fmla="*/ 326 h 361"/>
                <a:gd name="T20" fmla="*/ 95 w 195"/>
                <a:gd name="T21" fmla="*/ 326 h 361"/>
                <a:gd name="T22" fmla="*/ 114 w 195"/>
                <a:gd name="T23" fmla="*/ 326 h 361"/>
                <a:gd name="T24" fmla="*/ 125 w 195"/>
                <a:gd name="T25" fmla="*/ 322 h 361"/>
                <a:gd name="T26" fmla="*/ 137 w 195"/>
                <a:gd name="T27" fmla="*/ 315 h 361"/>
                <a:gd name="T28" fmla="*/ 144 w 195"/>
                <a:gd name="T29" fmla="*/ 304 h 361"/>
                <a:gd name="T30" fmla="*/ 148 w 195"/>
                <a:gd name="T31" fmla="*/ 292 h 361"/>
                <a:gd name="T32" fmla="*/ 152 w 195"/>
                <a:gd name="T33" fmla="*/ 281 h 361"/>
                <a:gd name="T34" fmla="*/ 156 w 195"/>
                <a:gd name="T35" fmla="*/ 250 h 361"/>
                <a:gd name="T36" fmla="*/ 156 w 195"/>
                <a:gd name="T37" fmla="*/ 0 h 361"/>
                <a:gd name="T38" fmla="*/ 194 w 195"/>
                <a:gd name="T39" fmla="*/ 0 h 361"/>
                <a:gd name="T40" fmla="*/ 194 w 195"/>
                <a:gd name="T41" fmla="*/ 250 h 361"/>
                <a:gd name="T42" fmla="*/ 194 w 195"/>
                <a:gd name="T43" fmla="*/ 250 h 361"/>
                <a:gd name="T44" fmla="*/ 194 w 195"/>
                <a:gd name="T45" fmla="*/ 273 h 361"/>
                <a:gd name="T46" fmla="*/ 190 w 195"/>
                <a:gd name="T47" fmla="*/ 296 h 361"/>
                <a:gd name="T48" fmla="*/ 182 w 195"/>
                <a:gd name="T49" fmla="*/ 315 h 361"/>
                <a:gd name="T50" fmla="*/ 175 w 195"/>
                <a:gd name="T51" fmla="*/ 330 h 361"/>
                <a:gd name="T52" fmla="*/ 160 w 195"/>
                <a:gd name="T53" fmla="*/ 341 h 361"/>
                <a:gd name="T54" fmla="*/ 144 w 195"/>
                <a:gd name="T55" fmla="*/ 353 h 361"/>
                <a:gd name="T56" fmla="*/ 122 w 195"/>
                <a:gd name="T57" fmla="*/ 360 h 361"/>
                <a:gd name="T58" fmla="*/ 95 w 195"/>
                <a:gd name="T59" fmla="*/ 360 h 361"/>
                <a:gd name="T60" fmla="*/ 95 w 195"/>
                <a:gd name="T61" fmla="*/ 360 h 361"/>
                <a:gd name="T62" fmla="*/ 72 w 195"/>
                <a:gd name="T63" fmla="*/ 360 h 361"/>
                <a:gd name="T64" fmla="*/ 50 w 195"/>
                <a:gd name="T65" fmla="*/ 353 h 361"/>
                <a:gd name="T66" fmla="*/ 34 w 195"/>
                <a:gd name="T67" fmla="*/ 345 h 361"/>
                <a:gd name="T68" fmla="*/ 19 w 195"/>
                <a:gd name="T69" fmla="*/ 330 h 361"/>
                <a:gd name="T70" fmla="*/ 12 w 195"/>
                <a:gd name="T71" fmla="*/ 315 h 361"/>
                <a:gd name="T72" fmla="*/ 4 w 195"/>
                <a:gd name="T73" fmla="*/ 296 h 361"/>
                <a:gd name="T74" fmla="*/ 0 w 195"/>
                <a:gd name="T75" fmla="*/ 277 h 361"/>
                <a:gd name="T76" fmla="*/ 0 w 195"/>
                <a:gd name="T77" fmla="*/ 250 h 361"/>
                <a:gd name="T78" fmla="*/ 0 w 195"/>
                <a:gd name="T79" fmla="*/ 0 h 361"/>
                <a:gd name="T80" fmla="*/ 38 w 195"/>
                <a:gd name="T8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361">
                  <a:moveTo>
                    <a:pt x="38" y="0"/>
                  </a:moveTo>
                  <a:lnTo>
                    <a:pt x="38" y="250"/>
                  </a:lnTo>
                  <a:lnTo>
                    <a:pt x="38" y="250"/>
                  </a:lnTo>
                  <a:lnTo>
                    <a:pt x="42" y="277"/>
                  </a:lnTo>
                  <a:lnTo>
                    <a:pt x="46" y="292"/>
                  </a:lnTo>
                  <a:lnTo>
                    <a:pt x="50" y="304"/>
                  </a:lnTo>
                  <a:lnTo>
                    <a:pt x="57" y="311"/>
                  </a:lnTo>
                  <a:lnTo>
                    <a:pt x="69" y="319"/>
                  </a:lnTo>
                  <a:lnTo>
                    <a:pt x="80" y="326"/>
                  </a:lnTo>
                  <a:lnTo>
                    <a:pt x="95" y="326"/>
                  </a:lnTo>
                  <a:lnTo>
                    <a:pt x="95" y="326"/>
                  </a:lnTo>
                  <a:lnTo>
                    <a:pt x="114" y="326"/>
                  </a:lnTo>
                  <a:lnTo>
                    <a:pt x="125" y="322"/>
                  </a:lnTo>
                  <a:lnTo>
                    <a:pt x="137" y="315"/>
                  </a:lnTo>
                  <a:lnTo>
                    <a:pt x="144" y="304"/>
                  </a:lnTo>
                  <a:lnTo>
                    <a:pt x="148" y="292"/>
                  </a:lnTo>
                  <a:lnTo>
                    <a:pt x="152" y="281"/>
                  </a:lnTo>
                  <a:lnTo>
                    <a:pt x="156" y="250"/>
                  </a:lnTo>
                  <a:lnTo>
                    <a:pt x="156" y="0"/>
                  </a:lnTo>
                  <a:lnTo>
                    <a:pt x="194" y="0"/>
                  </a:lnTo>
                  <a:lnTo>
                    <a:pt x="194" y="250"/>
                  </a:lnTo>
                  <a:lnTo>
                    <a:pt x="194" y="250"/>
                  </a:lnTo>
                  <a:lnTo>
                    <a:pt x="194" y="273"/>
                  </a:lnTo>
                  <a:lnTo>
                    <a:pt x="190" y="296"/>
                  </a:lnTo>
                  <a:lnTo>
                    <a:pt x="182" y="315"/>
                  </a:lnTo>
                  <a:lnTo>
                    <a:pt x="175" y="330"/>
                  </a:lnTo>
                  <a:lnTo>
                    <a:pt x="160" y="341"/>
                  </a:lnTo>
                  <a:lnTo>
                    <a:pt x="144" y="353"/>
                  </a:lnTo>
                  <a:lnTo>
                    <a:pt x="122" y="360"/>
                  </a:lnTo>
                  <a:lnTo>
                    <a:pt x="95" y="360"/>
                  </a:lnTo>
                  <a:lnTo>
                    <a:pt x="95" y="360"/>
                  </a:lnTo>
                  <a:lnTo>
                    <a:pt x="72" y="360"/>
                  </a:lnTo>
                  <a:lnTo>
                    <a:pt x="50" y="353"/>
                  </a:lnTo>
                  <a:lnTo>
                    <a:pt x="34" y="345"/>
                  </a:lnTo>
                  <a:lnTo>
                    <a:pt x="19" y="330"/>
                  </a:lnTo>
                  <a:lnTo>
                    <a:pt x="12" y="315"/>
                  </a:lnTo>
                  <a:lnTo>
                    <a:pt x="4" y="296"/>
                  </a:lnTo>
                  <a:lnTo>
                    <a:pt x="0" y="277"/>
                  </a:lnTo>
                  <a:lnTo>
                    <a:pt x="0" y="250"/>
                  </a:lnTo>
                  <a:lnTo>
                    <a:pt x="0" y="0"/>
                  </a:lnTo>
                  <a:lnTo>
                    <a:pt x="38"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6" name="Freeform 416">
              <a:extLst>
                <a:ext uri="{FF2B5EF4-FFF2-40B4-BE49-F238E27FC236}">
                  <a16:creationId xmlns:a16="http://schemas.microsoft.com/office/drawing/2014/main" id="{65E98DF1-BA80-40F0-A6C5-52D8653DC552}"/>
                </a:ext>
              </a:extLst>
            </p:cNvPr>
            <p:cNvSpPr>
              <a:spLocks noChangeArrowheads="1"/>
            </p:cNvSpPr>
            <p:nvPr/>
          </p:nvSpPr>
          <p:spPr bwMode="auto">
            <a:xfrm>
              <a:off x="3514212" y="1256091"/>
              <a:ext cx="72766" cy="101621"/>
            </a:xfrm>
            <a:custGeom>
              <a:avLst/>
              <a:gdLst>
                <a:gd name="T0" fmla="*/ 213 w 256"/>
                <a:gd name="T1" fmla="*/ 205 h 358"/>
                <a:gd name="T2" fmla="*/ 213 w 256"/>
                <a:gd name="T3" fmla="*/ 205 h 358"/>
                <a:gd name="T4" fmla="*/ 216 w 256"/>
                <a:gd name="T5" fmla="*/ 34 h 358"/>
                <a:gd name="T6" fmla="*/ 216 w 256"/>
                <a:gd name="T7" fmla="*/ 34 h 358"/>
                <a:gd name="T8" fmla="*/ 216 w 256"/>
                <a:gd name="T9" fmla="*/ 34 h 358"/>
                <a:gd name="T10" fmla="*/ 186 w 256"/>
                <a:gd name="T11" fmla="*/ 174 h 358"/>
                <a:gd name="T12" fmla="*/ 141 w 256"/>
                <a:gd name="T13" fmla="*/ 357 h 358"/>
                <a:gd name="T14" fmla="*/ 103 w 256"/>
                <a:gd name="T15" fmla="*/ 357 h 358"/>
                <a:gd name="T16" fmla="*/ 103 w 256"/>
                <a:gd name="T17" fmla="*/ 357 h 358"/>
                <a:gd name="T18" fmla="*/ 34 w 256"/>
                <a:gd name="T19" fmla="*/ 30 h 358"/>
                <a:gd name="T20" fmla="*/ 34 w 256"/>
                <a:gd name="T21" fmla="*/ 30 h 358"/>
                <a:gd name="T22" fmla="*/ 34 w 256"/>
                <a:gd name="T23" fmla="*/ 30 h 358"/>
                <a:gd name="T24" fmla="*/ 38 w 256"/>
                <a:gd name="T25" fmla="*/ 212 h 358"/>
                <a:gd name="T26" fmla="*/ 38 w 256"/>
                <a:gd name="T27" fmla="*/ 357 h 358"/>
                <a:gd name="T28" fmla="*/ 0 w 256"/>
                <a:gd name="T29" fmla="*/ 357 h 358"/>
                <a:gd name="T30" fmla="*/ 0 w 256"/>
                <a:gd name="T31" fmla="*/ 0 h 358"/>
                <a:gd name="T32" fmla="*/ 61 w 256"/>
                <a:gd name="T33" fmla="*/ 0 h 358"/>
                <a:gd name="T34" fmla="*/ 61 w 256"/>
                <a:gd name="T35" fmla="*/ 0 h 358"/>
                <a:gd name="T36" fmla="*/ 99 w 256"/>
                <a:gd name="T37" fmla="*/ 171 h 358"/>
                <a:gd name="T38" fmla="*/ 126 w 256"/>
                <a:gd name="T39" fmla="*/ 292 h 358"/>
                <a:gd name="T40" fmla="*/ 126 w 256"/>
                <a:gd name="T41" fmla="*/ 292 h 358"/>
                <a:gd name="T42" fmla="*/ 126 w 256"/>
                <a:gd name="T43" fmla="*/ 292 h 358"/>
                <a:gd name="T44" fmla="*/ 152 w 256"/>
                <a:gd name="T45" fmla="*/ 171 h 358"/>
                <a:gd name="T46" fmla="*/ 194 w 256"/>
                <a:gd name="T47" fmla="*/ 0 h 358"/>
                <a:gd name="T48" fmla="*/ 255 w 256"/>
                <a:gd name="T49" fmla="*/ 0 h 358"/>
                <a:gd name="T50" fmla="*/ 255 w 256"/>
                <a:gd name="T51" fmla="*/ 357 h 358"/>
                <a:gd name="T52" fmla="*/ 213 w 256"/>
                <a:gd name="T53" fmla="*/ 357 h 358"/>
                <a:gd name="T54" fmla="*/ 213 w 256"/>
                <a:gd name="T55" fmla="*/ 20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6" h="358">
                  <a:moveTo>
                    <a:pt x="213" y="205"/>
                  </a:moveTo>
                  <a:lnTo>
                    <a:pt x="213" y="205"/>
                  </a:lnTo>
                  <a:lnTo>
                    <a:pt x="216" y="34"/>
                  </a:lnTo>
                  <a:lnTo>
                    <a:pt x="216" y="34"/>
                  </a:lnTo>
                  <a:lnTo>
                    <a:pt x="216" y="34"/>
                  </a:lnTo>
                  <a:lnTo>
                    <a:pt x="186" y="174"/>
                  </a:lnTo>
                  <a:lnTo>
                    <a:pt x="141" y="357"/>
                  </a:lnTo>
                  <a:lnTo>
                    <a:pt x="103" y="357"/>
                  </a:lnTo>
                  <a:lnTo>
                    <a:pt x="103" y="357"/>
                  </a:lnTo>
                  <a:lnTo>
                    <a:pt x="34" y="30"/>
                  </a:lnTo>
                  <a:lnTo>
                    <a:pt x="34" y="30"/>
                  </a:lnTo>
                  <a:lnTo>
                    <a:pt x="34" y="30"/>
                  </a:lnTo>
                  <a:lnTo>
                    <a:pt x="38" y="212"/>
                  </a:lnTo>
                  <a:lnTo>
                    <a:pt x="38" y="357"/>
                  </a:lnTo>
                  <a:lnTo>
                    <a:pt x="0" y="357"/>
                  </a:lnTo>
                  <a:lnTo>
                    <a:pt x="0" y="0"/>
                  </a:lnTo>
                  <a:lnTo>
                    <a:pt x="61" y="0"/>
                  </a:lnTo>
                  <a:lnTo>
                    <a:pt x="61" y="0"/>
                  </a:lnTo>
                  <a:lnTo>
                    <a:pt x="99" y="171"/>
                  </a:lnTo>
                  <a:lnTo>
                    <a:pt x="126" y="292"/>
                  </a:lnTo>
                  <a:lnTo>
                    <a:pt x="126" y="292"/>
                  </a:lnTo>
                  <a:lnTo>
                    <a:pt x="126" y="292"/>
                  </a:lnTo>
                  <a:lnTo>
                    <a:pt x="152" y="171"/>
                  </a:lnTo>
                  <a:lnTo>
                    <a:pt x="194" y="0"/>
                  </a:lnTo>
                  <a:lnTo>
                    <a:pt x="255" y="0"/>
                  </a:lnTo>
                  <a:lnTo>
                    <a:pt x="255" y="357"/>
                  </a:lnTo>
                  <a:lnTo>
                    <a:pt x="213" y="357"/>
                  </a:lnTo>
                  <a:lnTo>
                    <a:pt x="213" y="205"/>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7" name="Freeform 417">
              <a:extLst>
                <a:ext uri="{FF2B5EF4-FFF2-40B4-BE49-F238E27FC236}">
                  <a16:creationId xmlns:a16="http://schemas.microsoft.com/office/drawing/2014/main" id="{CC958E9F-DFEC-4D8C-A04F-2453CAFD4E70}"/>
                </a:ext>
              </a:extLst>
            </p:cNvPr>
            <p:cNvSpPr>
              <a:spLocks noChangeArrowheads="1"/>
            </p:cNvSpPr>
            <p:nvPr/>
          </p:nvSpPr>
          <p:spPr bwMode="auto">
            <a:xfrm>
              <a:off x="5515280" y="1256091"/>
              <a:ext cx="11292" cy="101621"/>
            </a:xfrm>
            <a:custGeom>
              <a:avLst/>
              <a:gdLst>
                <a:gd name="T0" fmla="*/ 38 w 39"/>
                <a:gd name="T1" fmla="*/ 0 h 358"/>
                <a:gd name="T2" fmla="*/ 38 w 39"/>
                <a:gd name="T3" fmla="*/ 357 h 358"/>
                <a:gd name="T4" fmla="*/ 0 w 39"/>
                <a:gd name="T5" fmla="*/ 357 h 358"/>
                <a:gd name="T6" fmla="*/ 0 w 39"/>
                <a:gd name="T7" fmla="*/ 0 h 358"/>
                <a:gd name="T8" fmla="*/ 38 w 39"/>
                <a:gd name="T9" fmla="*/ 0 h 358"/>
              </a:gdLst>
              <a:ahLst/>
              <a:cxnLst>
                <a:cxn ang="0">
                  <a:pos x="T0" y="T1"/>
                </a:cxn>
                <a:cxn ang="0">
                  <a:pos x="T2" y="T3"/>
                </a:cxn>
                <a:cxn ang="0">
                  <a:pos x="T4" y="T5"/>
                </a:cxn>
                <a:cxn ang="0">
                  <a:pos x="T6" y="T7"/>
                </a:cxn>
                <a:cxn ang="0">
                  <a:pos x="T8" y="T9"/>
                </a:cxn>
              </a:cxnLst>
              <a:rect l="0" t="0" r="r" b="b"/>
              <a:pathLst>
                <a:path w="39" h="358">
                  <a:moveTo>
                    <a:pt x="38" y="0"/>
                  </a:moveTo>
                  <a:lnTo>
                    <a:pt x="38" y="357"/>
                  </a:lnTo>
                  <a:lnTo>
                    <a:pt x="0" y="357"/>
                  </a:lnTo>
                  <a:lnTo>
                    <a:pt x="0" y="0"/>
                  </a:lnTo>
                  <a:lnTo>
                    <a:pt x="38"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8" name="Freeform 418">
              <a:extLst>
                <a:ext uri="{FF2B5EF4-FFF2-40B4-BE49-F238E27FC236}">
                  <a16:creationId xmlns:a16="http://schemas.microsoft.com/office/drawing/2014/main" id="{CC572811-4656-457C-81A7-A21B1F822445}"/>
                </a:ext>
              </a:extLst>
            </p:cNvPr>
            <p:cNvSpPr>
              <a:spLocks noChangeArrowheads="1"/>
            </p:cNvSpPr>
            <p:nvPr/>
          </p:nvSpPr>
          <p:spPr bwMode="auto">
            <a:xfrm>
              <a:off x="5546645" y="1256091"/>
              <a:ext cx="56456" cy="101621"/>
            </a:xfrm>
            <a:custGeom>
              <a:avLst/>
              <a:gdLst>
                <a:gd name="T0" fmla="*/ 0 w 199"/>
                <a:gd name="T1" fmla="*/ 357 h 358"/>
                <a:gd name="T2" fmla="*/ 0 w 199"/>
                <a:gd name="T3" fmla="*/ 0 h 358"/>
                <a:gd name="T4" fmla="*/ 50 w 199"/>
                <a:gd name="T5" fmla="*/ 0 h 358"/>
                <a:gd name="T6" fmla="*/ 50 w 199"/>
                <a:gd name="T7" fmla="*/ 0 h 358"/>
                <a:gd name="T8" fmla="*/ 164 w 199"/>
                <a:gd name="T9" fmla="*/ 296 h 358"/>
                <a:gd name="T10" fmla="*/ 167 w 199"/>
                <a:gd name="T11" fmla="*/ 296 h 358"/>
                <a:gd name="T12" fmla="*/ 167 w 199"/>
                <a:gd name="T13" fmla="*/ 296 h 358"/>
                <a:gd name="T14" fmla="*/ 164 w 199"/>
                <a:gd name="T15" fmla="*/ 220 h 358"/>
                <a:gd name="T16" fmla="*/ 164 w 199"/>
                <a:gd name="T17" fmla="*/ 136 h 358"/>
                <a:gd name="T18" fmla="*/ 164 w 199"/>
                <a:gd name="T19" fmla="*/ 0 h 358"/>
                <a:gd name="T20" fmla="*/ 198 w 199"/>
                <a:gd name="T21" fmla="*/ 0 h 358"/>
                <a:gd name="T22" fmla="*/ 198 w 199"/>
                <a:gd name="T23" fmla="*/ 357 h 358"/>
                <a:gd name="T24" fmla="*/ 152 w 199"/>
                <a:gd name="T25" fmla="*/ 357 h 358"/>
                <a:gd name="T26" fmla="*/ 152 w 199"/>
                <a:gd name="T27" fmla="*/ 357 h 358"/>
                <a:gd name="T28" fmla="*/ 35 w 199"/>
                <a:gd name="T29" fmla="*/ 49 h 358"/>
                <a:gd name="T30" fmla="*/ 35 w 199"/>
                <a:gd name="T31" fmla="*/ 49 h 358"/>
                <a:gd name="T32" fmla="*/ 35 w 199"/>
                <a:gd name="T33" fmla="*/ 49 h 358"/>
                <a:gd name="T34" fmla="*/ 35 w 199"/>
                <a:gd name="T35" fmla="*/ 125 h 358"/>
                <a:gd name="T36" fmla="*/ 38 w 199"/>
                <a:gd name="T37" fmla="*/ 216 h 358"/>
                <a:gd name="T38" fmla="*/ 38 w 199"/>
                <a:gd name="T39" fmla="*/ 357 h 358"/>
                <a:gd name="T40" fmla="*/ 0 w 199"/>
                <a:gd name="T41"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9" h="358">
                  <a:moveTo>
                    <a:pt x="0" y="357"/>
                  </a:moveTo>
                  <a:lnTo>
                    <a:pt x="0" y="0"/>
                  </a:lnTo>
                  <a:lnTo>
                    <a:pt x="50" y="0"/>
                  </a:lnTo>
                  <a:lnTo>
                    <a:pt x="50" y="0"/>
                  </a:lnTo>
                  <a:lnTo>
                    <a:pt x="164" y="296"/>
                  </a:lnTo>
                  <a:lnTo>
                    <a:pt x="167" y="296"/>
                  </a:lnTo>
                  <a:lnTo>
                    <a:pt x="167" y="296"/>
                  </a:lnTo>
                  <a:lnTo>
                    <a:pt x="164" y="220"/>
                  </a:lnTo>
                  <a:lnTo>
                    <a:pt x="164" y="136"/>
                  </a:lnTo>
                  <a:lnTo>
                    <a:pt x="164" y="0"/>
                  </a:lnTo>
                  <a:lnTo>
                    <a:pt x="198" y="0"/>
                  </a:lnTo>
                  <a:lnTo>
                    <a:pt x="198" y="357"/>
                  </a:lnTo>
                  <a:lnTo>
                    <a:pt x="152" y="357"/>
                  </a:lnTo>
                  <a:lnTo>
                    <a:pt x="152" y="357"/>
                  </a:lnTo>
                  <a:lnTo>
                    <a:pt x="35" y="49"/>
                  </a:lnTo>
                  <a:lnTo>
                    <a:pt x="35" y="49"/>
                  </a:lnTo>
                  <a:lnTo>
                    <a:pt x="35" y="49"/>
                  </a:lnTo>
                  <a:lnTo>
                    <a:pt x="35" y="125"/>
                  </a:lnTo>
                  <a:lnTo>
                    <a:pt x="38" y="216"/>
                  </a:lnTo>
                  <a:lnTo>
                    <a:pt x="38" y="357"/>
                  </a:lnTo>
                  <a:lnTo>
                    <a:pt x="0" y="357"/>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89" name="Freeform 419">
              <a:extLst>
                <a:ext uri="{FF2B5EF4-FFF2-40B4-BE49-F238E27FC236}">
                  <a16:creationId xmlns:a16="http://schemas.microsoft.com/office/drawing/2014/main" id="{8792EE96-0B4A-4DD9-AF3B-0CFB9CB6A8C3}"/>
                </a:ext>
              </a:extLst>
            </p:cNvPr>
            <p:cNvSpPr>
              <a:spLocks noChangeArrowheads="1"/>
            </p:cNvSpPr>
            <p:nvPr/>
          </p:nvSpPr>
          <p:spPr bwMode="auto">
            <a:xfrm>
              <a:off x="5623175" y="1256091"/>
              <a:ext cx="46420" cy="101621"/>
            </a:xfrm>
            <a:custGeom>
              <a:avLst/>
              <a:gdLst>
                <a:gd name="T0" fmla="*/ 0 w 164"/>
                <a:gd name="T1" fmla="*/ 0 h 358"/>
                <a:gd name="T2" fmla="*/ 163 w 164"/>
                <a:gd name="T3" fmla="*/ 0 h 358"/>
                <a:gd name="T4" fmla="*/ 163 w 164"/>
                <a:gd name="T5" fmla="*/ 34 h 358"/>
                <a:gd name="T6" fmla="*/ 38 w 164"/>
                <a:gd name="T7" fmla="*/ 34 h 358"/>
                <a:gd name="T8" fmla="*/ 38 w 164"/>
                <a:gd name="T9" fmla="*/ 152 h 358"/>
                <a:gd name="T10" fmla="*/ 156 w 164"/>
                <a:gd name="T11" fmla="*/ 152 h 358"/>
                <a:gd name="T12" fmla="*/ 156 w 164"/>
                <a:gd name="T13" fmla="*/ 186 h 358"/>
                <a:gd name="T14" fmla="*/ 38 w 164"/>
                <a:gd name="T15" fmla="*/ 186 h 358"/>
                <a:gd name="T16" fmla="*/ 38 w 164"/>
                <a:gd name="T17" fmla="*/ 357 h 358"/>
                <a:gd name="T18" fmla="*/ 0 w 164"/>
                <a:gd name="T19" fmla="*/ 357 h 358"/>
                <a:gd name="T20" fmla="*/ 0 w 164"/>
                <a:gd name="T2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358">
                  <a:moveTo>
                    <a:pt x="0" y="0"/>
                  </a:moveTo>
                  <a:lnTo>
                    <a:pt x="163" y="0"/>
                  </a:lnTo>
                  <a:lnTo>
                    <a:pt x="163" y="34"/>
                  </a:lnTo>
                  <a:lnTo>
                    <a:pt x="38" y="34"/>
                  </a:lnTo>
                  <a:lnTo>
                    <a:pt x="38" y="152"/>
                  </a:lnTo>
                  <a:lnTo>
                    <a:pt x="156" y="152"/>
                  </a:lnTo>
                  <a:lnTo>
                    <a:pt x="156" y="186"/>
                  </a:lnTo>
                  <a:lnTo>
                    <a:pt x="38" y="186"/>
                  </a:lnTo>
                  <a:lnTo>
                    <a:pt x="38" y="357"/>
                  </a:lnTo>
                  <a:lnTo>
                    <a:pt x="0" y="357"/>
                  </a:lnTo>
                  <a:lnTo>
                    <a:pt x="0"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0" name="Freeform 420">
              <a:extLst>
                <a:ext uri="{FF2B5EF4-FFF2-40B4-BE49-F238E27FC236}">
                  <a16:creationId xmlns:a16="http://schemas.microsoft.com/office/drawing/2014/main" id="{15C5516A-B073-499F-BABE-8597D4903593}"/>
                </a:ext>
              </a:extLst>
            </p:cNvPr>
            <p:cNvSpPr>
              <a:spLocks noChangeArrowheads="1"/>
            </p:cNvSpPr>
            <p:nvPr/>
          </p:nvSpPr>
          <p:spPr bwMode="auto">
            <a:xfrm>
              <a:off x="5683395" y="1256091"/>
              <a:ext cx="52693" cy="101621"/>
            </a:xfrm>
            <a:custGeom>
              <a:avLst/>
              <a:gdLst>
                <a:gd name="T0" fmla="*/ 38 w 187"/>
                <a:gd name="T1" fmla="*/ 357 h 358"/>
                <a:gd name="T2" fmla="*/ 0 w 187"/>
                <a:gd name="T3" fmla="*/ 0 h 358"/>
                <a:gd name="T4" fmla="*/ 95 w 187"/>
                <a:gd name="T5" fmla="*/ 0 h 358"/>
                <a:gd name="T6" fmla="*/ 133 w 187"/>
                <a:gd name="T7" fmla="*/ 3 h 358"/>
                <a:gd name="T8" fmla="*/ 163 w 187"/>
                <a:gd name="T9" fmla="*/ 22 h 358"/>
                <a:gd name="T10" fmla="*/ 178 w 187"/>
                <a:gd name="T11" fmla="*/ 53 h 358"/>
                <a:gd name="T12" fmla="*/ 186 w 187"/>
                <a:gd name="T13" fmla="*/ 91 h 358"/>
                <a:gd name="T14" fmla="*/ 182 w 187"/>
                <a:gd name="T15" fmla="*/ 110 h 358"/>
                <a:gd name="T16" fmla="*/ 174 w 187"/>
                <a:gd name="T17" fmla="*/ 140 h 358"/>
                <a:gd name="T18" fmla="*/ 152 w 187"/>
                <a:gd name="T19" fmla="*/ 167 h 358"/>
                <a:gd name="T20" fmla="*/ 137 w 187"/>
                <a:gd name="T21" fmla="*/ 174 h 358"/>
                <a:gd name="T22" fmla="*/ 159 w 187"/>
                <a:gd name="T23" fmla="*/ 186 h 358"/>
                <a:gd name="T24" fmla="*/ 171 w 187"/>
                <a:gd name="T25" fmla="*/ 205 h 358"/>
                <a:gd name="T26" fmla="*/ 178 w 187"/>
                <a:gd name="T27" fmla="*/ 266 h 358"/>
                <a:gd name="T28" fmla="*/ 178 w 187"/>
                <a:gd name="T29" fmla="*/ 281 h 358"/>
                <a:gd name="T30" fmla="*/ 186 w 187"/>
                <a:gd name="T31" fmla="*/ 357 h 358"/>
                <a:gd name="T32" fmla="*/ 148 w 187"/>
                <a:gd name="T33" fmla="*/ 357 h 358"/>
                <a:gd name="T34" fmla="*/ 140 w 187"/>
                <a:gd name="T35" fmla="*/ 277 h 358"/>
                <a:gd name="T36" fmla="*/ 140 w 187"/>
                <a:gd name="T37" fmla="*/ 266 h 358"/>
                <a:gd name="T38" fmla="*/ 137 w 187"/>
                <a:gd name="T39" fmla="*/ 220 h 358"/>
                <a:gd name="T40" fmla="*/ 121 w 187"/>
                <a:gd name="T41" fmla="*/ 201 h 358"/>
                <a:gd name="T42" fmla="*/ 99 w 187"/>
                <a:gd name="T43" fmla="*/ 193 h 358"/>
                <a:gd name="T44" fmla="*/ 38 w 187"/>
                <a:gd name="T45" fmla="*/ 189 h 358"/>
                <a:gd name="T46" fmla="*/ 84 w 187"/>
                <a:gd name="T47" fmla="*/ 159 h 358"/>
                <a:gd name="T48" fmla="*/ 99 w 187"/>
                <a:gd name="T49" fmla="*/ 155 h 358"/>
                <a:gd name="T50" fmla="*/ 121 w 187"/>
                <a:gd name="T51" fmla="*/ 148 h 358"/>
                <a:gd name="T52" fmla="*/ 137 w 187"/>
                <a:gd name="T53" fmla="*/ 129 h 358"/>
                <a:gd name="T54" fmla="*/ 144 w 187"/>
                <a:gd name="T55" fmla="*/ 91 h 358"/>
                <a:gd name="T56" fmla="*/ 140 w 187"/>
                <a:gd name="T57" fmla="*/ 68 h 358"/>
                <a:gd name="T58" fmla="*/ 133 w 187"/>
                <a:gd name="T59" fmla="*/ 49 h 358"/>
                <a:gd name="T60" fmla="*/ 114 w 187"/>
                <a:gd name="T61" fmla="*/ 37 h 358"/>
                <a:gd name="T62" fmla="*/ 87 w 187"/>
                <a:gd name="T63" fmla="*/ 30 h 358"/>
                <a:gd name="T64" fmla="*/ 38 w 187"/>
                <a:gd name="T65" fmla="*/ 15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358">
                  <a:moveTo>
                    <a:pt x="38" y="189"/>
                  </a:moveTo>
                  <a:lnTo>
                    <a:pt x="38" y="357"/>
                  </a:lnTo>
                  <a:lnTo>
                    <a:pt x="0" y="357"/>
                  </a:lnTo>
                  <a:lnTo>
                    <a:pt x="0" y="0"/>
                  </a:lnTo>
                  <a:lnTo>
                    <a:pt x="95" y="0"/>
                  </a:lnTo>
                  <a:lnTo>
                    <a:pt x="95" y="0"/>
                  </a:lnTo>
                  <a:lnTo>
                    <a:pt x="114" y="0"/>
                  </a:lnTo>
                  <a:lnTo>
                    <a:pt x="133" y="3"/>
                  </a:lnTo>
                  <a:lnTo>
                    <a:pt x="148" y="11"/>
                  </a:lnTo>
                  <a:lnTo>
                    <a:pt x="163" y="22"/>
                  </a:lnTo>
                  <a:lnTo>
                    <a:pt x="171" y="34"/>
                  </a:lnTo>
                  <a:lnTo>
                    <a:pt x="178" y="53"/>
                  </a:lnTo>
                  <a:lnTo>
                    <a:pt x="182" y="68"/>
                  </a:lnTo>
                  <a:lnTo>
                    <a:pt x="186" y="91"/>
                  </a:lnTo>
                  <a:lnTo>
                    <a:pt x="186" y="91"/>
                  </a:lnTo>
                  <a:lnTo>
                    <a:pt x="182" y="110"/>
                  </a:lnTo>
                  <a:lnTo>
                    <a:pt x="178" y="125"/>
                  </a:lnTo>
                  <a:lnTo>
                    <a:pt x="174" y="140"/>
                  </a:lnTo>
                  <a:lnTo>
                    <a:pt x="167" y="148"/>
                  </a:lnTo>
                  <a:lnTo>
                    <a:pt x="152" y="167"/>
                  </a:lnTo>
                  <a:lnTo>
                    <a:pt x="137" y="174"/>
                  </a:lnTo>
                  <a:lnTo>
                    <a:pt x="137" y="174"/>
                  </a:lnTo>
                  <a:lnTo>
                    <a:pt x="148" y="178"/>
                  </a:lnTo>
                  <a:lnTo>
                    <a:pt x="159" y="186"/>
                  </a:lnTo>
                  <a:lnTo>
                    <a:pt x="167" y="193"/>
                  </a:lnTo>
                  <a:lnTo>
                    <a:pt x="171" y="205"/>
                  </a:lnTo>
                  <a:lnTo>
                    <a:pt x="178" y="231"/>
                  </a:lnTo>
                  <a:lnTo>
                    <a:pt x="178" y="266"/>
                  </a:lnTo>
                  <a:lnTo>
                    <a:pt x="178" y="281"/>
                  </a:lnTo>
                  <a:lnTo>
                    <a:pt x="178" y="281"/>
                  </a:lnTo>
                  <a:lnTo>
                    <a:pt x="182" y="322"/>
                  </a:lnTo>
                  <a:lnTo>
                    <a:pt x="186" y="357"/>
                  </a:lnTo>
                  <a:lnTo>
                    <a:pt x="148" y="357"/>
                  </a:lnTo>
                  <a:lnTo>
                    <a:pt x="148" y="357"/>
                  </a:lnTo>
                  <a:lnTo>
                    <a:pt x="140" y="322"/>
                  </a:lnTo>
                  <a:lnTo>
                    <a:pt x="140" y="277"/>
                  </a:lnTo>
                  <a:lnTo>
                    <a:pt x="140" y="266"/>
                  </a:lnTo>
                  <a:lnTo>
                    <a:pt x="140" y="266"/>
                  </a:lnTo>
                  <a:lnTo>
                    <a:pt x="140" y="231"/>
                  </a:lnTo>
                  <a:lnTo>
                    <a:pt x="137" y="220"/>
                  </a:lnTo>
                  <a:lnTo>
                    <a:pt x="129" y="208"/>
                  </a:lnTo>
                  <a:lnTo>
                    <a:pt x="121" y="201"/>
                  </a:lnTo>
                  <a:lnTo>
                    <a:pt x="114" y="197"/>
                  </a:lnTo>
                  <a:lnTo>
                    <a:pt x="99" y="193"/>
                  </a:lnTo>
                  <a:lnTo>
                    <a:pt x="84" y="189"/>
                  </a:lnTo>
                  <a:lnTo>
                    <a:pt x="38" y="189"/>
                  </a:lnTo>
                  <a:close/>
                  <a:moveTo>
                    <a:pt x="38" y="159"/>
                  </a:moveTo>
                  <a:lnTo>
                    <a:pt x="84" y="159"/>
                  </a:lnTo>
                  <a:lnTo>
                    <a:pt x="84" y="159"/>
                  </a:lnTo>
                  <a:lnTo>
                    <a:pt x="99" y="155"/>
                  </a:lnTo>
                  <a:lnTo>
                    <a:pt x="114" y="152"/>
                  </a:lnTo>
                  <a:lnTo>
                    <a:pt x="121" y="148"/>
                  </a:lnTo>
                  <a:lnTo>
                    <a:pt x="133" y="140"/>
                  </a:lnTo>
                  <a:lnTo>
                    <a:pt x="137" y="129"/>
                  </a:lnTo>
                  <a:lnTo>
                    <a:pt x="140" y="121"/>
                  </a:lnTo>
                  <a:lnTo>
                    <a:pt x="144" y="91"/>
                  </a:lnTo>
                  <a:lnTo>
                    <a:pt x="144" y="91"/>
                  </a:lnTo>
                  <a:lnTo>
                    <a:pt x="140" y="68"/>
                  </a:lnTo>
                  <a:lnTo>
                    <a:pt x="137" y="56"/>
                  </a:lnTo>
                  <a:lnTo>
                    <a:pt x="133" y="49"/>
                  </a:lnTo>
                  <a:lnTo>
                    <a:pt x="125" y="41"/>
                  </a:lnTo>
                  <a:lnTo>
                    <a:pt x="114" y="37"/>
                  </a:lnTo>
                  <a:lnTo>
                    <a:pt x="102" y="34"/>
                  </a:lnTo>
                  <a:lnTo>
                    <a:pt x="87" y="30"/>
                  </a:lnTo>
                  <a:lnTo>
                    <a:pt x="38" y="30"/>
                  </a:lnTo>
                  <a:lnTo>
                    <a:pt x="38" y="159"/>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1" name="Freeform 421">
              <a:extLst>
                <a:ext uri="{FF2B5EF4-FFF2-40B4-BE49-F238E27FC236}">
                  <a16:creationId xmlns:a16="http://schemas.microsoft.com/office/drawing/2014/main" id="{266FB451-4C68-4D4D-8904-6F3AE510D21B}"/>
                </a:ext>
              </a:extLst>
            </p:cNvPr>
            <p:cNvSpPr>
              <a:spLocks noChangeArrowheads="1"/>
            </p:cNvSpPr>
            <p:nvPr/>
          </p:nvSpPr>
          <p:spPr bwMode="auto">
            <a:xfrm>
              <a:off x="5746125" y="1256091"/>
              <a:ext cx="63984" cy="101621"/>
            </a:xfrm>
            <a:custGeom>
              <a:avLst/>
              <a:gdLst>
                <a:gd name="T0" fmla="*/ 65 w 225"/>
                <a:gd name="T1" fmla="*/ 243 h 358"/>
                <a:gd name="T2" fmla="*/ 38 w 225"/>
                <a:gd name="T3" fmla="*/ 357 h 358"/>
                <a:gd name="T4" fmla="*/ 0 w 225"/>
                <a:gd name="T5" fmla="*/ 357 h 358"/>
                <a:gd name="T6" fmla="*/ 87 w 225"/>
                <a:gd name="T7" fmla="*/ 0 h 358"/>
                <a:gd name="T8" fmla="*/ 137 w 225"/>
                <a:gd name="T9" fmla="*/ 0 h 358"/>
                <a:gd name="T10" fmla="*/ 224 w 225"/>
                <a:gd name="T11" fmla="*/ 357 h 358"/>
                <a:gd name="T12" fmla="*/ 183 w 225"/>
                <a:gd name="T13" fmla="*/ 357 h 358"/>
                <a:gd name="T14" fmla="*/ 160 w 225"/>
                <a:gd name="T15" fmla="*/ 243 h 358"/>
                <a:gd name="T16" fmla="*/ 65 w 225"/>
                <a:gd name="T17" fmla="*/ 243 h 358"/>
                <a:gd name="T18" fmla="*/ 148 w 225"/>
                <a:gd name="T19" fmla="*/ 208 h 358"/>
                <a:gd name="T20" fmla="*/ 148 w 225"/>
                <a:gd name="T21" fmla="*/ 208 h 358"/>
                <a:gd name="T22" fmla="*/ 125 w 225"/>
                <a:gd name="T23" fmla="*/ 98 h 358"/>
                <a:gd name="T24" fmla="*/ 110 w 225"/>
                <a:gd name="T25" fmla="*/ 34 h 358"/>
                <a:gd name="T26" fmla="*/ 110 w 225"/>
                <a:gd name="T27" fmla="*/ 34 h 358"/>
                <a:gd name="T28" fmla="*/ 110 w 225"/>
                <a:gd name="T29" fmla="*/ 34 h 358"/>
                <a:gd name="T30" fmla="*/ 95 w 225"/>
                <a:gd name="T31" fmla="*/ 102 h 358"/>
                <a:gd name="T32" fmla="*/ 72 w 225"/>
                <a:gd name="T33" fmla="*/ 208 h 358"/>
                <a:gd name="T34" fmla="*/ 148 w 225"/>
                <a:gd name="T35" fmla="*/ 20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358">
                  <a:moveTo>
                    <a:pt x="65" y="243"/>
                  </a:moveTo>
                  <a:lnTo>
                    <a:pt x="38" y="357"/>
                  </a:lnTo>
                  <a:lnTo>
                    <a:pt x="0" y="357"/>
                  </a:lnTo>
                  <a:lnTo>
                    <a:pt x="87" y="0"/>
                  </a:lnTo>
                  <a:lnTo>
                    <a:pt x="137" y="0"/>
                  </a:lnTo>
                  <a:lnTo>
                    <a:pt x="224" y="357"/>
                  </a:lnTo>
                  <a:lnTo>
                    <a:pt x="183" y="357"/>
                  </a:lnTo>
                  <a:lnTo>
                    <a:pt x="160" y="243"/>
                  </a:lnTo>
                  <a:lnTo>
                    <a:pt x="65" y="243"/>
                  </a:lnTo>
                  <a:close/>
                  <a:moveTo>
                    <a:pt x="148" y="208"/>
                  </a:moveTo>
                  <a:lnTo>
                    <a:pt x="148" y="208"/>
                  </a:lnTo>
                  <a:lnTo>
                    <a:pt x="125" y="98"/>
                  </a:lnTo>
                  <a:lnTo>
                    <a:pt x="110" y="34"/>
                  </a:lnTo>
                  <a:lnTo>
                    <a:pt x="110" y="34"/>
                  </a:lnTo>
                  <a:lnTo>
                    <a:pt x="110" y="34"/>
                  </a:lnTo>
                  <a:lnTo>
                    <a:pt x="95" y="102"/>
                  </a:lnTo>
                  <a:lnTo>
                    <a:pt x="72" y="208"/>
                  </a:lnTo>
                  <a:lnTo>
                    <a:pt x="148" y="208"/>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2" name="Freeform 422">
              <a:extLst>
                <a:ext uri="{FF2B5EF4-FFF2-40B4-BE49-F238E27FC236}">
                  <a16:creationId xmlns:a16="http://schemas.microsoft.com/office/drawing/2014/main" id="{06A46452-70EE-4CA1-9F6D-789603C8FF14}"/>
                </a:ext>
              </a:extLst>
            </p:cNvPr>
            <p:cNvSpPr>
              <a:spLocks noChangeArrowheads="1"/>
            </p:cNvSpPr>
            <p:nvPr/>
          </p:nvSpPr>
          <p:spPr bwMode="auto">
            <a:xfrm>
              <a:off x="5821400" y="1256091"/>
              <a:ext cx="52693" cy="101621"/>
            </a:xfrm>
            <a:custGeom>
              <a:avLst/>
              <a:gdLst>
                <a:gd name="T0" fmla="*/ 38 w 187"/>
                <a:gd name="T1" fmla="*/ 357 h 358"/>
                <a:gd name="T2" fmla="*/ 0 w 187"/>
                <a:gd name="T3" fmla="*/ 0 h 358"/>
                <a:gd name="T4" fmla="*/ 91 w 187"/>
                <a:gd name="T5" fmla="*/ 0 h 358"/>
                <a:gd name="T6" fmla="*/ 133 w 187"/>
                <a:gd name="T7" fmla="*/ 3 h 358"/>
                <a:gd name="T8" fmla="*/ 159 w 187"/>
                <a:gd name="T9" fmla="*/ 22 h 358"/>
                <a:gd name="T10" fmla="*/ 178 w 187"/>
                <a:gd name="T11" fmla="*/ 53 h 358"/>
                <a:gd name="T12" fmla="*/ 182 w 187"/>
                <a:gd name="T13" fmla="*/ 91 h 358"/>
                <a:gd name="T14" fmla="*/ 182 w 187"/>
                <a:gd name="T15" fmla="*/ 110 h 358"/>
                <a:gd name="T16" fmla="*/ 174 w 187"/>
                <a:gd name="T17" fmla="*/ 140 h 358"/>
                <a:gd name="T18" fmla="*/ 152 w 187"/>
                <a:gd name="T19" fmla="*/ 167 h 358"/>
                <a:gd name="T20" fmla="*/ 137 w 187"/>
                <a:gd name="T21" fmla="*/ 174 h 358"/>
                <a:gd name="T22" fmla="*/ 156 w 187"/>
                <a:gd name="T23" fmla="*/ 186 h 358"/>
                <a:gd name="T24" fmla="*/ 171 w 187"/>
                <a:gd name="T25" fmla="*/ 205 h 358"/>
                <a:gd name="T26" fmla="*/ 178 w 187"/>
                <a:gd name="T27" fmla="*/ 266 h 358"/>
                <a:gd name="T28" fmla="*/ 178 w 187"/>
                <a:gd name="T29" fmla="*/ 281 h 358"/>
                <a:gd name="T30" fmla="*/ 186 w 187"/>
                <a:gd name="T31" fmla="*/ 357 h 358"/>
                <a:gd name="T32" fmla="*/ 144 w 187"/>
                <a:gd name="T33" fmla="*/ 357 h 358"/>
                <a:gd name="T34" fmla="*/ 140 w 187"/>
                <a:gd name="T35" fmla="*/ 277 h 358"/>
                <a:gd name="T36" fmla="*/ 140 w 187"/>
                <a:gd name="T37" fmla="*/ 266 h 358"/>
                <a:gd name="T38" fmla="*/ 133 w 187"/>
                <a:gd name="T39" fmla="*/ 220 h 358"/>
                <a:gd name="T40" fmla="*/ 122 w 187"/>
                <a:gd name="T41" fmla="*/ 201 h 358"/>
                <a:gd name="T42" fmla="*/ 99 w 187"/>
                <a:gd name="T43" fmla="*/ 193 h 358"/>
                <a:gd name="T44" fmla="*/ 38 w 187"/>
                <a:gd name="T45" fmla="*/ 189 h 358"/>
                <a:gd name="T46" fmla="*/ 84 w 187"/>
                <a:gd name="T47" fmla="*/ 159 h 358"/>
                <a:gd name="T48" fmla="*/ 99 w 187"/>
                <a:gd name="T49" fmla="*/ 155 h 358"/>
                <a:gd name="T50" fmla="*/ 122 w 187"/>
                <a:gd name="T51" fmla="*/ 148 h 358"/>
                <a:gd name="T52" fmla="*/ 137 w 187"/>
                <a:gd name="T53" fmla="*/ 129 h 358"/>
                <a:gd name="T54" fmla="*/ 144 w 187"/>
                <a:gd name="T55" fmla="*/ 91 h 358"/>
                <a:gd name="T56" fmla="*/ 140 w 187"/>
                <a:gd name="T57" fmla="*/ 68 h 358"/>
                <a:gd name="T58" fmla="*/ 129 w 187"/>
                <a:gd name="T59" fmla="*/ 49 h 358"/>
                <a:gd name="T60" fmla="*/ 114 w 187"/>
                <a:gd name="T61" fmla="*/ 37 h 358"/>
                <a:gd name="T62" fmla="*/ 87 w 187"/>
                <a:gd name="T63" fmla="*/ 30 h 358"/>
                <a:gd name="T64" fmla="*/ 38 w 187"/>
                <a:gd name="T65" fmla="*/ 15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358">
                  <a:moveTo>
                    <a:pt x="38" y="189"/>
                  </a:moveTo>
                  <a:lnTo>
                    <a:pt x="38" y="357"/>
                  </a:lnTo>
                  <a:lnTo>
                    <a:pt x="0" y="357"/>
                  </a:lnTo>
                  <a:lnTo>
                    <a:pt x="0" y="0"/>
                  </a:lnTo>
                  <a:lnTo>
                    <a:pt x="91" y="0"/>
                  </a:lnTo>
                  <a:lnTo>
                    <a:pt x="91" y="0"/>
                  </a:lnTo>
                  <a:lnTo>
                    <a:pt x="114" y="0"/>
                  </a:lnTo>
                  <a:lnTo>
                    <a:pt x="133" y="3"/>
                  </a:lnTo>
                  <a:lnTo>
                    <a:pt x="148" y="11"/>
                  </a:lnTo>
                  <a:lnTo>
                    <a:pt x="159" y="22"/>
                  </a:lnTo>
                  <a:lnTo>
                    <a:pt x="171" y="34"/>
                  </a:lnTo>
                  <a:lnTo>
                    <a:pt x="178" y="53"/>
                  </a:lnTo>
                  <a:lnTo>
                    <a:pt x="182" y="68"/>
                  </a:lnTo>
                  <a:lnTo>
                    <a:pt x="182" y="91"/>
                  </a:lnTo>
                  <a:lnTo>
                    <a:pt x="182" y="91"/>
                  </a:lnTo>
                  <a:lnTo>
                    <a:pt x="182" y="110"/>
                  </a:lnTo>
                  <a:lnTo>
                    <a:pt x="178" y="125"/>
                  </a:lnTo>
                  <a:lnTo>
                    <a:pt x="174" y="140"/>
                  </a:lnTo>
                  <a:lnTo>
                    <a:pt x="167" y="148"/>
                  </a:lnTo>
                  <a:lnTo>
                    <a:pt x="152" y="167"/>
                  </a:lnTo>
                  <a:lnTo>
                    <a:pt x="137" y="174"/>
                  </a:lnTo>
                  <a:lnTo>
                    <a:pt x="137" y="174"/>
                  </a:lnTo>
                  <a:lnTo>
                    <a:pt x="148" y="178"/>
                  </a:lnTo>
                  <a:lnTo>
                    <a:pt x="156" y="186"/>
                  </a:lnTo>
                  <a:lnTo>
                    <a:pt x="163" y="193"/>
                  </a:lnTo>
                  <a:lnTo>
                    <a:pt x="171" y="205"/>
                  </a:lnTo>
                  <a:lnTo>
                    <a:pt x="178" y="231"/>
                  </a:lnTo>
                  <a:lnTo>
                    <a:pt x="178" y="266"/>
                  </a:lnTo>
                  <a:lnTo>
                    <a:pt x="178" y="281"/>
                  </a:lnTo>
                  <a:lnTo>
                    <a:pt x="178" y="281"/>
                  </a:lnTo>
                  <a:lnTo>
                    <a:pt x="182" y="322"/>
                  </a:lnTo>
                  <a:lnTo>
                    <a:pt x="186" y="357"/>
                  </a:lnTo>
                  <a:lnTo>
                    <a:pt x="144" y="357"/>
                  </a:lnTo>
                  <a:lnTo>
                    <a:pt x="144" y="357"/>
                  </a:lnTo>
                  <a:lnTo>
                    <a:pt x="140" y="322"/>
                  </a:lnTo>
                  <a:lnTo>
                    <a:pt x="140" y="277"/>
                  </a:lnTo>
                  <a:lnTo>
                    <a:pt x="140" y="266"/>
                  </a:lnTo>
                  <a:lnTo>
                    <a:pt x="140" y="266"/>
                  </a:lnTo>
                  <a:lnTo>
                    <a:pt x="137" y="231"/>
                  </a:lnTo>
                  <a:lnTo>
                    <a:pt x="133" y="220"/>
                  </a:lnTo>
                  <a:lnTo>
                    <a:pt x="129" y="208"/>
                  </a:lnTo>
                  <a:lnTo>
                    <a:pt x="122" y="201"/>
                  </a:lnTo>
                  <a:lnTo>
                    <a:pt x="110" y="197"/>
                  </a:lnTo>
                  <a:lnTo>
                    <a:pt x="99" y="193"/>
                  </a:lnTo>
                  <a:lnTo>
                    <a:pt x="84" y="189"/>
                  </a:lnTo>
                  <a:lnTo>
                    <a:pt x="38" y="189"/>
                  </a:lnTo>
                  <a:close/>
                  <a:moveTo>
                    <a:pt x="38" y="159"/>
                  </a:moveTo>
                  <a:lnTo>
                    <a:pt x="84" y="159"/>
                  </a:lnTo>
                  <a:lnTo>
                    <a:pt x="84" y="159"/>
                  </a:lnTo>
                  <a:lnTo>
                    <a:pt x="99" y="155"/>
                  </a:lnTo>
                  <a:lnTo>
                    <a:pt x="110" y="152"/>
                  </a:lnTo>
                  <a:lnTo>
                    <a:pt x="122" y="148"/>
                  </a:lnTo>
                  <a:lnTo>
                    <a:pt x="129" y="140"/>
                  </a:lnTo>
                  <a:lnTo>
                    <a:pt x="137" y="129"/>
                  </a:lnTo>
                  <a:lnTo>
                    <a:pt x="140" y="121"/>
                  </a:lnTo>
                  <a:lnTo>
                    <a:pt x="144" y="91"/>
                  </a:lnTo>
                  <a:lnTo>
                    <a:pt x="144" y="91"/>
                  </a:lnTo>
                  <a:lnTo>
                    <a:pt x="140" y="68"/>
                  </a:lnTo>
                  <a:lnTo>
                    <a:pt x="137" y="56"/>
                  </a:lnTo>
                  <a:lnTo>
                    <a:pt x="129" y="49"/>
                  </a:lnTo>
                  <a:lnTo>
                    <a:pt x="122" y="41"/>
                  </a:lnTo>
                  <a:lnTo>
                    <a:pt x="114" y="37"/>
                  </a:lnTo>
                  <a:lnTo>
                    <a:pt x="103" y="34"/>
                  </a:lnTo>
                  <a:lnTo>
                    <a:pt x="87" y="30"/>
                  </a:lnTo>
                  <a:lnTo>
                    <a:pt x="38" y="30"/>
                  </a:lnTo>
                  <a:lnTo>
                    <a:pt x="38" y="159"/>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3" name="Freeform 423">
              <a:extLst>
                <a:ext uri="{FF2B5EF4-FFF2-40B4-BE49-F238E27FC236}">
                  <a16:creationId xmlns:a16="http://schemas.microsoft.com/office/drawing/2014/main" id="{93DCC08C-C2A6-44DD-9F84-988CC05D34CE}"/>
                </a:ext>
              </a:extLst>
            </p:cNvPr>
            <p:cNvSpPr>
              <a:spLocks noChangeArrowheads="1"/>
            </p:cNvSpPr>
            <p:nvPr/>
          </p:nvSpPr>
          <p:spPr bwMode="auto">
            <a:xfrm>
              <a:off x="5890403" y="1256091"/>
              <a:ext cx="48929" cy="101621"/>
            </a:xfrm>
            <a:custGeom>
              <a:avLst/>
              <a:gdLst>
                <a:gd name="T0" fmla="*/ 156 w 172"/>
                <a:gd name="T1" fmla="*/ 186 h 358"/>
                <a:gd name="T2" fmla="*/ 38 w 172"/>
                <a:gd name="T3" fmla="*/ 186 h 358"/>
                <a:gd name="T4" fmla="*/ 38 w 172"/>
                <a:gd name="T5" fmla="*/ 322 h 358"/>
                <a:gd name="T6" fmla="*/ 171 w 172"/>
                <a:gd name="T7" fmla="*/ 322 h 358"/>
                <a:gd name="T8" fmla="*/ 163 w 172"/>
                <a:gd name="T9" fmla="*/ 357 h 358"/>
                <a:gd name="T10" fmla="*/ 0 w 172"/>
                <a:gd name="T11" fmla="*/ 357 h 358"/>
                <a:gd name="T12" fmla="*/ 0 w 172"/>
                <a:gd name="T13" fmla="*/ 0 h 358"/>
                <a:gd name="T14" fmla="*/ 163 w 172"/>
                <a:gd name="T15" fmla="*/ 0 h 358"/>
                <a:gd name="T16" fmla="*/ 163 w 172"/>
                <a:gd name="T17" fmla="*/ 34 h 358"/>
                <a:gd name="T18" fmla="*/ 38 w 172"/>
                <a:gd name="T19" fmla="*/ 34 h 358"/>
                <a:gd name="T20" fmla="*/ 38 w 172"/>
                <a:gd name="T21" fmla="*/ 148 h 358"/>
                <a:gd name="T22" fmla="*/ 156 w 172"/>
                <a:gd name="T23" fmla="*/ 148 h 358"/>
                <a:gd name="T24" fmla="*/ 156 w 172"/>
                <a:gd name="T25" fmla="*/ 1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58">
                  <a:moveTo>
                    <a:pt x="156" y="186"/>
                  </a:moveTo>
                  <a:lnTo>
                    <a:pt x="38" y="186"/>
                  </a:lnTo>
                  <a:lnTo>
                    <a:pt x="38" y="322"/>
                  </a:lnTo>
                  <a:lnTo>
                    <a:pt x="171" y="322"/>
                  </a:lnTo>
                  <a:lnTo>
                    <a:pt x="163" y="357"/>
                  </a:lnTo>
                  <a:lnTo>
                    <a:pt x="0" y="357"/>
                  </a:lnTo>
                  <a:lnTo>
                    <a:pt x="0" y="0"/>
                  </a:lnTo>
                  <a:lnTo>
                    <a:pt x="163" y="0"/>
                  </a:lnTo>
                  <a:lnTo>
                    <a:pt x="163" y="34"/>
                  </a:lnTo>
                  <a:lnTo>
                    <a:pt x="38" y="34"/>
                  </a:lnTo>
                  <a:lnTo>
                    <a:pt x="38" y="148"/>
                  </a:lnTo>
                  <a:lnTo>
                    <a:pt x="156" y="148"/>
                  </a:lnTo>
                  <a:lnTo>
                    <a:pt x="156" y="18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4" name="Freeform 424">
              <a:extLst>
                <a:ext uri="{FF2B5EF4-FFF2-40B4-BE49-F238E27FC236}">
                  <a16:creationId xmlns:a16="http://schemas.microsoft.com/office/drawing/2014/main" id="{746337B9-AC85-4F0C-8C2A-BC7928574F98}"/>
                </a:ext>
              </a:extLst>
            </p:cNvPr>
            <p:cNvSpPr>
              <a:spLocks noChangeArrowheads="1"/>
            </p:cNvSpPr>
            <p:nvPr/>
          </p:nvSpPr>
          <p:spPr bwMode="auto">
            <a:xfrm>
              <a:off x="5950624" y="1256091"/>
              <a:ext cx="56456" cy="101621"/>
            </a:xfrm>
            <a:custGeom>
              <a:avLst/>
              <a:gdLst>
                <a:gd name="T0" fmla="*/ 0 w 198"/>
                <a:gd name="T1" fmla="*/ 0 h 358"/>
                <a:gd name="T2" fmla="*/ 79 w 198"/>
                <a:gd name="T3" fmla="*/ 0 h 358"/>
                <a:gd name="T4" fmla="*/ 79 w 198"/>
                <a:gd name="T5" fmla="*/ 0 h 358"/>
                <a:gd name="T6" fmla="*/ 110 w 198"/>
                <a:gd name="T7" fmla="*/ 0 h 358"/>
                <a:gd name="T8" fmla="*/ 133 w 198"/>
                <a:gd name="T9" fmla="*/ 7 h 358"/>
                <a:gd name="T10" fmla="*/ 152 w 198"/>
                <a:gd name="T11" fmla="*/ 22 h 358"/>
                <a:gd name="T12" fmla="*/ 171 w 198"/>
                <a:gd name="T13" fmla="*/ 41 h 358"/>
                <a:gd name="T14" fmla="*/ 182 w 198"/>
                <a:gd name="T15" fmla="*/ 64 h 358"/>
                <a:gd name="T16" fmla="*/ 193 w 198"/>
                <a:gd name="T17" fmla="*/ 95 h 358"/>
                <a:gd name="T18" fmla="*/ 197 w 198"/>
                <a:gd name="T19" fmla="*/ 129 h 358"/>
                <a:gd name="T20" fmla="*/ 197 w 198"/>
                <a:gd name="T21" fmla="*/ 167 h 358"/>
                <a:gd name="T22" fmla="*/ 197 w 198"/>
                <a:gd name="T23" fmla="*/ 167 h 358"/>
                <a:gd name="T24" fmla="*/ 197 w 198"/>
                <a:gd name="T25" fmla="*/ 208 h 358"/>
                <a:gd name="T26" fmla="*/ 193 w 198"/>
                <a:gd name="T27" fmla="*/ 246 h 358"/>
                <a:gd name="T28" fmla="*/ 182 w 198"/>
                <a:gd name="T29" fmla="*/ 281 h 358"/>
                <a:gd name="T30" fmla="*/ 171 w 198"/>
                <a:gd name="T31" fmla="*/ 307 h 358"/>
                <a:gd name="T32" fmla="*/ 152 w 198"/>
                <a:gd name="T33" fmla="*/ 326 h 358"/>
                <a:gd name="T34" fmla="*/ 133 w 198"/>
                <a:gd name="T35" fmla="*/ 341 h 358"/>
                <a:gd name="T36" fmla="*/ 106 w 198"/>
                <a:gd name="T37" fmla="*/ 353 h 358"/>
                <a:gd name="T38" fmla="*/ 72 w 198"/>
                <a:gd name="T39" fmla="*/ 357 h 358"/>
                <a:gd name="T40" fmla="*/ 0 w 198"/>
                <a:gd name="T41" fmla="*/ 357 h 358"/>
                <a:gd name="T42" fmla="*/ 0 w 198"/>
                <a:gd name="T43" fmla="*/ 0 h 358"/>
                <a:gd name="T44" fmla="*/ 37 w 198"/>
                <a:gd name="T45" fmla="*/ 322 h 358"/>
                <a:gd name="T46" fmla="*/ 72 w 198"/>
                <a:gd name="T47" fmla="*/ 322 h 358"/>
                <a:gd name="T48" fmla="*/ 72 w 198"/>
                <a:gd name="T49" fmla="*/ 322 h 358"/>
                <a:gd name="T50" fmla="*/ 95 w 198"/>
                <a:gd name="T51" fmla="*/ 319 h 358"/>
                <a:gd name="T52" fmla="*/ 114 w 198"/>
                <a:gd name="T53" fmla="*/ 311 h 358"/>
                <a:gd name="T54" fmla="*/ 129 w 198"/>
                <a:gd name="T55" fmla="*/ 300 h 358"/>
                <a:gd name="T56" fmla="*/ 140 w 198"/>
                <a:gd name="T57" fmla="*/ 285 h 358"/>
                <a:gd name="T58" fmla="*/ 148 w 198"/>
                <a:gd name="T59" fmla="*/ 262 h 358"/>
                <a:gd name="T60" fmla="*/ 155 w 198"/>
                <a:gd name="T61" fmla="*/ 235 h 358"/>
                <a:gd name="T62" fmla="*/ 155 w 198"/>
                <a:gd name="T63" fmla="*/ 205 h 358"/>
                <a:gd name="T64" fmla="*/ 159 w 198"/>
                <a:gd name="T65" fmla="*/ 171 h 358"/>
                <a:gd name="T66" fmla="*/ 159 w 198"/>
                <a:gd name="T67" fmla="*/ 171 h 358"/>
                <a:gd name="T68" fmla="*/ 155 w 198"/>
                <a:gd name="T69" fmla="*/ 136 h 358"/>
                <a:gd name="T70" fmla="*/ 152 w 198"/>
                <a:gd name="T71" fmla="*/ 106 h 358"/>
                <a:gd name="T72" fmla="*/ 148 w 198"/>
                <a:gd name="T73" fmla="*/ 83 h 358"/>
                <a:gd name="T74" fmla="*/ 140 w 198"/>
                <a:gd name="T75" fmla="*/ 64 h 358"/>
                <a:gd name="T76" fmla="*/ 125 w 198"/>
                <a:gd name="T77" fmla="*/ 49 h 358"/>
                <a:gd name="T78" fmla="*/ 114 w 198"/>
                <a:gd name="T79" fmla="*/ 41 h 358"/>
                <a:gd name="T80" fmla="*/ 95 w 198"/>
                <a:gd name="T81" fmla="*/ 34 h 358"/>
                <a:gd name="T82" fmla="*/ 72 w 198"/>
                <a:gd name="T83" fmla="*/ 34 h 358"/>
                <a:gd name="T84" fmla="*/ 37 w 198"/>
                <a:gd name="T85" fmla="*/ 34 h 358"/>
                <a:gd name="T86" fmla="*/ 37 w 198"/>
                <a:gd name="T87" fmla="*/ 32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358">
                  <a:moveTo>
                    <a:pt x="0" y="0"/>
                  </a:moveTo>
                  <a:lnTo>
                    <a:pt x="79" y="0"/>
                  </a:lnTo>
                  <a:lnTo>
                    <a:pt x="79" y="0"/>
                  </a:lnTo>
                  <a:lnTo>
                    <a:pt x="110" y="0"/>
                  </a:lnTo>
                  <a:lnTo>
                    <a:pt x="133" y="7"/>
                  </a:lnTo>
                  <a:lnTo>
                    <a:pt x="152" y="22"/>
                  </a:lnTo>
                  <a:lnTo>
                    <a:pt x="171" y="41"/>
                  </a:lnTo>
                  <a:lnTo>
                    <a:pt x="182" y="64"/>
                  </a:lnTo>
                  <a:lnTo>
                    <a:pt x="193" y="95"/>
                  </a:lnTo>
                  <a:lnTo>
                    <a:pt x="197" y="129"/>
                  </a:lnTo>
                  <a:lnTo>
                    <a:pt x="197" y="167"/>
                  </a:lnTo>
                  <a:lnTo>
                    <a:pt x="197" y="167"/>
                  </a:lnTo>
                  <a:lnTo>
                    <a:pt x="197" y="208"/>
                  </a:lnTo>
                  <a:lnTo>
                    <a:pt x="193" y="246"/>
                  </a:lnTo>
                  <a:lnTo>
                    <a:pt x="182" y="281"/>
                  </a:lnTo>
                  <a:lnTo>
                    <a:pt x="171" y="307"/>
                  </a:lnTo>
                  <a:lnTo>
                    <a:pt x="152" y="326"/>
                  </a:lnTo>
                  <a:lnTo>
                    <a:pt x="133" y="341"/>
                  </a:lnTo>
                  <a:lnTo>
                    <a:pt x="106" y="353"/>
                  </a:lnTo>
                  <a:lnTo>
                    <a:pt x="72" y="357"/>
                  </a:lnTo>
                  <a:lnTo>
                    <a:pt x="0" y="357"/>
                  </a:lnTo>
                  <a:lnTo>
                    <a:pt x="0" y="0"/>
                  </a:lnTo>
                  <a:close/>
                  <a:moveTo>
                    <a:pt x="37" y="322"/>
                  </a:moveTo>
                  <a:lnTo>
                    <a:pt x="72" y="322"/>
                  </a:lnTo>
                  <a:lnTo>
                    <a:pt x="72" y="322"/>
                  </a:lnTo>
                  <a:lnTo>
                    <a:pt x="95" y="319"/>
                  </a:lnTo>
                  <a:lnTo>
                    <a:pt x="114" y="311"/>
                  </a:lnTo>
                  <a:lnTo>
                    <a:pt x="129" y="300"/>
                  </a:lnTo>
                  <a:lnTo>
                    <a:pt x="140" y="285"/>
                  </a:lnTo>
                  <a:lnTo>
                    <a:pt x="148" y="262"/>
                  </a:lnTo>
                  <a:lnTo>
                    <a:pt x="155" y="235"/>
                  </a:lnTo>
                  <a:lnTo>
                    <a:pt x="155" y="205"/>
                  </a:lnTo>
                  <a:lnTo>
                    <a:pt x="159" y="171"/>
                  </a:lnTo>
                  <a:lnTo>
                    <a:pt x="159" y="171"/>
                  </a:lnTo>
                  <a:lnTo>
                    <a:pt x="155" y="136"/>
                  </a:lnTo>
                  <a:lnTo>
                    <a:pt x="152" y="106"/>
                  </a:lnTo>
                  <a:lnTo>
                    <a:pt x="148" y="83"/>
                  </a:lnTo>
                  <a:lnTo>
                    <a:pt x="140" y="64"/>
                  </a:lnTo>
                  <a:lnTo>
                    <a:pt x="125" y="49"/>
                  </a:lnTo>
                  <a:lnTo>
                    <a:pt x="114" y="41"/>
                  </a:lnTo>
                  <a:lnTo>
                    <a:pt x="95" y="34"/>
                  </a:lnTo>
                  <a:lnTo>
                    <a:pt x="72" y="34"/>
                  </a:lnTo>
                  <a:lnTo>
                    <a:pt x="37" y="34"/>
                  </a:lnTo>
                  <a:lnTo>
                    <a:pt x="37" y="322"/>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5" name="Freeform 425">
              <a:extLst>
                <a:ext uri="{FF2B5EF4-FFF2-40B4-BE49-F238E27FC236}">
                  <a16:creationId xmlns:a16="http://schemas.microsoft.com/office/drawing/2014/main" id="{A3388079-D08C-4762-9EC4-B77A449A8B25}"/>
                </a:ext>
              </a:extLst>
            </p:cNvPr>
            <p:cNvSpPr>
              <a:spLocks noChangeArrowheads="1"/>
            </p:cNvSpPr>
            <p:nvPr/>
          </p:nvSpPr>
          <p:spPr bwMode="auto">
            <a:xfrm>
              <a:off x="6126266" y="1256091"/>
              <a:ext cx="56456" cy="102876"/>
            </a:xfrm>
            <a:custGeom>
              <a:avLst/>
              <a:gdLst>
                <a:gd name="T0" fmla="*/ 42 w 198"/>
                <a:gd name="T1" fmla="*/ 0 h 361"/>
                <a:gd name="T2" fmla="*/ 42 w 198"/>
                <a:gd name="T3" fmla="*/ 250 h 361"/>
                <a:gd name="T4" fmla="*/ 42 w 198"/>
                <a:gd name="T5" fmla="*/ 250 h 361"/>
                <a:gd name="T6" fmla="*/ 42 w 198"/>
                <a:gd name="T7" fmla="*/ 277 h 361"/>
                <a:gd name="T8" fmla="*/ 45 w 198"/>
                <a:gd name="T9" fmla="*/ 292 h 361"/>
                <a:gd name="T10" fmla="*/ 53 w 198"/>
                <a:gd name="T11" fmla="*/ 304 h 361"/>
                <a:gd name="T12" fmla="*/ 61 w 198"/>
                <a:gd name="T13" fmla="*/ 311 h 361"/>
                <a:gd name="T14" fmla="*/ 68 w 198"/>
                <a:gd name="T15" fmla="*/ 319 h 361"/>
                <a:gd name="T16" fmla="*/ 83 w 198"/>
                <a:gd name="T17" fmla="*/ 326 h 361"/>
                <a:gd name="T18" fmla="*/ 98 w 198"/>
                <a:gd name="T19" fmla="*/ 326 h 361"/>
                <a:gd name="T20" fmla="*/ 98 w 198"/>
                <a:gd name="T21" fmla="*/ 326 h 361"/>
                <a:gd name="T22" fmla="*/ 114 w 198"/>
                <a:gd name="T23" fmla="*/ 326 h 361"/>
                <a:gd name="T24" fmla="*/ 129 w 198"/>
                <a:gd name="T25" fmla="*/ 322 h 361"/>
                <a:gd name="T26" fmla="*/ 137 w 198"/>
                <a:gd name="T27" fmla="*/ 315 h 361"/>
                <a:gd name="T28" fmla="*/ 144 w 198"/>
                <a:gd name="T29" fmla="*/ 304 h 361"/>
                <a:gd name="T30" fmla="*/ 152 w 198"/>
                <a:gd name="T31" fmla="*/ 292 h 361"/>
                <a:gd name="T32" fmla="*/ 156 w 198"/>
                <a:gd name="T33" fmla="*/ 281 h 361"/>
                <a:gd name="T34" fmla="*/ 156 w 198"/>
                <a:gd name="T35" fmla="*/ 250 h 361"/>
                <a:gd name="T36" fmla="*/ 156 w 198"/>
                <a:gd name="T37" fmla="*/ 0 h 361"/>
                <a:gd name="T38" fmla="*/ 197 w 198"/>
                <a:gd name="T39" fmla="*/ 0 h 361"/>
                <a:gd name="T40" fmla="*/ 197 w 198"/>
                <a:gd name="T41" fmla="*/ 250 h 361"/>
                <a:gd name="T42" fmla="*/ 197 w 198"/>
                <a:gd name="T43" fmla="*/ 250 h 361"/>
                <a:gd name="T44" fmla="*/ 194 w 198"/>
                <a:gd name="T45" fmla="*/ 273 h 361"/>
                <a:gd name="T46" fmla="*/ 190 w 198"/>
                <a:gd name="T47" fmla="*/ 296 h 361"/>
                <a:gd name="T48" fmla="*/ 186 w 198"/>
                <a:gd name="T49" fmla="*/ 315 h 361"/>
                <a:gd name="T50" fmla="*/ 175 w 198"/>
                <a:gd name="T51" fmla="*/ 330 h 361"/>
                <a:gd name="T52" fmla="*/ 163 w 198"/>
                <a:gd name="T53" fmla="*/ 341 h 361"/>
                <a:gd name="T54" fmla="*/ 144 w 198"/>
                <a:gd name="T55" fmla="*/ 353 h 361"/>
                <a:gd name="T56" fmla="*/ 121 w 198"/>
                <a:gd name="T57" fmla="*/ 360 h 361"/>
                <a:gd name="T58" fmla="*/ 98 w 198"/>
                <a:gd name="T59" fmla="*/ 360 h 361"/>
                <a:gd name="T60" fmla="*/ 98 w 198"/>
                <a:gd name="T61" fmla="*/ 360 h 361"/>
                <a:gd name="T62" fmla="*/ 72 w 198"/>
                <a:gd name="T63" fmla="*/ 360 h 361"/>
                <a:gd name="T64" fmla="*/ 53 w 198"/>
                <a:gd name="T65" fmla="*/ 353 h 361"/>
                <a:gd name="T66" fmla="*/ 34 w 198"/>
                <a:gd name="T67" fmla="*/ 345 h 361"/>
                <a:gd name="T68" fmla="*/ 23 w 198"/>
                <a:gd name="T69" fmla="*/ 330 h 361"/>
                <a:gd name="T70" fmla="*/ 11 w 198"/>
                <a:gd name="T71" fmla="*/ 315 h 361"/>
                <a:gd name="T72" fmla="*/ 4 w 198"/>
                <a:gd name="T73" fmla="*/ 296 h 361"/>
                <a:gd name="T74" fmla="*/ 0 w 198"/>
                <a:gd name="T75" fmla="*/ 277 h 361"/>
                <a:gd name="T76" fmla="*/ 0 w 198"/>
                <a:gd name="T77" fmla="*/ 250 h 361"/>
                <a:gd name="T78" fmla="*/ 0 w 198"/>
                <a:gd name="T79" fmla="*/ 0 h 361"/>
                <a:gd name="T80" fmla="*/ 42 w 198"/>
                <a:gd name="T8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361">
                  <a:moveTo>
                    <a:pt x="42" y="0"/>
                  </a:moveTo>
                  <a:lnTo>
                    <a:pt x="42" y="250"/>
                  </a:lnTo>
                  <a:lnTo>
                    <a:pt x="42" y="250"/>
                  </a:lnTo>
                  <a:lnTo>
                    <a:pt x="42" y="277"/>
                  </a:lnTo>
                  <a:lnTo>
                    <a:pt x="45" y="292"/>
                  </a:lnTo>
                  <a:lnTo>
                    <a:pt x="53" y="304"/>
                  </a:lnTo>
                  <a:lnTo>
                    <a:pt x="61" y="311"/>
                  </a:lnTo>
                  <a:lnTo>
                    <a:pt x="68" y="319"/>
                  </a:lnTo>
                  <a:lnTo>
                    <a:pt x="83" y="326"/>
                  </a:lnTo>
                  <a:lnTo>
                    <a:pt x="98" y="326"/>
                  </a:lnTo>
                  <a:lnTo>
                    <a:pt x="98" y="326"/>
                  </a:lnTo>
                  <a:lnTo>
                    <a:pt x="114" y="326"/>
                  </a:lnTo>
                  <a:lnTo>
                    <a:pt x="129" y="322"/>
                  </a:lnTo>
                  <a:lnTo>
                    <a:pt x="137" y="315"/>
                  </a:lnTo>
                  <a:lnTo>
                    <a:pt x="144" y="304"/>
                  </a:lnTo>
                  <a:lnTo>
                    <a:pt x="152" y="292"/>
                  </a:lnTo>
                  <a:lnTo>
                    <a:pt x="156" y="281"/>
                  </a:lnTo>
                  <a:lnTo>
                    <a:pt x="156" y="250"/>
                  </a:lnTo>
                  <a:lnTo>
                    <a:pt x="156" y="0"/>
                  </a:lnTo>
                  <a:lnTo>
                    <a:pt x="197" y="0"/>
                  </a:lnTo>
                  <a:lnTo>
                    <a:pt x="197" y="250"/>
                  </a:lnTo>
                  <a:lnTo>
                    <a:pt x="197" y="250"/>
                  </a:lnTo>
                  <a:lnTo>
                    <a:pt x="194" y="273"/>
                  </a:lnTo>
                  <a:lnTo>
                    <a:pt x="190" y="296"/>
                  </a:lnTo>
                  <a:lnTo>
                    <a:pt x="186" y="315"/>
                  </a:lnTo>
                  <a:lnTo>
                    <a:pt x="175" y="330"/>
                  </a:lnTo>
                  <a:lnTo>
                    <a:pt x="163" y="341"/>
                  </a:lnTo>
                  <a:lnTo>
                    <a:pt x="144" y="353"/>
                  </a:lnTo>
                  <a:lnTo>
                    <a:pt x="121" y="360"/>
                  </a:lnTo>
                  <a:lnTo>
                    <a:pt x="98" y="360"/>
                  </a:lnTo>
                  <a:lnTo>
                    <a:pt x="98" y="360"/>
                  </a:lnTo>
                  <a:lnTo>
                    <a:pt x="72" y="360"/>
                  </a:lnTo>
                  <a:lnTo>
                    <a:pt x="53" y="353"/>
                  </a:lnTo>
                  <a:lnTo>
                    <a:pt x="34" y="345"/>
                  </a:lnTo>
                  <a:lnTo>
                    <a:pt x="23" y="330"/>
                  </a:lnTo>
                  <a:lnTo>
                    <a:pt x="11" y="315"/>
                  </a:lnTo>
                  <a:lnTo>
                    <a:pt x="4" y="296"/>
                  </a:lnTo>
                  <a:lnTo>
                    <a:pt x="0" y="277"/>
                  </a:lnTo>
                  <a:lnTo>
                    <a:pt x="0" y="250"/>
                  </a:lnTo>
                  <a:lnTo>
                    <a:pt x="0" y="0"/>
                  </a:lnTo>
                  <a:lnTo>
                    <a:pt x="42"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6" name="Freeform 426">
              <a:extLst>
                <a:ext uri="{FF2B5EF4-FFF2-40B4-BE49-F238E27FC236}">
                  <a16:creationId xmlns:a16="http://schemas.microsoft.com/office/drawing/2014/main" id="{9FC1CD94-E8A3-4244-BD7F-8B3CE23D145C}"/>
                </a:ext>
              </a:extLst>
            </p:cNvPr>
            <p:cNvSpPr>
              <a:spLocks noChangeArrowheads="1"/>
            </p:cNvSpPr>
            <p:nvPr/>
          </p:nvSpPr>
          <p:spPr bwMode="auto">
            <a:xfrm>
              <a:off x="6200286" y="1256091"/>
              <a:ext cx="47674" cy="101621"/>
            </a:xfrm>
            <a:custGeom>
              <a:avLst/>
              <a:gdLst>
                <a:gd name="T0" fmla="*/ 0 w 168"/>
                <a:gd name="T1" fmla="*/ 0 h 358"/>
                <a:gd name="T2" fmla="*/ 42 w 168"/>
                <a:gd name="T3" fmla="*/ 0 h 358"/>
                <a:gd name="T4" fmla="*/ 42 w 168"/>
                <a:gd name="T5" fmla="*/ 322 h 358"/>
                <a:gd name="T6" fmla="*/ 167 w 168"/>
                <a:gd name="T7" fmla="*/ 322 h 358"/>
                <a:gd name="T8" fmla="*/ 163 w 168"/>
                <a:gd name="T9" fmla="*/ 357 h 358"/>
                <a:gd name="T10" fmla="*/ 0 w 168"/>
                <a:gd name="T11" fmla="*/ 357 h 358"/>
                <a:gd name="T12" fmla="*/ 0 w 168"/>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168" h="358">
                  <a:moveTo>
                    <a:pt x="0" y="0"/>
                  </a:moveTo>
                  <a:lnTo>
                    <a:pt x="42" y="0"/>
                  </a:lnTo>
                  <a:lnTo>
                    <a:pt x="42" y="322"/>
                  </a:lnTo>
                  <a:lnTo>
                    <a:pt x="167" y="322"/>
                  </a:lnTo>
                  <a:lnTo>
                    <a:pt x="163" y="357"/>
                  </a:lnTo>
                  <a:lnTo>
                    <a:pt x="0" y="357"/>
                  </a:lnTo>
                  <a:lnTo>
                    <a:pt x="0"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7" name="Freeform 427">
              <a:extLst>
                <a:ext uri="{FF2B5EF4-FFF2-40B4-BE49-F238E27FC236}">
                  <a16:creationId xmlns:a16="http://schemas.microsoft.com/office/drawing/2014/main" id="{38305E9D-85F1-467F-A509-ED927D149E34}"/>
                </a:ext>
              </a:extLst>
            </p:cNvPr>
            <p:cNvSpPr>
              <a:spLocks noChangeArrowheads="1"/>
            </p:cNvSpPr>
            <p:nvPr/>
          </p:nvSpPr>
          <p:spPr bwMode="auto">
            <a:xfrm>
              <a:off x="6236669" y="1256091"/>
              <a:ext cx="56456" cy="101621"/>
            </a:xfrm>
            <a:custGeom>
              <a:avLst/>
              <a:gdLst>
                <a:gd name="T0" fmla="*/ 80 w 198"/>
                <a:gd name="T1" fmla="*/ 34 h 358"/>
                <a:gd name="T2" fmla="*/ 0 w 198"/>
                <a:gd name="T3" fmla="*/ 34 h 358"/>
                <a:gd name="T4" fmla="*/ 0 w 198"/>
                <a:gd name="T5" fmla="*/ 0 h 358"/>
                <a:gd name="T6" fmla="*/ 197 w 198"/>
                <a:gd name="T7" fmla="*/ 0 h 358"/>
                <a:gd name="T8" fmla="*/ 197 w 198"/>
                <a:gd name="T9" fmla="*/ 34 h 358"/>
                <a:gd name="T10" fmla="*/ 118 w 198"/>
                <a:gd name="T11" fmla="*/ 34 h 358"/>
                <a:gd name="T12" fmla="*/ 118 w 198"/>
                <a:gd name="T13" fmla="*/ 357 h 358"/>
                <a:gd name="T14" fmla="*/ 80 w 198"/>
                <a:gd name="T15" fmla="*/ 357 h 358"/>
                <a:gd name="T16" fmla="*/ 80 w 198"/>
                <a:gd name="T17" fmla="*/ 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358">
                  <a:moveTo>
                    <a:pt x="80" y="34"/>
                  </a:moveTo>
                  <a:lnTo>
                    <a:pt x="0" y="34"/>
                  </a:lnTo>
                  <a:lnTo>
                    <a:pt x="0" y="0"/>
                  </a:lnTo>
                  <a:lnTo>
                    <a:pt x="197" y="0"/>
                  </a:lnTo>
                  <a:lnTo>
                    <a:pt x="197" y="34"/>
                  </a:lnTo>
                  <a:lnTo>
                    <a:pt x="118" y="34"/>
                  </a:lnTo>
                  <a:lnTo>
                    <a:pt x="118" y="357"/>
                  </a:lnTo>
                  <a:lnTo>
                    <a:pt x="80" y="357"/>
                  </a:lnTo>
                  <a:lnTo>
                    <a:pt x="80" y="34"/>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8" name="Freeform 428">
              <a:extLst>
                <a:ext uri="{FF2B5EF4-FFF2-40B4-BE49-F238E27FC236}">
                  <a16:creationId xmlns:a16="http://schemas.microsoft.com/office/drawing/2014/main" id="{6782781B-AB7E-4FCB-A0ED-3A5FE8647F2C}"/>
                </a:ext>
              </a:extLst>
            </p:cNvPr>
            <p:cNvSpPr>
              <a:spLocks noChangeArrowheads="1"/>
            </p:cNvSpPr>
            <p:nvPr/>
          </p:nvSpPr>
          <p:spPr bwMode="auto">
            <a:xfrm>
              <a:off x="6304417" y="1256091"/>
              <a:ext cx="52693" cy="101621"/>
            </a:xfrm>
            <a:custGeom>
              <a:avLst/>
              <a:gdLst>
                <a:gd name="T0" fmla="*/ 41 w 187"/>
                <a:gd name="T1" fmla="*/ 357 h 358"/>
                <a:gd name="T2" fmla="*/ 0 w 187"/>
                <a:gd name="T3" fmla="*/ 0 h 358"/>
                <a:gd name="T4" fmla="*/ 94 w 187"/>
                <a:gd name="T5" fmla="*/ 0 h 358"/>
                <a:gd name="T6" fmla="*/ 132 w 187"/>
                <a:gd name="T7" fmla="*/ 3 h 358"/>
                <a:gd name="T8" fmla="*/ 163 w 187"/>
                <a:gd name="T9" fmla="*/ 22 h 358"/>
                <a:gd name="T10" fmla="*/ 178 w 187"/>
                <a:gd name="T11" fmla="*/ 53 h 358"/>
                <a:gd name="T12" fmla="*/ 186 w 187"/>
                <a:gd name="T13" fmla="*/ 91 h 358"/>
                <a:gd name="T14" fmla="*/ 186 w 187"/>
                <a:gd name="T15" fmla="*/ 110 h 358"/>
                <a:gd name="T16" fmla="*/ 174 w 187"/>
                <a:gd name="T17" fmla="*/ 140 h 358"/>
                <a:gd name="T18" fmla="*/ 155 w 187"/>
                <a:gd name="T19" fmla="*/ 167 h 358"/>
                <a:gd name="T20" fmla="*/ 136 w 187"/>
                <a:gd name="T21" fmla="*/ 174 h 358"/>
                <a:gd name="T22" fmla="*/ 159 w 187"/>
                <a:gd name="T23" fmla="*/ 186 h 358"/>
                <a:gd name="T24" fmla="*/ 170 w 187"/>
                <a:gd name="T25" fmla="*/ 205 h 358"/>
                <a:gd name="T26" fmla="*/ 182 w 187"/>
                <a:gd name="T27" fmla="*/ 266 h 358"/>
                <a:gd name="T28" fmla="*/ 182 w 187"/>
                <a:gd name="T29" fmla="*/ 281 h 358"/>
                <a:gd name="T30" fmla="*/ 186 w 187"/>
                <a:gd name="T31" fmla="*/ 357 h 358"/>
                <a:gd name="T32" fmla="*/ 148 w 187"/>
                <a:gd name="T33" fmla="*/ 357 h 358"/>
                <a:gd name="T34" fmla="*/ 140 w 187"/>
                <a:gd name="T35" fmla="*/ 277 h 358"/>
                <a:gd name="T36" fmla="*/ 140 w 187"/>
                <a:gd name="T37" fmla="*/ 266 h 358"/>
                <a:gd name="T38" fmla="*/ 136 w 187"/>
                <a:gd name="T39" fmla="*/ 220 h 358"/>
                <a:gd name="T40" fmla="*/ 125 w 187"/>
                <a:gd name="T41" fmla="*/ 201 h 358"/>
                <a:gd name="T42" fmla="*/ 98 w 187"/>
                <a:gd name="T43" fmla="*/ 193 h 358"/>
                <a:gd name="T44" fmla="*/ 41 w 187"/>
                <a:gd name="T45" fmla="*/ 189 h 358"/>
                <a:gd name="T46" fmla="*/ 87 w 187"/>
                <a:gd name="T47" fmla="*/ 159 h 358"/>
                <a:gd name="T48" fmla="*/ 102 w 187"/>
                <a:gd name="T49" fmla="*/ 155 h 358"/>
                <a:gd name="T50" fmla="*/ 125 w 187"/>
                <a:gd name="T51" fmla="*/ 148 h 358"/>
                <a:gd name="T52" fmla="*/ 136 w 187"/>
                <a:gd name="T53" fmla="*/ 129 h 358"/>
                <a:gd name="T54" fmla="*/ 144 w 187"/>
                <a:gd name="T55" fmla="*/ 91 h 358"/>
                <a:gd name="T56" fmla="*/ 144 w 187"/>
                <a:gd name="T57" fmla="*/ 68 h 358"/>
                <a:gd name="T58" fmla="*/ 132 w 187"/>
                <a:gd name="T59" fmla="*/ 49 h 358"/>
                <a:gd name="T60" fmla="*/ 113 w 187"/>
                <a:gd name="T61" fmla="*/ 37 h 358"/>
                <a:gd name="T62" fmla="*/ 91 w 187"/>
                <a:gd name="T63" fmla="*/ 30 h 358"/>
                <a:gd name="T64" fmla="*/ 41 w 187"/>
                <a:gd name="T65" fmla="*/ 15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358">
                  <a:moveTo>
                    <a:pt x="41" y="189"/>
                  </a:moveTo>
                  <a:lnTo>
                    <a:pt x="41" y="357"/>
                  </a:lnTo>
                  <a:lnTo>
                    <a:pt x="0" y="357"/>
                  </a:lnTo>
                  <a:lnTo>
                    <a:pt x="0" y="0"/>
                  </a:lnTo>
                  <a:lnTo>
                    <a:pt x="94" y="0"/>
                  </a:lnTo>
                  <a:lnTo>
                    <a:pt x="94" y="0"/>
                  </a:lnTo>
                  <a:lnTo>
                    <a:pt x="113" y="0"/>
                  </a:lnTo>
                  <a:lnTo>
                    <a:pt x="132" y="3"/>
                  </a:lnTo>
                  <a:lnTo>
                    <a:pt x="148" y="11"/>
                  </a:lnTo>
                  <a:lnTo>
                    <a:pt x="163" y="22"/>
                  </a:lnTo>
                  <a:lnTo>
                    <a:pt x="170" y="34"/>
                  </a:lnTo>
                  <a:lnTo>
                    <a:pt x="178" y="53"/>
                  </a:lnTo>
                  <a:lnTo>
                    <a:pt x="186" y="68"/>
                  </a:lnTo>
                  <a:lnTo>
                    <a:pt x="186" y="91"/>
                  </a:lnTo>
                  <a:lnTo>
                    <a:pt x="186" y="91"/>
                  </a:lnTo>
                  <a:lnTo>
                    <a:pt x="186" y="110"/>
                  </a:lnTo>
                  <a:lnTo>
                    <a:pt x="182" y="125"/>
                  </a:lnTo>
                  <a:lnTo>
                    <a:pt x="174" y="140"/>
                  </a:lnTo>
                  <a:lnTo>
                    <a:pt x="170" y="148"/>
                  </a:lnTo>
                  <a:lnTo>
                    <a:pt x="155" y="167"/>
                  </a:lnTo>
                  <a:lnTo>
                    <a:pt x="136" y="174"/>
                  </a:lnTo>
                  <a:lnTo>
                    <a:pt x="136" y="174"/>
                  </a:lnTo>
                  <a:lnTo>
                    <a:pt x="148" y="178"/>
                  </a:lnTo>
                  <a:lnTo>
                    <a:pt x="159" y="186"/>
                  </a:lnTo>
                  <a:lnTo>
                    <a:pt x="167" y="193"/>
                  </a:lnTo>
                  <a:lnTo>
                    <a:pt x="170" y="205"/>
                  </a:lnTo>
                  <a:lnTo>
                    <a:pt x="178" y="231"/>
                  </a:lnTo>
                  <a:lnTo>
                    <a:pt x="182" y="266"/>
                  </a:lnTo>
                  <a:lnTo>
                    <a:pt x="182" y="281"/>
                  </a:lnTo>
                  <a:lnTo>
                    <a:pt x="182" y="281"/>
                  </a:lnTo>
                  <a:lnTo>
                    <a:pt x="182" y="322"/>
                  </a:lnTo>
                  <a:lnTo>
                    <a:pt x="186" y="357"/>
                  </a:lnTo>
                  <a:lnTo>
                    <a:pt x="148" y="357"/>
                  </a:lnTo>
                  <a:lnTo>
                    <a:pt x="148" y="357"/>
                  </a:lnTo>
                  <a:lnTo>
                    <a:pt x="144" y="322"/>
                  </a:lnTo>
                  <a:lnTo>
                    <a:pt x="140" y="277"/>
                  </a:lnTo>
                  <a:lnTo>
                    <a:pt x="140" y="266"/>
                  </a:lnTo>
                  <a:lnTo>
                    <a:pt x="140" y="266"/>
                  </a:lnTo>
                  <a:lnTo>
                    <a:pt x="140" y="231"/>
                  </a:lnTo>
                  <a:lnTo>
                    <a:pt x="136" y="220"/>
                  </a:lnTo>
                  <a:lnTo>
                    <a:pt x="132" y="208"/>
                  </a:lnTo>
                  <a:lnTo>
                    <a:pt x="125" y="201"/>
                  </a:lnTo>
                  <a:lnTo>
                    <a:pt x="113" y="197"/>
                  </a:lnTo>
                  <a:lnTo>
                    <a:pt x="98" y="193"/>
                  </a:lnTo>
                  <a:lnTo>
                    <a:pt x="83" y="189"/>
                  </a:lnTo>
                  <a:lnTo>
                    <a:pt x="41" y="189"/>
                  </a:lnTo>
                  <a:close/>
                  <a:moveTo>
                    <a:pt x="41" y="159"/>
                  </a:moveTo>
                  <a:lnTo>
                    <a:pt x="87" y="159"/>
                  </a:lnTo>
                  <a:lnTo>
                    <a:pt x="87" y="159"/>
                  </a:lnTo>
                  <a:lnTo>
                    <a:pt x="102" y="155"/>
                  </a:lnTo>
                  <a:lnTo>
                    <a:pt x="113" y="152"/>
                  </a:lnTo>
                  <a:lnTo>
                    <a:pt x="125" y="148"/>
                  </a:lnTo>
                  <a:lnTo>
                    <a:pt x="132" y="140"/>
                  </a:lnTo>
                  <a:lnTo>
                    <a:pt x="136" y="129"/>
                  </a:lnTo>
                  <a:lnTo>
                    <a:pt x="144" y="121"/>
                  </a:lnTo>
                  <a:lnTo>
                    <a:pt x="144" y="91"/>
                  </a:lnTo>
                  <a:lnTo>
                    <a:pt x="144" y="91"/>
                  </a:lnTo>
                  <a:lnTo>
                    <a:pt x="144" y="68"/>
                  </a:lnTo>
                  <a:lnTo>
                    <a:pt x="136" y="56"/>
                  </a:lnTo>
                  <a:lnTo>
                    <a:pt x="132" y="49"/>
                  </a:lnTo>
                  <a:lnTo>
                    <a:pt x="125" y="41"/>
                  </a:lnTo>
                  <a:lnTo>
                    <a:pt x="113" y="37"/>
                  </a:lnTo>
                  <a:lnTo>
                    <a:pt x="102" y="34"/>
                  </a:lnTo>
                  <a:lnTo>
                    <a:pt x="91" y="30"/>
                  </a:lnTo>
                  <a:lnTo>
                    <a:pt x="41" y="30"/>
                  </a:lnTo>
                  <a:lnTo>
                    <a:pt x="41" y="159"/>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599" name="Freeform 429">
              <a:extLst>
                <a:ext uri="{FF2B5EF4-FFF2-40B4-BE49-F238E27FC236}">
                  <a16:creationId xmlns:a16="http://schemas.microsoft.com/office/drawing/2014/main" id="{68DFF5DF-23DD-4509-90C2-E00533CC418A}"/>
                </a:ext>
              </a:extLst>
            </p:cNvPr>
            <p:cNvSpPr>
              <a:spLocks noChangeArrowheads="1"/>
            </p:cNvSpPr>
            <p:nvPr/>
          </p:nvSpPr>
          <p:spPr bwMode="auto">
            <a:xfrm>
              <a:off x="6367147" y="1256091"/>
              <a:ext cx="65239" cy="101621"/>
            </a:xfrm>
            <a:custGeom>
              <a:avLst/>
              <a:gdLst>
                <a:gd name="T0" fmla="*/ 64 w 228"/>
                <a:gd name="T1" fmla="*/ 243 h 358"/>
                <a:gd name="T2" fmla="*/ 41 w 228"/>
                <a:gd name="T3" fmla="*/ 357 h 358"/>
                <a:gd name="T4" fmla="*/ 0 w 228"/>
                <a:gd name="T5" fmla="*/ 357 h 358"/>
                <a:gd name="T6" fmla="*/ 87 w 228"/>
                <a:gd name="T7" fmla="*/ 0 h 358"/>
                <a:gd name="T8" fmla="*/ 137 w 228"/>
                <a:gd name="T9" fmla="*/ 0 h 358"/>
                <a:gd name="T10" fmla="*/ 227 w 228"/>
                <a:gd name="T11" fmla="*/ 357 h 358"/>
                <a:gd name="T12" fmla="*/ 186 w 228"/>
                <a:gd name="T13" fmla="*/ 357 h 358"/>
                <a:gd name="T14" fmla="*/ 159 w 228"/>
                <a:gd name="T15" fmla="*/ 243 h 358"/>
                <a:gd name="T16" fmla="*/ 64 w 228"/>
                <a:gd name="T17" fmla="*/ 243 h 358"/>
                <a:gd name="T18" fmla="*/ 152 w 228"/>
                <a:gd name="T19" fmla="*/ 208 h 358"/>
                <a:gd name="T20" fmla="*/ 152 w 228"/>
                <a:gd name="T21" fmla="*/ 208 h 358"/>
                <a:gd name="T22" fmla="*/ 125 w 228"/>
                <a:gd name="T23" fmla="*/ 98 h 358"/>
                <a:gd name="T24" fmla="*/ 110 w 228"/>
                <a:gd name="T25" fmla="*/ 34 h 358"/>
                <a:gd name="T26" fmla="*/ 110 w 228"/>
                <a:gd name="T27" fmla="*/ 34 h 358"/>
                <a:gd name="T28" fmla="*/ 110 w 228"/>
                <a:gd name="T29" fmla="*/ 34 h 358"/>
                <a:gd name="T30" fmla="*/ 98 w 228"/>
                <a:gd name="T31" fmla="*/ 102 h 358"/>
                <a:gd name="T32" fmla="*/ 72 w 228"/>
                <a:gd name="T33" fmla="*/ 208 h 358"/>
                <a:gd name="T34" fmla="*/ 152 w 228"/>
                <a:gd name="T35" fmla="*/ 20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358">
                  <a:moveTo>
                    <a:pt x="64" y="243"/>
                  </a:moveTo>
                  <a:lnTo>
                    <a:pt x="41" y="357"/>
                  </a:lnTo>
                  <a:lnTo>
                    <a:pt x="0" y="357"/>
                  </a:lnTo>
                  <a:lnTo>
                    <a:pt x="87" y="0"/>
                  </a:lnTo>
                  <a:lnTo>
                    <a:pt x="137" y="0"/>
                  </a:lnTo>
                  <a:lnTo>
                    <a:pt x="227" y="357"/>
                  </a:lnTo>
                  <a:lnTo>
                    <a:pt x="186" y="357"/>
                  </a:lnTo>
                  <a:lnTo>
                    <a:pt x="159" y="243"/>
                  </a:lnTo>
                  <a:lnTo>
                    <a:pt x="64" y="243"/>
                  </a:lnTo>
                  <a:close/>
                  <a:moveTo>
                    <a:pt x="152" y="208"/>
                  </a:moveTo>
                  <a:lnTo>
                    <a:pt x="152" y="208"/>
                  </a:lnTo>
                  <a:lnTo>
                    <a:pt x="125" y="98"/>
                  </a:lnTo>
                  <a:lnTo>
                    <a:pt x="110" y="34"/>
                  </a:lnTo>
                  <a:lnTo>
                    <a:pt x="110" y="34"/>
                  </a:lnTo>
                  <a:lnTo>
                    <a:pt x="110" y="34"/>
                  </a:lnTo>
                  <a:lnTo>
                    <a:pt x="98" y="102"/>
                  </a:lnTo>
                  <a:lnTo>
                    <a:pt x="72" y="208"/>
                  </a:lnTo>
                  <a:lnTo>
                    <a:pt x="152" y="208"/>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0" name="Freeform 430">
              <a:extLst>
                <a:ext uri="{FF2B5EF4-FFF2-40B4-BE49-F238E27FC236}">
                  <a16:creationId xmlns:a16="http://schemas.microsoft.com/office/drawing/2014/main" id="{92C1EA3B-ACE8-4A62-80E5-E1D62D8FF5C8}"/>
                </a:ext>
              </a:extLst>
            </p:cNvPr>
            <p:cNvSpPr>
              <a:spLocks noChangeArrowheads="1"/>
            </p:cNvSpPr>
            <p:nvPr/>
          </p:nvSpPr>
          <p:spPr bwMode="auto">
            <a:xfrm>
              <a:off x="6427367" y="1256091"/>
              <a:ext cx="65239" cy="101621"/>
            </a:xfrm>
            <a:custGeom>
              <a:avLst/>
              <a:gdLst>
                <a:gd name="T0" fmla="*/ 92 w 229"/>
                <a:gd name="T1" fmla="*/ 357 h 358"/>
                <a:gd name="T2" fmla="*/ 0 w 229"/>
                <a:gd name="T3" fmla="*/ 0 h 358"/>
                <a:gd name="T4" fmla="*/ 42 w 229"/>
                <a:gd name="T5" fmla="*/ 0 h 358"/>
                <a:gd name="T6" fmla="*/ 84 w 229"/>
                <a:gd name="T7" fmla="*/ 167 h 358"/>
                <a:gd name="T8" fmla="*/ 84 w 229"/>
                <a:gd name="T9" fmla="*/ 167 h 358"/>
                <a:gd name="T10" fmla="*/ 103 w 229"/>
                <a:gd name="T11" fmla="*/ 246 h 358"/>
                <a:gd name="T12" fmla="*/ 114 w 229"/>
                <a:gd name="T13" fmla="*/ 315 h 358"/>
                <a:gd name="T14" fmla="*/ 114 w 229"/>
                <a:gd name="T15" fmla="*/ 315 h 358"/>
                <a:gd name="T16" fmla="*/ 114 w 229"/>
                <a:gd name="T17" fmla="*/ 315 h 358"/>
                <a:gd name="T18" fmla="*/ 130 w 229"/>
                <a:gd name="T19" fmla="*/ 246 h 358"/>
                <a:gd name="T20" fmla="*/ 149 w 229"/>
                <a:gd name="T21" fmla="*/ 167 h 358"/>
                <a:gd name="T22" fmla="*/ 190 w 229"/>
                <a:gd name="T23" fmla="*/ 0 h 358"/>
                <a:gd name="T24" fmla="*/ 228 w 229"/>
                <a:gd name="T25" fmla="*/ 0 h 358"/>
                <a:gd name="T26" fmla="*/ 137 w 229"/>
                <a:gd name="T27" fmla="*/ 357 h 358"/>
                <a:gd name="T28" fmla="*/ 92 w 229"/>
                <a:gd name="T29"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358">
                  <a:moveTo>
                    <a:pt x="92" y="357"/>
                  </a:moveTo>
                  <a:lnTo>
                    <a:pt x="0" y="0"/>
                  </a:lnTo>
                  <a:lnTo>
                    <a:pt x="42" y="0"/>
                  </a:lnTo>
                  <a:lnTo>
                    <a:pt x="84" y="167"/>
                  </a:lnTo>
                  <a:lnTo>
                    <a:pt x="84" y="167"/>
                  </a:lnTo>
                  <a:lnTo>
                    <a:pt x="103" y="246"/>
                  </a:lnTo>
                  <a:lnTo>
                    <a:pt x="114" y="315"/>
                  </a:lnTo>
                  <a:lnTo>
                    <a:pt x="114" y="315"/>
                  </a:lnTo>
                  <a:lnTo>
                    <a:pt x="114" y="315"/>
                  </a:lnTo>
                  <a:lnTo>
                    <a:pt x="130" y="246"/>
                  </a:lnTo>
                  <a:lnTo>
                    <a:pt x="149" y="167"/>
                  </a:lnTo>
                  <a:lnTo>
                    <a:pt x="190" y="0"/>
                  </a:lnTo>
                  <a:lnTo>
                    <a:pt x="228" y="0"/>
                  </a:lnTo>
                  <a:lnTo>
                    <a:pt x="137" y="357"/>
                  </a:lnTo>
                  <a:lnTo>
                    <a:pt x="92" y="357"/>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1" name="Freeform 431">
              <a:extLst>
                <a:ext uri="{FF2B5EF4-FFF2-40B4-BE49-F238E27FC236}">
                  <a16:creationId xmlns:a16="http://schemas.microsoft.com/office/drawing/2014/main" id="{AAC40461-2D8A-4BEE-AC9F-FA91A05ED598}"/>
                </a:ext>
              </a:extLst>
            </p:cNvPr>
            <p:cNvSpPr>
              <a:spLocks noChangeArrowheads="1"/>
            </p:cNvSpPr>
            <p:nvPr/>
          </p:nvSpPr>
          <p:spPr bwMode="auto">
            <a:xfrm>
              <a:off x="6502643" y="1256091"/>
              <a:ext cx="12546" cy="101621"/>
            </a:xfrm>
            <a:custGeom>
              <a:avLst/>
              <a:gdLst>
                <a:gd name="T0" fmla="*/ 42 w 43"/>
                <a:gd name="T1" fmla="*/ 0 h 358"/>
                <a:gd name="T2" fmla="*/ 42 w 43"/>
                <a:gd name="T3" fmla="*/ 357 h 358"/>
                <a:gd name="T4" fmla="*/ 0 w 43"/>
                <a:gd name="T5" fmla="*/ 357 h 358"/>
                <a:gd name="T6" fmla="*/ 0 w 43"/>
                <a:gd name="T7" fmla="*/ 0 h 358"/>
                <a:gd name="T8" fmla="*/ 42 w 43"/>
                <a:gd name="T9" fmla="*/ 0 h 358"/>
              </a:gdLst>
              <a:ahLst/>
              <a:cxnLst>
                <a:cxn ang="0">
                  <a:pos x="T0" y="T1"/>
                </a:cxn>
                <a:cxn ang="0">
                  <a:pos x="T2" y="T3"/>
                </a:cxn>
                <a:cxn ang="0">
                  <a:pos x="T4" y="T5"/>
                </a:cxn>
                <a:cxn ang="0">
                  <a:pos x="T6" y="T7"/>
                </a:cxn>
                <a:cxn ang="0">
                  <a:pos x="T8" y="T9"/>
                </a:cxn>
              </a:cxnLst>
              <a:rect l="0" t="0" r="r" b="b"/>
              <a:pathLst>
                <a:path w="43" h="358">
                  <a:moveTo>
                    <a:pt x="42" y="0"/>
                  </a:moveTo>
                  <a:lnTo>
                    <a:pt x="42" y="357"/>
                  </a:lnTo>
                  <a:lnTo>
                    <a:pt x="0" y="357"/>
                  </a:lnTo>
                  <a:lnTo>
                    <a:pt x="0" y="0"/>
                  </a:lnTo>
                  <a:lnTo>
                    <a:pt x="42"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2" name="Freeform 432">
              <a:extLst>
                <a:ext uri="{FF2B5EF4-FFF2-40B4-BE49-F238E27FC236}">
                  <a16:creationId xmlns:a16="http://schemas.microsoft.com/office/drawing/2014/main" id="{E9E30313-5150-4728-ADC7-363EE6CF6FCE}"/>
                </a:ext>
              </a:extLst>
            </p:cNvPr>
            <p:cNvSpPr>
              <a:spLocks noChangeArrowheads="1"/>
            </p:cNvSpPr>
            <p:nvPr/>
          </p:nvSpPr>
          <p:spPr bwMode="auto">
            <a:xfrm>
              <a:off x="6531498" y="1253582"/>
              <a:ext cx="60220" cy="105386"/>
            </a:xfrm>
            <a:custGeom>
              <a:avLst/>
              <a:gdLst>
                <a:gd name="T0" fmla="*/ 209 w 210"/>
                <a:gd name="T1" fmla="*/ 182 h 369"/>
                <a:gd name="T2" fmla="*/ 205 w 210"/>
                <a:gd name="T3" fmla="*/ 262 h 369"/>
                <a:gd name="T4" fmla="*/ 186 w 210"/>
                <a:gd name="T5" fmla="*/ 319 h 369"/>
                <a:gd name="T6" fmla="*/ 152 w 210"/>
                <a:gd name="T7" fmla="*/ 357 h 369"/>
                <a:gd name="T8" fmla="*/ 103 w 210"/>
                <a:gd name="T9" fmla="*/ 368 h 369"/>
                <a:gd name="T10" fmla="*/ 80 w 210"/>
                <a:gd name="T11" fmla="*/ 365 h 369"/>
                <a:gd name="T12" fmla="*/ 38 w 210"/>
                <a:gd name="T13" fmla="*/ 342 h 369"/>
                <a:gd name="T14" fmla="*/ 15 w 210"/>
                <a:gd name="T15" fmla="*/ 296 h 369"/>
                <a:gd name="T16" fmla="*/ 0 w 210"/>
                <a:gd name="T17" fmla="*/ 224 h 369"/>
                <a:gd name="T18" fmla="*/ 0 w 210"/>
                <a:gd name="T19" fmla="*/ 182 h 369"/>
                <a:gd name="T20" fmla="*/ 8 w 210"/>
                <a:gd name="T21" fmla="*/ 103 h 369"/>
                <a:gd name="T22" fmla="*/ 27 w 210"/>
                <a:gd name="T23" fmla="*/ 45 h 369"/>
                <a:gd name="T24" fmla="*/ 61 w 210"/>
                <a:gd name="T25" fmla="*/ 11 h 369"/>
                <a:gd name="T26" fmla="*/ 106 w 210"/>
                <a:gd name="T27" fmla="*/ 0 h 369"/>
                <a:gd name="T28" fmla="*/ 133 w 210"/>
                <a:gd name="T29" fmla="*/ 4 h 369"/>
                <a:gd name="T30" fmla="*/ 171 w 210"/>
                <a:gd name="T31" fmla="*/ 27 h 369"/>
                <a:gd name="T32" fmla="*/ 198 w 210"/>
                <a:gd name="T33" fmla="*/ 72 h 369"/>
                <a:gd name="T34" fmla="*/ 209 w 210"/>
                <a:gd name="T35" fmla="*/ 141 h 369"/>
                <a:gd name="T36" fmla="*/ 42 w 210"/>
                <a:gd name="T37" fmla="*/ 182 h 369"/>
                <a:gd name="T38" fmla="*/ 46 w 210"/>
                <a:gd name="T39" fmla="*/ 247 h 369"/>
                <a:gd name="T40" fmla="*/ 57 w 210"/>
                <a:gd name="T41" fmla="*/ 296 h 369"/>
                <a:gd name="T42" fmla="*/ 76 w 210"/>
                <a:gd name="T43" fmla="*/ 327 h 369"/>
                <a:gd name="T44" fmla="*/ 106 w 210"/>
                <a:gd name="T45" fmla="*/ 334 h 369"/>
                <a:gd name="T46" fmla="*/ 121 w 210"/>
                <a:gd name="T47" fmla="*/ 330 h 369"/>
                <a:gd name="T48" fmla="*/ 144 w 210"/>
                <a:gd name="T49" fmla="*/ 312 h 369"/>
                <a:gd name="T50" fmla="*/ 159 w 210"/>
                <a:gd name="T51" fmla="*/ 277 h 369"/>
                <a:gd name="T52" fmla="*/ 171 w 210"/>
                <a:gd name="T53" fmla="*/ 182 h 369"/>
                <a:gd name="T54" fmla="*/ 167 w 210"/>
                <a:gd name="T55" fmla="*/ 144 h 369"/>
                <a:gd name="T56" fmla="*/ 159 w 210"/>
                <a:gd name="T57" fmla="*/ 91 h 369"/>
                <a:gd name="T58" fmla="*/ 144 w 210"/>
                <a:gd name="T59" fmla="*/ 53 h 369"/>
                <a:gd name="T60" fmla="*/ 121 w 210"/>
                <a:gd name="T61" fmla="*/ 38 h 369"/>
                <a:gd name="T62" fmla="*/ 106 w 210"/>
                <a:gd name="T63" fmla="*/ 34 h 369"/>
                <a:gd name="T64" fmla="*/ 76 w 210"/>
                <a:gd name="T65" fmla="*/ 45 h 369"/>
                <a:gd name="T66" fmla="*/ 57 w 210"/>
                <a:gd name="T67" fmla="*/ 72 h 369"/>
                <a:gd name="T68" fmla="*/ 46 w 210"/>
                <a:gd name="T69" fmla="*/ 11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369">
                  <a:moveTo>
                    <a:pt x="209" y="182"/>
                  </a:moveTo>
                  <a:lnTo>
                    <a:pt x="209" y="182"/>
                  </a:lnTo>
                  <a:lnTo>
                    <a:pt x="209" y="224"/>
                  </a:lnTo>
                  <a:lnTo>
                    <a:pt x="205" y="262"/>
                  </a:lnTo>
                  <a:lnTo>
                    <a:pt x="198" y="293"/>
                  </a:lnTo>
                  <a:lnTo>
                    <a:pt x="186" y="319"/>
                  </a:lnTo>
                  <a:lnTo>
                    <a:pt x="171" y="342"/>
                  </a:lnTo>
                  <a:lnTo>
                    <a:pt x="152" y="357"/>
                  </a:lnTo>
                  <a:lnTo>
                    <a:pt x="129" y="365"/>
                  </a:lnTo>
                  <a:lnTo>
                    <a:pt x="103" y="368"/>
                  </a:lnTo>
                  <a:lnTo>
                    <a:pt x="103" y="368"/>
                  </a:lnTo>
                  <a:lnTo>
                    <a:pt x="80" y="365"/>
                  </a:lnTo>
                  <a:lnTo>
                    <a:pt x="57" y="357"/>
                  </a:lnTo>
                  <a:lnTo>
                    <a:pt x="38" y="342"/>
                  </a:lnTo>
                  <a:lnTo>
                    <a:pt x="23" y="323"/>
                  </a:lnTo>
                  <a:lnTo>
                    <a:pt x="15" y="296"/>
                  </a:lnTo>
                  <a:lnTo>
                    <a:pt x="8" y="262"/>
                  </a:lnTo>
                  <a:lnTo>
                    <a:pt x="0" y="224"/>
                  </a:lnTo>
                  <a:lnTo>
                    <a:pt x="0" y="182"/>
                  </a:lnTo>
                  <a:lnTo>
                    <a:pt x="0" y="182"/>
                  </a:lnTo>
                  <a:lnTo>
                    <a:pt x="0" y="141"/>
                  </a:lnTo>
                  <a:lnTo>
                    <a:pt x="8" y="103"/>
                  </a:lnTo>
                  <a:lnTo>
                    <a:pt x="15" y="72"/>
                  </a:lnTo>
                  <a:lnTo>
                    <a:pt x="27" y="45"/>
                  </a:lnTo>
                  <a:lnTo>
                    <a:pt x="42" y="27"/>
                  </a:lnTo>
                  <a:lnTo>
                    <a:pt x="61" y="11"/>
                  </a:lnTo>
                  <a:lnTo>
                    <a:pt x="80" y="4"/>
                  </a:lnTo>
                  <a:lnTo>
                    <a:pt x="106" y="0"/>
                  </a:lnTo>
                  <a:lnTo>
                    <a:pt x="106" y="0"/>
                  </a:lnTo>
                  <a:lnTo>
                    <a:pt x="133" y="4"/>
                  </a:lnTo>
                  <a:lnTo>
                    <a:pt x="152" y="11"/>
                  </a:lnTo>
                  <a:lnTo>
                    <a:pt x="171" y="27"/>
                  </a:lnTo>
                  <a:lnTo>
                    <a:pt x="186" y="45"/>
                  </a:lnTo>
                  <a:lnTo>
                    <a:pt x="198" y="72"/>
                  </a:lnTo>
                  <a:lnTo>
                    <a:pt x="205" y="103"/>
                  </a:lnTo>
                  <a:lnTo>
                    <a:pt x="209" y="141"/>
                  </a:lnTo>
                  <a:lnTo>
                    <a:pt x="209" y="182"/>
                  </a:lnTo>
                  <a:close/>
                  <a:moveTo>
                    <a:pt x="42" y="182"/>
                  </a:moveTo>
                  <a:lnTo>
                    <a:pt x="42" y="182"/>
                  </a:lnTo>
                  <a:lnTo>
                    <a:pt x="46" y="247"/>
                  </a:lnTo>
                  <a:lnTo>
                    <a:pt x="50" y="274"/>
                  </a:lnTo>
                  <a:lnTo>
                    <a:pt x="57" y="296"/>
                  </a:lnTo>
                  <a:lnTo>
                    <a:pt x="65" y="312"/>
                  </a:lnTo>
                  <a:lnTo>
                    <a:pt x="76" y="327"/>
                  </a:lnTo>
                  <a:lnTo>
                    <a:pt x="91" y="330"/>
                  </a:lnTo>
                  <a:lnTo>
                    <a:pt x="106" y="334"/>
                  </a:lnTo>
                  <a:lnTo>
                    <a:pt x="106" y="334"/>
                  </a:lnTo>
                  <a:lnTo>
                    <a:pt x="121" y="330"/>
                  </a:lnTo>
                  <a:lnTo>
                    <a:pt x="133" y="327"/>
                  </a:lnTo>
                  <a:lnTo>
                    <a:pt x="144" y="312"/>
                  </a:lnTo>
                  <a:lnTo>
                    <a:pt x="156" y="296"/>
                  </a:lnTo>
                  <a:lnTo>
                    <a:pt x="159" y="277"/>
                  </a:lnTo>
                  <a:lnTo>
                    <a:pt x="167" y="251"/>
                  </a:lnTo>
                  <a:lnTo>
                    <a:pt x="171" y="182"/>
                  </a:lnTo>
                  <a:lnTo>
                    <a:pt x="171" y="182"/>
                  </a:lnTo>
                  <a:lnTo>
                    <a:pt x="167" y="144"/>
                  </a:lnTo>
                  <a:lnTo>
                    <a:pt x="167" y="114"/>
                  </a:lnTo>
                  <a:lnTo>
                    <a:pt x="159" y="91"/>
                  </a:lnTo>
                  <a:lnTo>
                    <a:pt x="156" y="68"/>
                  </a:lnTo>
                  <a:lnTo>
                    <a:pt x="144" y="53"/>
                  </a:lnTo>
                  <a:lnTo>
                    <a:pt x="133" y="42"/>
                  </a:lnTo>
                  <a:lnTo>
                    <a:pt x="121" y="38"/>
                  </a:lnTo>
                  <a:lnTo>
                    <a:pt x="106" y="34"/>
                  </a:lnTo>
                  <a:lnTo>
                    <a:pt x="106" y="34"/>
                  </a:lnTo>
                  <a:lnTo>
                    <a:pt x="91" y="38"/>
                  </a:lnTo>
                  <a:lnTo>
                    <a:pt x="76" y="45"/>
                  </a:lnTo>
                  <a:lnTo>
                    <a:pt x="65" y="57"/>
                  </a:lnTo>
                  <a:lnTo>
                    <a:pt x="57" y="72"/>
                  </a:lnTo>
                  <a:lnTo>
                    <a:pt x="50" y="91"/>
                  </a:lnTo>
                  <a:lnTo>
                    <a:pt x="46" y="118"/>
                  </a:lnTo>
                  <a:lnTo>
                    <a:pt x="42" y="182"/>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3" name="Freeform 433">
              <a:extLst>
                <a:ext uri="{FF2B5EF4-FFF2-40B4-BE49-F238E27FC236}">
                  <a16:creationId xmlns:a16="http://schemas.microsoft.com/office/drawing/2014/main" id="{004BAB3E-2046-48CF-89A0-C6612D45F0FB}"/>
                </a:ext>
              </a:extLst>
            </p:cNvPr>
            <p:cNvSpPr>
              <a:spLocks noChangeArrowheads="1"/>
            </p:cNvSpPr>
            <p:nvPr/>
          </p:nvSpPr>
          <p:spPr bwMode="auto">
            <a:xfrm>
              <a:off x="6606773" y="1256091"/>
              <a:ext cx="47674" cy="101621"/>
            </a:xfrm>
            <a:custGeom>
              <a:avLst/>
              <a:gdLst>
                <a:gd name="T0" fmla="*/ 0 w 168"/>
                <a:gd name="T1" fmla="*/ 0 h 358"/>
                <a:gd name="T2" fmla="*/ 41 w 168"/>
                <a:gd name="T3" fmla="*/ 0 h 358"/>
                <a:gd name="T4" fmla="*/ 41 w 168"/>
                <a:gd name="T5" fmla="*/ 322 h 358"/>
                <a:gd name="T6" fmla="*/ 167 w 168"/>
                <a:gd name="T7" fmla="*/ 322 h 358"/>
                <a:gd name="T8" fmla="*/ 163 w 168"/>
                <a:gd name="T9" fmla="*/ 357 h 358"/>
                <a:gd name="T10" fmla="*/ 0 w 168"/>
                <a:gd name="T11" fmla="*/ 357 h 358"/>
                <a:gd name="T12" fmla="*/ 0 w 168"/>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168" h="358">
                  <a:moveTo>
                    <a:pt x="0" y="0"/>
                  </a:moveTo>
                  <a:lnTo>
                    <a:pt x="41" y="0"/>
                  </a:lnTo>
                  <a:lnTo>
                    <a:pt x="41" y="322"/>
                  </a:lnTo>
                  <a:lnTo>
                    <a:pt x="167" y="322"/>
                  </a:lnTo>
                  <a:lnTo>
                    <a:pt x="163" y="357"/>
                  </a:lnTo>
                  <a:lnTo>
                    <a:pt x="0" y="357"/>
                  </a:lnTo>
                  <a:lnTo>
                    <a:pt x="0"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4" name="Freeform 434">
              <a:extLst>
                <a:ext uri="{FF2B5EF4-FFF2-40B4-BE49-F238E27FC236}">
                  <a16:creationId xmlns:a16="http://schemas.microsoft.com/office/drawing/2014/main" id="{65E484CE-B094-42D5-965B-264AA3BBC3B3}"/>
                </a:ext>
              </a:extLst>
            </p:cNvPr>
            <p:cNvSpPr>
              <a:spLocks noChangeArrowheads="1"/>
            </p:cNvSpPr>
            <p:nvPr/>
          </p:nvSpPr>
          <p:spPr bwMode="auto">
            <a:xfrm>
              <a:off x="6665739" y="1256091"/>
              <a:ext cx="48929" cy="101621"/>
            </a:xfrm>
            <a:custGeom>
              <a:avLst/>
              <a:gdLst>
                <a:gd name="T0" fmla="*/ 159 w 172"/>
                <a:gd name="T1" fmla="*/ 186 h 358"/>
                <a:gd name="T2" fmla="*/ 38 w 172"/>
                <a:gd name="T3" fmla="*/ 186 h 358"/>
                <a:gd name="T4" fmla="*/ 38 w 172"/>
                <a:gd name="T5" fmla="*/ 322 h 358"/>
                <a:gd name="T6" fmla="*/ 171 w 172"/>
                <a:gd name="T7" fmla="*/ 322 h 358"/>
                <a:gd name="T8" fmla="*/ 167 w 172"/>
                <a:gd name="T9" fmla="*/ 357 h 358"/>
                <a:gd name="T10" fmla="*/ 0 w 172"/>
                <a:gd name="T11" fmla="*/ 357 h 358"/>
                <a:gd name="T12" fmla="*/ 0 w 172"/>
                <a:gd name="T13" fmla="*/ 0 h 358"/>
                <a:gd name="T14" fmla="*/ 163 w 172"/>
                <a:gd name="T15" fmla="*/ 0 h 358"/>
                <a:gd name="T16" fmla="*/ 163 w 172"/>
                <a:gd name="T17" fmla="*/ 34 h 358"/>
                <a:gd name="T18" fmla="*/ 38 w 172"/>
                <a:gd name="T19" fmla="*/ 34 h 358"/>
                <a:gd name="T20" fmla="*/ 38 w 172"/>
                <a:gd name="T21" fmla="*/ 148 h 358"/>
                <a:gd name="T22" fmla="*/ 159 w 172"/>
                <a:gd name="T23" fmla="*/ 148 h 358"/>
                <a:gd name="T24" fmla="*/ 159 w 172"/>
                <a:gd name="T25" fmla="*/ 1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58">
                  <a:moveTo>
                    <a:pt x="159" y="186"/>
                  </a:moveTo>
                  <a:lnTo>
                    <a:pt x="38" y="186"/>
                  </a:lnTo>
                  <a:lnTo>
                    <a:pt x="38" y="322"/>
                  </a:lnTo>
                  <a:lnTo>
                    <a:pt x="171" y="322"/>
                  </a:lnTo>
                  <a:lnTo>
                    <a:pt x="167" y="357"/>
                  </a:lnTo>
                  <a:lnTo>
                    <a:pt x="0" y="357"/>
                  </a:lnTo>
                  <a:lnTo>
                    <a:pt x="0" y="0"/>
                  </a:lnTo>
                  <a:lnTo>
                    <a:pt x="163" y="0"/>
                  </a:lnTo>
                  <a:lnTo>
                    <a:pt x="163" y="34"/>
                  </a:lnTo>
                  <a:lnTo>
                    <a:pt x="38" y="34"/>
                  </a:lnTo>
                  <a:lnTo>
                    <a:pt x="38" y="148"/>
                  </a:lnTo>
                  <a:lnTo>
                    <a:pt x="159" y="148"/>
                  </a:lnTo>
                  <a:lnTo>
                    <a:pt x="159" y="18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5" name="Freeform 435">
              <a:extLst>
                <a:ext uri="{FF2B5EF4-FFF2-40B4-BE49-F238E27FC236}">
                  <a16:creationId xmlns:a16="http://schemas.microsoft.com/office/drawing/2014/main" id="{13551525-C33D-469B-81FB-344ED40716D4}"/>
                </a:ext>
              </a:extLst>
            </p:cNvPr>
            <p:cNvSpPr>
              <a:spLocks noChangeArrowheads="1"/>
            </p:cNvSpPr>
            <p:nvPr/>
          </p:nvSpPr>
          <p:spPr bwMode="auto">
            <a:xfrm>
              <a:off x="6719686" y="1256091"/>
              <a:ext cx="56457" cy="101621"/>
            </a:xfrm>
            <a:custGeom>
              <a:avLst/>
              <a:gdLst>
                <a:gd name="T0" fmla="*/ 80 w 199"/>
                <a:gd name="T1" fmla="*/ 34 h 358"/>
                <a:gd name="T2" fmla="*/ 0 w 199"/>
                <a:gd name="T3" fmla="*/ 34 h 358"/>
                <a:gd name="T4" fmla="*/ 0 w 199"/>
                <a:gd name="T5" fmla="*/ 0 h 358"/>
                <a:gd name="T6" fmla="*/ 198 w 199"/>
                <a:gd name="T7" fmla="*/ 0 h 358"/>
                <a:gd name="T8" fmla="*/ 198 w 199"/>
                <a:gd name="T9" fmla="*/ 34 h 358"/>
                <a:gd name="T10" fmla="*/ 118 w 199"/>
                <a:gd name="T11" fmla="*/ 34 h 358"/>
                <a:gd name="T12" fmla="*/ 118 w 199"/>
                <a:gd name="T13" fmla="*/ 357 h 358"/>
                <a:gd name="T14" fmla="*/ 80 w 199"/>
                <a:gd name="T15" fmla="*/ 357 h 358"/>
                <a:gd name="T16" fmla="*/ 80 w 199"/>
                <a:gd name="T17" fmla="*/ 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358">
                  <a:moveTo>
                    <a:pt x="80" y="34"/>
                  </a:moveTo>
                  <a:lnTo>
                    <a:pt x="0" y="34"/>
                  </a:lnTo>
                  <a:lnTo>
                    <a:pt x="0" y="0"/>
                  </a:lnTo>
                  <a:lnTo>
                    <a:pt x="198" y="0"/>
                  </a:lnTo>
                  <a:lnTo>
                    <a:pt x="198" y="34"/>
                  </a:lnTo>
                  <a:lnTo>
                    <a:pt x="118" y="34"/>
                  </a:lnTo>
                  <a:lnTo>
                    <a:pt x="118" y="357"/>
                  </a:lnTo>
                  <a:lnTo>
                    <a:pt x="80" y="357"/>
                  </a:lnTo>
                  <a:lnTo>
                    <a:pt x="80" y="34"/>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6" name="Freeform 436">
              <a:extLst>
                <a:ext uri="{FF2B5EF4-FFF2-40B4-BE49-F238E27FC236}">
                  <a16:creationId xmlns:a16="http://schemas.microsoft.com/office/drawing/2014/main" id="{059B9E57-D0E8-4F36-AD62-2F5A45691D7E}"/>
                </a:ext>
              </a:extLst>
            </p:cNvPr>
            <p:cNvSpPr>
              <a:spLocks noChangeArrowheads="1"/>
            </p:cNvSpPr>
            <p:nvPr/>
          </p:nvSpPr>
          <p:spPr bwMode="auto">
            <a:xfrm>
              <a:off x="7217758" y="1256091"/>
              <a:ext cx="62730" cy="101621"/>
            </a:xfrm>
            <a:custGeom>
              <a:avLst/>
              <a:gdLst>
                <a:gd name="T0" fmla="*/ 175 w 221"/>
                <a:gd name="T1" fmla="*/ 357 h 358"/>
                <a:gd name="T2" fmla="*/ 107 w 221"/>
                <a:gd name="T3" fmla="*/ 205 h 358"/>
                <a:gd name="T4" fmla="*/ 107 w 221"/>
                <a:gd name="T5" fmla="*/ 205 h 358"/>
                <a:gd name="T6" fmla="*/ 42 w 221"/>
                <a:gd name="T7" fmla="*/ 357 h 358"/>
                <a:gd name="T8" fmla="*/ 0 w 221"/>
                <a:gd name="T9" fmla="*/ 357 h 358"/>
                <a:gd name="T10" fmla="*/ 88 w 221"/>
                <a:gd name="T11" fmla="*/ 171 h 358"/>
                <a:gd name="T12" fmla="*/ 4 w 221"/>
                <a:gd name="T13" fmla="*/ 0 h 358"/>
                <a:gd name="T14" fmla="*/ 46 w 221"/>
                <a:gd name="T15" fmla="*/ 0 h 358"/>
                <a:gd name="T16" fmla="*/ 111 w 221"/>
                <a:gd name="T17" fmla="*/ 136 h 358"/>
                <a:gd name="T18" fmla="*/ 111 w 221"/>
                <a:gd name="T19" fmla="*/ 133 h 358"/>
                <a:gd name="T20" fmla="*/ 175 w 221"/>
                <a:gd name="T21" fmla="*/ 0 h 358"/>
                <a:gd name="T22" fmla="*/ 217 w 221"/>
                <a:gd name="T23" fmla="*/ 0 h 358"/>
                <a:gd name="T24" fmla="*/ 133 w 221"/>
                <a:gd name="T25" fmla="*/ 167 h 358"/>
                <a:gd name="T26" fmla="*/ 220 w 221"/>
                <a:gd name="T27" fmla="*/ 357 h 358"/>
                <a:gd name="T28" fmla="*/ 175 w 221"/>
                <a:gd name="T29"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358">
                  <a:moveTo>
                    <a:pt x="175" y="357"/>
                  </a:moveTo>
                  <a:lnTo>
                    <a:pt x="107" y="205"/>
                  </a:lnTo>
                  <a:lnTo>
                    <a:pt x="107" y="205"/>
                  </a:lnTo>
                  <a:lnTo>
                    <a:pt x="42" y="357"/>
                  </a:lnTo>
                  <a:lnTo>
                    <a:pt x="0" y="357"/>
                  </a:lnTo>
                  <a:lnTo>
                    <a:pt x="88" y="171"/>
                  </a:lnTo>
                  <a:lnTo>
                    <a:pt x="4" y="0"/>
                  </a:lnTo>
                  <a:lnTo>
                    <a:pt x="46" y="0"/>
                  </a:lnTo>
                  <a:lnTo>
                    <a:pt x="111" y="136"/>
                  </a:lnTo>
                  <a:lnTo>
                    <a:pt x="111" y="133"/>
                  </a:lnTo>
                  <a:lnTo>
                    <a:pt x="175" y="0"/>
                  </a:lnTo>
                  <a:lnTo>
                    <a:pt x="217" y="0"/>
                  </a:lnTo>
                  <a:lnTo>
                    <a:pt x="133" y="167"/>
                  </a:lnTo>
                  <a:lnTo>
                    <a:pt x="220" y="357"/>
                  </a:lnTo>
                  <a:lnTo>
                    <a:pt x="175" y="357"/>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7" name="Freeform 437">
              <a:extLst>
                <a:ext uri="{FF2B5EF4-FFF2-40B4-BE49-F238E27FC236}">
                  <a16:creationId xmlns:a16="http://schemas.microsoft.com/office/drawing/2014/main" id="{2F789571-1CA1-4D1B-8C78-7E867EDD58A2}"/>
                </a:ext>
              </a:extLst>
            </p:cNvPr>
            <p:cNvSpPr>
              <a:spLocks noChangeArrowheads="1"/>
            </p:cNvSpPr>
            <p:nvPr/>
          </p:nvSpPr>
          <p:spPr bwMode="auto">
            <a:xfrm>
              <a:off x="7281742" y="1312547"/>
              <a:ext cx="30110" cy="10037"/>
            </a:xfrm>
            <a:custGeom>
              <a:avLst/>
              <a:gdLst>
                <a:gd name="T0" fmla="*/ 107 w 108"/>
                <a:gd name="T1" fmla="*/ 0 h 35"/>
                <a:gd name="T2" fmla="*/ 107 w 108"/>
                <a:gd name="T3" fmla="*/ 34 h 35"/>
                <a:gd name="T4" fmla="*/ 0 w 108"/>
                <a:gd name="T5" fmla="*/ 34 h 35"/>
                <a:gd name="T6" fmla="*/ 0 w 108"/>
                <a:gd name="T7" fmla="*/ 0 h 35"/>
                <a:gd name="T8" fmla="*/ 107 w 108"/>
                <a:gd name="T9" fmla="*/ 0 h 35"/>
              </a:gdLst>
              <a:ahLst/>
              <a:cxnLst>
                <a:cxn ang="0">
                  <a:pos x="T0" y="T1"/>
                </a:cxn>
                <a:cxn ang="0">
                  <a:pos x="T2" y="T3"/>
                </a:cxn>
                <a:cxn ang="0">
                  <a:pos x="T4" y="T5"/>
                </a:cxn>
                <a:cxn ang="0">
                  <a:pos x="T6" y="T7"/>
                </a:cxn>
                <a:cxn ang="0">
                  <a:pos x="T8" y="T9"/>
                </a:cxn>
              </a:cxnLst>
              <a:rect l="0" t="0" r="r" b="b"/>
              <a:pathLst>
                <a:path w="108" h="35">
                  <a:moveTo>
                    <a:pt x="107" y="0"/>
                  </a:moveTo>
                  <a:lnTo>
                    <a:pt x="107" y="34"/>
                  </a:lnTo>
                  <a:lnTo>
                    <a:pt x="0" y="34"/>
                  </a:lnTo>
                  <a:lnTo>
                    <a:pt x="0" y="0"/>
                  </a:lnTo>
                  <a:lnTo>
                    <a:pt x="107"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8" name="Freeform 438">
              <a:extLst>
                <a:ext uri="{FF2B5EF4-FFF2-40B4-BE49-F238E27FC236}">
                  <a16:creationId xmlns:a16="http://schemas.microsoft.com/office/drawing/2014/main" id="{4E3B722B-2DAB-4080-860E-C5BA15E031CC}"/>
                </a:ext>
              </a:extLst>
            </p:cNvPr>
            <p:cNvSpPr>
              <a:spLocks noChangeArrowheads="1"/>
            </p:cNvSpPr>
            <p:nvPr/>
          </p:nvSpPr>
          <p:spPr bwMode="auto">
            <a:xfrm>
              <a:off x="7325653" y="1256091"/>
              <a:ext cx="52693" cy="101621"/>
            </a:xfrm>
            <a:custGeom>
              <a:avLst/>
              <a:gdLst>
                <a:gd name="T0" fmla="*/ 38 w 187"/>
                <a:gd name="T1" fmla="*/ 357 h 358"/>
                <a:gd name="T2" fmla="*/ 0 w 187"/>
                <a:gd name="T3" fmla="*/ 0 h 358"/>
                <a:gd name="T4" fmla="*/ 92 w 187"/>
                <a:gd name="T5" fmla="*/ 0 h 358"/>
                <a:gd name="T6" fmla="*/ 133 w 187"/>
                <a:gd name="T7" fmla="*/ 3 h 358"/>
                <a:gd name="T8" fmla="*/ 160 w 187"/>
                <a:gd name="T9" fmla="*/ 22 h 358"/>
                <a:gd name="T10" fmla="*/ 179 w 187"/>
                <a:gd name="T11" fmla="*/ 53 h 358"/>
                <a:gd name="T12" fmla="*/ 182 w 187"/>
                <a:gd name="T13" fmla="*/ 91 h 358"/>
                <a:gd name="T14" fmla="*/ 182 w 187"/>
                <a:gd name="T15" fmla="*/ 110 h 358"/>
                <a:gd name="T16" fmla="*/ 175 w 187"/>
                <a:gd name="T17" fmla="*/ 140 h 358"/>
                <a:gd name="T18" fmla="*/ 152 w 187"/>
                <a:gd name="T19" fmla="*/ 167 h 358"/>
                <a:gd name="T20" fmla="*/ 137 w 187"/>
                <a:gd name="T21" fmla="*/ 174 h 358"/>
                <a:gd name="T22" fmla="*/ 156 w 187"/>
                <a:gd name="T23" fmla="*/ 186 h 358"/>
                <a:gd name="T24" fmla="*/ 171 w 187"/>
                <a:gd name="T25" fmla="*/ 205 h 358"/>
                <a:gd name="T26" fmla="*/ 179 w 187"/>
                <a:gd name="T27" fmla="*/ 266 h 358"/>
                <a:gd name="T28" fmla="*/ 179 w 187"/>
                <a:gd name="T29" fmla="*/ 281 h 358"/>
                <a:gd name="T30" fmla="*/ 186 w 187"/>
                <a:gd name="T31" fmla="*/ 357 h 358"/>
                <a:gd name="T32" fmla="*/ 144 w 187"/>
                <a:gd name="T33" fmla="*/ 357 h 358"/>
                <a:gd name="T34" fmla="*/ 141 w 187"/>
                <a:gd name="T35" fmla="*/ 277 h 358"/>
                <a:gd name="T36" fmla="*/ 141 w 187"/>
                <a:gd name="T37" fmla="*/ 266 h 358"/>
                <a:gd name="T38" fmla="*/ 133 w 187"/>
                <a:gd name="T39" fmla="*/ 220 h 358"/>
                <a:gd name="T40" fmla="*/ 122 w 187"/>
                <a:gd name="T41" fmla="*/ 201 h 358"/>
                <a:gd name="T42" fmla="*/ 99 w 187"/>
                <a:gd name="T43" fmla="*/ 193 h 358"/>
                <a:gd name="T44" fmla="*/ 38 w 187"/>
                <a:gd name="T45" fmla="*/ 189 h 358"/>
                <a:gd name="T46" fmla="*/ 84 w 187"/>
                <a:gd name="T47" fmla="*/ 159 h 358"/>
                <a:gd name="T48" fmla="*/ 99 w 187"/>
                <a:gd name="T49" fmla="*/ 155 h 358"/>
                <a:gd name="T50" fmla="*/ 122 w 187"/>
                <a:gd name="T51" fmla="*/ 148 h 358"/>
                <a:gd name="T52" fmla="*/ 137 w 187"/>
                <a:gd name="T53" fmla="*/ 129 h 358"/>
                <a:gd name="T54" fmla="*/ 144 w 187"/>
                <a:gd name="T55" fmla="*/ 91 h 358"/>
                <a:gd name="T56" fmla="*/ 141 w 187"/>
                <a:gd name="T57" fmla="*/ 68 h 358"/>
                <a:gd name="T58" fmla="*/ 129 w 187"/>
                <a:gd name="T59" fmla="*/ 49 h 358"/>
                <a:gd name="T60" fmla="*/ 114 w 187"/>
                <a:gd name="T61" fmla="*/ 37 h 358"/>
                <a:gd name="T62" fmla="*/ 88 w 187"/>
                <a:gd name="T63" fmla="*/ 30 h 358"/>
                <a:gd name="T64" fmla="*/ 38 w 187"/>
                <a:gd name="T65" fmla="*/ 15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358">
                  <a:moveTo>
                    <a:pt x="38" y="189"/>
                  </a:moveTo>
                  <a:lnTo>
                    <a:pt x="38" y="357"/>
                  </a:lnTo>
                  <a:lnTo>
                    <a:pt x="0" y="357"/>
                  </a:lnTo>
                  <a:lnTo>
                    <a:pt x="0" y="0"/>
                  </a:lnTo>
                  <a:lnTo>
                    <a:pt x="92" y="0"/>
                  </a:lnTo>
                  <a:lnTo>
                    <a:pt x="92" y="0"/>
                  </a:lnTo>
                  <a:lnTo>
                    <a:pt x="114" y="0"/>
                  </a:lnTo>
                  <a:lnTo>
                    <a:pt x="133" y="3"/>
                  </a:lnTo>
                  <a:lnTo>
                    <a:pt x="148" y="11"/>
                  </a:lnTo>
                  <a:lnTo>
                    <a:pt x="160" y="22"/>
                  </a:lnTo>
                  <a:lnTo>
                    <a:pt x="171" y="34"/>
                  </a:lnTo>
                  <a:lnTo>
                    <a:pt x="179" y="53"/>
                  </a:lnTo>
                  <a:lnTo>
                    <a:pt x="182" y="68"/>
                  </a:lnTo>
                  <a:lnTo>
                    <a:pt x="182" y="91"/>
                  </a:lnTo>
                  <a:lnTo>
                    <a:pt x="182" y="91"/>
                  </a:lnTo>
                  <a:lnTo>
                    <a:pt x="182" y="110"/>
                  </a:lnTo>
                  <a:lnTo>
                    <a:pt x="179" y="125"/>
                  </a:lnTo>
                  <a:lnTo>
                    <a:pt x="175" y="140"/>
                  </a:lnTo>
                  <a:lnTo>
                    <a:pt x="167" y="148"/>
                  </a:lnTo>
                  <a:lnTo>
                    <a:pt x="152" y="167"/>
                  </a:lnTo>
                  <a:lnTo>
                    <a:pt x="137" y="174"/>
                  </a:lnTo>
                  <a:lnTo>
                    <a:pt x="137" y="174"/>
                  </a:lnTo>
                  <a:lnTo>
                    <a:pt x="148" y="178"/>
                  </a:lnTo>
                  <a:lnTo>
                    <a:pt x="156" y="186"/>
                  </a:lnTo>
                  <a:lnTo>
                    <a:pt x="163" y="193"/>
                  </a:lnTo>
                  <a:lnTo>
                    <a:pt x="171" y="205"/>
                  </a:lnTo>
                  <a:lnTo>
                    <a:pt x="179" y="231"/>
                  </a:lnTo>
                  <a:lnTo>
                    <a:pt x="179" y="266"/>
                  </a:lnTo>
                  <a:lnTo>
                    <a:pt x="179" y="281"/>
                  </a:lnTo>
                  <a:lnTo>
                    <a:pt x="179" y="281"/>
                  </a:lnTo>
                  <a:lnTo>
                    <a:pt x="182" y="322"/>
                  </a:lnTo>
                  <a:lnTo>
                    <a:pt x="186" y="357"/>
                  </a:lnTo>
                  <a:lnTo>
                    <a:pt x="144" y="357"/>
                  </a:lnTo>
                  <a:lnTo>
                    <a:pt x="144" y="357"/>
                  </a:lnTo>
                  <a:lnTo>
                    <a:pt x="141" y="322"/>
                  </a:lnTo>
                  <a:lnTo>
                    <a:pt x="141" y="277"/>
                  </a:lnTo>
                  <a:lnTo>
                    <a:pt x="141" y="266"/>
                  </a:lnTo>
                  <a:lnTo>
                    <a:pt x="141" y="266"/>
                  </a:lnTo>
                  <a:lnTo>
                    <a:pt x="137" y="231"/>
                  </a:lnTo>
                  <a:lnTo>
                    <a:pt x="133" y="220"/>
                  </a:lnTo>
                  <a:lnTo>
                    <a:pt x="129" y="208"/>
                  </a:lnTo>
                  <a:lnTo>
                    <a:pt x="122" y="201"/>
                  </a:lnTo>
                  <a:lnTo>
                    <a:pt x="110" y="197"/>
                  </a:lnTo>
                  <a:lnTo>
                    <a:pt x="99" y="193"/>
                  </a:lnTo>
                  <a:lnTo>
                    <a:pt x="84" y="189"/>
                  </a:lnTo>
                  <a:lnTo>
                    <a:pt x="38" y="189"/>
                  </a:lnTo>
                  <a:close/>
                  <a:moveTo>
                    <a:pt x="38" y="159"/>
                  </a:moveTo>
                  <a:lnTo>
                    <a:pt x="84" y="159"/>
                  </a:lnTo>
                  <a:lnTo>
                    <a:pt x="84" y="159"/>
                  </a:lnTo>
                  <a:lnTo>
                    <a:pt x="99" y="155"/>
                  </a:lnTo>
                  <a:lnTo>
                    <a:pt x="110" y="152"/>
                  </a:lnTo>
                  <a:lnTo>
                    <a:pt x="122" y="148"/>
                  </a:lnTo>
                  <a:lnTo>
                    <a:pt x="129" y="140"/>
                  </a:lnTo>
                  <a:lnTo>
                    <a:pt x="137" y="129"/>
                  </a:lnTo>
                  <a:lnTo>
                    <a:pt x="141" y="121"/>
                  </a:lnTo>
                  <a:lnTo>
                    <a:pt x="144" y="91"/>
                  </a:lnTo>
                  <a:lnTo>
                    <a:pt x="144" y="91"/>
                  </a:lnTo>
                  <a:lnTo>
                    <a:pt x="141" y="68"/>
                  </a:lnTo>
                  <a:lnTo>
                    <a:pt x="137" y="56"/>
                  </a:lnTo>
                  <a:lnTo>
                    <a:pt x="129" y="49"/>
                  </a:lnTo>
                  <a:lnTo>
                    <a:pt x="122" y="41"/>
                  </a:lnTo>
                  <a:lnTo>
                    <a:pt x="114" y="37"/>
                  </a:lnTo>
                  <a:lnTo>
                    <a:pt x="103" y="34"/>
                  </a:lnTo>
                  <a:lnTo>
                    <a:pt x="88" y="30"/>
                  </a:lnTo>
                  <a:lnTo>
                    <a:pt x="38" y="30"/>
                  </a:lnTo>
                  <a:lnTo>
                    <a:pt x="38" y="159"/>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09" name="Freeform 439">
              <a:extLst>
                <a:ext uri="{FF2B5EF4-FFF2-40B4-BE49-F238E27FC236}">
                  <a16:creationId xmlns:a16="http://schemas.microsoft.com/office/drawing/2014/main" id="{BD10AECD-257C-4C6F-AE06-C48C60B55A3A}"/>
                </a:ext>
              </a:extLst>
            </p:cNvPr>
            <p:cNvSpPr>
              <a:spLocks noChangeArrowheads="1"/>
            </p:cNvSpPr>
            <p:nvPr/>
          </p:nvSpPr>
          <p:spPr bwMode="auto">
            <a:xfrm>
              <a:off x="7388382" y="1256091"/>
              <a:ext cx="63984" cy="101621"/>
            </a:xfrm>
            <a:custGeom>
              <a:avLst/>
              <a:gdLst>
                <a:gd name="T0" fmla="*/ 64 w 225"/>
                <a:gd name="T1" fmla="*/ 243 h 358"/>
                <a:gd name="T2" fmla="*/ 38 w 225"/>
                <a:gd name="T3" fmla="*/ 357 h 358"/>
                <a:gd name="T4" fmla="*/ 0 w 225"/>
                <a:gd name="T5" fmla="*/ 357 h 358"/>
                <a:gd name="T6" fmla="*/ 87 w 225"/>
                <a:gd name="T7" fmla="*/ 0 h 358"/>
                <a:gd name="T8" fmla="*/ 136 w 225"/>
                <a:gd name="T9" fmla="*/ 0 h 358"/>
                <a:gd name="T10" fmla="*/ 224 w 225"/>
                <a:gd name="T11" fmla="*/ 357 h 358"/>
                <a:gd name="T12" fmla="*/ 182 w 225"/>
                <a:gd name="T13" fmla="*/ 357 h 358"/>
                <a:gd name="T14" fmla="*/ 155 w 225"/>
                <a:gd name="T15" fmla="*/ 243 h 358"/>
                <a:gd name="T16" fmla="*/ 64 w 225"/>
                <a:gd name="T17" fmla="*/ 243 h 358"/>
                <a:gd name="T18" fmla="*/ 148 w 225"/>
                <a:gd name="T19" fmla="*/ 208 h 358"/>
                <a:gd name="T20" fmla="*/ 148 w 225"/>
                <a:gd name="T21" fmla="*/ 208 h 358"/>
                <a:gd name="T22" fmla="*/ 125 w 225"/>
                <a:gd name="T23" fmla="*/ 98 h 358"/>
                <a:gd name="T24" fmla="*/ 109 w 225"/>
                <a:gd name="T25" fmla="*/ 34 h 358"/>
                <a:gd name="T26" fmla="*/ 109 w 225"/>
                <a:gd name="T27" fmla="*/ 34 h 358"/>
                <a:gd name="T28" fmla="*/ 109 w 225"/>
                <a:gd name="T29" fmla="*/ 34 h 358"/>
                <a:gd name="T30" fmla="*/ 94 w 225"/>
                <a:gd name="T31" fmla="*/ 102 h 358"/>
                <a:gd name="T32" fmla="*/ 72 w 225"/>
                <a:gd name="T33" fmla="*/ 208 h 358"/>
                <a:gd name="T34" fmla="*/ 148 w 225"/>
                <a:gd name="T35" fmla="*/ 20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358">
                  <a:moveTo>
                    <a:pt x="64" y="243"/>
                  </a:moveTo>
                  <a:lnTo>
                    <a:pt x="38" y="357"/>
                  </a:lnTo>
                  <a:lnTo>
                    <a:pt x="0" y="357"/>
                  </a:lnTo>
                  <a:lnTo>
                    <a:pt x="87" y="0"/>
                  </a:lnTo>
                  <a:lnTo>
                    <a:pt x="136" y="0"/>
                  </a:lnTo>
                  <a:lnTo>
                    <a:pt x="224" y="357"/>
                  </a:lnTo>
                  <a:lnTo>
                    <a:pt x="182" y="357"/>
                  </a:lnTo>
                  <a:lnTo>
                    <a:pt x="155" y="243"/>
                  </a:lnTo>
                  <a:lnTo>
                    <a:pt x="64" y="243"/>
                  </a:lnTo>
                  <a:close/>
                  <a:moveTo>
                    <a:pt x="148" y="208"/>
                  </a:moveTo>
                  <a:lnTo>
                    <a:pt x="148" y="208"/>
                  </a:lnTo>
                  <a:lnTo>
                    <a:pt x="125" y="98"/>
                  </a:lnTo>
                  <a:lnTo>
                    <a:pt x="109" y="34"/>
                  </a:lnTo>
                  <a:lnTo>
                    <a:pt x="109" y="34"/>
                  </a:lnTo>
                  <a:lnTo>
                    <a:pt x="109" y="34"/>
                  </a:lnTo>
                  <a:lnTo>
                    <a:pt x="94" y="102"/>
                  </a:lnTo>
                  <a:lnTo>
                    <a:pt x="72" y="208"/>
                  </a:lnTo>
                  <a:lnTo>
                    <a:pt x="148" y="208"/>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0" name="Freeform 440">
              <a:extLst>
                <a:ext uri="{FF2B5EF4-FFF2-40B4-BE49-F238E27FC236}">
                  <a16:creationId xmlns:a16="http://schemas.microsoft.com/office/drawing/2014/main" id="{56382BD4-5A0E-4A4C-A252-CD19782F5701}"/>
                </a:ext>
              </a:extLst>
            </p:cNvPr>
            <p:cNvSpPr>
              <a:spLocks noChangeArrowheads="1"/>
            </p:cNvSpPr>
            <p:nvPr/>
          </p:nvSpPr>
          <p:spPr bwMode="auto">
            <a:xfrm>
              <a:off x="7443584" y="1256091"/>
              <a:ext cx="63984" cy="101621"/>
            </a:xfrm>
            <a:custGeom>
              <a:avLst/>
              <a:gdLst>
                <a:gd name="T0" fmla="*/ 91 w 225"/>
                <a:gd name="T1" fmla="*/ 357 h 358"/>
                <a:gd name="T2" fmla="*/ 91 w 225"/>
                <a:gd name="T3" fmla="*/ 220 h 358"/>
                <a:gd name="T4" fmla="*/ 91 w 225"/>
                <a:gd name="T5" fmla="*/ 220 h 358"/>
                <a:gd name="T6" fmla="*/ 91 w 225"/>
                <a:gd name="T7" fmla="*/ 208 h 358"/>
                <a:gd name="T8" fmla="*/ 0 w 225"/>
                <a:gd name="T9" fmla="*/ 0 h 358"/>
                <a:gd name="T10" fmla="*/ 42 w 225"/>
                <a:gd name="T11" fmla="*/ 0 h 358"/>
                <a:gd name="T12" fmla="*/ 42 w 225"/>
                <a:gd name="T13" fmla="*/ 0 h 358"/>
                <a:gd name="T14" fmla="*/ 83 w 225"/>
                <a:gd name="T15" fmla="*/ 98 h 358"/>
                <a:gd name="T16" fmla="*/ 114 w 225"/>
                <a:gd name="T17" fmla="*/ 174 h 358"/>
                <a:gd name="T18" fmla="*/ 114 w 225"/>
                <a:gd name="T19" fmla="*/ 174 h 358"/>
                <a:gd name="T20" fmla="*/ 182 w 225"/>
                <a:gd name="T21" fmla="*/ 0 h 358"/>
                <a:gd name="T22" fmla="*/ 224 w 225"/>
                <a:gd name="T23" fmla="*/ 0 h 358"/>
                <a:gd name="T24" fmla="*/ 133 w 225"/>
                <a:gd name="T25" fmla="*/ 208 h 358"/>
                <a:gd name="T26" fmla="*/ 133 w 225"/>
                <a:gd name="T27" fmla="*/ 208 h 358"/>
                <a:gd name="T28" fmla="*/ 133 w 225"/>
                <a:gd name="T29" fmla="*/ 220 h 358"/>
                <a:gd name="T30" fmla="*/ 133 w 225"/>
                <a:gd name="T31" fmla="*/ 357 h 358"/>
                <a:gd name="T32" fmla="*/ 91 w 225"/>
                <a:gd name="T33"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358">
                  <a:moveTo>
                    <a:pt x="91" y="357"/>
                  </a:moveTo>
                  <a:lnTo>
                    <a:pt x="91" y="220"/>
                  </a:lnTo>
                  <a:lnTo>
                    <a:pt x="91" y="220"/>
                  </a:lnTo>
                  <a:lnTo>
                    <a:pt x="91" y="208"/>
                  </a:lnTo>
                  <a:lnTo>
                    <a:pt x="0" y="0"/>
                  </a:lnTo>
                  <a:lnTo>
                    <a:pt x="42" y="0"/>
                  </a:lnTo>
                  <a:lnTo>
                    <a:pt x="42" y="0"/>
                  </a:lnTo>
                  <a:lnTo>
                    <a:pt x="83" y="98"/>
                  </a:lnTo>
                  <a:lnTo>
                    <a:pt x="114" y="174"/>
                  </a:lnTo>
                  <a:lnTo>
                    <a:pt x="114" y="174"/>
                  </a:lnTo>
                  <a:lnTo>
                    <a:pt x="182" y="0"/>
                  </a:lnTo>
                  <a:lnTo>
                    <a:pt x="224" y="0"/>
                  </a:lnTo>
                  <a:lnTo>
                    <a:pt x="133" y="208"/>
                  </a:lnTo>
                  <a:lnTo>
                    <a:pt x="133" y="208"/>
                  </a:lnTo>
                  <a:lnTo>
                    <a:pt x="133" y="220"/>
                  </a:lnTo>
                  <a:lnTo>
                    <a:pt x="133" y="357"/>
                  </a:lnTo>
                  <a:lnTo>
                    <a:pt x="91" y="357"/>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1" name="Freeform 441">
              <a:extLst>
                <a:ext uri="{FF2B5EF4-FFF2-40B4-BE49-F238E27FC236}">
                  <a16:creationId xmlns:a16="http://schemas.microsoft.com/office/drawing/2014/main" id="{6A519535-B9AF-46CA-98D6-E6D60CDE81D6}"/>
                </a:ext>
              </a:extLst>
            </p:cNvPr>
            <p:cNvSpPr>
              <a:spLocks noChangeArrowheads="1"/>
            </p:cNvSpPr>
            <p:nvPr/>
          </p:nvSpPr>
          <p:spPr bwMode="auto">
            <a:xfrm>
              <a:off x="7986821" y="1253582"/>
              <a:ext cx="58966" cy="105386"/>
            </a:xfrm>
            <a:custGeom>
              <a:avLst/>
              <a:gdLst>
                <a:gd name="T0" fmla="*/ 175 w 207"/>
                <a:gd name="T1" fmla="*/ 365 h 369"/>
                <a:gd name="T2" fmla="*/ 171 w 207"/>
                <a:gd name="T3" fmla="*/ 323 h 369"/>
                <a:gd name="T4" fmla="*/ 160 w 207"/>
                <a:gd name="T5" fmla="*/ 342 h 369"/>
                <a:gd name="T6" fmla="*/ 126 w 207"/>
                <a:gd name="T7" fmla="*/ 365 h 369"/>
                <a:gd name="T8" fmla="*/ 99 w 207"/>
                <a:gd name="T9" fmla="*/ 368 h 369"/>
                <a:gd name="T10" fmla="*/ 54 w 207"/>
                <a:gd name="T11" fmla="*/ 353 h 369"/>
                <a:gd name="T12" fmla="*/ 23 w 207"/>
                <a:gd name="T13" fmla="*/ 315 h 369"/>
                <a:gd name="T14" fmla="*/ 8 w 207"/>
                <a:gd name="T15" fmla="*/ 258 h 369"/>
                <a:gd name="T16" fmla="*/ 0 w 207"/>
                <a:gd name="T17" fmla="*/ 186 h 369"/>
                <a:gd name="T18" fmla="*/ 4 w 207"/>
                <a:gd name="T19" fmla="*/ 141 h 369"/>
                <a:gd name="T20" fmla="*/ 19 w 207"/>
                <a:gd name="T21" fmla="*/ 72 h 369"/>
                <a:gd name="T22" fmla="*/ 46 w 207"/>
                <a:gd name="T23" fmla="*/ 27 h 369"/>
                <a:gd name="T24" fmla="*/ 88 w 207"/>
                <a:gd name="T25" fmla="*/ 4 h 369"/>
                <a:gd name="T26" fmla="*/ 110 w 207"/>
                <a:gd name="T27" fmla="*/ 0 h 369"/>
                <a:gd name="T28" fmla="*/ 164 w 207"/>
                <a:gd name="T29" fmla="*/ 11 h 369"/>
                <a:gd name="T30" fmla="*/ 190 w 207"/>
                <a:gd name="T31" fmla="*/ 42 h 369"/>
                <a:gd name="T32" fmla="*/ 202 w 207"/>
                <a:gd name="T33" fmla="*/ 76 h 369"/>
                <a:gd name="T34" fmla="*/ 164 w 207"/>
                <a:gd name="T35" fmla="*/ 99 h 369"/>
                <a:gd name="T36" fmla="*/ 164 w 207"/>
                <a:gd name="T37" fmla="*/ 84 h 369"/>
                <a:gd name="T38" fmla="*/ 148 w 207"/>
                <a:gd name="T39" fmla="*/ 53 h 369"/>
                <a:gd name="T40" fmla="*/ 129 w 207"/>
                <a:gd name="T41" fmla="*/ 38 h 369"/>
                <a:gd name="T42" fmla="*/ 110 w 207"/>
                <a:gd name="T43" fmla="*/ 34 h 369"/>
                <a:gd name="T44" fmla="*/ 80 w 207"/>
                <a:gd name="T45" fmla="*/ 45 h 369"/>
                <a:gd name="T46" fmla="*/ 58 w 207"/>
                <a:gd name="T47" fmla="*/ 76 h 369"/>
                <a:gd name="T48" fmla="*/ 46 w 207"/>
                <a:gd name="T49" fmla="*/ 122 h 369"/>
                <a:gd name="T50" fmla="*/ 42 w 207"/>
                <a:gd name="T51" fmla="*/ 186 h 369"/>
                <a:gd name="T52" fmla="*/ 50 w 207"/>
                <a:gd name="T53" fmla="*/ 270 h 369"/>
                <a:gd name="T54" fmla="*/ 65 w 207"/>
                <a:gd name="T55" fmla="*/ 312 h 369"/>
                <a:gd name="T56" fmla="*/ 88 w 207"/>
                <a:gd name="T57" fmla="*/ 330 h 369"/>
                <a:gd name="T58" fmla="*/ 107 w 207"/>
                <a:gd name="T59" fmla="*/ 334 h 369"/>
                <a:gd name="T60" fmla="*/ 137 w 207"/>
                <a:gd name="T61" fmla="*/ 327 h 369"/>
                <a:gd name="T62" fmla="*/ 156 w 207"/>
                <a:gd name="T63" fmla="*/ 304 h 369"/>
                <a:gd name="T64" fmla="*/ 164 w 207"/>
                <a:gd name="T65" fmla="*/ 270 h 369"/>
                <a:gd name="T66" fmla="*/ 167 w 207"/>
                <a:gd name="T67" fmla="*/ 201 h 369"/>
                <a:gd name="T68" fmla="*/ 103 w 207"/>
                <a:gd name="T69" fmla="*/ 167 h 369"/>
                <a:gd name="T70" fmla="*/ 206 w 207"/>
                <a:gd name="T71" fmla="*/ 36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 h="369">
                  <a:moveTo>
                    <a:pt x="206" y="365"/>
                  </a:moveTo>
                  <a:lnTo>
                    <a:pt x="175" y="365"/>
                  </a:lnTo>
                  <a:lnTo>
                    <a:pt x="175" y="365"/>
                  </a:lnTo>
                  <a:lnTo>
                    <a:pt x="171" y="323"/>
                  </a:lnTo>
                  <a:lnTo>
                    <a:pt x="171" y="323"/>
                  </a:lnTo>
                  <a:lnTo>
                    <a:pt x="160" y="342"/>
                  </a:lnTo>
                  <a:lnTo>
                    <a:pt x="148" y="357"/>
                  </a:lnTo>
                  <a:lnTo>
                    <a:pt x="126" y="365"/>
                  </a:lnTo>
                  <a:lnTo>
                    <a:pt x="99" y="368"/>
                  </a:lnTo>
                  <a:lnTo>
                    <a:pt x="99" y="368"/>
                  </a:lnTo>
                  <a:lnTo>
                    <a:pt x="73" y="365"/>
                  </a:lnTo>
                  <a:lnTo>
                    <a:pt x="54" y="353"/>
                  </a:lnTo>
                  <a:lnTo>
                    <a:pt x="35" y="338"/>
                  </a:lnTo>
                  <a:lnTo>
                    <a:pt x="23" y="315"/>
                  </a:lnTo>
                  <a:lnTo>
                    <a:pt x="12" y="289"/>
                  </a:lnTo>
                  <a:lnTo>
                    <a:pt x="8" y="258"/>
                  </a:lnTo>
                  <a:lnTo>
                    <a:pt x="4" y="224"/>
                  </a:lnTo>
                  <a:lnTo>
                    <a:pt x="0" y="186"/>
                  </a:lnTo>
                  <a:lnTo>
                    <a:pt x="0" y="186"/>
                  </a:lnTo>
                  <a:lnTo>
                    <a:pt x="4" y="141"/>
                  </a:lnTo>
                  <a:lnTo>
                    <a:pt x="8" y="103"/>
                  </a:lnTo>
                  <a:lnTo>
                    <a:pt x="19" y="72"/>
                  </a:lnTo>
                  <a:lnTo>
                    <a:pt x="31" y="45"/>
                  </a:lnTo>
                  <a:lnTo>
                    <a:pt x="46" y="27"/>
                  </a:lnTo>
                  <a:lnTo>
                    <a:pt x="65" y="11"/>
                  </a:lnTo>
                  <a:lnTo>
                    <a:pt x="88" y="4"/>
                  </a:lnTo>
                  <a:lnTo>
                    <a:pt x="110" y="0"/>
                  </a:lnTo>
                  <a:lnTo>
                    <a:pt x="110" y="0"/>
                  </a:lnTo>
                  <a:lnTo>
                    <a:pt x="141" y="4"/>
                  </a:lnTo>
                  <a:lnTo>
                    <a:pt x="164" y="11"/>
                  </a:lnTo>
                  <a:lnTo>
                    <a:pt x="179" y="27"/>
                  </a:lnTo>
                  <a:lnTo>
                    <a:pt x="190" y="42"/>
                  </a:lnTo>
                  <a:lnTo>
                    <a:pt x="198" y="57"/>
                  </a:lnTo>
                  <a:lnTo>
                    <a:pt x="202" y="76"/>
                  </a:lnTo>
                  <a:lnTo>
                    <a:pt x="206" y="99"/>
                  </a:lnTo>
                  <a:lnTo>
                    <a:pt x="164" y="99"/>
                  </a:lnTo>
                  <a:lnTo>
                    <a:pt x="164" y="99"/>
                  </a:lnTo>
                  <a:lnTo>
                    <a:pt x="164" y="84"/>
                  </a:lnTo>
                  <a:lnTo>
                    <a:pt x="156" y="61"/>
                  </a:lnTo>
                  <a:lnTo>
                    <a:pt x="148" y="53"/>
                  </a:lnTo>
                  <a:lnTo>
                    <a:pt x="141" y="42"/>
                  </a:lnTo>
                  <a:lnTo>
                    <a:pt x="129" y="38"/>
                  </a:lnTo>
                  <a:lnTo>
                    <a:pt x="110" y="34"/>
                  </a:lnTo>
                  <a:lnTo>
                    <a:pt x="110" y="34"/>
                  </a:lnTo>
                  <a:lnTo>
                    <a:pt x="95" y="38"/>
                  </a:lnTo>
                  <a:lnTo>
                    <a:pt x="80" y="45"/>
                  </a:lnTo>
                  <a:lnTo>
                    <a:pt x="69" y="57"/>
                  </a:lnTo>
                  <a:lnTo>
                    <a:pt x="58" y="76"/>
                  </a:lnTo>
                  <a:lnTo>
                    <a:pt x="50" y="99"/>
                  </a:lnTo>
                  <a:lnTo>
                    <a:pt x="46" y="122"/>
                  </a:lnTo>
                  <a:lnTo>
                    <a:pt x="42" y="186"/>
                  </a:lnTo>
                  <a:lnTo>
                    <a:pt x="42" y="186"/>
                  </a:lnTo>
                  <a:lnTo>
                    <a:pt x="46" y="247"/>
                  </a:lnTo>
                  <a:lnTo>
                    <a:pt x="50" y="270"/>
                  </a:lnTo>
                  <a:lnTo>
                    <a:pt x="58" y="293"/>
                  </a:lnTo>
                  <a:lnTo>
                    <a:pt x="65" y="312"/>
                  </a:lnTo>
                  <a:lnTo>
                    <a:pt x="76" y="323"/>
                  </a:lnTo>
                  <a:lnTo>
                    <a:pt x="88" y="330"/>
                  </a:lnTo>
                  <a:lnTo>
                    <a:pt x="107" y="334"/>
                  </a:lnTo>
                  <a:lnTo>
                    <a:pt x="107" y="334"/>
                  </a:lnTo>
                  <a:lnTo>
                    <a:pt x="122" y="334"/>
                  </a:lnTo>
                  <a:lnTo>
                    <a:pt x="137" y="327"/>
                  </a:lnTo>
                  <a:lnTo>
                    <a:pt x="145" y="319"/>
                  </a:lnTo>
                  <a:lnTo>
                    <a:pt x="156" y="304"/>
                  </a:lnTo>
                  <a:lnTo>
                    <a:pt x="160" y="289"/>
                  </a:lnTo>
                  <a:lnTo>
                    <a:pt x="164" y="270"/>
                  </a:lnTo>
                  <a:lnTo>
                    <a:pt x="167" y="220"/>
                  </a:lnTo>
                  <a:lnTo>
                    <a:pt x="167" y="201"/>
                  </a:lnTo>
                  <a:lnTo>
                    <a:pt x="103" y="201"/>
                  </a:lnTo>
                  <a:lnTo>
                    <a:pt x="103" y="167"/>
                  </a:lnTo>
                  <a:lnTo>
                    <a:pt x="206" y="167"/>
                  </a:lnTo>
                  <a:lnTo>
                    <a:pt x="206" y="365"/>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2" name="Freeform 442">
              <a:extLst>
                <a:ext uri="{FF2B5EF4-FFF2-40B4-BE49-F238E27FC236}">
                  <a16:creationId xmlns:a16="http://schemas.microsoft.com/office/drawing/2014/main" id="{3919CC8F-E7E2-4C57-9332-22380478208D}"/>
                </a:ext>
              </a:extLst>
            </p:cNvPr>
            <p:cNvSpPr>
              <a:spLocks noChangeArrowheads="1"/>
            </p:cNvSpPr>
            <p:nvPr/>
          </p:nvSpPr>
          <p:spPr bwMode="auto">
            <a:xfrm>
              <a:off x="8055824" y="1256091"/>
              <a:ext cx="65239" cy="101621"/>
            </a:xfrm>
            <a:custGeom>
              <a:avLst/>
              <a:gdLst>
                <a:gd name="T0" fmla="*/ 64 w 228"/>
                <a:gd name="T1" fmla="*/ 243 h 358"/>
                <a:gd name="T2" fmla="*/ 41 w 228"/>
                <a:gd name="T3" fmla="*/ 357 h 358"/>
                <a:gd name="T4" fmla="*/ 0 w 228"/>
                <a:gd name="T5" fmla="*/ 357 h 358"/>
                <a:gd name="T6" fmla="*/ 87 w 228"/>
                <a:gd name="T7" fmla="*/ 0 h 358"/>
                <a:gd name="T8" fmla="*/ 136 w 228"/>
                <a:gd name="T9" fmla="*/ 0 h 358"/>
                <a:gd name="T10" fmla="*/ 227 w 228"/>
                <a:gd name="T11" fmla="*/ 357 h 358"/>
                <a:gd name="T12" fmla="*/ 186 w 228"/>
                <a:gd name="T13" fmla="*/ 357 h 358"/>
                <a:gd name="T14" fmla="*/ 159 w 228"/>
                <a:gd name="T15" fmla="*/ 243 h 358"/>
                <a:gd name="T16" fmla="*/ 64 w 228"/>
                <a:gd name="T17" fmla="*/ 243 h 358"/>
                <a:gd name="T18" fmla="*/ 152 w 228"/>
                <a:gd name="T19" fmla="*/ 208 h 358"/>
                <a:gd name="T20" fmla="*/ 152 w 228"/>
                <a:gd name="T21" fmla="*/ 208 h 358"/>
                <a:gd name="T22" fmla="*/ 125 w 228"/>
                <a:gd name="T23" fmla="*/ 98 h 358"/>
                <a:gd name="T24" fmla="*/ 110 w 228"/>
                <a:gd name="T25" fmla="*/ 34 h 358"/>
                <a:gd name="T26" fmla="*/ 110 w 228"/>
                <a:gd name="T27" fmla="*/ 34 h 358"/>
                <a:gd name="T28" fmla="*/ 110 w 228"/>
                <a:gd name="T29" fmla="*/ 34 h 358"/>
                <a:gd name="T30" fmla="*/ 98 w 228"/>
                <a:gd name="T31" fmla="*/ 102 h 358"/>
                <a:gd name="T32" fmla="*/ 71 w 228"/>
                <a:gd name="T33" fmla="*/ 208 h 358"/>
                <a:gd name="T34" fmla="*/ 152 w 228"/>
                <a:gd name="T35" fmla="*/ 20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 h="358">
                  <a:moveTo>
                    <a:pt x="64" y="243"/>
                  </a:moveTo>
                  <a:lnTo>
                    <a:pt x="41" y="357"/>
                  </a:lnTo>
                  <a:lnTo>
                    <a:pt x="0" y="357"/>
                  </a:lnTo>
                  <a:lnTo>
                    <a:pt x="87" y="0"/>
                  </a:lnTo>
                  <a:lnTo>
                    <a:pt x="136" y="0"/>
                  </a:lnTo>
                  <a:lnTo>
                    <a:pt x="227" y="357"/>
                  </a:lnTo>
                  <a:lnTo>
                    <a:pt x="186" y="357"/>
                  </a:lnTo>
                  <a:lnTo>
                    <a:pt x="159" y="243"/>
                  </a:lnTo>
                  <a:lnTo>
                    <a:pt x="64" y="243"/>
                  </a:lnTo>
                  <a:close/>
                  <a:moveTo>
                    <a:pt x="152" y="208"/>
                  </a:moveTo>
                  <a:lnTo>
                    <a:pt x="152" y="208"/>
                  </a:lnTo>
                  <a:lnTo>
                    <a:pt x="125" y="98"/>
                  </a:lnTo>
                  <a:lnTo>
                    <a:pt x="110" y="34"/>
                  </a:lnTo>
                  <a:lnTo>
                    <a:pt x="110" y="34"/>
                  </a:lnTo>
                  <a:lnTo>
                    <a:pt x="110" y="34"/>
                  </a:lnTo>
                  <a:lnTo>
                    <a:pt x="98" y="102"/>
                  </a:lnTo>
                  <a:lnTo>
                    <a:pt x="71" y="208"/>
                  </a:lnTo>
                  <a:lnTo>
                    <a:pt x="152" y="208"/>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3" name="Freeform 443">
              <a:extLst>
                <a:ext uri="{FF2B5EF4-FFF2-40B4-BE49-F238E27FC236}">
                  <a16:creationId xmlns:a16="http://schemas.microsoft.com/office/drawing/2014/main" id="{FF0A71B1-19D4-4FA5-80DB-56E8CA6797D7}"/>
                </a:ext>
              </a:extLst>
            </p:cNvPr>
            <p:cNvSpPr>
              <a:spLocks noChangeArrowheads="1"/>
            </p:cNvSpPr>
            <p:nvPr/>
          </p:nvSpPr>
          <p:spPr bwMode="auto">
            <a:xfrm>
              <a:off x="8131099" y="1256091"/>
              <a:ext cx="72766" cy="101621"/>
            </a:xfrm>
            <a:custGeom>
              <a:avLst/>
              <a:gdLst>
                <a:gd name="T0" fmla="*/ 217 w 256"/>
                <a:gd name="T1" fmla="*/ 205 h 358"/>
                <a:gd name="T2" fmla="*/ 217 w 256"/>
                <a:gd name="T3" fmla="*/ 205 h 358"/>
                <a:gd name="T4" fmla="*/ 217 w 256"/>
                <a:gd name="T5" fmla="*/ 34 h 358"/>
                <a:gd name="T6" fmla="*/ 217 w 256"/>
                <a:gd name="T7" fmla="*/ 34 h 358"/>
                <a:gd name="T8" fmla="*/ 217 w 256"/>
                <a:gd name="T9" fmla="*/ 34 h 358"/>
                <a:gd name="T10" fmla="*/ 187 w 256"/>
                <a:gd name="T11" fmla="*/ 174 h 358"/>
                <a:gd name="T12" fmla="*/ 141 w 256"/>
                <a:gd name="T13" fmla="*/ 357 h 358"/>
                <a:gd name="T14" fmla="*/ 103 w 256"/>
                <a:gd name="T15" fmla="*/ 357 h 358"/>
                <a:gd name="T16" fmla="*/ 103 w 256"/>
                <a:gd name="T17" fmla="*/ 357 h 358"/>
                <a:gd name="T18" fmla="*/ 35 w 256"/>
                <a:gd name="T19" fmla="*/ 30 h 358"/>
                <a:gd name="T20" fmla="*/ 35 w 256"/>
                <a:gd name="T21" fmla="*/ 30 h 358"/>
                <a:gd name="T22" fmla="*/ 35 w 256"/>
                <a:gd name="T23" fmla="*/ 30 h 358"/>
                <a:gd name="T24" fmla="*/ 38 w 256"/>
                <a:gd name="T25" fmla="*/ 212 h 358"/>
                <a:gd name="T26" fmla="*/ 38 w 256"/>
                <a:gd name="T27" fmla="*/ 357 h 358"/>
                <a:gd name="T28" fmla="*/ 0 w 256"/>
                <a:gd name="T29" fmla="*/ 357 h 358"/>
                <a:gd name="T30" fmla="*/ 0 w 256"/>
                <a:gd name="T31" fmla="*/ 0 h 358"/>
                <a:gd name="T32" fmla="*/ 61 w 256"/>
                <a:gd name="T33" fmla="*/ 0 h 358"/>
                <a:gd name="T34" fmla="*/ 61 w 256"/>
                <a:gd name="T35" fmla="*/ 0 h 358"/>
                <a:gd name="T36" fmla="*/ 99 w 256"/>
                <a:gd name="T37" fmla="*/ 171 h 358"/>
                <a:gd name="T38" fmla="*/ 125 w 256"/>
                <a:gd name="T39" fmla="*/ 292 h 358"/>
                <a:gd name="T40" fmla="*/ 125 w 256"/>
                <a:gd name="T41" fmla="*/ 292 h 358"/>
                <a:gd name="T42" fmla="*/ 125 w 256"/>
                <a:gd name="T43" fmla="*/ 292 h 358"/>
                <a:gd name="T44" fmla="*/ 152 w 256"/>
                <a:gd name="T45" fmla="*/ 171 h 358"/>
                <a:gd name="T46" fmla="*/ 194 w 256"/>
                <a:gd name="T47" fmla="*/ 0 h 358"/>
                <a:gd name="T48" fmla="*/ 255 w 256"/>
                <a:gd name="T49" fmla="*/ 0 h 358"/>
                <a:gd name="T50" fmla="*/ 255 w 256"/>
                <a:gd name="T51" fmla="*/ 357 h 358"/>
                <a:gd name="T52" fmla="*/ 217 w 256"/>
                <a:gd name="T53" fmla="*/ 357 h 358"/>
                <a:gd name="T54" fmla="*/ 217 w 256"/>
                <a:gd name="T55" fmla="*/ 20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6" h="358">
                  <a:moveTo>
                    <a:pt x="217" y="205"/>
                  </a:moveTo>
                  <a:lnTo>
                    <a:pt x="217" y="205"/>
                  </a:lnTo>
                  <a:lnTo>
                    <a:pt x="217" y="34"/>
                  </a:lnTo>
                  <a:lnTo>
                    <a:pt x="217" y="34"/>
                  </a:lnTo>
                  <a:lnTo>
                    <a:pt x="217" y="34"/>
                  </a:lnTo>
                  <a:lnTo>
                    <a:pt x="187" y="174"/>
                  </a:lnTo>
                  <a:lnTo>
                    <a:pt x="141" y="357"/>
                  </a:lnTo>
                  <a:lnTo>
                    <a:pt x="103" y="357"/>
                  </a:lnTo>
                  <a:lnTo>
                    <a:pt x="103" y="357"/>
                  </a:lnTo>
                  <a:lnTo>
                    <a:pt x="35" y="30"/>
                  </a:lnTo>
                  <a:lnTo>
                    <a:pt x="35" y="30"/>
                  </a:lnTo>
                  <a:lnTo>
                    <a:pt x="35" y="30"/>
                  </a:lnTo>
                  <a:lnTo>
                    <a:pt x="38" y="212"/>
                  </a:lnTo>
                  <a:lnTo>
                    <a:pt x="38" y="357"/>
                  </a:lnTo>
                  <a:lnTo>
                    <a:pt x="0" y="357"/>
                  </a:lnTo>
                  <a:lnTo>
                    <a:pt x="0" y="0"/>
                  </a:lnTo>
                  <a:lnTo>
                    <a:pt x="61" y="0"/>
                  </a:lnTo>
                  <a:lnTo>
                    <a:pt x="61" y="0"/>
                  </a:lnTo>
                  <a:lnTo>
                    <a:pt x="99" y="171"/>
                  </a:lnTo>
                  <a:lnTo>
                    <a:pt x="125" y="292"/>
                  </a:lnTo>
                  <a:lnTo>
                    <a:pt x="125" y="292"/>
                  </a:lnTo>
                  <a:lnTo>
                    <a:pt x="125" y="292"/>
                  </a:lnTo>
                  <a:lnTo>
                    <a:pt x="152" y="171"/>
                  </a:lnTo>
                  <a:lnTo>
                    <a:pt x="194" y="0"/>
                  </a:lnTo>
                  <a:lnTo>
                    <a:pt x="255" y="0"/>
                  </a:lnTo>
                  <a:lnTo>
                    <a:pt x="255" y="357"/>
                  </a:lnTo>
                  <a:lnTo>
                    <a:pt x="217" y="357"/>
                  </a:lnTo>
                  <a:lnTo>
                    <a:pt x="217" y="205"/>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4" name="Freeform 444">
              <a:extLst>
                <a:ext uri="{FF2B5EF4-FFF2-40B4-BE49-F238E27FC236}">
                  <a16:creationId xmlns:a16="http://schemas.microsoft.com/office/drawing/2014/main" id="{FB96268B-BFD9-4966-B7FB-BF1838CAA462}"/>
                </a:ext>
              </a:extLst>
            </p:cNvPr>
            <p:cNvSpPr>
              <a:spLocks noChangeArrowheads="1"/>
            </p:cNvSpPr>
            <p:nvPr/>
          </p:nvSpPr>
          <p:spPr bwMode="auto">
            <a:xfrm>
              <a:off x="8222683" y="1256091"/>
              <a:ext cx="72766" cy="101621"/>
            </a:xfrm>
            <a:custGeom>
              <a:avLst/>
              <a:gdLst>
                <a:gd name="T0" fmla="*/ 217 w 256"/>
                <a:gd name="T1" fmla="*/ 205 h 358"/>
                <a:gd name="T2" fmla="*/ 217 w 256"/>
                <a:gd name="T3" fmla="*/ 205 h 358"/>
                <a:gd name="T4" fmla="*/ 217 w 256"/>
                <a:gd name="T5" fmla="*/ 34 h 358"/>
                <a:gd name="T6" fmla="*/ 217 w 256"/>
                <a:gd name="T7" fmla="*/ 34 h 358"/>
                <a:gd name="T8" fmla="*/ 217 w 256"/>
                <a:gd name="T9" fmla="*/ 34 h 358"/>
                <a:gd name="T10" fmla="*/ 186 w 256"/>
                <a:gd name="T11" fmla="*/ 174 h 358"/>
                <a:gd name="T12" fmla="*/ 140 w 256"/>
                <a:gd name="T13" fmla="*/ 357 h 358"/>
                <a:gd name="T14" fmla="*/ 106 w 256"/>
                <a:gd name="T15" fmla="*/ 357 h 358"/>
                <a:gd name="T16" fmla="*/ 106 w 256"/>
                <a:gd name="T17" fmla="*/ 357 h 358"/>
                <a:gd name="T18" fmla="*/ 34 w 256"/>
                <a:gd name="T19" fmla="*/ 30 h 358"/>
                <a:gd name="T20" fmla="*/ 34 w 256"/>
                <a:gd name="T21" fmla="*/ 30 h 358"/>
                <a:gd name="T22" fmla="*/ 34 w 256"/>
                <a:gd name="T23" fmla="*/ 30 h 358"/>
                <a:gd name="T24" fmla="*/ 38 w 256"/>
                <a:gd name="T25" fmla="*/ 212 h 358"/>
                <a:gd name="T26" fmla="*/ 38 w 256"/>
                <a:gd name="T27" fmla="*/ 357 h 358"/>
                <a:gd name="T28" fmla="*/ 0 w 256"/>
                <a:gd name="T29" fmla="*/ 357 h 358"/>
                <a:gd name="T30" fmla="*/ 0 w 256"/>
                <a:gd name="T31" fmla="*/ 0 h 358"/>
                <a:gd name="T32" fmla="*/ 61 w 256"/>
                <a:gd name="T33" fmla="*/ 0 h 358"/>
                <a:gd name="T34" fmla="*/ 61 w 256"/>
                <a:gd name="T35" fmla="*/ 0 h 358"/>
                <a:gd name="T36" fmla="*/ 99 w 256"/>
                <a:gd name="T37" fmla="*/ 171 h 358"/>
                <a:gd name="T38" fmla="*/ 125 w 256"/>
                <a:gd name="T39" fmla="*/ 292 h 358"/>
                <a:gd name="T40" fmla="*/ 125 w 256"/>
                <a:gd name="T41" fmla="*/ 292 h 358"/>
                <a:gd name="T42" fmla="*/ 125 w 256"/>
                <a:gd name="T43" fmla="*/ 292 h 358"/>
                <a:gd name="T44" fmla="*/ 152 w 256"/>
                <a:gd name="T45" fmla="*/ 171 h 358"/>
                <a:gd name="T46" fmla="*/ 194 w 256"/>
                <a:gd name="T47" fmla="*/ 0 h 358"/>
                <a:gd name="T48" fmla="*/ 255 w 256"/>
                <a:gd name="T49" fmla="*/ 0 h 358"/>
                <a:gd name="T50" fmla="*/ 255 w 256"/>
                <a:gd name="T51" fmla="*/ 357 h 358"/>
                <a:gd name="T52" fmla="*/ 217 w 256"/>
                <a:gd name="T53" fmla="*/ 357 h 358"/>
                <a:gd name="T54" fmla="*/ 217 w 256"/>
                <a:gd name="T55" fmla="*/ 20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6" h="358">
                  <a:moveTo>
                    <a:pt x="217" y="205"/>
                  </a:moveTo>
                  <a:lnTo>
                    <a:pt x="217" y="205"/>
                  </a:lnTo>
                  <a:lnTo>
                    <a:pt x="217" y="34"/>
                  </a:lnTo>
                  <a:lnTo>
                    <a:pt x="217" y="34"/>
                  </a:lnTo>
                  <a:lnTo>
                    <a:pt x="217" y="34"/>
                  </a:lnTo>
                  <a:lnTo>
                    <a:pt x="186" y="174"/>
                  </a:lnTo>
                  <a:lnTo>
                    <a:pt x="140" y="357"/>
                  </a:lnTo>
                  <a:lnTo>
                    <a:pt x="106" y="357"/>
                  </a:lnTo>
                  <a:lnTo>
                    <a:pt x="106" y="357"/>
                  </a:lnTo>
                  <a:lnTo>
                    <a:pt x="34" y="30"/>
                  </a:lnTo>
                  <a:lnTo>
                    <a:pt x="34" y="30"/>
                  </a:lnTo>
                  <a:lnTo>
                    <a:pt x="34" y="30"/>
                  </a:lnTo>
                  <a:lnTo>
                    <a:pt x="38" y="212"/>
                  </a:lnTo>
                  <a:lnTo>
                    <a:pt x="38" y="357"/>
                  </a:lnTo>
                  <a:lnTo>
                    <a:pt x="0" y="357"/>
                  </a:lnTo>
                  <a:lnTo>
                    <a:pt x="0" y="0"/>
                  </a:lnTo>
                  <a:lnTo>
                    <a:pt x="61" y="0"/>
                  </a:lnTo>
                  <a:lnTo>
                    <a:pt x="61" y="0"/>
                  </a:lnTo>
                  <a:lnTo>
                    <a:pt x="99" y="171"/>
                  </a:lnTo>
                  <a:lnTo>
                    <a:pt x="125" y="292"/>
                  </a:lnTo>
                  <a:lnTo>
                    <a:pt x="125" y="292"/>
                  </a:lnTo>
                  <a:lnTo>
                    <a:pt x="125" y="292"/>
                  </a:lnTo>
                  <a:lnTo>
                    <a:pt x="152" y="171"/>
                  </a:lnTo>
                  <a:lnTo>
                    <a:pt x="194" y="0"/>
                  </a:lnTo>
                  <a:lnTo>
                    <a:pt x="255" y="0"/>
                  </a:lnTo>
                  <a:lnTo>
                    <a:pt x="255" y="357"/>
                  </a:lnTo>
                  <a:lnTo>
                    <a:pt x="217" y="357"/>
                  </a:lnTo>
                  <a:lnTo>
                    <a:pt x="217" y="205"/>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5" name="Freeform 445">
              <a:extLst>
                <a:ext uri="{FF2B5EF4-FFF2-40B4-BE49-F238E27FC236}">
                  <a16:creationId xmlns:a16="http://schemas.microsoft.com/office/drawing/2014/main" id="{76CA5A31-688A-4E3F-BA1C-A2A5010913B9}"/>
                </a:ext>
              </a:extLst>
            </p:cNvPr>
            <p:cNvSpPr>
              <a:spLocks noChangeArrowheads="1"/>
            </p:cNvSpPr>
            <p:nvPr/>
          </p:nvSpPr>
          <p:spPr bwMode="auto">
            <a:xfrm>
              <a:off x="8306741" y="1256091"/>
              <a:ext cx="65239" cy="101621"/>
            </a:xfrm>
            <a:custGeom>
              <a:avLst/>
              <a:gdLst>
                <a:gd name="T0" fmla="*/ 69 w 230"/>
                <a:gd name="T1" fmla="*/ 243 h 358"/>
                <a:gd name="T2" fmla="*/ 42 w 230"/>
                <a:gd name="T3" fmla="*/ 357 h 358"/>
                <a:gd name="T4" fmla="*/ 0 w 230"/>
                <a:gd name="T5" fmla="*/ 357 h 358"/>
                <a:gd name="T6" fmla="*/ 88 w 230"/>
                <a:gd name="T7" fmla="*/ 0 h 358"/>
                <a:gd name="T8" fmla="*/ 137 w 230"/>
                <a:gd name="T9" fmla="*/ 0 h 358"/>
                <a:gd name="T10" fmla="*/ 229 w 230"/>
                <a:gd name="T11" fmla="*/ 357 h 358"/>
                <a:gd name="T12" fmla="*/ 186 w 230"/>
                <a:gd name="T13" fmla="*/ 357 h 358"/>
                <a:gd name="T14" fmla="*/ 160 w 230"/>
                <a:gd name="T15" fmla="*/ 243 h 358"/>
                <a:gd name="T16" fmla="*/ 69 w 230"/>
                <a:gd name="T17" fmla="*/ 243 h 358"/>
                <a:gd name="T18" fmla="*/ 152 w 230"/>
                <a:gd name="T19" fmla="*/ 208 h 358"/>
                <a:gd name="T20" fmla="*/ 152 w 230"/>
                <a:gd name="T21" fmla="*/ 208 h 358"/>
                <a:gd name="T22" fmla="*/ 126 w 230"/>
                <a:gd name="T23" fmla="*/ 98 h 358"/>
                <a:gd name="T24" fmla="*/ 115 w 230"/>
                <a:gd name="T25" fmla="*/ 34 h 358"/>
                <a:gd name="T26" fmla="*/ 111 w 230"/>
                <a:gd name="T27" fmla="*/ 34 h 358"/>
                <a:gd name="T28" fmla="*/ 111 w 230"/>
                <a:gd name="T29" fmla="*/ 34 h 358"/>
                <a:gd name="T30" fmla="*/ 99 w 230"/>
                <a:gd name="T31" fmla="*/ 102 h 358"/>
                <a:gd name="T32" fmla="*/ 77 w 230"/>
                <a:gd name="T33" fmla="*/ 208 h 358"/>
                <a:gd name="T34" fmla="*/ 152 w 230"/>
                <a:gd name="T35" fmla="*/ 20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358">
                  <a:moveTo>
                    <a:pt x="69" y="243"/>
                  </a:moveTo>
                  <a:lnTo>
                    <a:pt x="42" y="357"/>
                  </a:lnTo>
                  <a:lnTo>
                    <a:pt x="0" y="357"/>
                  </a:lnTo>
                  <a:lnTo>
                    <a:pt x="88" y="0"/>
                  </a:lnTo>
                  <a:lnTo>
                    <a:pt x="137" y="0"/>
                  </a:lnTo>
                  <a:lnTo>
                    <a:pt x="229" y="357"/>
                  </a:lnTo>
                  <a:lnTo>
                    <a:pt x="186" y="357"/>
                  </a:lnTo>
                  <a:lnTo>
                    <a:pt x="160" y="243"/>
                  </a:lnTo>
                  <a:lnTo>
                    <a:pt x="69" y="243"/>
                  </a:lnTo>
                  <a:close/>
                  <a:moveTo>
                    <a:pt x="152" y="208"/>
                  </a:moveTo>
                  <a:lnTo>
                    <a:pt x="152" y="208"/>
                  </a:lnTo>
                  <a:lnTo>
                    <a:pt x="126" y="98"/>
                  </a:lnTo>
                  <a:lnTo>
                    <a:pt x="115" y="34"/>
                  </a:lnTo>
                  <a:lnTo>
                    <a:pt x="111" y="34"/>
                  </a:lnTo>
                  <a:lnTo>
                    <a:pt x="111" y="34"/>
                  </a:lnTo>
                  <a:lnTo>
                    <a:pt x="99" y="102"/>
                  </a:lnTo>
                  <a:lnTo>
                    <a:pt x="77" y="208"/>
                  </a:lnTo>
                  <a:lnTo>
                    <a:pt x="152" y="208"/>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6" name="Freeform 446">
              <a:extLst>
                <a:ext uri="{FF2B5EF4-FFF2-40B4-BE49-F238E27FC236}">
                  <a16:creationId xmlns:a16="http://schemas.microsoft.com/office/drawing/2014/main" id="{8346EFE3-A1A7-4506-B411-14183599B120}"/>
                </a:ext>
              </a:extLst>
            </p:cNvPr>
            <p:cNvSpPr>
              <a:spLocks noChangeArrowheads="1"/>
            </p:cNvSpPr>
            <p:nvPr/>
          </p:nvSpPr>
          <p:spPr bwMode="auto">
            <a:xfrm>
              <a:off x="4840312" y="1256091"/>
              <a:ext cx="57711" cy="101621"/>
            </a:xfrm>
            <a:custGeom>
              <a:avLst/>
              <a:gdLst>
                <a:gd name="T0" fmla="*/ 81 w 203"/>
                <a:gd name="T1" fmla="*/ 34 h 358"/>
                <a:gd name="T2" fmla="*/ 0 w 203"/>
                <a:gd name="T3" fmla="*/ 34 h 358"/>
                <a:gd name="T4" fmla="*/ 0 w 203"/>
                <a:gd name="T5" fmla="*/ 0 h 358"/>
                <a:gd name="T6" fmla="*/ 202 w 203"/>
                <a:gd name="T7" fmla="*/ 0 h 358"/>
                <a:gd name="T8" fmla="*/ 202 w 203"/>
                <a:gd name="T9" fmla="*/ 34 h 358"/>
                <a:gd name="T10" fmla="*/ 122 w 203"/>
                <a:gd name="T11" fmla="*/ 34 h 358"/>
                <a:gd name="T12" fmla="*/ 122 w 203"/>
                <a:gd name="T13" fmla="*/ 357 h 358"/>
                <a:gd name="T14" fmla="*/ 81 w 203"/>
                <a:gd name="T15" fmla="*/ 357 h 358"/>
                <a:gd name="T16" fmla="*/ 81 w 203"/>
                <a:gd name="T17" fmla="*/ 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58">
                  <a:moveTo>
                    <a:pt x="81" y="34"/>
                  </a:moveTo>
                  <a:lnTo>
                    <a:pt x="0" y="34"/>
                  </a:lnTo>
                  <a:lnTo>
                    <a:pt x="0" y="0"/>
                  </a:lnTo>
                  <a:lnTo>
                    <a:pt x="202" y="0"/>
                  </a:lnTo>
                  <a:lnTo>
                    <a:pt x="202" y="34"/>
                  </a:lnTo>
                  <a:lnTo>
                    <a:pt x="122" y="34"/>
                  </a:lnTo>
                  <a:lnTo>
                    <a:pt x="122" y="357"/>
                  </a:lnTo>
                  <a:lnTo>
                    <a:pt x="81" y="357"/>
                  </a:lnTo>
                  <a:lnTo>
                    <a:pt x="81" y="34"/>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7" name="Freeform 447">
              <a:extLst>
                <a:ext uri="{FF2B5EF4-FFF2-40B4-BE49-F238E27FC236}">
                  <a16:creationId xmlns:a16="http://schemas.microsoft.com/office/drawing/2014/main" id="{3D3BC032-949C-4E38-9C48-DA317B2D3C9B}"/>
                </a:ext>
              </a:extLst>
            </p:cNvPr>
            <p:cNvSpPr>
              <a:spLocks noChangeArrowheads="1"/>
            </p:cNvSpPr>
            <p:nvPr/>
          </p:nvSpPr>
          <p:spPr bwMode="auto">
            <a:xfrm>
              <a:off x="4908060" y="1256091"/>
              <a:ext cx="48929" cy="101621"/>
            </a:xfrm>
            <a:custGeom>
              <a:avLst/>
              <a:gdLst>
                <a:gd name="T0" fmla="*/ 156 w 172"/>
                <a:gd name="T1" fmla="*/ 186 h 358"/>
                <a:gd name="T2" fmla="*/ 38 w 172"/>
                <a:gd name="T3" fmla="*/ 186 h 358"/>
                <a:gd name="T4" fmla="*/ 38 w 172"/>
                <a:gd name="T5" fmla="*/ 322 h 358"/>
                <a:gd name="T6" fmla="*/ 171 w 172"/>
                <a:gd name="T7" fmla="*/ 322 h 358"/>
                <a:gd name="T8" fmla="*/ 163 w 172"/>
                <a:gd name="T9" fmla="*/ 357 h 358"/>
                <a:gd name="T10" fmla="*/ 0 w 172"/>
                <a:gd name="T11" fmla="*/ 357 h 358"/>
                <a:gd name="T12" fmla="*/ 0 w 172"/>
                <a:gd name="T13" fmla="*/ 0 h 358"/>
                <a:gd name="T14" fmla="*/ 163 w 172"/>
                <a:gd name="T15" fmla="*/ 0 h 358"/>
                <a:gd name="T16" fmla="*/ 163 w 172"/>
                <a:gd name="T17" fmla="*/ 34 h 358"/>
                <a:gd name="T18" fmla="*/ 38 w 172"/>
                <a:gd name="T19" fmla="*/ 34 h 358"/>
                <a:gd name="T20" fmla="*/ 38 w 172"/>
                <a:gd name="T21" fmla="*/ 148 h 358"/>
                <a:gd name="T22" fmla="*/ 156 w 172"/>
                <a:gd name="T23" fmla="*/ 148 h 358"/>
                <a:gd name="T24" fmla="*/ 156 w 172"/>
                <a:gd name="T25" fmla="*/ 1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58">
                  <a:moveTo>
                    <a:pt x="156" y="186"/>
                  </a:moveTo>
                  <a:lnTo>
                    <a:pt x="38" y="186"/>
                  </a:lnTo>
                  <a:lnTo>
                    <a:pt x="38" y="322"/>
                  </a:lnTo>
                  <a:lnTo>
                    <a:pt x="171" y="322"/>
                  </a:lnTo>
                  <a:lnTo>
                    <a:pt x="163" y="357"/>
                  </a:lnTo>
                  <a:lnTo>
                    <a:pt x="0" y="357"/>
                  </a:lnTo>
                  <a:lnTo>
                    <a:pt x="0" y="0"/>
                  </a:lnTo>
                  <a:lnTo>
                    <a:pt x="163" y="0"/>
                  </a:lnTo>
                  <a:lnTo>
                    <a:pt x="163" y="34"/>
                  </a:lnTo>
                  <a:lnTo>
                    <a:pt x="38" y="34"/>
                  </a:lnTo>
                  <a:lnTo>
                    <a:pt x="38" y="148"/>
                  </a:lnTo>
                  <a:lnTo>
                    <a:pt x="156" y="148"/>
                  </a:lnTo>
                  <a:lnTo>
                    <a:pt x="156" y="18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8" name="Freeform 448">
              <a:extLst>
                <a:ext uri="{FF2B5EF4-FFF2-40B4-BE49-F238E27FC236}">
                  <a16:creationId xmlns:a16="http://schemas.microsoft.com/office/drawing/2014/main" id="{6BEDA92C-133F-4453-992F-3B4AF22BD641}"/>
                </a:ext>
              </a:extLst>
            </p:cNvPr>
            <p:cNvSpPr>
              <a:spLocks noChangeArrowheads="1"/>
            </p:cNvSpPr>
            <p:nvPr/>
          </p:nvSpPr>
          <p:spPr bwMode="auto">
            <a:xfrm>
              <a:off x="4969535" y="1256091"/>
              <a:ext cx="52693" cy="101621"/>
            </a:xfrm>
            <a:custGeom>
              <a:avLst/>
              <a:gdLst>
                <a:gd name="T0" fmla="*/ 37 w 187"/>
                <a:gd name="T1" fmla="*/ 357 h 358"/>
                <a:gd name="T2" fmla="*/ 0 w 187"/>
                <a:gd name="T3" fmla="*/ 0 h 358"/>
                <a:gd name="T4" fmla="*/ 95 w 187"/>
                <a:gd name="T5" fmla="*/ 0 h 358"/>
                <a:gd name="T6" fmla="*/ 133 w 187"/>
                <a:gd name="T7" fmla="*/ 3 h 358"/>
                <a:gd name="T8" fmla="*/ 163 w 187"/>
                <a:gd name="T9" fmla="*/ 22 h 358"/>
                <a:gd name="T10" fmla="*/ 178 w 187"/>
                <a:gd name="T11" fmla="*/ 53 h 358"/>
                <a:gd name="T12" fmla="*/ 186 w 187"/>
                <a:gd name="T13" fmla="*/ 91 h 358"/>
                <a:gd name="T14" fmla="*/ 182 w 187"/>
                <a:gd name="T15" fmla="*/ 110 h 358"/>
                <a:gd name="T16" fmla="*/ 174 w 187"/>
                <a:gd name="T17" fmla="*/ 140 h 358"/>
                <a:gd name="T18" fmla="*/ 155 w 187"/>
                <a:gd name="T19" fmla="*/ 167 h 358"/>
                <a:gd name="T20" fmla="*/ 136 w 187"/>
                <a:gd name="T21" fmla="*/ 174 h 358"/>
                <a:gd name="T22" fmla="*/ 159 w 187"/>
                <a:gd name="T23" fmla="*/ 186 h 358"/>
                <a:gd name="T24" fmla="*/ 170 w 187"/>
                <a:gd name="T25" fmla="*/ 205 h 358"/>
                <a:gd name="T26" fmla="*/ 182 w 187"/>
                <a:gd name="T27" fmla="*/ 266 h 358"/>
                <a:gd name="T28" fmla="*/ 182 w 187"/>
                <a:gd name="T29" fmla="*/ 281 h 358"/>
                <a:gd name="T30" fmla="*/ 186 w 187"/>
                <a:gd name="T31" fmla="*/ 357 h 358"/>
                <a:gd name="T32" fmla="*/ 148 w 187"/>
                <a:gd name="T33" fmla="*/ 357 h 358"/>
                <a:gd name="T34" fmla="*/ 140 w 187"/>
                <a:gd name="T35" fmla="*/ 277 h 358"/>
                <a:gd name="T36" fmla="*/ 140 w 187"/>
                <a:gd name="T37" fmla="*/ 266 h 358"/>
                <a:gd name="T38" fmla="*/ 136 w 187"/>
                <a:gd name="T39" fmla="*/ 220 h 358"/>
                <a:gd name="T40" fmla="*/ 121 w 187"/>
                <a:gd name="T41" fmla="*/ 201 h 358"/>
                <a:gd name="T42" fmla="*/ 98 w 187"/>
                <a:gd name="T43" fmla="*/ 193 h 358"/>
                <a:gd name="T44" fmla="*/ 37 w 187"/>
                <a:gd name="T45" fmla="*/ 189 h 358"/>
                <a:gd name="T46" fmla="*/ 83 w 187"/>
                <a:gd name="T47" fmla="*/ 159 h 358"/>
                <a:gd name="T48" fmla="*/ 98 w 187"/>
                <a:gd name="T49" fmla="*/ 155 h 358"/>
                <a:gd name="T50" fmla="*/ 121 w 187"/>
                <a:gd name="T51" fmla="*/ 148 h 358"/>
                <a:gd name="T52" fmla="*/ 136 w 187"/>
                <a:gd name="T53" fmla="*/ 129 h 358"/>
                <a:gd name="T54" fmla="*/ 144 w 187"/>
                <a:gd name="T55" fmla="*/ 91 h 358"/>
                <a:gd name="T56" fmla="*/ 140 w 187"/>
                <a:gd name="T57" fmla="*/ 68 h 358"/>
                <a:gd name="T58" fmla="*/ 133 w 187"/>
                <a:gd name="T59" fmla="*/ 49 h 358"/>
                <a:gd name="T60" fmla="*/ 114 w 187"/>
                <a:gd name="T61" fmla="*/ 37 h 358"/>
                <a:gd name="T62" fmla="*/ 87 w 187"/>
                <a:gd name="T63" fmla="*/ 30 h 358"/>
                <a:gd name="T64" fmla="*/ 37 w 187"/>
                <a:gd name="T65" fmla="*/ 15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358">
                  <a:moveTo>
                    <a:pt x="37" y="189"/>
                  </a:moveTo>
                  <a:lnTo>
                    <a:pt x="37" y="357"/>
                  </a:lnTo>
                  <a:lnTo>
                    <a:pt x="0" y="357"/>
                  </a:lnTo>
                  <a:lnTo>
                    <a:pt x="0" y="0"/>
                  </a:lnTo>
                  <a:lnTo>
                    <a:pt x="95" y="0"/>
                  </a:lnTo>
                  <a:lnTo>
                    <a:pt x="95" y="0"/>
                  </a:lnTo>
                  <a:lnTo>
                    <a:pt x="114" y="0"/>
                  </a:lnTo>
                  <a:lnTo>
                    <a:pt x="133" y="3"/>
                  </a:lnTo>
                  <a:lnTo>
                    <a:pt x="148" y="11"/>
                  </a:lnTo>
                  <a:lnTo>
                    <a:pt x="163" y="22"/>
                  </a:lnTo>
                  <a:lnTo>
                    <a:pt x="170" y="34"/>
                  </a:lnTo>
                  <a:lnTo>
                    <a:pt x="178" y="53"/>
                  </a:lnTo>
                  <a:lnTo>
                    <a:pt x="182" y="68"/>
                  </a:lnTo>
                  <a:lnTo>
                    <a:pt x="186" y="91"/>
                  </a:lnTo>
                  <a:lnTo>
                    <a:pt x="186" y="91"/>
                  </a:lnTo>
                  <a:lnTo>
                    <a:pt x="182" y="110"/>
                  </a:lnTo>
                  <a:lnTo>
                    <a:pt x="182" y="125"/>
                  </a:lnTo>
                  <a:lnTo>
                    <a:pt x="174" y="140"/>
                  </a:lnTo>
                  <a:lnTo>
                    <a:pt x="170" y="148"/>
                  </a:lnTo>
                  <a:lnTo>
                    <a:pt x="155" y="167"/>
                  </a:lnTo>
                  <a:lnTo>
                    <a:pt x="136" y="174"/>
                  </a:lnTo>
                  <a:lnTo>
                    <a:pt x="136" y="174"/>
                  </a:lnTo>
                  <a:lnTo>
                    <a:pt x="148" y="178"/>
                  </a:lnTo>
                  <a:lnTo>
                    <a:pt x="159" y="186"/>
                  </a:lnTo>
                  <a:lnTo>
                    <a:pt x="167" y="193"/>
                  </a:lnTo>
                  <a:lnTo>
                    <a:pt x="170" y="205"/>
                  </a:lnTo>
                  <a:lnTo>
                    <a:pt x="178" y="231"/>
                  </a:lnTo>
                  <a:lnTo>
                    <a:pt x="182" y="266"/>
                  </a:lnTo>
                  <a:lnTo>
                    <a:pt x="182" y="281"/>
                  </a:lnTo>
                  <a:lnTo>
                    <a:pt x="182" y="281"/>
                  </a:lnTo>
                  <a:lnTo>
                    <a:pt x="182" y="322"/>
                  </a:lnTo>
                  <a:lnTo>
                    <a:pt x="186" y="357"/>
                  </a:lnTo>
                  <a:lnTo>
                    <a:pt x="148" y="357"/>
                  </a:lnTo>
                  <a:lnTo>
                    <a:pt x="148" y="357"/>
                  </a:lnTo>
                  <a:lnTo>
                    <a:pt x="144" y="322"/>
                  </a:lnTo>
                  <a:lnTo>
                    <a:pt x="140" y="277"/>
                  </a:lnTo>
                  <a:lnTo>
                    <a:pt x="140" y="266"/>
                  </a:lnTo>
                  <a:lnTo>
                    <a:pt x="140" y="266"/>
                  </a:lnTo>
                  <a:lnTo>
                    <a:pt x="140" y="231"/>
                  </a:lnTo>
                  <a:lnTo>
                    <a:pt x="136" y="220"/>
                  </a:lnTo>
                  <a:lnTo>
                    <a:pt x="129" y="208"/>
                  </a:lnTo>
                  <a:lnTo>
                    <a:pt x="121" y="201"/>
                  </a:lnTo>
                  <a:lnTo>
                    <a:pt x="114" y="197"/>
                  </a:lnTo>
                  <a:lnTo>
                    <a:pt x="98" y="193"/>
                  </a:lnTo>
                  <a:lnTo>
                    <a:pt x="83" y="189"/>
                  </a:lnTo>
                  <a:lnTo>
                    <a:pt x="37" y="189"/>
                  </a:lnTo>
                  <a:close/>
                  <a:moveTo>
                    <a:pt x="37" y="159"/>
                  </a:moveTo>
                  <a:lnTo>
                    <a:pt x="83" y="159"/>
                  </a:lnTo>
                  <a:lnTo>
                    <a:pt x="83" y="159"/>
                  </a:lnTo>
                  <a:lnTo>
                    <a:pt x="98" y="155"/>
                  </a:lnTo>
                  <a:lnTo>
                    <a:pt x="114" y="152"/>
                  </a:lnTo>
                  <a:lnTo>
                    <a:pt x="121" y="148"/>
                  </a:lnTo>
                  <a:lnTo>
                    <a:pt x="133" y="140"/>
                  </a:lnTo>
                  <a:lnTo>
                    <a:pt x="136" y="129"/>
                  </a:lnTo>
                  <a:lnTo>
                    <a:pt x="140" y="121"/>
                  </a:lnTo>
                  <a:lnTo>
                    <a:pt x="144" y="91"/>
                  </a:lnTo>
                  <a:lnTo>
                    <a:pt x="144" y="91"/>
                  </a:lnTo>
                  <a:lnTo>
                    <a:pt x="140" y="68"/>
                  </a:lnTo>
                  <a:lnTo>
                    <a:pt x="136" y="56"/>
                  </a:lnTo>
                  <a:lnTo>
                    <a:pt x="133" y="49"/>
                  </a:lnTo>
                  <a:lnTo>
                    <a:pt x="125" y="41"/>
                  </a:lnTo>
                  <a:lnTo>
                    <a:pt x="114" y="37"/>
                  </a:lnTo>
                  <a:lnTo>
                    <a:pt x="102" y="34"/>
                  </a:lnTo>
                  <a:lnTo>
                    <a:pt x="87" y="30"/>
                  </a:lnTo>
                  <a:lnTo>
                    <a:pt x="37" y="30"/>
                  </a:lnTo>
                  <a:lnTo>
                    <a:pt x="37" y="159"/>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19" name="Freeform 449">
              <a:extLst>
                <a:ext uri="{FF2B5EF4-FFF2-40B4-BE49-F238E27FC236}">
                  <a16:creationId xmlns:a16="http://schemas.microsoft.com/office/drawing/2014/main" id="{5C70E4B4-7FD3-4597-9245-C7BDFB51D629}"/>
                </a:ext>
              </a:extLst>
            </p:cNvPr>
            <p:cNvSpPr>
              <a:spLocks noChangeArrowheads="1"/>
            </p:cNvSpPr>
            <p:nvPr/>
          </p:nvSpPr>
          <p:spPr bwMode="auto">
            <a:xfrm>
              <a:off x="5031009" y="1256091"/>
              <a:ext cx="65239" cy="101621"/>
            </a:xfrm>
            <a:custGeom>
              <a:avLst/>
              <a:gdLst>
                <a:gd name="T0" fmla="*/ 65 w 229"/>
                <a:gd name="T1" fmla="*/ 243 h 358"/>
                <a:gd name="T2" fmla="*/ 38 w 229"/>
                <a:gd name="T3" fmla="*/ 357 h 358"/>
                <a:gd name="T4" fmla="*/ 0 w 229"/>
                <a:gd name="T5" fmla="*/ 357 h 358"/>
                <a:gd name="T6" fmla="*/ 87 w 229"/>
                <a:gd name="T7" fmla="*/ 0 h 358"/>
                <a:gd name="T8" fmla="*/ 136 w 229"/>
                <a:gd name="T9" fmla="*/ 0 h 358"/>
                <a:gd name="T10" fmla="*/ 228 w 229"/>
                <a:gd name="T11" fmla="*/ 357 h 358"/>
                <a:gd name="T12" fmla="*/ 186 w 229"/>
                <a:gd name="T13" fmla="*/ 357 h 358"/>
                <a:gd name="T14" fmla="*/ 159 w 229"/>
                <a:gd name="T15" fmla="*/ 243 h 358"/>
                <a:gd name="T16" fmla="*/ 65 w 229"/>
                <a:gd name="T17" fmla="*/ 243 h 358"/>
                <a:gd name="T18" fmla="*/ 152 w 229"/>
                <a:gd name="T19" fmla="*/ 208 h 358"/>
                <a:gd name="T20" fmla="*/ 152 w 229"/>
                <a:gd name="T21" fmla="*/ 208 h 358"/>
                <a:gd name="T22" fmla="*/ 125 w 229"/>
                <a:gd name="T23" fmla="*/ 98 h 358"/>
                <a:gd name="T24" fmla="*/ 110 w 229"/>
                <a:gd name="T25" fmla="*/ 34 h 358"/>
                <a:gd name="T26" fmla="*/ 110 w 229"/>
                <a:gd name="T27" fmla="*/ 34 h 358"/>
                <a:gd name="T28" fmla="*/ 110 w 229"/>
                <a:gd name="T29" fmla="*/ 34 h 358"/>
                <a:gd name="T30" fmla="*/ 95 w 229"/>
                <a:gd name="T31" fmla="*/ 102 h 358"/>
                <a:gd name="T32" fmla="*/ 72 w 229"/>
                <a:gd name="T33" fmla="*/ 208 h 358"/>
                <a:gd name="T34" fmla="*/ 152 w 229"/>
                <a:gd name="T35" fmla="*/ 20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9" h="358">
                  <a:moveTo>
                    <a:pt x="65" y="243"/>
                  </a:moveTo>
                  <a:lnTo>
                    <a:pt x="38" y="357"/>
                  </a:lnTo>
                  <a:lnTo>
                    <a:pt x="0" y="357"/>
                  </a:lnTo>
                  <a:lnTo>
                    <a:pt x="87" y="0"/>
                  </a:lnTo>
                  <a:lnTo>
                    <a:pt x="136" y="0"/>
                  </a:lnTo>
                  <a:lnTo>
                    <a:pt x="228" y="357"/>
                  </a:lnTo>
                  <a:lnTo>
                    <a:pt x="186" y="357"/>
                  </a:lnTo>
                  <a:lnTo>
                    <a:pt x="159" y="243"/>
                  </a:lnTo>
                  <a:lnTo>
                    <a:pt x="65" y="243"/>
                  </a:lnTo>
                  <a:close/>
                  <a:moveTo>
                    <a:pt x="152" y="208"/>
                  </a:moveTo>
                  <a:lnTo>
                    <a:pt x="152" y="208"/>
                  </a:lnTo>
                  <a:lnTo>
                    <a:pt x="125" y="98"/>
                  </a:lnTo>
                  <a:lnTo>
                    <a:pt x="110" y="34"/>
                  </a:lnTo>
                  <a:lnTo>
                    <a:pt x="110" y="34"/>
                  </a:lnTo>
                  <a:lnTo>
                    <a:pt x="110" y="34"/>
                  </a:lnTo>
                  <a:lnTo>
                    <a:pt x="95" y="102"/>
                  </a:lnTo>
                  <a:lnTo>
                    <a:pt x="72" y="208"/>
                  </a:lnTo>
                  <a:lnTo>
                    <a:pt x="152" y="208"/>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20" name="Freeform 450">
              <a:extLst>
                <a:ext uri="{FF2B5EF4-FFF2-40B4-BE49-F238E27FC236}">
                  <a16:creationId xmlns:a16="http://schemas.microsoft.com/office/drawing/2014/main" id="{25B90D20-4732-47B3-A828-5C144BA37658}"/>
                </a:ext>
              </a:extLst>
            </p:cNvPr>
            <p:cNvSpPr>
              <a:spLocks noChangeArrowheads="1"/>
            </p:cNvSpPr>
            <p:nvPr/>
          </p:nvSpPr>
          <p:spPr bwMode="auto">
            <a:xfrm>
              <a:off x="5107539" y="1256091"/>
              <a:ext cx="55202" cy="101621"/>
            </a:xfrm>
            <a:custGeom>
              <a:avLst/>
              <a:gdLst>
                <a:gd name="T0" fmla="*/ 0 w 194"/>
                <a:gd name="T1" fmla="*/ 0 h 358"/>
                <a:gd name="T2" fmla="*/ 38 w 194"/>
                <a:gd name="T3" fmla="*/ 0 h 358"/>
                <a:gd name="T4" fmla="*/ 38 w 194"/>
                <a:gd name="T5" fmla="*/ 148 h 358"/>
                <a:gd name="T6" fmla="*/ 155 w 194"/>
                <a:gd name="T7" fmla="*/ 148 h 358"/>
                <a:gd name="T8" fmla="*/ 155 w 194"/>
                <a:gd name="T9" fmla="*/ 0 h 358"/>
                <a:gd name="T10" fmla="*/ 193 w 194"/>
                <a:gd name="T11" fmla="*/ 0 h 358"/>
                <a:gd name="T12" fmla="*/ 193 w 194"/>
                <a:gd name="T13" fmla="*/ 357 h 358"/>
                <a:gd name="T14" fmla="*/ 155 w 194"/>
                <a:gd name="T15" fmla="*/ 357 h 358"/>
                <a:gd name="T16" fmla="*/ 155 w 194"/>
                <a:gd name="T17" fmla="*/ 182 h 358"/>
                <a:gd name="T18" fmla="*/ 38 w 194"/>
                <a:gd name="T19" fmla="*/ 182 h 358"/>
                <a:gd name="T20" fmla="*/ 38 w 194"/>
                <a:gd name="T21" fmla="*/ 357 h 358"/>
                <a:gd name="T22" fmla="*/ 0 w 194"/>
                <a:gd name="T23" fmla="*/ 357 h 358"/>
                <a:gd name="T24" fmla="*/ 0 w 194"/>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358">
                  <a:moveTo>
                    <a:pt x="0" y="0"/>
                  </a:moveTo>
                  <a:lnTo>
                    <a:pt x="38" y="0"/>
                  </a:lnTo>
                  <a:lnTo>
                    <a:pt x="38" y="148"/>
                  </a:lnTo>
                  <a:lnTo>
                    <a:pt x="155" y="148"/>
                  </a:lnTo>
                  <a:lnTo>
                    <a:pt x="155" y="0"/>
                  </a:lnTo>
                  <a:lnTo>
                    <a:pt x="193" y="0"/>
                  </a:lnTo>
                  <a:lnTo>
                    <a:pt x="193" y="357"/>
                  </a:lnTo>
                  <a:lnTo>
                    <a:pt x="155" y="357"/>
                  </a:lnTo>
                  <a:lnTo>
                    <a:pt x="155" y="182"/>
                  </a:lnTo>
                  <a:lnTo>
                    <a:pt x="38" y="182"/>
                  </a:lnTo>
                  <a:lnTo>
                    <a:pt x="38" y="357"/>
                  </a:lnTo>
                  <a:lnTo>
                    <a:pt x="0" y="357"/>
                  </a:lnTo>
                  <a:lnTo>
                    <a:pt x="0" y="0"/>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21" name="Freeform 451">
              <a:extLst>
                <a:ext uri="{FF2B5EF4-FFF2-40B4-BE49-F238E27FC236}">
                  <a16:creationId xmlns:a16="http://schemas.microsoft.com/office/drawing/2014/main" id="{4AF56A35-F9CB-44AE-ACEE-C84FF13DC065}"/>
                </a:ext>
              </a:extLst>
            </p:cNvPr>
            <p:cNvSpPr>
              <a:spLocks noChangeArrowheads="1"/>
            </p:cNvSpPr>
            <p:nvPr/>
          </p:nvSpPr>
          <p:spPr bwMode="auto">
            <a:xfrm>
              <a:off x="5182815" y="1256091"/>
              <a:ext cx="48929" cy="101621"/>
            </a:xfrm>
            <a:custGeom>
              <a:avLst/>
              <a:gdLst>
                <a:gd name="T0" fmla="*/ 155 w 172"/>
                <a:gd name="T1" fmla="*/ 186 h 358"/>
                <a:gd name="T2" fmla="*/ 38 w 172"/>
                <a:gd name="T3" fmla="*/ 186 h 358"/>
                <a:gd name="T4" fmla="*/ 38 w 172"/>
                <a:gd name="T5" fmla="*/ 322 h 358"/>
                <a:gd name="T6" fmla="*/ 171 w 172"/>
                <a:gd name="T7" fmla="*/ 322 h 358"/>
                <a:gd name="T8" fmla="*/ 163 w 172"/>
                <a:gd name="T9" fmla="*/ 357 h 358"/>
                <a:gd name="T10" fmla="*/ 0 w 172"/>
                <a:gd name="T11" fmla="*/ 357 h 358"/>
                <a:gd name="T12" fmla="*/ 0 w 172"/>
                <a:gd name="T13" fmla="*/ 0 h 358"/>
                <a:gd name="T14" fmla="*/ 163 w 172"/>
                <a:gd name="T15" fmla="*/ 0 h 358"/>
                <a:gd name="T16" fmla="*/ 163 w 172"/>
                <a:gd name="T17" fmla="*/ 34 h 358"/>
                <a:gd name="T18" fmla="*/ 38 w 172"/>
                <a:gd name="T19" fmla="*/ 34 h 358"/>
                <a:gd name="T20" fmla="*/ 38 w 172"/>
                <a:gd name="T21" fmla="*/ 148 h 358"/>
                <a:gd name="T22" fmla="*/ 155 w 172"/>
                <a:gd name="T23" fmla="*/ 148 h 358"/>
                <a:gd name="T24" fmla="*/ 155 w 172"/>
                <a:gd name="T25" fmla="*/ 1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58">
                  <a:moveTo>
                    <a:pt x="155" y="186"/>
                  </a:moveTo>
                  <a:lnTo>
                    <a:pt x="38" y="186"/>
                  </a:lnTo>
                  <a:lnTo>
                    <a:pt x="38" y="322"/>
                  </a:lnTo>
                  <a:lnTo>
                    <a:pt x="171" y="322"/>
                  </a:lnTo>
                  <a:lnTo>
                    <a:pt x="163" y="357"/>
                  </a:lnTo>
                  <a:lnTo>
                    <a:pt x="0" y="357"/>
                  </a:lnTo>
                  <a:lnTo>
                    <a:pt x="0" y="0"/>
                  </a:lnTo>
                  <a:lnTo>
                    <a:pt x="163" y="0"/>
                  </a:lnTo>
                  <a:lnTo>
                    <a:pt x="163" y="34"/>
                  </a:lnTo>
                  <a:lnTo>
                    <a:pt x="38" y="34"/>
                  </a:lnTo>
                  <a:lnTo>
                    <a:pt x="38" y="148"/>
                  </a:lnTo>
                  <a:lnTo>
                    <a:pt x="155" y="148"/>
                  </a:lnTo>
                  <a:lnTo>
                    <a:pt x="155" y="18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22" name="Freeform 452">
              <a:extLst>
                <a:ext uri="{FF2B5EF4-FFF2-40B4-BE49-F238E27FC236}">
                  <a16:creationId xmlns:a16="http://schemas.microsoft.com/office/drawing/2014/main" id="{5F3EABB8-5E93-4E50-97E6-C2C25ABD7FFF}"/>
                </a:ext>
              </a:extLst>
            </p:cNvPr>
            <p:cNvSpPr>
              <a:spLocks noChangeArrowheads="1"/>
            </p:cNvSpPr>
            <p:nvPr/>
          </p:nvSpPr>
          <p:spPr bwMode="auto">
            <a:xfrm>
              <a:off x="5243035" y="1256091"/>
              <a:ext cx="52693" cy="101621"/>
            </a:xfrm>
            <a:custGeom>
              <a:avLst/>
              <a:gdLst>
                <a:gd name="T0" fmla="*/ 42 w 187"/>
                <a:gd name="T1" fmla="*/ 357 h 358"/>
                <a:gd name="T2" fmla="*/ 0 w 187"/>
                <a:gd name="T3" fmla="*/ 0 h 358"/>
                <a:gd name="T4" fmla="*/ 95 w 187"/>
                <a:gd name="T5" fmla="*/ 0 h 358"/>
                <a:gd name="T6" fmla="*/ 133 w 187"/>
                <a:gd name="T7" fmla="*/ 3 h 358"/>
                <a:gd name="T8" fmla="*/ 164 w 187"/>
                <a:gd name="T9" fmla="*/ 22 h 358"/>
                <a:gd name="T10" fmla="*/ 179 w 187"/>
                <a:gd name="T11" fmla="*/ 53 h 358"/>
                <a:gd name="T12" fmla="*/ 186 w 187"/>
                <a:gd name="T13" fmla="*/ 91 h 358"/>
                <a:gd name="T14" fmla="*/ 186 w 187"/>
                <a:gd name="T15" fmla="*/ 110 h 358"/>
                <a:gd name="T16" fmla="*/ 175 w 187"/>
                <a:gd name="T17" fmla="*/ 140 h 358"/>
                <a:gd name="T18" fmla="*/ 156 w 187"/>
                <a:gd name="T19" fmla="*/ 167 h 358"/>
                <a:gd name="T20" fmla="*/ 137 w 187"/>
                <a:gd name="T21" fmla="*/ 174 h 358"/>
                <a:gd name="T22" fmla="*/ 160 w 187"/>
                <a:gd name="T23" fmla="*/ 186 h 358"/>
                <a:gd name="T24" fmla="*/ 171 w 187"/>
                <a:gd name="T25" fmla="*/ 205 h 358"/>
                <a:gd name="T26" fmla="*/ 183 w 187"/>
                <a:gd name="T27" fmla="*/ 266 h 358"/>
                <a:gd name="T28" fmla="*/ 183 w 187"/>
                <a:gd name="T29" fmla="*/ 281 h 358"/>
                <a:gd name="T30" fmla="*/ 186 w 187"/>
                <a:gd name="T31" fmla="*/ 357 h 358"/>
                <a:gd name="T32" fmla="*/ 148 w 187"/>
                <a:gd name="T33" fmla="*/ 357 h 358"/>
                <a:gd name="T34" fmla="*/ 141 w 187"/>
                <a:gd name="T35" fmla="*/ 277 h 358"/>
                <a:gd name="T36" fmla="*/ 141 w 187"/>
                <a:gd name="T37" fmla="*/ 266 h 358"/>
                <a:gd name="T38" fmla="*/ 137 w 187"/>
                <a:gd name="T39" fmla="*/ 220 h 358"/>
                <a:gd name="T40" fmla="*/ 126 w 187"/>
                <a:gd name="T41" fmla="*/ 201 h 358"/>
                <a:gd name="T42" fmla="*/ 99 w 187"/>
                <a:gd name="T43" fmla="*/ 193 h 358"/>
                <a:gd name="T44" fmla="*/ 42 w 187"/>
                <a:gd name="T45" fmla="*/ 189 h 358"/>
                <a:gd name="T46" fmla="*/ 87 w 187"/>
                <a:gd name="T47" fmla="*/ 159 h 358"/>
                <a:gd name="T48" fmla="*/ 103 w 187"/>
                <a:gd name="T49" fmla="*/ 155 h 358"/>
                <a:gd name="T50" fmla="*/ 126 w 187"/>
                <a:gd name="T51" fmla="*/ 148 h 358"/>
                <a:gd name="T52" fmla="*/ 137 w 187"/>
                <a:gd name="T53" fmla="*/ 129 h 358"/>
                <a:gd name="T54" fmla="*/ 145 w 187"/>
                <a:gd name="T55" fmla="*/ 91 h 358"/>
                <a:gd name="T56" fmla="*/ 145 w 187"/>
                <a:gd name="T57" fmla="*/ 68 h 358"/>
                <a:gd name="T58" fmla="*/ 133 w 187"/>
                <a:gd name="T59" fmla="*/ 49 h 358"/>
                <a:gd name="T60" fmla="*/ 114 w 187"/>
                <a:gd name="T61" fmla="*/ 37 h 358"/>
                <a:gd name="T62" fmla="*/ 91 w 187"/>
                <a:gd name="T63" fmla="*/ 30 h 358"/>
                <a:gd name="T64" fmla="*/ 42 w 187"/>
                <a:gd name="T65" fmla="*/ 15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358">
                  <a:moveTo>
                    <a:pt x="42" y="189"/>
                  </a:moveTo>
                  <a:lnTo>
                    <a:pt x="42" y="357"/>
                  </a:lnTo>
                  <a:lnTo>
                    <a:pt x="0" y="357"/>
                  </a:lnTo>
                  <a:lnTo>
                    <a:pt x="0" y="0"/>
                  </a:lnTo>
                  <a:lnTo>
                    <a:pt x="95" y="0"/>
                  </a:lnTo>
                  <a:lnTo>
                    <a:pt x="95" y="0"/>
                  </a:lnTo>
                  <a:lnTo>
                    <a:pt x="114" y="0"/>
                  </a:lnTo>
                  <a:lnTo>
                    <a:pt x="133" y="3"/>
                  </a:lnTo>
                  <a:lnTo>
                    <a:pt x="148" y="11"/>
                  </a:lnTo>
                  <a:lnTo>
                    <a:pt x="164" y="22"/>
                  </a:lnTo>
                  <a:lnTo>
                    <a:pt x="175" y="34"/>
                  </a:lnTo>
                  <a:lnTo>
                    <a:pt x="179" y="53"/>
                  </a:lnTo>
                  <a:lnTo>
                    <a:pt x="186" y="68"/>
                  </a:lnTo>
                  <a:lnTo>
                    <a:pt x="186" y="91"/>
                  </a:lnTo>
                  <a:lnTo>
                    <a:pt x="186" y="91"/>
                  </a:lnTo>
                  <a:lnTo>
                    <a:pt x="186" y="110"/>
                  </a:lnTo>
                  <a:lnTo>
                    <a:pt x="183" y="125"/>
                  </a:lnTo>
                  <a:lnTo>
                    <a:pt x="175" y="140"/>
                  </a:lnTo>
                  <a:lnTo>
                    <a:pt x="171" y="148"/>
                  </a:lnTo>
                  <a:lnTo>
                    <a:pt x="156" y="167"/>
                  </a:lnTo>
                  <a:lnTo>
                    <a:pt x="137" y="174"/>
                  </a:lnTo>
                  <a:lnTo>
                    <a:pt x="137" y="174"/>
                  </a:lnTo>
                  <a:lnTo>
                    <a:pt x="148" y="178"/>
                  </a:lnTo>
                  <a:lnTo>
                    <a:pt x="160" y="186"/>
                  </a:lnTo>
                  <a:lnTo>
                    <a:pt x="167" y="193"/>
                  </a:lnTo>
                  <a:lnTo>
                    <a:pt x="171" y="205"/>
                  </a:lnTo>
                  <a:lnTo>
                    <a:pt x="179" y="231"/>
                  </a:lnTo>
                  <a:lnTo>
                    <a:pt x="183" y="266"/>
                  </a:lnTo>
                  <a:lnTo>
                    <a:pt x="183" y="281"/>
                  </a:lnTo>
                  <a:lnTo>
                    <a:pt x="183" y="281"/>
                  </a:lnTo>
                  <a:lnTo>
                    <a:pt x="183" y="322"/>
                  </a:lnTo>
                  <a:lnTo>
                    <a:pt x="186" y="357"/>
                  </a:lnTo>
                  <a:lnTo>
                    <a:pt x="148" y="357"/>
                  </a:lnTo>
                  <a:lnTo>
                    <a:pt x="148" y="357"/>
                  </a:lnTo>
                  <a:lnTo>
                    <a:pt x="145" y="322"/>
                  </a:lnTo>
                  <a:lnTo>
                    <a:pt x="141" y="277"/>
                  </a:lnTo>
                  <a:lnTo>
                    <a:pt x="141" y="266"/>
                  </a:lnTo>
                  <a:lnTo>
                    <a:pt x="141" y="266"/>
                  </a:lnTo>
                  <a:lnTo>
                    <a:pt x="141" y="231"/>
                  </a:lnTo>
                  <a:lnTo>
                    <a:pt x="137" y="220"/>
                  </a:lnTo>
                  <a:lnTo>
                    <a:pt x="133" y="208"/>
                  </a:lnTo>
                  <a:lnTo>
                    <a:pt x="126" y="201"/>
                  </a:lnTo>
                  <a:lnTo>
                    <a:pt x="114" y="197"/>
                  </a:lnTo>
                  <a:lnTo>
                    <a:pt x="99" y="193"/>
                  </a:lnTo>
                  <a:lnTo>
                    <a:pt x="84" y="189"/>
                  </a:lnTo>
                  <a:lnTo>
                    <a:pt x="42" y="189"/>
                  </a:lnTo>
                  <a:close/>
                  <a:moveTo>
                    <a:pt x="42" y="159"/>
                  </a:moveTo>
                  <a:lnTo>
                    <a:pt x="87" y="159"/>
                  </a:lnTo>
                  <a:lnTo>
                    <a:pt x="87" y="159"/>
                  </a:lnTo>
                  <a:lnTo>
                    <a:pt x="103" y="155"/>
                  </a:lnTo>
                  <a:lnTo>
                    <a:pt x="114" y="152"/>
                  </a:lnTo>
                  <a:lnTo>
                    <a:pt x="126" y="148"/>
                  </a:lnTo>
                  <a:lnTo>
                    <a:pt x="133" y="140"/>
                  </a:lnTo>
                  <a:lnTo>
                    <a:pt x="137" y="129"/>
                  </a:lnTo>
                  <a:lnTo>
                    <a:pt x="145" y="121"/>
                  </a:lnTo>
                  <a:lnTo>
                    <a:pt x="145" y="91"/>
                  </a:lnTo>
                  <a:lnTo>
                    <a:pt x="145" y="91"/>
                  </a:lnTo>
                  <a:lnTo>
                    <a:pt x="145" y="68"/>
                  </a:lnTo>
                  <a:lnTo>
                    <a:pt x="141" y="56"/>
                  </a:lnTo>
                  <a:lnTo>
                    <a:pt x="133" y="49"/>
                  </a:lnTo>
                  <a:lnTo>
                    <a:pt x="126" y="41"/>
                  </a:lnTo>
                  <a:lnTo>
                    <a:pt x="114" y="37"/>
                  </a:lnTo>
                  <a:lnTo>
                    <a:pt x="103" y="34"/>
                  </a:lnTo>
                  <a:lnTo>
                    <a:pt x="91" y="30"/>
                  </a:lnTo>
                  <a:lnTo>
                    <a:pt x="42" y="30"/>
                  </a:lnTo>
                  <a:lnTo>
                    <a:pt x="42" y="159"/>
                  </a:lnTo>
                  <a:close/>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23" name="Freeform 453">
              <a:extLst>
                <a:ext uri="{FF2B5EF4-FFF2-40B4-BE49-F238E27FC236}">
                  <a16:creationId xmlns:a16="http://schemas.microsoft.com/office/drawing/2014/main" id="{1B38CABA-2D2A-425C-AF94-D63E99474510}"/>
                </a:ext>
              </a:extLst>
            </p:cNvPr>
            <p:cNvSpPr>
              <a:spLocks noChangeArrowheads="1"/>
            </p:cNvSpPr>
            <p:nvPr/>
          </p:nvSpPr>
          <p:spPr bwMode="auto">
            <a:xfrm>
              <a:off x="5303256" y="1256091"/>
              <a:ext cx="56456" cy="101621"/>
            </a:xfrm>
            <a:custGeom>
              <a:avLst/>
              <a:gdLst>
                <a:gd name="T0" fmla="*/ 80 w 198"/>
                <a:gd name="T1" fmla="*/ 34 h 358"/>
                <a:gd name="T2" fmla="*/ 0 w 198"/>
                <a:gd name="T3" fmla="*/ 34 h 358"/>
                <a:gd name="T4" fmla="*/ 0 w 198"/>
                <a:gd name="T5" fmla="*/ 0 h 358"/>
                <a:gd name="T6" fmla="*/ 197 w 198"/>
                <a:gd name="T7" fmla="*/ 0 h 358"/>
                <a:gd name="T8" fmla="*/ 197 w 198"/>
                <a:gd name="T9" fmla="*/ 34 h 358"/>
                <a:gd name="T10" fmla="*/ 118 w 198"/>
                <a:gd name="T11" fmla="*/ 34 h 358"/>
                <a:gd name="T12" fmla="*/ 118 w 198"/>
                <a:gd name="T13" fmla="*/ 357 h 358"/>
                <a:gd name="T14" fmla="*/ 80 w 198"/>
                <a:gd name="T15" fmla="*/ 357 h 358"/>
                <a:gd name="T16" fmla="*/ 80 w 198"/>
                <a:gd name="T17" fmla="*/ 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358">
                  <a:moveTo>
                    <a:pt x="80" y="34"/>
                  </a:moveTo>
                  <a:lnTo>
                    <a:pt x="0" y="34"/>
                  </a:lnTo>
                  <a:lnTo>
                    <a:pt x="0" y="0"/>
                  </a:lnTo>
                  <a:lnTo>
                    <a:pt x="197" y="0"/>
                  </a:lnTo>
                  <a:lnTo>
                    <a:pt x="197" y="34"/>
                  </a:lnTo>
                  <a:lnTo>
                    <a:pt x="118" y="34"/>
                  </a:lnTo>
                  <a:lnTo>
                    <a:pt x="118" y="357"/>
                  </a:lnTo>
                  <a:lnTo>
                    <a:pt x="80" y="357"/>
                  </a:lnTo>
                  <a:lnTo>
                    <a:pt x="80" y="34"/>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24" name="Freeform 454">
              <a:extLst>
                <a:ext uri="{FF2B5EF4-FFF2-40B4-BE49-F238E27FC236}">
                  <a16:creationId xmlns:a16="http://schemas.microsoft.com/office/drawing/2014/main" id="{023ACDD1-7098-413C-9279-09C6821A088F}"/>
                </a:ext>
              </a:extLst>
            </p:cNvPr>
            <p:cNvSpPr>
              <a:spLocks noChangeArrowheads="1"/>
            </p:cNvSpPr>
            <p:nvPr/>
          </p:nvSpPr>
          <p:spPr bwMode="auto">
            <a:xfrm>
              <a:off x="5364730" y="1256091"/>
              <a:ext cx="56457" cy="101621"/>
            </a:xfrm>
            <a:custGeom>
              <a:avLst/>
              <a:gdLst>
                <a:gd name="T0" fmla="*/ 0 w 199"/>
                <a:gd name="T1" fmla="*/ 326 h 358"/>
                <a:gd name="T2" fmla="*/ 152 w 199"/>
                <a:gd name="T3" fmla="*/ 34 h 358"/>
                <a:gd name="T4" fmla="*/ 12 w 199"/>
                <a:gd name="T5" fmla="*/ 34 h 358"/>
                <a:gd name="T6" fmla="*/ 12 w 199"/>
                <a:gd name="T7" fmla="*/ 0 h 358"/>
                <a:gd name="T8" fmla="*/ 194 w 199"/>
                <a:gd name="T9" fmla="*/ 0 h 358"/>
                <a:gd name="T10" fmla="*/ 194 w 199"/>
                <a:gd name="T11" fmla="*/ 30 h 358"/>
                <a:gd name="T12" fmla="*/ 46 w 199"/>
                <a:gd name="T13" fmla="*/ 319 h 358"/>
                <a:gd name="T14" fmla="*/ 198 w 199"/>
                <a:gd name="T15" fmla="*/ 319 h 358"/>
                <a:gd name="T16" fmla="*/ 194 w 199"/>
                <a:gd name="T17" fmla="*/ 357 h 358"/>
                <a:gd name="T18" fmla="*/ 0 w 199"/>
                <a:gd name="T19" fmla="*/ 357 h 358"/>
                <a:gd name="T20" fmla="*/ 0 w 199"/>
                <a:gd name="T21" fmla="*/ 32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358">
                  <a:moveTo>
                    <a:pt x="0" y="326"/>
                  </a:moveTo>
                  <a:lnTo>
                    <a:pt x="152" y="34"/>
                  </a:lnTo>
                  <a:lnTo>
                    <a:pt x="12" y="34"/>
                  </a:lnTo>
                  <a:lnTo>
                    <a:pt x="12" y="0"/>
                  </a:lnTo>
                  <a:lnTo>
                    <a:pt x="194" y="0"/>
                  </a:lnTo>
                  <a:lnTo>
                    <a:pt x="194" y="30"/>
                  </a:lnTo>
                  <a:lnTo>
                    <a:pt x="46" y="319"/>
                  </a:lnTo>
                  <a:lnTo>
                    <a:pt x="198" y="319"/>
                  </a:lnTo>
                  <a:lnTo>
                    <a:pt x="194" y="357"/>
                  </a:lnTo>
                  <a:lnTo>
                    <a:pt x="0" y="357"/>
                  </a:lnTo>
                  <a:lnTo>
                    <a:pt x="0" y="326"/>
                  </a:lnTo>
                </a:path>
              </a:pathLst>
            </a:custGeom>
            <a:solidFill>
              <a:srgbClr val="FFFFFF"/>
            </a:solidFill>
            <a:ln>
              <a:noFill/>
            </a:ln>
            <a:effectLst/>
            <a:extLst>
              <a:ext uri="{91240B29-F687-4f45-9708-019B960494DF}">
                <a14:hiddenLine xmlns="" xmlns:lc="http://schemas.openxmlformats.org/drawingml/2006/lockedCanvas"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3200"/>
            </a:p>
          </p:txBody>
        </p:sp>
        <p:sp>
          <p:nvSpPr>
            <p:cNvPr id="629" name="TextBox 482">
              <a:extLst>
                <a:ext uri="{FF2B5EF4-FFF2-40B4-BE49-F238E27FC236}">
                  <a16:creationId xmlns:a16="http://schemas.microsoft.com/office/drawing/2014/main" id="{F251E673-DC61-4291-8C6A-6F64D24FE3CC}"/>
                </a:ext>
              </a:extLst>
            </p:cNvPr>
            <p:cNvSpPr txBox="1"/>
            <p:nvPr/>
          </p:nvSpPr>
          <p:spPr>
            <a:xfrm>
              <a:off x="1082740" y="3691460"/>
              <a:ext cx="939909" cy="230814"/>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rgbClr val="5289B3"/>
                  </a:solidFill>
                  <a:latin typeface="Calibri"/>
                  <a:cs typeface="Calibri"/>
                </a:rPr>
                <a:t>computer</a:t>
              </a:r>
            </a:p>
          </p:txBody>
        </p:sp>
        <p:sp>
          <p:nvSpPr>
            <p:cNvPr id="630" name="TextBox 483">
              <a:extLst>
                <a:ext uri="{FF2B5EF4-FFF2-40B4-BE49-F238E27FC236}">
                  <a16:creationId xmlns:a16="http://schemas.microsoft.com/office/drawing/2014/main" id="{7A1BD094-4F19-4995-93F3-03BDA1205FAC}"/>
                </a:ext>
              </a:extLst>
            </p:cNvPr>
            <p:cNvSpPr txBox="1"/>
            <p:nvPr/>
          </p:nvSpPr>
          <p:spPr>
            <a:xfrm>
              <a:off x="734158" y="2745666"/>
              <a:ext cx="939909" cy="230814"/>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rgbClr val="5289B3"/>
                  </a:solidFill>
                  <a:latin typeface="Calibri"/>
                  <a:cs typeface="Calibri"/>
                </a:rPr>
                <a:t>powerline</a:t>
              </a:r>
            </a:p>
          </p:txBody>
        </p:sp>
        <p:sp>
          <p:nvSpPr>
            <p:cNvPr id="631" name="TextBox 484">
              <a:extLst>
                <a:ext uri="{FF2B5EF4-FFF2-40B4-BE49-F238E27FC236}">
                  <a16:creationId xmlns:a16="http://schemas.microsoft.com/office/drawing/2014/main" id="{8261201F-BA17-4483-B050-3D3D815FA936}"/>
                </a:ext>
              </a:extLst>
            </p:cNvPr>
            <p:cNvSpPr txBox="1"/>
            <p:nvPr/>
          </p:nvSpPr>
          <p:spPr>
            <a:xfrm>
              <a:off x="2158654" y="3552911"/>
              <a:ext cx="939909" cy="230814"/>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rgbClr val="5289B3"/>
                  </a:solidFill>
                  <a:latin typeface="Calibri"/>
                  <a:cs typeface="Calibri"/>
                </a:rPr>
                <a:t>radio</a:t>
              </a:r>
            </a:p>
          </p:txBody>
        </p:sp>
        <p:sp>
          <p:nvSpPr>
            <p:cNvPr id="632" name="TextBox 485">
              <a:extLst>
                <a:ext uri="{FF2B5EF4-FFF2-40B4-BE49-F238E27FC236}">
                  <a16:creationId xmlns:a16="http://schemas.microsoft.com/office/drawing/2014/main" id="{B2D0C2B6-A1D6-4173-A526-75BDF54DA61A}"/>
                </a:ext>
              </a:extLst>
            </p:cNvPr>
            <p:cNvSpPr txBox="1"/>
            <p:nvPr/>
          </p:nvSpPr>
          <p:spPr>
            <a:xfrm>
              <a:off x="2570962" y="4055211"/>
              <a:ext cx="939909" cy="415480"/>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rgbClr val="5289B3"/>
                  </a:solidFill>
                  <a:latin typeface="Calibri"/>
                  <a:cs typeface="Calibri"/>
                </a:rPr>
                <a:t>baby monitor</a:t>
              </a:r>
            </a:p>
          </p:txBody>
        </p:sp>
        <p:sp>
          <p:nvSpPr>
            <p:cNvPr id="633" name="TextBox 486">
              <a:extLst>
                <a:ext uri="{FF2B5EF4-FFF2-40B4-BE49-F238E27FC236}">
                  <a16:creationId xmlns:a16="http://schemas.microsoft.com/office/drawing/2014/main" id="{9A12DFAC-6FC1-4F16-B1AF-4D745D0A2BF2}"/>
                </a:ext>
              </a:extLst>
            </p:cNvPr>
            <p:cNvSpPr txBox="1"/>
            <p:nvPr/>
          </p:nvSpPr>
          <p:spPr>
            <a:xfrm>
              <a:off x="2334973" y="2769619"/>
              <a:ext cx="939909" cy="230814"/>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rgbClr val="5289B3"/>
                  </a:solidFill>
                  <a:latin typeface="Calibri"/>
                  <a:cs typeface="Calibri"/>
                </a:rPr>
                <a:t>television</a:t>
              </a:r>
            </a:p>
          </p:txBody>
        </p:sp>
        <p:sp>
          <p:nvSpPr>
            <p:cNvPr id="634" name="TextBox 487">
              <a:extLst>
                <a:ext uri="{FF2B5EF4-FFF2-40B4-BE49-F238E27FC236}">
                  <a16:creationId xmlns:a16="http://schemas.microsoft.com/office/drawing/2014/main" id="{A962A021-342A-43B1-B970-63FCBC1F5BD7}"/>
                </a:ext>
              </a:extLst>
            </p:cNvPr>
            <p:cNvSpPr txBox="1"/>
            <p:nvPr/>
          </p:nvSpPr>
          <p:spPr>
            <a:xfrm>
              <a:off x="3129609" y="3331897"/>
              <a:ext cx="939909" cy="415480"/>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rgbClr val="5289B3"/>
                  </a:solidFill>
                  <a:latin typeface="Calibri"/>
                  <a:cs typeface="Calibri"/>
                </a:rPr>
                <a:t>smart meter</a:t>
              </a:r>
            </a:p>
          </p:txBody>
        </p:sp>
        <p:sp>
          <p:nvSpPr>
            <p:cNvPr id="635" name="TextBox 488">
              <a:extLst>
                <a:ext uri="{FF2B5EF4-FFF2-40B4-BE49-F238E27FC236}">
                  <a16:creationId xmlns:a16="http://schemas.microsoft.com/office/drawing/2014/main" id="{C9323929-9474-46BA-BE5C-D4EDCA513DFE}"/>
                </a:ext>
              </a:extLst>
            </p:cNvPr>
            <p:cNvSpPr txBox="1"/>
            <p:nvPr/>
          </p:nvSpPr>
          <p:spPr>
            <a:xfrm>
              <a:off x="3129610" y="2619678"/>
              <a:ext cx="939909" cy="345268"/>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lnSpc>
                  <a:spcPct val="80000"/>
                </a:lnSpc>
              </a:pPr>
              <a:r>
                <a:rPr lang="en-US" sz="1600" b="1" cap="all">
                  <a:solidFill>
                    <a:srgbClr val="5289B3"/>
                  </a:solidFill>
                  <a:latin typeface="Calibri"/>
                  <a:cs typeface="Calibri"/>
                </a:rPr>
                <a:t>mobile </a:t>
              </a:r>
              <a:br>
                <a:rPr lang="en-US" sz="1600" b="1" cap="all">
                  <a:solidFill>
                    <a:srgbClr val="5289B3"/>
                  </a:solidFill>
                  <a:latin typeface="Calibri"/>
                  <a:cs typeface="Calibri"/>
                </a:rPr>
              </a:br>
              <a:r>
                <a:rPr lang="en-US" sz="1600" b="1" cap="all">
                  <a:solidFill>
                    <a:srgbClr val="5289B3"/>
                  </a:solidFill>
                  <a:latin typeface="Calibri"/>
                  <a:cs typeface="Calibri"/>
                </a:rPr>
                <a:t>phone</a:t>
              </a:r>
            </a:p>
          </p:txBody>
        </p:sp>
        <p:sp>
          <p:nvSpPr>
            <p:cNvPr id="636" name="TextBox 489">
              <a:extLst>
                <a:ext uri="{FF2B5EF4-FFF2-40B4-BE49-F238E27FC236}">
                  <a16:creationId xmlns:a16="http://schemas.microsoft.com/office/drawing/2014/main" id="{98F39546-F067-418B-A7D7-E960378E21F5}"/>
                </a:ext>
              </a:extLst>
            </p:cNvPr>
            <p:cNvSpPr txBox="1"/>
            <p:nvPr/>
          </p:nvSpPr>
          <p:spPr>
            <a:xfrm>
              <a:off x="3826793" y="2672157"/>
              <a:ext cx="939909" cy="230814"/>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rgbClr val="5289B3"/>
                  </a:solidFill>
                  <a:latin typeface="Calibri"/>
                  <a:cs typeface="Calibri"/>
                </a:rPr>
                <a:t>microwave</a:t>
              </a:r>
            </a:p>
          </p:txBody>
        </p:sp>
        <p:sp>
          <p:nvSpPr>
            <p:cNvPr id="637" name="TextBox 490">
              <a:extLst>
                <a:ext uri="{FF2B5EF4-FFF2-40B4-BE49-F238E27FC236}">
                  <a16:creationId xmlns:a16="http://schemas.microsoft.com/office/drawing/2014/main" id="{854027B7-C78C-4887-B401-F2D3BB80FA6A}"/>
                </a:ext>
              </a:extLst>
            </p:cNvPr>
            <p:cNvSpPr txBox="1"/>
            <p:nvPr/>
          </p:nvSpPr>
          <p:spPr>
            <a:xfrm>
              <a:off x="3819293" y="4104088"/>
              <a:ext cx="939909" cy="230814"/>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rgbClr val="5289B3"/>
                  </a:solidFill>
                  <a:latin typeface="Calibri"/>
                  <a:cs typeface="Calibri"/>
                </a:rPr>
                <a:t>wi-fi</a:t>
              </a:r>
            </a:p>
          </p:txBody>
        </p:sp>
        <p:sp>
          <p:nvSpPr>
            <p:cNvPr id="638" name="TextBox 491">
              <a:extLst>
                <a:ext uri="{FF2B5EF4-FFF2-40B4-BE49-F238E27FC236}">
                  <a16:creationId xmlns:a16="http://schemas.microsoft.com/office/drawing/2014/main" id="{E447FF6C-F863-48B3-B46B-FC4F70B9E834}"/>
                </a:ext>
              </a:extLst>
            </p:cNvPr>
            <p:cNvSpPr txBox="1"/>
            <p:nvPr/>
          </p:nvSpPr>
          <p:spPr>
            <a:xfrm>
              <a:off x="5663451" y="2724636"/>
              <a:ext cx="939909" cy="415480"/>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chemeClr val="tx1">
                      <a:lumMod val="75000"/>
                      <a:lumOff val="25000"/>
                    </a:schemeClr>
                  </a:solidFill>
                  <a:latin typeface="Calibri"/>
                  <a:cs typeface="Calibri"/>
                </a:rPr>
                <a:t>visible light</a:t>
              </a:r>
            </a:p>
          </p:txBody>
        </p:sp>
        <p:sp>
          <p:nvSpPr>
            <p:cNvPr id="639" name="TextBox 492">
              <a:extLst>
                <a:ext uri="{FF2B5EF4-FFF2-40B4-BE49-F238E27FC236}">
                  <a16:creationId xmlns:a16="http://schemas.microsoft.com/office/drawing/2014/main" id="{07902A2D-8FCE-4A27-9414-409F7E8E88A4}"/>
                </a:ext>
              </a:extLst>
            </p:cNvPr>
            <p:cNvSpPr txBox="1"/>
            <p:nvPr/>
          </p:nvSpPr>
          <p:spPr>
            <a:xfrm>
              <a:off x="6847910" y="2709642"/>
              <a:ext cx="939909" cy="230814"/>
            </a:xfrm>
            <a:prstGeom prst="rect">
              <a:avLst/>
            </a:prstGeom>
            <a:noFill/>
          </p:spPr>
          <p:txBody>
            <a:bodyPr wrap="square" lIns="60937" tIns="30468" rIns="60937" bIns="30468"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015729"/>
              <a:r>
                <a:rPr lang="en-US" sz="1600" b="1" cap="all">
                  <a:solidFill>
                    <a:srgbClr val="404040"/>
                  </a:solidFill>
                  <a:latin typeface="Calibri"/>
                  <a:cs typeface="Calibri"/>
                </a:rPr>
                <a:t>x-rays</a:t>
              </a:r>
            </a:p>
          </p:txBody>
        </p:sp>
      </p:grpSp>
      <p:cxnSp>
        <p:nvCxnSpPr>
          <p:cNvPr id="4" name="Straight Connector 3">
            <a:extLst>
              <a:ext uri="{FF2B5EF4-FFF2-40B4-BE49-F238E27FC236}">
                <a16:creationId xmlns:a16="http://schemas.microsoft.com/office/drawing/2014/main" id="{67A6B407-AECF-4B94-89C1-31059D28BF20}"/>
              </a:ext>
            </a:extLst>
          </p:cNvPr>
          <p:cNvCxnSpPr>
            <a:cxnSpLocks/>
          </p:cNvCxnSpPr>
          <p:nvPr/>
        </p:nvCxnSpPr>
        <p:spPr>
          <a:xfrm>
            <a:off x="6876203" y="2514600"/>
            <a:ext cx="0" cy="3429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B6FB212-3FBD-B04E-928A-3A927C0B2EAA}"/>
              </a:ext>
            </a:extLst>
          </p:cNvPr>
          <p:cNvSpPr txBox="1"/>
          <p:nvPr/>
        </p:nvSpPr>
        <p:spPr>
          <a:xfrm>
            <a:off x="6969228" y="4533313"/>
            <a:ext cx="1748043" cy="276999"/>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CA" b="1" dirty="0"/>
              <a:t>NOT managed by ISED</a:t>
            </a:r>
          </a:p>
        </p:txBody>
      </p:sp>
      <p:sp>
        <p:nvSpPr>
          <p:cNvPr id="7" name="TextBox 6">
            <a:extLst>
              <a:ext uri="{FF2B5EF4-FFF2-40B4-BE49-F238E27FC236}">
                <a16:creationId xmlns:a16="http://schemas.microsoft.com/office/drawing/2014/main" id="{32EE89DC-9EAF-81F5-CC8C-FC73AB8156DF}"/>
              </a:ext>
            </a:extLst>
          </p:cNvPr>
          <p:cNvSpPr txBox="1"/>
          <p:nvPr/>
        </p:nvSpPr>
        <p:spPr>
          <a:xfrm>
            <a:off x="5408821" y="4528457"/>
            <a:ext cx="1396536" cy="276999"/>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CA" b="1" dirty="0"/>
              <a:t>Managed by ISED</a:t>
            </a:r>
          </a:p>
        </p:txBody>
      </p:sp>
      <p:cxnSp>
        <p:nvCxnSpPr>
          <p:cNvPr id="10" name="Straight Arrow Connector 9">
            <a:extLst>
              <a:ext uri="{FF2B5EF4-FFF2-40B4-BE49-F238E27FC236}">
                <a16:creationId xmlns:a16="http://schemas.microsoft.com/office/drawing/2014/main" id="{F07039DD-4498-D459-73F0-ADD805F6A804}"/>
              </a:ext>
            </a:extLst>
          </p:cNvPr>
          <p:cNvCxnSpPr>
            <a:cxnSpLocks/>
          </p:cNvCxnSpPr>
          <p:nvPr/>
        </p:nvCxnSpPr>
        <p:spPr bwMode="auto">
          <a:xfrm>
            <a:off x="5408821" y="4388307"/>
            <a:ext cx="3230871" cy="0"/>
          </a:xfrm>
          <a:prstGeom prst="straightConnector1">
            <a:avLst/>
          </a:prstGeom>
          <a:solidFill>
            <a:schemeClr val="accent1"/>
          </a:solidFill>
          <a:ln w="25400" cap="flat" cmpd="sng" algn="ctr">
            <a:solidFill>
              <a:srgbClr val="FF0000"/>
            </a:solidFill>
            <a:prstDash val="solid"/>
            <a:round/>
            <a:headEnd type="arrow" w="med" len="med"/>
            <a:tailEnd type="arrow"/>
          </a:ln>
          <a:effectLst>
            <a:outerShdw blurRad="50800" dist="38100" dir="2700000" algn="tl" rotWithShape="0">
              <a:prstClr val="black">
                <a:alpha val="40000"/>
              </a:prstClr>
            </a:outerShdw>
          </a:effectLst>
        </p:spPr>
      </p:cxnSp>
      <p:sp>
        <p:nvSpPr>
          <p:cNvPr id="11" name="Oval 10">
            <a:extLst>
              <a:ext uri="{FF2B5EF4-FFF2-40B4-BE49-F238E27FC236}">
                <a16:creationId xmlns:a16="http://schemas.microsoft.com/office/drawing/2014/main" id="{4247B8BB-7CEC-F878-A265-F4D6DC052343}"/>
              </a:ext>
            </a:extLst>
          </p:cNvPr>
          <p:cNvSpPr/>
          <p:nvPr/>
        </p:nvSpPr>
        <p:spPr bwMode="auto">
          <a:xfrm>
            <a:off x="6816243" y="4309386"/>
            <a:ext cx="141691" cy="157842"/>
          </a:xfrm>
          <a:prstGeom prst="ellips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C8EEF385-EEE6-B166-4253-E3B454FEE9B6}"/>
              </a:ext>
            </a:extLst>
          </p:cNvPr>
          <p:cNvSpPr/>
          <p:nvPr/>
        </p:nvSpPr>
        <p:spPr>
          <a:xfrm>
            <a:off x="2471864" y="2920515"/>
            <a:ext cx="4411133" cy="2904723"/>
          </a:xfrm>
          <a:prstGeom prst="rect">
            <a:avLst/>
          </a:prstGeom>
          <a:noFill/>
          <a:ln w="19050" cap="rnd">
            <a:solidFill>
              <a:srgbClr val="00B050"/>
            </a:solidFill>
            <a:beve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CA" sz="2800" dirty="0">
              <a:latin typeface="Calibri"/>
              <a:ea typeface="Calibri"/>
              <a:cs typeface="Calibri"/>
            </a:endParaRPr>
          </a:p>
        </p:txBody>
      </p:sp>
    </p:spTree>
    <p:extLst>
      <p:ext uri="{BB962C8B-B14F-4D97-AF65-F5344CB8AC3E}">
        <p14:creationId xmlns:p14="http://schemas.microsoft.com/office/powerpoint/2010/main" val="267492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D869-7A4C-4BE7-5BEC-61CF6BA8AC67}"/>
              </a:ext>
            </a:extLst>
          </p:cNvPr>
          <p:cNvSpPr>
            <a:spLocks noGrp="1"/>
          </p:cNvSpPr>
          <p:nvPr>
            <p:ph type="title"/>
          </p:nvPr>
        </p:nvSpPr>
        <p:spPr>
          <a:xfrm>
            <a:off x="642101" y="411732"/>
            <a:ext cx="10515600" cy="7397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rmAutofit/>
          </a:bodyPr>
          <a:lstStyle/>
          <a:p>
            <a:r>
              <a:rPr lang="en-CA" dirty="0">
                <a:solidFill>
                  <a:schemeClr val="tx2"/>
                </a:solidFill>
                <a:latin typeface="Calibri" panose="020F0502020204030204" pitchFamily="34" charset="0"/>
                <a:cs typeface="Calibri" panose="020F0502020204030204" pitchFamily="34" charset="0"/>
              </a:rPr>
              <a:t>Spectrum Outlook (Reviewed Periodically by ISED)</a:t>
            </a:r>
          </a:p>
        </p:txBody>
      </p:sp>
      <p:grpSp>
        <p:nvGrpSpPr>
          <p:cNvPr id="4" name="Group 3">
            <a:extLst>
              <a:ext uri="{FF2B5EF4-FFF2-40B4-BE49-F238E27FC236}">
                <a16:creationId xmlns:a16="http://schemas.microsoft.com/office/drawing/2014/main" id="{813B0424-55B0-5472-A59D-3BB4445C0194}"/>
              </a:ext>
            </a:extLst>
          </p:cNvPr>
          <p:cNvGrpSpPr/>
          <p:nvPr/>
        </p:nvGrpSpPr>
        <p:grpSpPr>
          <a:xfrm>
            <a:off x="631485" y="670697"/>
            <a:ext cx="10998584" cy="4892713"/>
            <a:chOff x="15875" y="1695450"/>
            <a:chExt cx="10080625" cy="4189413"/>
          </a:xfrm>
        </p:grpSpPr>
        <p:sp>
          <p:nvSpPr>
            <p:cNvPr id="5" name="Freeform 1">
              <a:extLst>
                <a:ext uri="{FF2B5EF4-FFF2-40B4-BE49-F238E27FC236}">
                  <a16:creationId xmlns:a16="http://schemas.microsoft.com/office/drawing/2014/main" id="{A46E4A48-303C-3B8C-FC42-7297C73CD234}"/>
                </a:ext>
              </a:extLst>
            </p:cNvPr>
            <p:cNvSpPr>
              <a:spLocks noChangeArrowheads="1"/>
            </p:cNvSpPr>
            <p:nvPr/>
          </p:nvSpPr>
          <p:spPr bwMode="auto">
            <a:xfrm>
              <a:off x="6034088" y="2449513"/>
              <a:ext cx="4062412" cy="2114550"/>
            </a:xfrm>
            <a:custGeom>
              <a:avLst/>
              <a:gdLst>
                <a:gd name="T0" fmla="*/ 11264 w 11283"/>
                <a:gd name="T1" fmla="*/ 3107 h 5875"/>
                <a:gd name="T2" fmla="*/ 61 w 11283"/>
                <a:gd name="T3" fmla="*/ 1537 h 5875"/>
                <a:gd name="T4" fmla="*/ 218 w 11283"/>
                <a:gd name="T5" fmla="*/ 1275 h 5875"/>
                <a:gd name="T6" fmla="*/ 1134 w 11283"/>
                <a:gd name="T7" fmla="*/ 1275 h 5875"/>
                <a:gd name="T8" fmla="*/ 1379 w 11283"/>
                <a:gd name="T9" fmla="*/ 0 h 5875"/>
                <a:gd name="T10" fmla="*/ 1797 w 11283"/>
                <a:gd name="T11" fmla="*/ 1275 h 5875"/>
                <a:gd name="T12" fmla="*/ 1737 w 11283"/>
                <a:gd name="T13" fmla="*/ 2907 h 5875"/>
                <a:gd name="T14" fmla="*/ 1972 w 11283"/>
                <a:gd name="T15" fmla="*/ 2523 h 5875"/>
                <a:gd name="T16" fmla="*/ 2094 w 11283"/>
                <a:gd name="T17" fmla="*/ 926 h 5875"/>
                <a:gd name="T18" fmla="*/ 2757 w 11283"/>
                <a:gd name="T19" fmla="*/ 1275 h 5875"/>
                <a:gd name="T20" fmla="*/ 2888 w 11283"/>
                <a:gd name="T21" fmla="*/ 3893 h 5875"/>
                <a:gd name="T22" fmla="*/ 2940 w 11283"/>
                <a:gd name="T23" fmla="*/ 2470 h 5875"/>
                <a:gd name="T24" fmla="*/ 3036 w 11283"/>
                <a:gd name="T25" fmla="*/ 2208 h 5875"/>
                <a:gd name="T26" fmla="*/ 3185 w 11283"/>
                <a:gd name="T27" fmla="*/ 1946 h 5875"/>
                <a:gd name="T28" fmla="*/ 3246 w 11283"/>
                <a:gd name="T29" fmla="*/ 1667 h 5875"/>
                <a:gd name="T30" fmla="*/ 3394 w 11283"/>
                <a:gd name="T31" fmla="*/ 1528 h 5875"/>
                <a:gd name="T32" fmla="*/ 3464 w 11283"/>
                <a:gd name="T33" fmla="*/ 1528 h 5875"/>
                <a:gd name="T34" fmla="*/ 3612 w 11283"/>
                <a:gd name="T35" fmla="*/ 1667 h 5875"/>
                <a:gd name="T36" fmla="*/ 3673 w 11283"/>
                <a:gd name="T37" fmla="*/ 1946 h 5875"/>
                <a:gd name="T38" fmla="*/ 3822 w 11283"/>
                <a:gd name="T39" fmla="*/ 2208 h 5875"/>
                <a:gd name="T40" fmla="*/ 3892 w 11283"/>
                <a:gd name="T41" fmla="*/ 3474 h 5875"/>
                <a:gd name="T42" fmla="*/ 4380 w 11283"/>
                <a:gd name="T43" fmla="*/ 2706 h 5875"/>
                <a:gd name="T44" fmla="*/ 4442 w 11283"/>
                <a:gd name="T45" fmla="*/ 926 h 5875"/>
                <a:gd name="T46" fmla="*/ 4607 w 11283"/>
                <a:gd name="T47" fmla="*/ 794 h 5875"/>
                <a:gd name="T48" fmla="*/ 4650 w 11283"/>
                <a:gd name="T49" fmla="*/ 1108 h 5875"/>
                <a:gd name="T50" fmla="*/ 4825 w 11283"/>
                <a:gd name="T51" fmla="*/ 2724 h 5875"/>
                <a:gd name="T52" fmla="*/ 5157 w 11283"/>
                <a:gd name="T53" fmla="*/ 786 h 5875"/>
                <a:gd name="T54" fmla="*/ 6248 w 11283"/>
                <a:gd name="T55" fmla="*/ 2706 h 5875"/>
                <a:gd name="T56" fmla="*/ 6378 w 11283"/>
                <a:gd name="T57" fmla="*/ 3282 h 5875"/>
                <a:gd name="T58" fmla="*/ 6449 w 11283"/>
                <a:gd name="T59" fmla="*/ 2619 h 5875"/>
                <a:gd name="T60" fmla="*/ 6501 w 11283"/>
                <a:gd name="T61" fmla="*/ 1379 h 5875"/>
                <a:gd name="T62" fmla="*/ 6648 w 11283"/>
                <a:gd name="T63" fmla="*/ 1004 h 5875"/>
                <a:gd name="T64" fmla="*/ 6919 w 11283"/>
                <a:gd name="T65" fmla="*/ 1004 h 5875"/>
                <a:gd name="T66" fmla="*/ 7050 w 11283"/>
                <a:gd name="T67" fmla="*/ 1379 h 5875"/>
                <a:gd name="T68" fmla="*/ 7093 w 11283"/>
                <a:gd name="T69" fmla="*/ 2619 h 5875"/>
                <a:gd name="T70" fmla="*/ 7321 w 11283"/>
                <a:gd name="T71" fmla="*/ 3369 h 5875"/>
                <a:gd name="T72" fmla="*/ 8001 w 11283"/>
                <a:gd name="T73" fmla="*/ 2776 h 5875"/>
                <a:gd name="T74" fmla="*/ 8228 w 11283"/>
                <a:gd name="T75" fmla="*/ 3536 h 5875"/>
                <a:gd name="T76" fmla="*/ 9798 w 11283"/>
                <a:gd name="T77" fmla="*/ 3029 h 5875"/>
                <a:gd name="T78" fmla="*/ 10052 w 11283"/>
                <a:gd name="T79" fmla="*/ 821 h 5875"/>
                <a:gd name="T80" fmla="*/ 10723 w 11283"/>
                <a:gd name="T81" fmla="*/ 428 h 5875"/>
                <a:gd name="T82" fmla="*/ 10907 w 11283"/>
                <a:gd name="T83" fmla="*/ 2706 h 5875"/>
                <a:gd name="T84" fmla="*/ 11264 w 11283"/>
                <a:gd name="T85" fmla="*/ 2217 h 5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83" h="5875">
                  <a:moveTo>
                    <a:pt x="11282" y="3098"/>
                  </a:moveTo>
                  <a:lnTo>
                    <a:pt x="11282" y="3107"/>
                  </a:lnTo>
                  <a:lnTo>
                    <a:pt x="11264" y="3107"/>
                  </a:lnTo>
                  <a:lnTo>
                    <a:pt x="11264" y="5874"/>
                  </a:lnTo>
                  <a:lnTo>
                    <a:pt x="61" y="5874"/>
                  </a:lnTo>
                  <a:lnTo>
                    <a:pt x="61" y="1537"/>
                  </a:lnTo>
                  <a:lnTo>
                    <a:pt x="0" y="1537"/>
                  </a:lnTo>
                  <a:lnTo>
                    <a:pt x="0" y="1275"/>
                  </a:lnTo>
                  <a:lnTo>
                    <a:pt x="218" y="1275"/>
                  </a:lnTo>
                  <a:lnTo>
                    <a:pt x="445" y="786"/>
                  </a:lnTo>
                  <a:lnTo>
                    <a:pt x="680" y="1275"/>
                  </a:lnTo>
                  <a:lnTo>
                    <a:pt x="1134" y="1275"/>
                  </a:lnTo>
                  <a:lnTo>
                    <a:pt x="1361" y="812"/>
                  </a:lnTo>
                  <a:lnTo>
                    <a:pt x="1361" y="0"/>
                  </a:lnTo>
                  <a:lnTo>
                    <a:pt x="1379" y="0"/>
                  </a:lnTo>
                  <a:lnTo>
                    <a:pt x="1379" y="794"/>
                  </a:lnTo>
                  <a:lnTo>
                    <a:pt x="1597" y="1275"/>
                  </a:lnTo>
                  <a:lnTo>
                    <a:pt x="1797" y="1275"/>
                  </a:lnTo>
                  <a:lnTo>
                    <a:pt x="1797" y="1537"/>
                  </a:lnTo>
                  <a:lnTo>
                    <a:pt x="1737" y="1537"/>
                  </a:lnTo>
                  <a:lnTo>
                    <a:pt x="1737" y="2907"/>
                  </a:lnTo>
                  <a:lnTo>
                    <a:pt x="1972" y="2907"/>
                  </a:lnTo>
                  <a:lnTo>
                    <a:pt x="1972" y="2523"/>
                  </a:lnTo>
                  <a:lnTo>
                    <a:pt x="1972" y="2523"/>
                  </a:lnTo>
                  <a:lnTo>
                    <a:pt x="1972" y="1275"/>
                  </a:lnTo>
                  <a:lnTo>
                    <a:pt x="2094" y="1275"/>
                  </a:lnTo>
                  <a:lnTo>
                    <a:pt x="2094" y="926"/>
                  </a:lnTo>
                  <a:lnTo>
                    <a:pt x="2591" y="926"/>
                  </a:lnTo>
                  <a:lnTo>
                    <a:pt x="2591" y="1275"/>
                  </a:lnTo>
                  <a:lnTo>
                    <a:pt x="2757" y="1275"/>
                  </a:lnTo>
                  <a:lnTo>
                    <a:pt x="2757" y="3474"/>
                  </a:lnTo>
                  <a:lnTo>
                    <a:pt x="2888" y="3474"/>
                  </a:lnTo>
                  <a:lnTo>
                    <a:pt x="2888" y="3893"/>
                  </a:lnTo>
                  <a:lnTo>
                    <a:pt x="2923" y="3893"/>
                  </a:lnTo>
                  <a:lnTo>
                    <a:pt x="2923" y="2470"/>
                  </a:lnTo>
                  <a:lnTo>
                    <a:pt x="2940" y="2470"/>
                  </a:lnTo>
                  <a:lnTo>
                    <a:pt x="3027" y="2505"/>
                  </a:lnTo>
                  <a:lnTo>
                    <a:pt x="3036" y="2505"/>
                  </a:lnTo>
                  <a:lnTo>
                    <a:pt x="3036" y="2208"/>
                  </a:lnTo>
                  <a:lnTo>
                    <a:pt x="3089" y="2208"/>
                  </a:lnTo>
                  <a:lnTo>
                    <a:pt x="3089" y="1946"/>
                  </a:lnTo>
                  <a:lnTo>
                    <a:pt x="3185" y="1946"/>
                  </a:lnTo>
                  <a:lnTo>
                    <a:pt x="3185" y="1781"/>
                  </a:lnTo>
                  <a:lnTo>
                    <a:pt x="3246" y="1781"/>
                  </a:lnTo>
                  <a:lnTo>
                    <a:pt x="3246" y="1667"/>
                  </a:lnTo>
                  <a:lnTo>
                    <a:pt x="3315" y="1667"/>
                  </a:lnTo>
                  <a:lnTo>
                    <a:pt x="3315" y="1528"/>
                  </a:lnTo>
                  <a:lnTo>
                    <a:pt x="3394" y="1528"/>
                  </a:lnTo>
                  <a:lnTo>
                    <a:pt x="3394" y="1379"/>
                  </a:lnTo>
                  <a:lnTo>
                    <a:pt x="3464" y="1379"/>
                  </a:lnTo>
                  <a:lnTo>
                    <a:pt x="3464" y="1528"/>
                  </a:lnTo>
                  <a:lnTo>
                    <a:pt x="3543" y="1528"/>
                  </a:lnTo>
                  <a:lnTo>
                    <a:pt x="3543" y="1667"/>
                  </a:lnTo>
                  <a:lnTo>
                    <a:pt x="3612" y="1667"/>
                  </a:lnTo>
                  <a:lnTo>
                    <a:pt x="3612" y="1781"/>
                  </a:lnTo>
                  <a:lnTo>
                    <a:pt x="3673" y="1781"/>
                  </a:lnTo>
                  <a:lnTo>
                    <a:pt x="3673" y="1946"/>
                  </a:lnTo>
                  <a:lnTo>
                    <a:pt x="3769" y="1946"/>
                  </a:lnTo>
                  <a:lnTo>
                    <a:pt x="3769" y="2208"/>
                  </a:lnTo>
                  <a:lnTo>
                    <a:pt x="3822" y="2208"/>
                  </a:lnTo>
                  <a:lnTo>
                    <a:pt x="3822" y="2557"/>
                  </a:lnTo>
                  <a:lnTo>
                    <a:pt x="3892" y="2557"/>
                  </a:lnTo>
                  <a:lnTo>
                    <a:pt x="3892" y="3474"/>
                  </a:lnTo>
                  <a:lnTo>
                    <a:pt x="4084" y="3474"/>
                  </a:lnTo>
                  <a:lnTo>
                    <a:pt x="4084" y="2706"/>
                  </a:lnTo>
                  <a:lnTo>
                    <a:pt x="4380" y="2706"/>
                  </a:lnTo>
                  <a:lnTo>
                    <a:pt x="4380" y="1108"/>
                  </a:lnTo>
                  <a:lnTo>
                    <a:pt x="4442" y="1108"/>
                  </a:lnTo>
                  <a:lnTo>
                    <a:pt x="4442" y="926"/>
                  </a:lnTo>
                  <a:lnTo>
                    <a:pt x="4485" y="926"/>
                  </a:lnTo>
                  <a:lnTo>
                    <a:pt x="4485" y="794"/>
                  </a:lnTo>
                  <a:lnTo>
                    <a:pt x="4607" y="794"/>
                  </a:lnTo>
                  <a:lnTo>
                    <a:pt x="4607" y="926"/>
                  </a:lnTo>
                  <a:lnTo>
                    <a:pt x="4650" y="926"/>
                  </a:lnTo>
                  <a:lnTo>
                    <a:pt x="4650" y="1108"/>
                  </a:lnTo>
                  <a:lnTo>
                    <a:pt x="4703" y="1108"/>
                  </a:lnTo>
                  <a:lnTo>
                    <a:pt x="4703" y="2724"/>
                  </a:lnTo>
                  <a:lnTo>
                    <a:pt x="4825" y="2724"/>
                  </a:lnTo>
                  <a:lnTo>
                    <a:pt x="4825" y="2741"/>
                  </a:lnTo>
                  <a:lnTo>
                    <a:pt x="5157" y="2741"/>
                  </a:lnTo>
                  <a:lnTo>
                    <a:pt x="5157" y="786"/>
                  </a:lnTo>
                  <a:lnTo>
                    <a:pt x="6152" y="926"/>
                  </a:lnTo>
                  <a:lnTo>
                    <a:pt x="6152" y="2706"/>
                  </a:lnTo>
                  <a:lnTo>
                    <a:pt x="6248" y="2706"/>
                  </a:lnTo>
                  <a:lnTo>
                    <a:pt x="6248" y="2802"/>
                  </a:lnTo>
                  <a:lnTo>
                    <a:pt x="6378" y="2802"/>
                  </a:lnTo>
                  <a:lnTo>
                    <a:pt x="6378" y="3282"/>
                  </a:lnTo>
                  <a:lnTo>
                    <a:pt x="6404" y="3282"/>
                  </a:lnTo>
                  <a:lnTo>
                    <a:pt x="6404" y="2619"/>
                  </a:lnTo>
                  <a:lnTo>
                    <a:pt x="6449" y="2619"/>
                  </a:lnTo>
                  <a:lnTo>
                    <a:pt x="6449" y="1850"/>
                  </a:lnTo>
                  <a:lnTo>
                    <a:pt x="6501" y="1850"/>
                  </a:lnTo>
                  <a:lnTo>
                    <a:pt x="6501" y="1379"/>
                  </a:lnTo>
                  <a:lnTo>
                    <a:pt x="6561" y="1379"/>
                  </a:lnTo>
                  <a:lnTo>
                    <a:pt x="6561" y="1004"/>
                  </a:lnTo>
                  <a:lnTo>
                    <a:pt x="6648" y="1004"/>
                  </a:lnTo>
                  <a:lnTo>
                    <a:pt x="6648" y="663"/>
                  </a:lnTo>
                  <a:lnTo>
                    <a:pt x="6919" y="663"/>
                  </a:lnTo>
                  <a:lnTo>
                    <a:pt x="6919" y="1004"/>
                  </a:lnTo>
                  <a:lnTo>
                    <a:pt x="6990" y="1004"/>
                  </a:lnTo>
                  <a:lnTo>
                    <a:pt x="6990" y="1379"/>
                  </a:lnTo>
                  <a:lnTo>
                    <a:pt x="7050" y="1379"/>
                  </a:lnTo>
                  <a:lnTo>
                    <a:pt x="7050" y="1850"/>
                  </a:lnTo>
                  <a:lnTo>
                    <a:pt x="7093" y="1850"/>
                  </a:lnTo>
                  <a:lnTo>
                    <a:pt x="7093" y="2619"/>
                  </a:lnTo>
                  <a:lnTo>
                    <a:pt x="7164" y="2619"/>
                  </a:lnTo>
                  <a:lnTo>
                    <a:pt x="7164" y="3369"/>
                  </a:lnTo>
                  <a:lnTo>
                    <a:pt x="7321" y="3369"/>
                  </a:lnTo>
                  <a:lnTo>
                    <a:pt x="7321" y="1275"/>
                  </a:lnTo>
                  <a:lnTo>
                    <a:pt x="8001" y="585"/>
                  </a:lnTo>
                  <a:lnTo>
                    <a:pt x="8001" y="2776"/>
                  </a:lnTo>
                  <a:lnTo>
                    <a:pt x="8175" y="2776"/>
                  </a:lnTo>
                  <a:lnTo>
                    <a:pt x="8175" y="3536"/>
                  </a:lnTo>
                  <a:lnTo>
                    <a:pt x="8228" y="3536"/>
                  </a:lnTo>
                  <a:lnTo>
                    <a:pt x="8228" y="419"/>
                  </a:lnTo>
                  <a:lnTo>
                    <a:pt x="9798" y="419"/>
                  </a:lnTo>
                  <a:lnTo>
                    <a:pt x="9798" y="3029"/>
                  </a:lnTo>
                  <a:lnTo>
                    <a:pt x="10008" y="3098"/>
                  </a:lnTo>
                  <a:lnTo>
                    <a:pt x="10052" y="3116"/>
                  </a:lnTo>
                  <a:lnTo>
                    <a:pt x="10052" y="821"/>
                  </a:lnTo>
                  <a:lnTo>
                    <a:pt x="10191" y="821"/>
                  </a:lnTo>
                  <a:lnTo>
                    <a:pt x="10191" y="428"/>
                  </a:lnTo>
                  <a:lnTo>
                    <a:pt x="10723" y="428"/>
                  </a:lnTo>
                  <a:lnTo>
                    <a:pt x="10723" y="821"/>
                  </a:lnTo>
                  <a:lnTo>
                    <a:pt x="10907" y="821"/>
                  </a:lnTo>
                  <a:lnTo>
                    <a:pt x="10907" y="2706"/>
                  </a:lnTo>
                  <a:lnTo>
                    <a:pt x="11204" y="2706"/>
                  </a:lnTo>
                  <a:lnTo>
                    <a:pt x="11204" y="2217"/>
                  </a:lnTo>
                  <a:lnTo>
                    <a:pt x="11264" y="2217"/>
                  </a:lnTo>
                  <a:lnTo>
                    <a:pt x="11264" y="3098"/>
                  </a:lnTo>
                  <a:lnTo>
                    <a:pt x="11282" y="3098"/>
                  </a:lnTo>
                </a:path>
              </a:pathLst>
            </a:custGeom>
            <a:solidFill>
              <a:schemeClr val="accent6">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6" name="Freeform 2">
              <a:extLst>
                <a:ext uri="{FF2B5EF4-FFF2-40B4-BE49-F238E27FC236}">
                  <a16:creationId xmlns:a16="http://schemas.microsoft.com/office/drawing/2014/main" id="{0E600D32-FD0C-CF1E-4501-E9C4CC81DF6C}"/>
                </a:ext>
              </a:extLst>
            </p:cNvPr>
            <p:cNvSpPr>
              <a:spLocks noChangeArrowheads="1"/>
            </p:cNvSpPr>
            <p:nvPr/>
          </p:nvSpPr>
          <p:spPr bwMode="auto">
            <a:xfrm>
              <a:off x="5305425" y="1695450"/>
              <a:ext cx="4784725" cy="2868613"/>
            </a:xfrm>
            <a:custGeom>
              <a:avLst/>
              <a:gdLst>
                <a:gd name="T0" fmla="*/ 0 w 13290"/>
                <a:gd name="T1" fmla="*/ 7969 h 7970"/>
                <a:gd name="T2" fmla="*/ 158 w 13290"/>
                <a:gd name="T3" fmla="*/ 1789 h 7970"/>
                <a:gd name="T4" fmla="*/ 402 w 13290"/>
                <a:gd name="T5" fmla="*/ 0 h 7970"/>
                <a:gd name="T6" fmla="*/ 629 w 13290"/>
                <a:gd name="T7" fmla="*/ 1973 h 7970"/>
                <a:gd name="T8" fmla="*/ 943 w 13290"/>
                <a:gd name="T9" fmla="*/ 4688 h 7970"/>
                <a:gd name="T10" fmla="*/ 1039 w 13290"/>
                <a:gd name="T11" fmla="*/ 3395 h 7970"/>
                <a:gd name="T12" fmla="*/ 1990 w 13290"/>
                <a:gd name="T13" fmla="*/ 4609 h 7970"/>
                <a:gd name="T14" fmla="*/ 2217 w 13290"/>
                <a:gd name="T15" fmla="*/ 3370 h 7970"/>
                <a:gd name="T16" fmla="*/ 2776 w 13290"/>
                <a:gd name="T17" fmla="*/ 3728 h 7970"/>
                <a:gd name="T18" fmla="*/ 2872 w 13290"/>
                <a:gd name="T19" fmla="*/ 4347 h 7970"/>
                <a:gd name="T20" fmla="*/ 3351 w 13290"/>
                <a:gd name="T21" fmla="*/ 4609 h 7970"/>
                <a:gd name="T22" fmla="*/ 3726 w 13290"/>
                <a:gd name="T23" fmla="*/ 5560 h 7970"/>
                <a:gd name="T24" fmla="*/ 3778 w 13290"/>
                <a:gd name="T25" fmla="*/ 5298 h 7970"/>
                <a:gd name="T26" fmla="*/ 3867 w 13290"/>
                <a:gd name="T27" fmla="*/ 4985 h 7970"/>
                <a:gd name="T28" fmla="*/ 3988 w 13290"/>
                <a:gd name="T29" fmla="*/ 4897 h 7970"/>
                <a:gd name="T30" fmla="*/ 4058 w 13290"/>
                <a:gd name="T31" fmla="*/ 4688 h 7970"/>
                <a:gd name="T32" fmla="*/ 4791 w 13290"/>
                <a:gd name="T33" fmla="*/ 3675 h 7970"/>
                <a:gd name="T34" fmla="*/ 4965 w 13290"/>
                <a:gd name="T35" fmla="*/ 4487 h 7970"/>
                <a:gd name="T36" fmla="*/ 5061 w 13290"/>
                <a:gd name="T37" fmla="*/ 4347 h 7970"/>
                <a:gd name="T38" fmla="*/ 5096 w 13290"/>
                <a:gd name="T39" fmla="*/ 3753 h 7970"/>
                <a:gd name="T40" fmla="*/ 5716 w 13290"/>
                <a:gd name="T41" fmla="*/ 3640 h 7970"/>
                <a:gd name="T42" fmla="*/ 5855 w 13290"/>
                <a:gd name="T43" fmla="*/ 4260 h 7970"/>
                <a:gd name="T44" fmla="*/ 6274 w 13290"/>
                <a:gd name="T45" fmla="*/ 3945 h 7970"/>
                <a:gd name="T46" fmla="*/ 6309 w 13290"/>
                <a:gd name="T47" fmla="*/ 3728 h 7970"/>
                <a:gd name="T48" fmla="*/ 6379 w 13290"/>
                <a:gd name="T49" fmla="*/ 3728 h 7970"/>
                <a:gd name="T50" fmla="*/ 6675 w 13290"/>
                <a:gd name="T51" fmla="*/ 3945 h 7970"/>
                <a:gd name="T52" fmla="*/ 6702 w 13290"/>
                <a:gd name="T53" fmla="*/ 3945 h 7970"/>
                <a:gd name="T54" fmla="*/ 6737 w 13290"/>
                <a:gd name="T55" fmla="*/ 5456 h 7970"/>
                <a:gd name="T56" fmla="*/ 6815 w 13290"/>
                <a:gd name="T57" fmla="*/ 5604 h 7970"/>
                <a:gd name="T58" fmla="*/ 6903 w 13290"/>
                <a:gd name="T59" fmla="*/ 5037 h 7970"/>
                <a:gd name="T60" fmla="*/ 6963 w 13290"/>
                <a:gd name="T61" fmla="*/ 4408 h 7970"/>
                <a:gd name="T62" fmla="*/ 7287 w 13290"/>
                <a:gd name="T63" fmla="*/ 4155 h 7970"/>
                <a:gd name="T64" fmla="*/ 7356 w 13290"/>
                <a:gd name="T65" fmla="*/ 4688 h 7970"/>
                <a:gd name="T66" fmla="*/ 7444 w 13290"/>
                <a:gd name="T67" fmla="*/ 5037 h 7970"/>
                <a:gd name="T68" fmla="*/ 7531 w 13290"/>
                <a:gd name="T69" fmla="*/ 3728 h 7970"/>
                <a:gd name="T70" fmla="*/ 8177 w 13290"/>
                <a:gd name="T71" fmla="*/ 4173 h 7970"/>
                <a:gd name="T72" fmla="*/ 9093 w 13290"/>
                <a:gd name="T73" fmla="*/ 3728 h 7970"/>
                <a:gd name="T74" fmla="*/ 9180 w 13290"/>
                <a:gd name="T75" fmla="*/ 3902 h 7970"/>
                <a:gd name="T76" fmla="*/ 9930 w 13290"/>
                <a:gd name="T77" fmla="*/ 3963 h 7970"/>
                <a:gd name="T78" fmla="*/ 10157 w 13290"/>
                <a:gd name="T79" fmla="*/ 4260 h 7970"/>
                <a:gd name="T80" fmla="*/ 10296 w 13290"/>
                <a:gd name="T81" fmla="*/ 3981 h 7970"/>
                <a:gd name="T82" fmla="*/ 10358 w 13290"/>
                <a:gd name="T83" fmla="*/ 2601 h 7970"/>
                <a:gd name="T84" fmla="*/ 10541 w 13290"/>
                <a:gd name="T85" fmla="*/ 2453 h 7970"/>
                <a:gd name="T86" fmla="*/ 10585 w 13290"/>
                <a:gd name="T87" fmla="*/ 2802 h 7970"/>
                <a:gd name="T88" fmla="*/ 10768 w 13290"/>
                <a:gd name="T89" fmla="*/ 3981 h 7970"/>
                <a:gd name="T90" fmla="*/ 10942 w 13290"/>
                <a:gd name="T91" fmla="*/ 5805 h 7970"/>
                <a:gd name="T92" fmla="*/ 11204 w 13290"/>
                <a:gd name="T93" fmla="*/ 4312 h 7970"/>
                <a:gd name="T94" fmla="*/ 11257 w 13290"/>
                <a:gd name="T95" fmla="*/ 3640 h 7970"/>
                <a:gd name="T96" fmla="*/ 11422 w 13290"/>
                <a:gd name="T97" fmla="*/ 3466 h 7970"/>
                <a:gd name="T98" fmla="*/ 11510 w 13290"/>
                <a:gd name="T99" fmla="*/ 3178 h 7970"/>
                <a:gd name="T100" fmla="*/ 11666 w 13290"/>
                <a:gd name="T101" fmla="*/ 3029 h 7970"/>
                <a:gd name="T102" fmla="*/ 11745 w 13290"/>
                <a:gd name="T103" fmla="*/ 3335 h 7970"/>
                <a:gd name="T104" fmla="*/ 11903 w 13290"/>
                <a:gd name="T105" fmla="*/ 3466 h 7970"/>
                <a:gd name="T106" fmla="*/ 12007 w 13290"/>
                <a:gd name="T107" fmla="*/ 3928 h 7970"/>
                <a:gd name="T108" fmla="*/ 12129 w 13290"/>
                <a:gd name="T109" fmla="*/ 4312 h 7970"/>
                <a:gd name="T110" fmla="*/ 12426 w 13290"/>
                <a:gd name="T111" fmla="*/ 2916 h 7970"/>
                <a:gd name="T112" fmla="*/ 13141 w 13290"/>
                <a:gd name="T113" fmla="*/ 2523 h 7970"/>
                <a:gd name="T114" fmla="*/ 13281 w 13290"/>
                <a:gd name="T115" fmla="*/ 5211 h 7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90" h="7970">
                  <a:moveTo>
                    <a:pt x="13289" y="5202"/>
                  </a:moveTo>
                  <a:lnTo>
                    <a:pt x="13289" y="7969"/>
                  </a:lnTo>
                  <a:lnTo>
                    <a:pt x="0" y="7969"/>
                  </a:lnTo>
                  <a:lnTo>
                    <a:pt x="0" y="1973"/>
                  </a:lnTo>
                  <a:lnTo>
                    <a:pt x="158" y="1973"/>
                  </a:lnTo>
                  <a:lnTo>
                    <a:pt x="158" y="1789"/>
                  </a:lnTo>
                  <a:lnTo>
                    <a:pt x="385" y="1789"/>
                  </a:lnTo>
                  <a:lnTo>
                    <a:pt x="385" y="0"/>
                  </a:lnTo>
                  <a:lnTo>
                    <a:pt x="402" y="0"/>
                  </a:lnTo>
                  <a:lnTo>
                    <a:pt x="402" y="1789"/>
                  </a:lnTo>
                  <a:lnTo>
                    <a:pt x="629" y="1789"/>
                  </a:lnTo>
                  <a:lnTo>
                    <a:pt x="629" y="1973"/>
                  </a:lnTo>
                  <a:lnTo>
                    <a:pt x="786" y="1973"/>
                  </a:lnTo>
                  <a:lnTo>
                    <a:pt x="786" y="4688"/>
                  </a:lnTo>
                  <a:lnTo>
                    <a:pt x="943" y="4688"/>
                  </a:lnTo>
                  <a:lnTo>
                    <a:pt x="943" y="4609"/>
                  </a:lnTo>
                  <a:lnTo>
                    <a:pt x="1039" y="4609"/>
                  </a:lnTo>
                  <a:lnTo>
                    <a:pt x="1039" y="3395"/>
                  </a:lnTo>
                  <a:lnTo>
                    <a:pt x="1781" y="2532"/>
                  </a:lnTo>
                  <a:lnTo>
                    <a:pt x="1781" y="4609"/>
                  </a:lnTo>
                  <a:lnTo>
                    <a:pt x="1990" y="4609"/>
                  </a:lnTo>
                  <a:lnTo>
                    <a:pt x="2077" y="4461"/>
                  </a:lnTo>
                  <a:lnTo>
                    <a:pt x="2077" y="3308"/>
                  </a:lnTo>
                  <a:lnTo>
                    <a:pt x="2217" y="3370"/>
                  </a:lnTo>
                  <a:lnTo>
                    <a:pt x="2671" y="3570"/>
                  </a:lnTo>
                  <a:lnTo>
                    <a:pt x="2671" y="3728"/>
                  </a:lnTo>
                  <a:lnTo>
                    <a:pt x="2776" y="3728"/>
                  </a:lnTo>
                  <a:lnTo>
                    <a:pt x="2776" y="4609"/>
                  </a:lnTo>
                  <a:lnTo>
                    <a:pt x="2872" y="4609"/>
                  </a:lnTo>
                  <a:lnTo>
                    <a:pt x="2872" y="4347"/>
                  </a:lnTo>
                  <a:lnTo>
                    <a:pt x="3326" y="4347"/>
                  </a:lnTo>
                  <a:lnTo>
                    <a:pt x="3326" y="4609"/>
                  </a:lnTo>
                  <a:lnTo>
                    <a:pt x="3351" y="4609"/>
                  </a:lnTo>
                  <a:lnTo>
                    <a:pt x="3351" y="3640"/>
                  </a:lnTo>
                  <a:lnTo>
                    <a:pt x="3726" y="3640"/>
                  </a:lnTo>
                  <a:lnTo>
                    <a:pt x="3726" y="5560"/>
                  </a:lnTo>
                  <a:lnTo>
                    <a:pt x="3735" y="5560"/>
                  </a:lnTo>
                  <a:lnTo>
                    <a:pt x="3735" y="5298"/>
                  </a:lnTo>
                  <a:lnTo>
                    <a:pt x="3778" y="5298"/>
                  </a:lnTo>
                  <a:lnTo>
                    <a:pt x="3778" y="5106"/>
                  </a:lnTo>
                  <a:lnTo>
                    <a:pt x="3867" y="5106"/>
                  </a:lnTo>
                  <a:lnTo>
                    <a:pt x="3867" y="4985"/>
                  </a:lnTo>
                  <a:lnTo>
                    <a:pt x="3918" y="4985"/>
                  </a:lnTo>
                  <a:lnTo>
                    <a:pt x="3918" y="4897"/>
                  </a:lnTo>
                  <a:lnTo>
                    <a:pt x="3988" y="4897"/>
                  </a:lnTo>
                  <a:lnTo>
                    <a:pt x="3988" y="4792"/>
                  </a:lnTo>
                  <a:lnTo>
                    <a:pt x="4058" y="4792"/>
                  </a:lnTo>
                  <a:lnTo>
                    <a:pt x="4058" y="4688"/>
                  </a:lnTo>
                  <a:lnTo>
                    <a:pt x="4128" y="4688"/>
                  </a:lnTo>
                  <a:lnTo>
                    <a:pt x="4128" y="3675"/>
                  </a:lnTo>
                  <a:lnTo>
                    <a:pt x="4791" y="3675"/>
                  </a:lnTo>
                  <a:lnTo>
                    <a:pt x="4791" y="5377"/>
                  </a:lnTo>
                  <a:lnTo>
                    <a:pt x="4965" y="5377"/>
                  </a:lnTo>
                  <a:lnTo>
                    <a:pt x="4965" y="4487"/>
                  </a:lnTo>
                  <a:lnTo>
                    <a:pt x="5018" y="4487"/>
                  </a:lnTo>
                  <a:lnTo>
                    <a:pt x="5018" y="4347"/>
                  </a:lnTo>
                  <a:lnTo>
                    <a:pt x="5061" y="4347"/>
                  </a:lnTo>
                  <a:lnTo>
                    <a:pt x="5061" y="4251"/>
                  </a:lnTo>
                  <a:lnTo>
                    <a:pt x="5096" y="4251"/>
                  </a:lnTo>
                  <a:lnTo>
                    <a:pt x="5096" y="3753"/>
                  </a:lnTo>
                  <a:lnTo>
                    <a:pt x="5244" y="3753"/>
                  </a:lnTo>
                  <a:lnTo>
                    <a:pt x="5244" y="3640"/>
                  </a:lnTo>
                  <a:lnTo>
                    <a:pt x="5716" y="3640"/>
                  </a:lnTo>
                  <a:lnTo>
                    <a:pt x="5716" y="3753"/>
                  </a:lnTo>
                  <a:lnTo>
                    <a:pt x="5855" y="3753"/>
                  </a:lnTo>
                  <a:lnTo>
                    <a:pt x="5855" y="4260"/>
                  </a:lnTo>
                  <a:lnTo>
                    <a:pt x="6274" y="4312"/>
                  </a:lnTo>
                  <a:lnTo>
                    <a:pt x="6274" y="3972"/>
                  </a:lnTo>
                  <a:lnTo>
                    <a:pt x="6274" y="3945"/>
                  </a:lnTo>
                  <a:lnTo>
                    <a:pt x="6274" y="3945"/>
                  </a:lnTo>
                  <a:lnTo>
                    <a:pt x="6274" y="3728"/>
                  </a:lnTo>
                  <a:lnTo>
                    <a:pt x="6309" y="3728"/>
                  </a:lnTo>
                  <a:lnTo>
                    <a:pt x="6309" y="3945"/>
                  </a:lnTo>
                  <a:lnTo>
                    <a:pt x="6379" y="3945"/>
                  </a:lnTo>
                  <a:lnTo>
                    <a:pt x="6379" y="3728"/>
                  </a:lnTo>
                  <a:lnTo>
                    <a:pt x="6606" y="3728"/>
                  </a:lnTo>
                  <a:lnTo>
                    <a:pt x="6606" y="3945"/>
                  </a:lnTo>
                  <a:lnTo>
                    <a:pt x="6675" y="3945"/>
                  </a:lnTo>
                  <a:lnTo>
                    <a:pt x="6675" y="3728"/>
                  </a:lnTo>
                  <a:lnTo>
                    <a:pt x="6702" y="3728"/>
                  </a:lnTo>
                  <a:lnTo>
                    <a:pt x="6702" y="3945"/>
                  </a:lnTo>
                  <a:lnTo>
                    <a:pt x="6702" y="3945"/>
                  </a:lnTo>
                  <a:lnTo>
                    <a:pt x="6702" y="3972"/>
                  </a:lnTo>
                  <a:lnTo>
                    <a:pt x="6737" y="5456"/>
                  </a:lnTo>
                  <a:lnTo>
                    <a:pt x="6737" y="5631"/>
                  </a:lnTo>
                  <a:lnTo>
                    <a:pt x="6815" y="5631"/>
                  </a:lnTo>
                  <a:lnTo>
                    <a:pt x="6815" y="5604"/>
                  </a:lnTo>
                  <a:lnTo>
                    <a:pt x="6858" y="5604"/>
                  </a:lnTo>
                  <a:lnTo>
                    <a:pt x="6858" y="5037"/>
                  </a:lnTo>
                  <a:lnTo>
                    <a:pt x="6903" y="5037"/>
                  </a:lnTo>
                  <a:lnTo>
                    <a:pt x="6903" y="4688"/>
                  </a:lnTo>
                  <a:lnTo>
                    <a:pt x="6963" y="4688"/>
                  </a:lnTo>
                  <a:lnTo>
                    <a:pt x="6963" y="4408"/>
                  </a:lnTo>
                  <a:lnTo>
                    <a:pt x="7042" y="4408"/>
                  </a:lnTo>
                  <a:lnTo>
                    <a:pt x="7042" y="4155"/>
                  </a:lnTo>
                  <a:lnTo>
                    <a:pt x="7287" y="4155"/>
                  </a:lnTo>
                  <a:lnTo>
                    <a:pt x="7287" y="4408"/>
                  </a:lnTo>
                  <a:lnTo>
                    <a:pt x="7356" y="4408"/>
                  </a:lnTo>
                  <a:lnTo>
                    <a:pt x="7356" y="4688"/>
                  </a:lnTo>
                  <a:lnTo>
                    <a:pt x="7399" y="4688"/>
                  </a:lnTo>
                  <a:lnTo>
                    <a:pt x="7399" y="5037"/>
                  </a:lnTo>
                  <a:lnTo>
                    <a:pt x="7444" y="5037"/>
                  </a:lnTo>
                  <a:lnTo>
                    <a:pt x="7444" y="5430"/>
                  </a:lnTo>
                  <a:lnTo>
                    <a:pt x="7531" y="5430"/>
                  </a:lnTo>
                  <a:lnTo>
                    <a:pt x="7531" y="3728"/>
                  </a:lnTo>
                  <a:lnTo>
                    <a:pt x="7819" y="3728"/>
                  </a:lnTo>
                  <a:lnTo>
                    <a:pt x="7819" y="4469"/>
                  </a:lnTo>
                  <a:lnTo>
                    <a:pt x="8177" y="4173"/>
                  </a:lnTo>
                  <a:lnTo>
                    <a:pt x="8185" y="4164"/>
                  </a:lnTo>
                  <a:lnTo>
                    <a:pt x="8185" y="3728"/>
                  </a:lnTo>
                  <a:lnTo>
                    <a:pt x="9093" y="3728"/>
                  </a:lnTo>
                  <a:lnTo>
                    <a:pt x="9093" y="3963"/>
                  </a:lnTo>
                  <a:lnTo>
                    <a:pt x="9180" y="3963"/>
                  </a:lnTo>
                  <a:lnTo>
                    <a:pt x="9180" y="3902"/>
                  </a:lnTo>
                  <a:lnTo>
                    <a:pt x="9459" y="3902"/>
                  </a:lnTo>
                  <a:lnTo>
                    <a:pt x="9459" y="3963"/>
                  </a:lnTo>
                  <a:lnTo>
                    <a:pt x="9930" y="3963"/>
                  </a:lnTo>
                  <a:lnTo>
                    <a:pt x="9930" y="5377"/>
                  </a:lnTo>
                  <a:lnTo>
                    <a:pt x="10157" y="5377"/>
                  </a:lnTo>
                  <a:lnTo>
                    <a:pt x="10157" y="4260"/>
                  </a:lnTo>
                  <a:lnTo>
                    <a:pt x="10280" y="4260"/>
                  </a:lnTo>
                  <a:lnTo>
                    <a:pt x="10280" y="3981"/>
                  </a:lnTo>
                  <a:lnTo>
                    <a:pt x="10296" y="3981"/>
                  </a:lnTo>
                  <a:lnTo>
                    <a:pt x="10296" y="2802"/>
                  </a:lnTo>
                  <a:lnTo>
                    <a:pt x="10358" y="2802"/>
                  </a:lnTo>
                  <a:lnTo>
                    <a:pt x="10358" y="2601"/>
                  </a:lnTo>
                  <a:lnTo>
                    <a:pt x="10401" y="2601"/>
                  </a:lnTo>
                  <a:lnTo>
                    <a:pt x="10401" y="2453"/>
                  </a:lnTo>
                  <a:lnTo>
                    <a:pt x="10541" y="2453"/>
                  </a:lnTo>
                  <a:lnTo>
                    <a:pt x="10541" y="2601"/>
                  </a:lnTo>
                  <a:lnTo>
                    <a:pt x="10585" y="2601"/>
                  </a:lnTo>
                  <a:lnTo>
                    <a:pt x="10585" y="2802"/>
                  </a:lnTo>
                  <a:lnTo>
                    <a:pt x="10654" y="2802"/>
                  </a:lnTo>
                  <a:lnTo>
                    <a:pt x="10654" y="3981"/>
                  </a:lnTo>
                  <a:lnTo>
                    <a:pt x="10768" y="3981"/>
                  </a:lnTo>
                  <a:lnTo>
                    <a:pt x="10768" y="4260"/>
                  </a:lnTo>
                  <a:lnTo>
                    <a:pt x="10942" y="4260"/>
                  </a:lnTo>
                  <a:lnTo>
                    <a:pt x="10942" y="5805"/>
                  </a:lnTo>
                  <a:lnTo>
                    <a:pt x="11125" y="5805"/>
                  </a:lnTo>
                  <a:lnTo>
                    <a:pt x="11125" y="4312"/>
                  </a:lnTo>
                  <a:lnTo>
                    <a:pt x="11204" y="4312"/>
                  </a:lnTo>
                  <a:lnTo>
                    <a:pt x="11204" y="3928"/>
                  </a:lnTo>
                  <a:lnTo>
                    <a:pt x="11257" y="3928"/>
                  </a:lnTo>
                  <a:lnTo>
                    <a:pt x="11257" y="3640"/>
                  </a:lnTo>
                  <a:lnTo>
                    <a:pt x="11362" y="3640"/>
                  </a:lnTo>
                  <a:lnTo>
                    <a:pt x="11362" y="3466"/>
                  </a:lnTo>
                  <a:lnTo>
                    <a:pt x="11422" y="3466"/>
                  </a:lnTo>
                  <a:lnTo>
                    <a:pt x="11422" y="3335"/>
                  </a:lnTo>
                  <a:lnTo>
                    <a:pt x="11510" y="3335"/>
                  </a:lnTo>
                  <a:lnTo>
                    <a:pt x="11510" y="3178"/>
                  </a:lnTo>
                  <a:lnTo>
                    <a:pt x="11588" y="3178"/>
                  </a:lnTo>
                  <a:lnTo>
                    <a:pt x="11588" y="3029"/>
                  </a:lnTo>
                  <a:lnTo>
                    <a:pt x="11666" y="3029"/>
                  </a:lnTo>
                  <a:lnTo>
                    <a:pt x="11666" y="3178"/>
                  </a:lnTo>
                  <a:lnTo>
                    <a:pt x="11745" y="3178"/>
                  </a:lnTo>
                  <a:lnTo>
                    <a:pt x="11745" y="3335"/>
                  </a:lnTo>
                  <a:lnTo>
                    <a:pt x="11832" y="3335"/>
                  </a:lnTo>
                  <a:lnTo>
                    <a:pt x="11832" y="3466"/>
                  </a:lnTo>
                  <a:lnTo>
                    <a:pt x="11903" y="3466"/>
                  </a:lnTo>
                  <a:lnTo>
                    <a:pt x="11903" y="3640"/>
                  </a:lnTo>
                  <a:lnTo>
                    <a:pt x="12007" y="3640"/>
                  </a:lnTo>
                  <a:lnTo>
                    <a:pt x="12007" y="3928"/>
                  </a:lnTo>
                  <a:lnTo>
                    <a:pt x="12059" y="3928"/>
                  </a:lnTo>
                  <a:lnTo>
                    <a:pt x="12059" y="4312"/>
                  </a:lnTo>
                  <a:lnTo>
                    <a:pt x="12129" y="4312"/>
                  </a:lnTo>
                  <a:lnTo>
                    <a:pt x="12129" y="4801"/>
                  </a:lnTo>
                  <a:lnTo>
                    <a:pt x="12426" y="4801"/>
                  </a:lnTo>
                  <a:lnTo>
                    <a:pt x="12426" y="2916"/>
                  </a:lnTo>
                  <a:lnTo>
                    <a:pt x="12609" y="2916"/>
                  </a:lnTo>
                  <a:lnTo>
                    <a:pt x="12609" y="2523"/>
                  </a:lnTo>
                  <a:lnTo>
                    <a:pt x="13141" y="2523"/>
                  </a:lnTo>
                  <a:lnTo>
                    <a:pt x="13141" y="2916"/>
                  </a:lnTo>
                  <a:lnTo>
                    <a:pt x="13281" y="2916"/>
                  </a:lnTo>
                  <a:lnTo>
                    <a:pt x="13281" y="5211"/>
                  </a:lnTo>
                  <a:lnTo>
                    <a:pt x="13289" y="5202"/>
                  </a:lnTo>
                </a:path>
              </a:pathLst>
            </a:custGeom>
            <a:solidFill>
              <a:schemeClr val="accent6">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7" name="Freeform 3">
              <a:extLst>
                <a:ext uri="{FF2B5EF4-FFF2-40B4-BE49-F238E27FC236}">
                  <a16:creationId xmlns:a16="http://schemas.microsoft.com/office/drawing/2014/main" id="{32B207DE-8303-E458-2830-506428813330}"/>
                </a:ext>
              </a:extLst>
            </p:cNvPr>
            <p:cNvSpPr>
              <a:spLocks noChangeArrowheads="1"/>
            </p:cNvSpPr>
            <p:nvPr/>
          </p:nvSpPr>
          <p:spPr bwMode="auto">
            <a:xfrm>
              <a:off x="4405313" y="2978150"/>
              <a:ext cx="5691187" cy="2111375"/>
            </a:xfrm>
            <a:custGeom>
              <a:avLst/>
              <a:gdLst>
                <a:gd name="T0" fmla="*/ 15792 w 15811"/>
                <a:gd name="T1" fmla="*/ 5864 h 5865"/>
                <a:gd name="T2" fmla="*/ 0 w 15811"/>
                <a:gd name="T3" fmla="*/ 1274 h 5865"/>
                <a:gd name="T4" fmla="*/ 1143 w 15811"/>
                <a:gd name="T5" fmla="*/ 1274 h 5865"/>
                <a:gd name="T6" fmla="*/ 1388 w 15811"/>
                <a:gd name="T7" fmla="*/ 794 h 5865"/>
                <a:gd name="T8" fmla="*/ 1737 w 15811"/>
                <a:gd name="T9" fmla="*/ 1535 h 5865"/>
                <a:gd name="T10" fmla="*/ 1980 w 15811"/>
                <a:gd name="T11" fmla="*/ 2522 h 5865"/>
                <a:gd name="T12" fmla="*/ 2591 w 15811"/>
                <a:gd name="T13" fmla="*/ 925 h 5865"/>
                <a:gd name="T14" fmla="*/ 2896 w 15811"/>
                <a:gd name="T15" fmla="*/ 3473 h 5865"/>
                <a:gd name="T16" fmla="*/ 3044 w 15811"/>
                <a:gd name="T17" fmla="*/ 2504 h 5865"/>
                <a:gd name="T18" fmla="*/ 3184 w 15811"/>
                <a:gd name="T19" fmla="*/ 1946 h 5865"/>
                <a:gd name="T20" fmla="*/ 3324 w 15811"/>
                <a:gd name="T21" fmla="*/ 1658 h 5865"/>
                <a:gd name="T22" fmla="*/ 3473 w 15811"/>
                <a:gd name="T23" fmla="*/ 1378 h 5865"/>
                <a:gd name="T24" fmla="*/ 3621 w 15811"/>
                <a:gd name="T25" fmla="*/ 1658 h 5865"/>
                <a:gd name="T26" fmla="*/ 3777 w 15811"/>
                <a:gd name="T27" fmla="*/ 1946 h 5865"/>
                <a:gd name="T28" fmla="*/ 3891 w 15811"/>
                <a:gd name="T29" fmla="*/ 2556 h 5865"/>
                <a:gd name="T30" fmla="*/ 4388 w 15811"/>
                <a:gd name="T31" fmla="*/ 2705 h 5865"/>
                <a:gd name="T32" fmla="*/ 4493 w 15811"/>
                <a:gd name="T33" fmla="*/ 925 h 5865"/>
                <a:gd name="T34" fmla="*/ 4658 w 15811"/>
                <a:gd name="T35" fmla="*/ 925 h 5865"/>
                <a:gd name="T36" fmla="*/ 4834 w 15811"/>
                <a:gd name="T37" fmla="*/ 2713 h 5865"/>
                <a:gd name="T38" fmla="*/ 5279 w 15811"/>
                <a:gd name="T39" fmla="*/ 803 h 5865"/>
                <a:gd name="T40" fmla="*/ 6151 w 15811"/>
                <a:gd name="T41" fmla="*/ 925 h 5865"/>
                <a:gd name="T42" fmla="*/ 6377 w 15811"/>
                <a:gd name="T43" fmla="*/ 2792 h 5865"/>
                <a:gd name="T44" fmla="*/ 6457 w 15811"/>
                <a:gd name="T45" fmla="*/ 2609 h 5865"/>
                <a:gd name="T46" fmla="*/ 6569 w 15811"/>
                <a:gd name="T47" fmla="*/ 1378 h 5865"/>
                <a:gd name="T48" fmla="*/ 6918 w 15811"/>
                <a:gd name="T49" fmla="*/ 663 h 5865"/>
                <a:gd name="T50" fmla="*/ 7050 w 15811"/>
                <a:gd name="T51" fmla="*/ 1378 h 5865"/>
                <a:gd name="T52" fmla="*/ 7172 w 15811"/>
                <a:gd name="T53" fmla="*/ 2609 h 5865"/>
                <a:gd name="T54" fmla="*/ 7451 w 15811"/>
                <a:gd name="T55" fmla="*/ 1152 h 5865"/>
                <a:gd name="T56" fmla="*/ 8000 w 15811"/>
                <a:gd name="T57" fmla="*/ 584 h 5865"/>
                <a:gd name="T58" fmla="*/ 8236 w 15811"/>
                <a:gd name="T59" fmla="*/ 3534 h 5865"/>
                <a:gd name="T60" fmla="*/ 9815 w 15811"/>
                <a:gd name="T61" fmla="*/ 3028 h 5865"/>
                <a:gd name="T62" fmla="*/ 10191 w 15811"/>
                <a:gd name="T63" fmla="*/ 427 h 5865"/>
                <a:gd name="T64" fmla="*/ 10915 w 15811"/>
                <a:gd name="T65" fmla="*/ 2705 h 5865"/>
                <a:gd name="T66" fmla="*/ 11281 w 15811"/>
                <a:gd name="T67" fmla="*/ 1824 h 5865"/>
                <a:gd name="T68" fmla="*/ 11438 w 15811"/>
                <a:gd name="T69" fmla="*/ 1361 h 5865"/>
                <a:gd name="T70" fmla="*/ 11587 w 15811"/>
                <a:gd name="T71" fmla="*/ 1082 h 5865"/>
                <a:gd name="T72" fmla="*/ 11753 w 15811"/>
                <a:gd name="T73" fmla="*/ 1082 h 5865"/>
                <a:gd name="T74" fmla="*/ 11910 w 15811"/>
                <a:gd name="T75" fmla="*/ 1361 h 5865"/>
                <a:gd name="T76" fmla="*/ 12084 w 15811"/>
                <a:gd name="T77" fmla="*/ 1824 h 5865"/>
                <a:gd name="T78" fmla="*/ 12206 w 15811"/>
                <a:gd name="T79" fmla="*/ 3708 h 5865"/>
                <a:gd name="T80" fmla="*/ 12564 w 15811"/>
                <a:gd name="T81" fmla="*/ 1877 h 5865"/>
                <a:gd name="T82" fmla="*/ 12747 w 15811"/>
                <a:gd name="T83" fmla="*/ 497 h 5865"/>
                <a:gd name="T84" fmla="*/ 12931 w 15811"/>
                <a:gd name="T85" fmla="*/ 497 h 5865"/>
                <a:gd name="T86" fmla="*/ 13036 w 15811"/>
                <a:gd name="T87" fmla="*/ 1877 h 5865"/>
                <a:gd name="T88" fmla="*/ 13184 w 15811"/>
                <a:gd name="T89" fmla="*/ 3272 h 5865"/>
                <a:gd name="T90" fmla="*/ 13873 w 15811"/>
                <a:gd name="T91" fmla="*/ 1806 h 5865"/>
                <a:gd name="T92" fmla="*/ 14239 w 15811"/>
                <a:gd name="T93" fmla="*/ 1631 h 5865"/>
                <a:gd name="T94" fmla="*/ 15513 w 15811"/>
                <a:gd name="T95" fmla="*/ 2364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11" h="5865">
                  <a:moveTo>
                    <a:pt x="15810" y="1631"/>
                  </a:moveTo>
                  <a:lnTo>
                    <a:pt x="15810" y="1640"/>
                  </a:lnTo>
                  <a:lnTo>
                    <a:pt x="15792" y="1640"/>
                  </a:lnTo>
                  <a:lnTo>
                    <a:pt x="15792" y="5864"/>
                  </a:lnTo>
                  <a:lnTo>
                    <a:pt x="70" y="5864"/>
                  </a:lnTo>
                  <a:lnTo>
                    <a:pt x="70" y="1535"/>
                  </a:lnTo>
                  <a:lnTo>
                    <a:pt x="0" y="1535"/>
                  </a:lnTo>
                  <a:lnTo>
                    <a:pt x="0" y="1274"/>
                  </a:lnTo>
                  <a:lnTo>
                    <a:pt x="228" y="1274"/>
                  </a:lnTo>
                  <a:lnTo>
                    <a:pt x="454" y="785"/>
                  </a:lnTo>
                  <a:lnTo>
                    <a:pt x="682" y="1274"/>
                  </a:lnTo>
                  <a:lnTo>
                    <a:pt x="1143" y="1274"/>
                  </a:lnTo>
                  <a:lnTo>
                    <a:pt x="1370" y="812"/>
                  </a:lnTo>
                  <a:lnTo>
                    <a:pt x="1370" y="0"/>
                  </a:lnTo>
                  <a:lnTo>
                    <a:pt x="1388" y="0"/>
                  </a:lnTo>
                  <a:lnTo>
                    <a:pt x="1388" y="794"/>
                  </a:lnTo>
                  <a:lnTo>
                    <a:pt x="1606" y="1274"/>
                  </a:lnTo>
                  <a:lnTo>
                    <a:pt x="1807" y="1274"/>
                  </a:lnTo>
                  <a:lnTo>
                    <a:pt x="1807" y="1535"/>
                  </a:lnTo>
                  <a:lnTo>
                    <a:pt x="1737" y="1535"/>
                  </a:lnTo>
                  <a:lnTo>
                    <a:pt x="1737" y="2905"/>
                  </a:lnTo>
                  <a:lnTo>
                    <a:pt x="1971" y="2905"/>
                  </a:lnTo>
                  <a:lnTo>
                    <a:pt x="1971" y="2522"/>
                  </a:lnTo>
                  <a:lnTo>
                    <a:pt x="1980" y="2522"/>
                  </a:lnTo>
                  <a:lnTo>
                    <a:pt x="1980" y="1274"/>
                  </a:lnTo>
                  <a:lnTo>
                    <a:pt x="2103" y="1274"/>
                  </a:lnTo>
                  <a:lnTo>
                    <a:pt x="2103" y="925"/>
                  </a:lnTo>
                  <a:lnTo>
                    <a:pt x="2591" y="925"/>
                  </a:lnTo>
                  <a:lnTo>
                    <a:pt x="2591" y="1274"/>
                  </a:lnTo>
                  <a:lnTo>
                    <a:pt x="2757" y="1274"/>
                  </a:lnTo>
                  <a:lnTo>
                    <a:pt x="2757" y="3473"/>
                  </a:lnTo>
                  <a:lnTo>
                    <a:pt x="2896" y="3473"/>
                  </a:lnTo>
                  <a:lnTo>
                    <a:pt x="2896" y="3891"/>
                  </a:lnTo>
                  <a:lnTo>
                    <a:pt x="2923" y="3891"/>
                  </a:lnTo>
                  <a:lnTo>
                    <a:pt x="2923" y="2460"/>
                  </a:lnTo>
                  <a:lnTo>
                    <a:pt x="3044" y="2504"/>
                  </a:lnTo>
                  <a:lnTo>
                    <a:pt x="3044" y="2199"/>
                  </a:lnTo>
                  <a:lnTo>
                    <a:pt x="3088" y="2199"/>
                  </a:lnTo>
                  <a:lnTo>
                    <a:pt x="3088" y="1946"/>
                  </a:lnTo>
                  <a:lnTo>
                    <a:pt x="3184" y="1946"/>
                  </a:lnTo>
                  <a:lnTo>
                    <a:pt x="3184" y="1780"/>
                  </a:lnTo>
                  <a:lnTo>
                    <a:pt x="3245" y="1780"/>
                  </a:lnTo>
                  <a:lnTo>
                    <a:pt x="3245" y="1658"/>
                  </a:lnTo>
                  <a:lnTo>
                    <a:pt x="3324" y="1658"/>
                  </a:lnTo>
                  <a:lnTo>
                    <a:pt x="3324" y="1519"/>
                  </a:lnTo>
                  <a:lnTo>
                    <a:pt x="3393" y="1519"/>
                  </a:lnTo>
                  <a:lnTo>
                    <a:pt x="3393" y="1378"/>
                  </a:lnTo>
                  <a:lnTo>
                    <a:pt x="3473" y="1378"/>
                  </a:lnTo>
                  <a:lnTo>
                    <a:pt x="3473" y="1519"/>
                  </a:lnTo>
                  <a:lnTo>
                    <a:pt x="3542" y="1519"/>
                  </a:lnTo>
                  <a:lnTo>
                    <a:pt x="3542" y="1658"/>
                  </a:lnTo>
                  <a:lnTo>
                    <a:pt x="3621" y="1658"/>
                  </a:lnTo>
                  <a:lnTo>
                    <a:pt x="3621" y="1780"/>
                  </a:lnTo>
                  <a:lnTo>
                    <a:pt x="3681" y="1780"/>
                  </a:lnTo>
                  <a:lnTo>
                    <a:pt x="3681" y="1946"/>
                  </a:lnTo>
                  <a:lnTo>
                    <a:pt x="3777" y="1946"/>
                  </a:lnTo>
                  <a:lnTo>
                    <a:pt x="3777" y="2199"/>
                  </a:lnTo>
                  <a:lnTo>
                    <a:pt x="3821" y="2199"/>
                  </a:lnTo>
                  <a:lnTo>
                    <a:pt x="3821" y="2556"/>
                  </a:lnTo>
                  <a:lnTo>
                    <a:pt x="3891" y="2556"/>
                  </a:lnTo>
                  <a:lnTo>
                    <a:pt x="3891" y="3473"/>
                  </a:lnTo>
                  <a:lnTo>
                    <a:pt x="4092" y="3473"/>
                  </a:lnTo>
                  <a:lnTo>
                    <a:pt x="4092" y="2705"/>
                  </a:lnTo>
                  <a:lnTo>
                    <a:pt x="4388" y="2705"/>
                  </a:lnTo>
                  <a:lnTo>
                    <a:pt x="4388" y="1108"/>
                  </a:lnTo>
                  <a:lnTo>
                    <a:pt x="4450" y="1108"/>
                  </a:lnTo>
                  <a:lnTo>
                    <a:pt x="4450" y="925"/>
                  </a:lnTo>
                  <a:lnTo>
                    <a:pt x="4493" y="925"/>
                  </a:lnTo>
                  <a:lnTo>
                    <a:pt x="4493" y="794"/>
                  </a:lnTo>
                  <a:lnTo>
                    <a:pt x="4615" y="794"/>
                  </a:lnTo>
                  <a:lnTo>
                    <a:pt x="4615" y="925"/>
                  </a:lnTo>
                  <a:lnTo>
                    <a:pt x="4658" y="925"/>
                  </a:lnTo>
                  <a:lnTo>
                    <a:pt x="4658" y="1108"/>
                  </a:lnTo>
                  <a:lnTo>
                    <a:pt x="4711" y="1108"/>
                  </a:lnTo>
                  <a:lnTo>
                    <a:pt x="4711" y="2713"/>
                  </a:lnTo>
                  <a:lnTo>
                    <a:pt x="4834" y="2713"/>
                  </a:lnTo>
                  <a:lnTo>
                    <a:pt x="4834" y="2731"/>
                  </a:lnTo>
                  <a:lnTo>
                    <a:pt x="5165" y="2731"/>
                  </a:lnTo>
                  <a:lnTo>
                    <a:pt x="5165" y="785"/>
                  </a:lnTo>
                  <a:lnTo>
                    <a:pt x="5279" y="803"/>
                  </a:lnTo>
                  <a:lnTo>
                    <a:pt x="5375" y="812"/>
                  </a:lnTo>
                  <a:lnTo>
                    <a:pt x="5829" y="873"/>
                  </a:lnTo>
                  <a:lnTo>
                    <a:pt x="5854" y="881"/>
                  </a:lnTo>
                  <a:lnTo>
                    <a:pt x="6151" y="925"/>
                  </a:lnTo>
                  <a:lnTo>
                    <a:pt x="6151" y="2705"/>
                  </a:lnTo>
                  <a:lnTo>
                    <a:pt x="6247" y="2705"/>
                  </a:lnTo>
                  <a:lnTo>
                    <a:pt x="6247" y="2792"/>
                  </a:lnTo>
                  <a:lnTo>
                    <a:pt x="6377" y="2792"/>
                  </a:lnTo>
                  <a:lnTo>
                    <a:pt x="6377" y="3272"/>
                  </a:lnTo>
                  <a:lnTo>
                    <a:pt x="6413" y="3272"/>
                  </a:lnTo>
                  <a:lnTo>
                    <a:pt x="6413" y="2609"/>
                  </a:lnTo>
                  <a:lnTo>
                    <a:pt x="6457" y="2609"/>
                  </a:lnTo>
                  <a:lnTo>
                    <a:pt x="6457" y="1850"/>
                  </a:lnTo>
                  <a:lnTo>
                    <a:pt x="6509" y="1850"/>
                  </a:lnTo>
                  <a:lnTo>
                    <a:pt x="6509" y="1378"/>
                  </a:lnTo>
                  <a:lnTo>
                    <a:pt x="6569" y="1378"/>
                  </a:lnTo>
                  <a:lnTo>
                    <a:pt x="6569" y="1003"/>
                  </a:lnTo>
                  <a:lnTo>
                    <a:pt x="6657" y="1003"/>
                  </a:lnTo>
                  <a:lnTo>
                    <a:pt x="6657" y="663"/>
                  </a:lnTo>
                  <a:lnTo>
                    <a:pt x="6918" y="663"/>
                  </a:lnTo>
                  <a:lnTo>
                    <a:pt x="6918" y="1003"/>
                  </a:lnTo>
                  <a:lnTo>
                    <a:pt x="6998" y="1003"/>
                  </a:lnTo>
                  <a:lnTo>
                    <a:pt x="6998" y="1378"/>
                  </a:lnTo>
                  <a:lnTo>
                    <a:pt x="7050" y="1378"/>
                  </a:lnTo>
                  <a:lnTo>
                    <a:pt x="7050" y="1850"/>
                  </a:lnTo>
                  <a:lnTo>
                    <a:pt x="7094" y="1850"/>
                  </a:lnTo>
                  <a:lnTo>
                    <a:pt x="7094" y="2609"/>
                  </a:lnTo>
                  <a:lnTo>
                    <a:pt x="7172" y="2609"/>
                  </a:lnTo>
                  <a:lnTo>
                    <a:pt x="7172" y="3359"/>
                  </a:lnTo>
                  <a:lnTo>
                    <a:pt x="7329" y="3359"/>
                  </a:lnTo>
                  <a:lnTo>
                    <a:pt x="7329" y="1274"/>
                  </a:lnTo>
                  <a:lnTo>
                    <a:pt x="7451" y="1152"/>
                  </a:lnTo>
                  <a:lnTo>
                    <a:pt x="7468" y="1126"/>
                  </a:lnTo>
                  <a:lnTo>
                    <a:pt x="7555" y="1038"/>
                  </a:lnTo>
                  <a:lnTo>
                    <a:pt x="7564" y="1029"/>
                  </a:lnTo>
                  <a:lnTo>
                    <a:pt x="8000" y="584"/>
                  </a:lnTo>
                  <a:lnTo>
                    <a:pt x="8000" y="2775"/>
                  </a:lnTo>
                  <a:lnTo>
                    <a:pt x="8184" y="2775"/>
                  </a:lnTo>
                  <a:lnTo>
                    <a:pt x="8184" y="3534"/>
                  </a:lnTo>
                  <a:lnTo>
                    <a:pt x="8236" y="3534"/>
                  </a:lnTo>
                  <a:lnTo>
                    <a:pt x="8236" y="410"/>
                  </a:lnTo>
                  <a:lnTo>
                    <a:pt x="9806" y="410"/>
                  </a:lnTo>
                  <a:lnTo>
                    <a:pt x="9806" y="3019"/>
                  </a:lnTo>
                  <a:lnTo>
                    <a:pt x="9815" y="3028"/>
                  </a:lnTo>
                  <a:lnTo>
                    <a:pt x="10060" y="3115"/>
                  </a:lnTo>
                  <a:lnTo>
                    <a:pt x="10060" y="812"/>
                  </a:lnTo>
                  <a:lnTo>
                    <a:pt x="10191" y="812"/>
                  </a:lnTo>
                  <a:lnTo>
                    <a:pt x="10191" y="427"/>
                  </a:lnTo>
                  <a:lnTo>
                    <a:pt x="10732" y="427"/>
                  </a:lnTo>
                  <a:lnTo>
                    <a:pt x="10732" y="812"/>
                  </a:lnTo>
                  <a:lnTo>
                    <a:pt x="10915" y="812"/>
                  </a:lnTo>
                  <a:lnTo>
                    <a:pt x="10915" y="2705"/>
                  </a:lnTo>
                  <a:lnTo>
                    <a:pt x="11212" y="2705"/>
                  </a:lnTo>
                  <a:lnTo>
                    <a:pt x="11212" y="2208"/>
                  </a:lnTo>
                  <a:lnTo>
                    <a:pt x="11281" y="2208"/>
                  </a:lnTo>
                  <a:lnTo>
                    <a:pt x="11281" y="1824"/>
                  </a:lnTo>
                  <a:lnTo>
                    <a:pt x="11334" y="1824"/>
                  </a:lnTo>
                  <a:lnTo>
                    <a:pt x="11334" y="1544"/>
                  </a:lnTo>
                  <a:lnTo>
                    <a:pt x="11438" y="1544"/>
                  </a:lnTo>
                  <a:lnTo>
                    <a:pt x="11438" y="1361"/>
                  </a:lnTo>
                  <a:lnTo>
                    <a:pt x="11509" y="1361"/>
                  </a:lnTo>
                  <a:lnTo>
                    <a:pt x="11509" y="1239"/>
                  </a:lnTo>
                  <a:lnTo>
                    <a:pt x="11587" y="1239"/>
                  </a:lnTo>
                  <a:lnTo>
                    <a:pt x="11587" y="1082"/>
                  </a:lnTo>
                  <a:lnTo>
                    <a:pt x="11666" y="1082"/>
                  </a:lnTo>
                  <a:lnTo>
                    <a:pt x="11666" y="925"/>
                  </a:lnTo>
                  <a:lnTo>
                    <a:pt x="11753" y="925"/>
                  </a:lnTo>
                  <a:lnTo>
                    <a:pt x="11753" y="1082"/>
                  </a:lnTo>
                  <a:lnTo>
                    <a:pt x="11831" y="1082"/>
                  </a:lnTo>
                  <a:lnTo>
                    <a:pt x="11831" y="1239"/>
                  </a:lnTo>
                  <a:lnTo>
                    <a:pt x="11910" y="1239"/>
                  </a:lnTo>
                  <a:lnTo>
                    <a:pt x="11910" y="1361"/>
                  </a:lnTo>
                  <a:lnTo>
                    <a:pt x="11979" y="1361"/>
                  </a:lnTo>
                  <a:lnTo>
                    <a:pt x="11979" y="1544"/>
                  </a:lnTo>
                  <a:lnTo>
                    <a:pt x="12084" y="1544"/>
                  </a:lnTo>
                  <a:lnTo>
                    <a:pt x="12084" y="1824"/>
                  </a:lnTo>
                  <a:lnTo>
                    <a:pt x="12137" y="1824"/>
                  </a:lnTo>
                  <a:lnTo>
                    <a:pt x="12137" y="2208"/>
                  </a:lnTo>
                  <a:lnTo>
                    <a:pt x="12206" y="2208"/>
                  </a:lnTo>
                  <a:lnTo>
                    <a:pt x="12206" y="3708"/>
                  </a:lnTo>
                  <a:lnTo>
                    <a:pt x="12399" y="3708"/>
                  </a:lnTo>
                  <a:lnTo>
                    <a:pt x="12399" y="2165"/>
                  </a:lnTo>
                  <a:lnTo>
                    <a:pt x="12564" y="2165"/>
                  </a:lnTo>
                  <a:lnTo>
                    <a:pt x="12564" y="1877"/>
                  </a:lnTo>
                  <a:lnTo>
                    <a:pt x="12687" y="1877"/>
                  </a:lnTo>
                  <a:lnTo>
                    <a:pt x="12687" y="707"/>
                  </a:lnTo>
                  <a:lnTo>
                    <a:pt x="12747" y="707"/>
                  </a:lnTo>
                  <a:lnTo>
                    <a:pt x="12747" y="497"/>
                  </a:lnTo>
                  <a:lnTo>
                    <a:pt x="12799" y="497"/>
                  </a:lnTo>
                  <a:lnTo>
                    <a:pt x="12799" y="358"/>
                  </a:lnTo>
                  <a:lnTo>
                    <a:pt x="12931" y="358"/>
                  </a:lnTo>
                  <a:lnTo>
                    <a:pt x="12931" y="497"/>
                  </a:lnTo>
                  <a:lnTo>
                    <a:pt x="12983" y="497"/>
                  </a:lnTo>
                  <a:lnTo>
                    <a:pt x="12983" y="707"/>
                  </a:lnTo>
                  <a:lnTo>
                    <a:pt x="13036" y="707"/>
                  </a:lnTo>
                  <a:lnTo>
                    <a:pt x="13036" y="1877"/>
                  </a:lnTo>
                  <a:lnTo>
                    <a:pt x="13053" y="1877"/>
                  </a:lnTo>
                  <a:lnTo>
                    <a:pt x="13053" y="2165"/>
                  </a:lnTo>
                  <a:lnTo>
                    <a:pt x="13184" y="2165"/>
                  </a:lnTo>
                  <a:lnTo>
                    <a:pt x="13184" y="3272"/>
                  </a:lnTo>
                  <a:lnTo>
                    <a:pt x="13411" y="3272"/>
                  </a:lnTo>
                  <a:lnTo>
                    <a:pt x="13411" y="1868"/>
                  </a:lnTo>
                  <a:lnTo>
                    <a:pt x="13873" y="1868"/>
                  </a:lnTo>
                  <a:lnTo>
                    <a:pt x="13873" y="1806"/>
                  </a:lnTo>
                  <a:lnTo>
                    <a:pt x="14161" y="1806"/>
                  </a:lnTo>
                  <a:lnTo>
                    <a:pt x="14161" y="1868"/>
                  </a:lnTo>
                  <a:lnTo>
                    <a:pt x="14239" y="1868"/>
                  </a:lnTo>
                  <a:lnTo>
                    <a:pt x="14239" y="1631"/>
                  </a:lnTo>
                  <a:lnTo>
                    <a:pt x="15147" y="1631"/>
                  </a:lnTo>
                  <a:lnTo>
                    <a:pt x="15147" y="2069"/>
                  </a:lnTo>
                  <a:lnTo>
                    <a:pt x="15365" y="2243"/>
                  </a:lnTo>
                  <a:lnTo>
                    <a:pt x="15513" y="2364"/>
                  </a:lnTo>
                  <a:lnTo>
                    <a:pt x="15513" y="1631"/>
                  </a:lnTo>
                  <a:lnTo>
                    <a:pt x="15810" y="1631"/>
                  </a:lnTo>
                </a:path>
              </a:pathLst>
            </a:custGeom>
            <a:solidFill>
              <a:schemeClr val="accent6">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 name="Freeform 4">
              <a:extLst>
                <a:ext uri="{FF2B5EF4-FFF2-40B4-BE49-F238E27FC236}">
                  <a16:creationId xmlns:a16="http://schemas.microsoft.com/office/drawing/2014/main" id="{46452FF2-27D8-89FE-924F-3AFFC8E28B0D}"/>
                </a:ext>
              </a:extLst>
            </p:cNvPr>
            <p:cNvSpPr>
              <a:spLocks noChangeArrowheads="1"/>
            </p:cNvSpPr>
            <p:nvPr/>
          </p:nvSpPr>
          <p:spPr bwMode="auto">
            <a:xfrm>
              <a:off x="4572000" y="3694113"/>
              <a:ext cx="2362200" cy="596900"/>
            </a:xfrm>
            <a:custGeom>
              <a:avLst/>
              <a:gdLst>
                <a:gd name="T0" fmla="*/ 2294 w 6561"/>
                <a:gd name="T1" fmla="*/ 1423 h 1659"/>
                <a:gd name="T2" fmla="*/ 2460 w 6561"/>
                <a:gd name="T3" fmla="*/ 1448 h 1659"/>
                <a:gd name="T4" fmla="*/ 3768 w 6561"/>
                <a:gd name="T5" fmla="*/ 1658 h 1659"/>
                <a:gd name="T6" fmla="*/ 4126 w 6561"/>
                <a:gd name="T7" fmla="*/ 1510 h 1659"/>
                <a:gd name="T8" fmla="*/ 5914 w 6561"/>
                <a:gd name="T9" fmla="*/ 811 h 1659"/>
                <a:gd name="T10" fmla="*/ 5950 w 6561"/>
                <a:gd name="T11" fmla="*/ 794 h 1659"/>
                <a:gd name="T12" fmla="*/ 6560 w 6561"/>
                <a:gd name="T13" fmla="*/ 549 h 1659"/>
                <a:gd name="T14" fmla="*/ 5994 w 6561"/>
                <a:gd name="T15" fmla="*/ 453 h 1659"/>
                <a:gd name="T16" fmla="*/ 5688 w 6561"/>
                <a:gd name="T17" fmla="*/ 401 h 1659"/>
                <a:gd name="T18" fmla="*/ 4702 w 6561"/>
                <a:gd name="T19" fmla="*/ 237 h 1659"/>
                <a:gd name="T20" fmla="*/ 4248 w 6561"/>
                <a:gd name="T21" fmla="*/ 158 h 1659"/>
                <a:gd name="T22" fmla="*/ 4126 w 6561"/>
                <a:gd name="T23" fmla="*/ 132 h 1659"/>
                <a:gd name="T24" fmla="*/ 3925 w 6561"/>
                <a:gd name="T25" fmla="*/ 96 h 1659"/>
                <a:gd name="T26" fmla="*/ 3576 w 6561"/>
                <a:gd name="T27" fmla="*/ 44 h 1659"/>
                <a:gd name="T28" fmla="*/ 3576 w 6561"/>
                <a:gd name="T29" fmla="*/ 44 h 1659"/>
                <a:gd name="T30" fmla="*/ 3446 w 6561"/>
                <a:gd name="T31" fmla="*/ 18 h 1659"/>
                <a:gd name="T32" fmla="*/ 3314 w 6561"/>
                <a:gd name="T33" fmla="*/ 9 h 1659"/>
                <a:gd name="T34" fmla="*/ 3314 w 6561"/>
                <a:gd name="T35" fmla="*/ 9 h 1659"/>
                <a:gd name="T36" fmla="*/ 3140 w 6561"/>
                <a:gd name="T37" fmla="*/ 0 h 1659"/>
                <a:gd name="T38" fmla="*/ 2965 w 6561"/>
                <a:gd name="T39" fmla="*/ 9 h 1659"/>
                <a:gd name="T40" fmla="*/ 2800 w 6561"/>
                <a:gd name="T41" fmla="*/ 27 h 1659"/>
                <a:gd name="T42" fmla="*/ 2625 w 6561"/>
                <a:gd name="T43" fmla="*/ 62 h 1659"/>
                <a:gd name="T44" fmla="*/ 2625 w 6561"/>
                <a:gd name="T45" fmla="*/ 62 h 1659"/>
                <a:gd name="T46" fmla="*/ 2460 w 6561"/>
                <a:gd name="T47" fmla="*/ 105 h 1659"/>
                <a:gd name="T48" fmla="*/ 2294 w 6561"/>
                <a:gd name="T49" fmla="*/ 158 h 1659"/>
                <a:gd name="T50" fmla="*/ 2294 w 6561"/>
                <a:gd name="T51" fmla="*/ 158 h 1659"/>
                <a:gd name="T52" fmla="*/ 2241 w 6561"/>
                <a:gd name="T53" fmla="*/ 176 h 1659"/>
                <a:gd name="T54" fmla="*/ 2040 w 6561"/>
                <a:gd name="T55" fmla="*/ 254 h 1659"/>
                <a:gd name="T56" fmla="*/ 1517 w 6561"/>
                <a:gd name="T57" fmla="*/ 453 h 1659"/>
                <a:gd name="T58" fmla="*/ 1274 w 6561"/>
                <a:gd name="T59" fmla="*/ 549 h 1659"/>
                <a:gd name="T60" fmla="*/ 0 w 6561"/>
                <a:gd name="T61" fmla="*/ 1047 h 1659"/>
                <a:gd name="T62" fmla="*/ 2040 w 6561"/>
                <a:gd name="T63" fmla="*/ 1379 h 1659"/>
                <a:gd name="T64" fmla="*/ 2294 w 6561"/>
                <a:gd name="T65" fmla="*/ 1423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61" h="1659">
                  <a:moveTo>
                    <a:pt x="2294" y="1423"/>
                  </a:moveTo>
                  <a:lnTo>
                    <a:pt x="2460" y="1448"/>
                  </a:lnTo>
                  <a:lnTo>
                    <a:pt x="3768" y="1658"/>
                  </a:lnTo>
                  <a:lnTo>
                    <a:pt x="4126" y="1510"/>
                  </a:lnTo>
                  <a:lnTo>
                    <a:pt x="5914" y="811"/>
                  </a:lnTo>
                  <a:lnTo>
                    <a:pt x="5950" y="794"/>
                  </a:lnTo>
                  <a:lnTo>
                    <a:pt x="6560" y="549"/>
                  </a:lnTo>
                  <a:lnTo>
                    <a:pt x="5994" y="453"/>
                  </a:lnTo>
                  <a:lnTo>
                    <a:pt x="5688" y="401"/>
                  </a:lnTo>
                  <a:lnTo>
                    <a:pt x="4702" y="237"/>
                  </a:lnTo>
                  <a:lnTo>
                    <a:pt x="4248" y="158"/>
                  </a:lnTo>
                  <a:lnTo>
                    <a:pt x="4126" y="132"/>
                  </a:lnTo>
                  <a:lnTo>
                    <a:pt x="3925" y="96"/>
                  </a:lnTo>
                  <a:lnTo>
                    <a:pt x="3576" y="44"/>
                  </a:lnTo>
                  <a:lnTo>
                    <a:pt x="3576" y="44"/>
                  </a:lnTo>
                  <a:lnTo>
                    <a:pt x="3446" y="18"/>
                  </a:lnTo>
                  <a:lnTo>
                    <a:pt x="3314" y="9"/>
                  </a:lnTo>
                  <a:lnTo>
                    <a:pt x="3314" y="9"/>
                  </a:lnTo>
                  <a:lnTo>
                    <a:pt x="3140" y="0"/>
                  </a:lnTo>
                  <a:lnTo>
                    <a:pt x="2965" y="9"/>
                  </a:lnTo>
                  <a:lnTo>
                    <a:pt x="2800" y="27"/>
                  </a:lnTo>
                  <a:lnTo>
                    <a:pt x="2625" y="62"/>
                  </a:lnTo>
                  <a:lnTo>
                    <a:pt x="2625" y="62"/>
                  </a:lnTo>
                  <a:lnTo>
                    <a:pt x="2460" y="105"/>
                  </a:lnTo>
                  <a:lnTo>
                    <a:pt x="2294" y="158"/>
                  </a:lnTo>
                  <a:lnTo>
                    <a:pt x="2294" y="158"/>
                  </a:lnTo>
                  <a:lnTo>
                    <a:pt x="2241" y="176"/>
                  </a:lnTo>
                  <a:lnTo>
                    <a:pt x="2040" y="254"/>
                  </a:lnTo>
                  <a:lnTo>
                    <a:pt x="1517" y="453"/>
                  </a:lnTo>
                  <a:lnTo>
                    <a:pt x="1274" y="549"/>
                  </a:lnTo>
                  <a:lnTo>
                    <a:pt x="0" y="1047"/>
                  </a:lnTo>
                  <a:lnTo>
                    <a:pt x="2040" y="1379"/>
                  </a:lnTo>
                  <a:lnTo>
                    <a:pt x="2294" y="1423"/>
                  </a:lnTo>
                </a:path>
              </a:pathLst>
            </a:custGeom>
            <a:solidFill>
              <a:srgbClr val="B0DC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9" name="Freeform 5">
              <a:extLst>
                <a:ext uri="{FF2B5EF4-FFF2-40B4-BE49-F238E27FC236}">
                  <a16:creationId xmlns:a16="http://schemas.microsoft.com/office/drawing/2014/main" id="{293072FC-8570-2794-DEDC-EBC02B9D5EA2}"/>
                </a:ext>
              </a:extLst>
            </p:cNvPr>
            <p:cNvSpPr>
              <a:spLocks noChangeArrowheads="1"/>
            </p:cNvSpPr>
            <p:nvPr/>
          </p:nvSpPr>
          <p:spPr bwMode="auto">
            <a:xfrm>
              <a:off x="9317038" y="3748088"/>
              <a:ext cx="773112" cy="327025"/>
            </a:xfrm>
            <a:custGeom>
              <a:avLst/>
              <a:gdLst>
                <a:gd name="T0" fmla="*/ 1981 w 2147"/>
                <a:gd name="T1" fmla="*/ 35 h 908"/>
                <a:gd name="T2" fmla="*/ 1867 w 2147"/>
                <a:gd name="T3" fmla="*/ 70 h 908"/>
                <a:gd name="T4" fmla="*/ 1719 w 2147"/>
                <a:gd name="T5" fmla="*/ 105 h 908"/>
                <a:gd name="T6" fmla="*/ 0 w 2147"/>
                <a:gd name="T7" fmla="*/ 523 h 908"/>
                <a:gd name="T8" fmla="*/ 2146 w 2147"/>
                <a:gd name="T9" fmla="*/ 907 h 908"/>
                <a:gd name="T10" fmla="*/ 2146 w 2147"/>
                <a:gd name="T11" fmla="*/ 0 h 908"/>
                <a:gd name="T12" fmla="*/ 2146 w 2147"/>
                <a:gd name="T13" fmla="*/ 0 h 908"/>
                <a:gd name="T14" fmla="*/ 1981 w 2147"/>
                <a:gd name="T15" fmla="*/ 35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7" h="908">
                  <a:moveTo>
                    <a:pt x="1981" y="35"/>
                  </a:moveTo>
                  <a:lnTo>
                    <a:pt x="1867" y="70"/>
                  </a:lnTo>
                  <a:lnTo>
                    <a:pt x="1719" y="105"/>
                  </a:lnTo>
                  <a:lnTo>
                    <a:pt x="0" y="523"/>
                  </a:lnTo>
                  <a:lnTo>
                    <a:pt x="2146" y="907"/>
                  </a:lnTo>
                  <a:lnTo>
                    <a:pt x="2146" y="0"/>
                  </a:lnTo>
                  <a:lnTo>
                    <a:pt x="2146" y="0"/>
                  </a:lnTo>
                  <a:lnTo>
                    <a:pt x="1981" y="35"/>
                  </a:lnTo>
                </a:path>
              </a:pathLst>
            </a:custGeom>
            <a:solidFill>
              <a:srgbClr val="B0DC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0" name="Freeform 7">
              <a:extLst>
                <a:ext uri="{FF2B5EF4-FFF2-40B4-BE49-F238E27FC236}">
                  <a16:creationId xmlns:a16="http://schemas.microsoft.com/office/drawing/2014/main" id="{A0B997E4-A308-DDDE-0FEE-46C79E66BA9B}"/>
                </a:ext>
              </a:extLst>
            </p:cNvPr>
            <p:cNvSpPr>
              <a:spLocks noChangeArrowheads="1"/>
            </p:cNvSpPr>
            <p:nvPr/>
          </p:nvSpPr>
          <p:spPr bwMode="auto">
            <a:xfrm>
              <a:off x="5927725" y="3657600"/>
              <a:ext cx="4162425" cy="1303338"/>
            </a:xfrm>
            <a:custGeom>
              <a:avLst/>
              <a:gdLst>
                <a:gd name="T0" fmla="*/ 9415 w 11562"/>
                <a:gd name="T1" fmla="*/ 776 h 3622"/>
                <a:gd name="T2" fmla="*/ 9180 w 11562"/>
                <a:gd name="T3" fmla="*/ 732 h 3622"/>
                <a:gd name="T4" fmla="*/ 8953 w 11562"/>
                <a:gd name="T5" fmla="*/ 697 h 3622"/>
                <a:gd name="T6" fmla="*/ 8168 w 11562"/>
                <a:gd name="T7" fmla="*/ 557 h 3622"/>
                <a:gd name="T8" fmla="*/ 7975 w 11562"/>
                <a:gd name="T9" fmla="*/ 523 h 3622"/>
                <a:gd name="T10" fmla="*/ 6981 w 11562"/>
                <a:gd name="T11" fmla="*/ 349 h 3622"/>
                <a:gd name="T12" fmla="*/ 6684 w 11562"/>
                <a:gd name="T13" fmla="*/ 296 h 3622"/>
                <a:gd name="T14" fmla="*/ 5829 w 11562"/>
                <a:gd name="T15" fmla="*/ 148 h 3622"/>
                <a:gd name="T16" fmla="*/ 5575 w 11562"/>
                <a:gd name="T17" fmla="*/ 104 h 3622"/>
                <a:gd name="T18" fmla="*/ 5130 w 11562"/>
                <a:gd name="T19" fmla="*/ 26 h 3622"/>
                <a:gd name="T20" fmla="*/ 5130 w 11562"/>
                <a:gd name="T21" fmla="*/ 26 h 3622"/>
                <a:gd name="T22" fmla="*/ 5130 w 11562"/>
                <a:gd name="T23" fmla="*/ 26 h 3622"/>
                <a:gd name="T24" fmla="*/ 5009 w 11562"/>
                <a:gd name="T25" fmla="*/ 9 h 3622"/>
                <a:gd name="T26" fmla="*/ 5009 w 11562"/>
                <a:gd name="T27" fmla="*/ 9 h 3622"/>
                <a:gd name="T28" fmla="*/ 4851 w 11562"/>
                <a:gd name="T29" fmla="*/ 0 h 3622"/>
                <a:gd name="T30" fmla="*/ 4694 w 11562"/>
                <a:gd name="T31" fmla="*/ 0 h 3622"/>
                <a:gd name="T32" fmla="*/ 4538 w 11562"/>
                <a:gd name="T33" fmla="*/ 17 h 3622"/>
                <a:gd name="T34" fmla="*/ 4381 w 11562"/>
                <a:gd name="T35" fmla="*/ 52 h 3622"/>
                <a:gd name="T36" fmla="*/ 4381 w 11562"/>
                <a:gd name="T37" fmla="*/ 52 h 3622"/>
                <a:gd name="T38" fmla="*/ 4285 w 11562"/>
                <a:gd name="T39" fmla="*/ 79 h 3622"/>
                <a:gd name="T40" fmla="*/ 4189 w 11562"/>
                <a:gd name="T41" fmla="*/ 113 h 3622"/>
                <a:gd name="T42" fmla="*/ 4189 w 11562"/>
                <a:gd name="T43" fmla="*/ 113 h 3622"/>
                <a:gd name="T44" fmla="*/ 4136 w 11562"/>
                <a:gd name="T45" fmla="*/ 131 h 3622"/>
                <a:gd name="T46" fmla="*/ 4005 w 11562"/>
                <a:gd name="T47" fmla="*/ 184 h 3622"/>
                <a:gd name="T48" fmla="*/ 3769 w 11562"/>
                <a:gd name="T49" fmla="*/ 271 h 3622"/>
                <a:gd name="T50" fmla="*/ 3220 w 11562"/>
                <a:gd name="T51" fmla="*/ 488 h 3622"/>
                <a:gd name="T52" fmla="*/ 3185 w 11562"/>
                <a:gd name="T53" fmla="*/ 505 h 3622"/>
                <a:gd name="T54" fmla="*/ 3098 w 11562"/>
                <a:gd name="T55" fmla="*/ 541 h 3622"/>
                <a:gd name="T56" fmla="*/ 2863 w 11562"/>
                <a:gd name="T57" fmla="*/ 628 h 3622"/>
                <a:gd name="T58" fmla="*/ 2792 w 11562"/>
                <a:gd name="T59" fmla="*/ 653 h 3622"/>
                <a:gd name="T60" fmla="*/ 2182 w 11562"/>
                <a:gd name="T61" fmla="*/ 898 h 3622"/>
                <a:gd name="T62" fmla="*/ 2146 w 11562"/>
                <a:gd name="T63" fmla="*/ 915 h 3622"/>
                <a:gd name="T64" fmla="*/ 358 w 11562"/>
                <a:gd name="T65" fmla="*/ 1614 h 3622"/>
                <a:gd name="T66" fmla="*/ 0 w 11562"/>
                <a:gd name="T67" fmla="*/ 1762 h 3622"/>
                <a:gd name="T68" fmla="*/ 358 w 11562"/>
                <a:gd name="T69" fmla="*/ 1814 h 3622"/>
                <a:gd name="T70" fmla="*/ 4721 w 11562"/>
                <a:gd name="T71" fmla="*/ 2522 h 3622"/>
                <a:gd name="T72" fmla="*/ 11561 w 11562"/>
                <a:gd name="T73" fmla="*/ 3621 h 3622"/>
                <a:gd name="T74" fmla="*/ 11561 w 11562"/>
                <a:gd name="T75" fmla="*/ 1160 h 3622"/>
                <a:gd name="T76" fmla="*/ 9415 w 11562"/>
                <a:gd name="T77" fmla="*/ 776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62" h="3622">
                  <a:moveTo>
                    <a:pt x="9415" y="776"/>
                  </a:moveTo>
                  <a:lnTo>
                    <a:pt x="9180" y="732"/>
                  </a:lnTo>
                  <a:lnTo>
                    <a:pt x="8953" y="697"/>
                  </a:lnTo>
                  <a:lnTo>
                    <a:pt x="8168" y="557"/>
                  </a:lnTo>
                  <a:lnTo>
                    <a:pt x="7975" y="523"/>
                  </a:lnTo>
                  <a:lnTo>
                    <a:pt x="6981" y="349"/>
                  </a:lnTo>
                  <a:lnTo>
                    <a:pt x="6684" y="296"/>
                  </a:lnTo>
                  <a:lnTo>
                    <a:pt x="5829" y="148"/>
                  </a:lnTo>
                  <a:lnTo>
                    <a:pt x="5575" y="104"/>
                  </a:lnTo>
                  <a:lnTo>
                    <a:pt x="5130" y="26"/>
                  </a:lnTo>
                  <a:lnTo>
                    <a:pt x="5130" y="26"/>
                  </a:lnTo>
                  <a:lnTo>
                    <a:pt x="5130" y="26"/>
                  </a:lnTo>
                  <a:lnTo>
                    <a:pt x="5009" y="9"/>
                  </a:lnTo>
                  <a:lnTo>
                    <a:pt x="5009" y="9"/>
                  </a:lnTo>
                  <a:lnTo>
                    <a:pt x="4851" y="0"/>
                  </a:lnTo>
                  <a:lnTo>
                    <a:pt x="4694" y="0"/>
                  </a:lnTo>
                  <a:lnTo>
                    <a:pt x="4538" y="17"/>
                  </a:lnTo>
                  <a:lnTo>
                    <a:pt x="4381" y="52"/>
                  </a:lnTo>
                  <a:lnTo>
                    <a:pt x="4381" y="52"/>
                  </a:lnTo>
                  <a:lnTo>
                    <a:pt x="4285" y="79"/>
                  </a:lnTo>
                  <a:lnTo>
                    <a:pt x="4189" y="113"/>
                  </a:lnTo>
                  <a:lnTo>
                    <a:pt x="4189" y="113"/>
                  </a:lnTo>
                  <a:lnTo>
                    <a:pt x="4136" y="131"/>
                  </a:lnTo>
                  <a:lnTo>
                    <a:pt x="4005" y="184"/>
                  </a:lnTo>
                  <a:lnTo>
                    <a:pt x="3769" y="271"/>
                  </a:lnTo>
                  <a:lnTo>
                    <a:pt x="3220" y="488"/>
                  </a:lnTo>
                  <a:lnTo>
                    <a:pt x="3185" y="505"/>
                  </a:lnTo>
                  <a:lnTo>
                    <a:pt x="3098" y="541"/>
                  </a:lnTo>
                  <a:lnTo>
                    <a:pt x="2863" y="628"/>
                  </a:lnTo>
                  <a:lnTo>
                    <a:pt x="2792" y="653"/>
                  </a:lnTo>
                  <a:lnTo>
                    <a:pt x="2182" y="898"/>
                  </a:lnTo>
                  <a:lnTo>
                    <a:pt x="2146" y="915"/>
                  </a:lnTo>
                  <a:lnTo>
                    <a:pt x="358" y="1614"/>
                  </a:lnTo>
                  <a:lnTo>
                    <a:pt x="0" y="1762"/>
                  </a:lnTo>
                  <a:lnTo>
                    <a:pt x="358" y="1814"/>
                  </a:lnTo>
                  <a:lnTo>
                    <a:pt x="4721" y="2522"/>
                  </a:lnTo>
                  <a:lnTo>
                    <a:pt x="11561" y="3621"/>
                  </a:lnTo>
                  <a:lnTo>
                    <a:pt x="11561" y="1160"/>
                  </a:lnTo>
                  <a:lnTo>
                    <a:pt x="9415" y="776"/>
                  </a:lnTo>
                </a:path>
              </a:pathLst>
            </a:custGeom>
            <a:solidFill>
              <a:srgbClr val="C0EF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1" name="Freeform 11">
              <a:extLst>
                <a:ext uri="{FF2B5EF4-FFF2-40B4-BE49-F238E27FC236}">
                  <a16:creationId xmlns:a16="http://schemas.microsoft.com/office/drawing/2014/main" id="{0B85882C-A82B-93BC-D2D0-D8960213D709}"/>
                </a:ext>
              </a:extLst>
            </p:cNvPr>
            <p:cNvSpPr>
              <a:spLocks noChangeArrowheads="1"/>
            </p:cNvSpPr>
            <p:nvPr/>
          </p:nvSpPr>
          <p:spPr bwMode="auto">
            <a:xfrm>
              <a:off x="38100" y="4027488"/>
              <a:ext cx="10052050" cy="1857375"/>
            </a:xfrm>
            <a:custGeom>
              <a:avLst/>
              <a:gdLst>
                <a:gd name="T0" fmla="*/ 21080 w 27921"/>
                <a:gd name="T1" fmla="*/ 1493 h 5160"/>
                <a:gd name="T2" fmla="*/ 16717 w 27921"/>
                <a:gd name="T3" fmla="*/ 785 h 5160"/>
                <a:gd name="T4" fmla="*/ 16359 w 27921"/>
                <a:gd name="T5" fmla="*/ 733 h 5160"/>
                <a:gd name="T6" fmla="*/ 15051 w 27921"/>
                <a:gd name="T7" fmla="*/ 523 h 5160"/>
                <a:gd name="T8" fmla="*/ 14885 w 27921"/>
                <a:gd name="T9" fmla="*/ 498 h 5160"/>
                <a:gd name="T10" fmla="*/ 14631 w 27921"/>
                <a:gd name="T11" fmla="*/ 454 h 5160"/>
                <a:gd name="T12" fmla="*/ 12591 w 27921"/>
                <a:gd name="T13" fmla="*/ 122 h 5160"/>
                <a:gd name="T14" fmla="*/ 12198 w 27921"/>
                <a:gd name="T15" fmla="*/ 62 h 5160"/>
                <a:gd name="T16" fmla="*/ 11997 w 27921"/>
                <a:gd name="T17" fmla="*/ 26 h 5160"/>
                <a:gd name="T18" fmla="*/ 11997 w 27921"/>
                <a:gd name="T19" fmla="*/ 26 h 5160"/>
                <a:gd name="T20" fmla="*/ 11815 w 27921"/>
                <a:gd name="T21" fmla="*/ 9 h 5160"/>
                <a:gd name="T22" fmla="*/ 11632 w 27921"/>
                <a:gd name="T23" fmla="*/ 0 h 5160"/>
                <a:gd name="T24" fmla="*/ 11456 w 27921"/>
                <a:gd name="T25" fmla="*/ 9 h 5160"/>
                <a:gd name="T26" fmla="*/ 11274 w 27921"/>
                <a:gd name="T27" fmla="*/ 35 h 5160"/>
                <a:gd name="T28" fmla="*/ 9432 w 27921"/>
                <a:gd name="T29" fmla="*/ 393 h 5160"/>
                <a:gd name="T30" fmla="*/ 5811 w 27921"/>
                <a:gd name="T31" fmla="*/ 1082 h 5160"/>
                <a:gd name="T32" fmla="*/ 1099 w 27921"/>
                <a:gd name="T33" fmla="*/ 1990 h 5160"/>
                <a:gd name="T34" fmla="*/ 1099 w 27921"/>
                <a:gd name="T35" fmla="*/ 1990 h 5160"/>
                <a:gd name="T36" fmla="*/ 943 w 27921"/>
                <a:gd name="T37" fmla="*/ 2025 h 5160"/>
                <a:gd name="T38" fmla="*/ 786 w 27921"/>
                <a:gd name="T39" fmla="*/ 2077 h 5160"/>
                <a:gd name="T40" fmla="*/ 637 w 27921"/>
                <a:gd name="T41" fmla="*/ 2130 h 5160"/>
                <a:gd name="T42" fmla="*/ 498 w 27921"/>
                <a:gd name="T43" fmla="*/ 2200 h 5160"/>
                <a:gd name="T44" fmla="*/ 366 w 27921"/>
                <a:gd name="T45" fmla="*/ 2287 h 5160"/>
                <a:gd name="T46" fmla="*/ 236 w 27921"/>
                <a:gd name="T47" fmla="*/ 2375 h 5160"/>
                <a:gd name="T48" fmla="*/ 113 w 27921"/>
                <a:gd name="T49" fmla="*/ 2471 h 5160"/>
                <a:gd name="T50" fmla="*/ 0 w 27921"/>
                <a:gd name="T51" fmla="*/ 2584 h 5160"/>
                <a:gd name="T52" fmla="*/ 0 w 27921"/>
                <a:gd name="T53" fmla="*/ 5020 h 5160"/>
                <a:gd name="T54" fmla="*/ 0 w 27921"/>
                <a:gd name="T55" fmla="*/ 5159 h 5160"/>
                <a:gd name="T56" fmla="*/ 5306 w 27921"/>
                <a:gd name="T57" fmla="*/ 5159 h 5160"/>
                <a:gd name="T58" fmla="*/ 27920 w 27921"/>
                <a:gd name="T59" fmla="*/ 5159 h 5160"/>
                <a:gd name="T60" fmla="*/ 27920 w 27921"/>
                <a:gd name="T61" fmla="*/ 2592 h 5160"/>
                <a:gd name="T62" fmla="*/ 21080 w 27921"/>
                <a:gd name="T63" fmla="*/ 1493 h 5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21" h="5160">
                  <a:moveTo>
                    <a:pt x="21080" y="1493"/>
                  </a:moveTo>
                  <a:lnTo>
                    <a:pt x="16717" y="785"/>
                  </a:lnTo>
                  <a:lnTo>
                    <a:pt x="16359" y="733"/>
                  </a:lnTo>
                  <a:lnTo>
                    <a:pt x="15051" y="523"/>
                  </a:lnTo>
                  <a:lnTo>
                    <a:pt x="14885" y="498"/>
                  </a:lnTo>
                  <a:lnTo>
                    <a:pt x="14631" y="454"/>
                  </a:lnTo>
                  <a:lnTo>
                    <a:pt x="12591" y="122"/>
                  </a:lnTo>
                  <a:lnTo>
                    <a:pt x="12198" y="62"/>
                  </a:lnTo>
                  <a:lnTo>
                    <a:pt x="11997" y="26"/>
                  </a:lnTo>
                  <a:lnTo>
                    <a:pt x="11997" y="26"/>
                  </a:lnTo>
                  <a:lnTo>
                    <a:pt x="11815" y="9"/>
                  </a:lnTo>
                  <a:lnTo>
                    <a:pt x="11632" y="0"/>
                  </a:lnTo>
                  <a:lnTo>
                    <a:pt x="11456" y="9"/>
                  </a:lnTo>
                  <a:lnTo>
                    <a:pt x="11274" y="35"/>
                  </a:lnTo>
                  <a:lnTo>
                    <a:pt x="9432" y="393"/>
                  </a:lnTo>
                  <a:lnTo>
                    <a:pt x="5811" y="1082"/>
                  </a:lnTo>
                  <a:lnTo>
                    <a:pt x="1099" y="1990"/>
                  </a:lnTo>
                  <a:lnTo>
                    <a:pt x="1099" y="1990"/>
                  </a:lnTo>
                  <a:lnTo>
                    <a:pt x="943" y="2025"/>
                  </a:lnTo>
                  <a:lnTo>
                    <a:pt x="786" y="2077"/>
                  </a:lnTo>
                  <a:lnTo>
                    <a:pt x="637" y="2130"/>
                  </a:lnTo>
                  <a:lnTo>
                    <a:pt x="498" y="2200"/>
                  </a:lnTo>
                  <a:lnTo>
                    <a:pt x="366" y="2287"/>
                  </a:lnTo>
                  <a:lnTo>
                    <a:pt x="236" y="2375"/>
                  </a:lnTo>
                  <a:lnTo>
                    <a:pt x="113" y="2471"/>
                  </a:lnTo>
                  <a:lnTo>
                    <a:pt x="0" y="2584"/>
                  </a:lnTo>
                  <a:lnTo>
                    <a:pt x="0" y="5020"/>
                  </a:lnTo>
                  <a:lnTo>
                    <a:pt x="0" y="5159"/>
                  </a:lnTo>
                  <a:lnTo>
                    <a:pt x="5306" y="5159"/>
                  </a:lnTo>
                  <a:lnTo>
                    <a:pt x="27920" y="5159"/>
                  </a:lnTo>
                  <a:lnTo>
                    <a:pt x="27920" y="2592"/>
                  </a:lnTo>
                  <a:lnTo>
                    <a:pt x="21080" y="1493"/>
                  </a:lnTo>
                </a:path>
              </a:pathLst>
            </a:custGeom>
            <a:solidFill>
              <a:srgbClr val="CDF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 name="Freeform 12">
              <a:extLst>
                <a:ext uri="{FF2B5EF4-FFF2-40B4-BE49-F238E27FC236}">
                  <a16:creationId xmlns:a16="http://schemas.microsoft.com/office/drawing/2014/main" id="{F847EAEE-F263-5775-73B9-A97634C368D4}"/>
                </a:ext>
              </a:extLst>
            </p:cNvPr>
            <p:cNvSpPr>
              <a:spLocks noChangeArrowheads="1"/>
            </p:cNvSpPr>
            <p:nvPr/>
          </p:nvSpPr>
          <p:spPr bwMode="auto">
            <a:xfrm>
              <a:off x="28575" y="3386138"/>
              <a:ext cx="3408363" cy="1822450"/>
            </a:xfrm>
            <a:custGeom>
              <a:avLst/>
              <a:gdLst>
                <a:gd name="T0" fmla="*/ 9467 w 9468"/>
                <a:gd name="T1" fmla="*/ 1013 h 5063"/>
                <a:gd name="T2" fmla="*/ 0 w 9468"/>
                <a:gd name="T3" fmla="*/ 5062 h 5063"/>
                <a:gd name="T4" fmla="*/ 0 w 9468"/>
                <a:gd name="T5" fmla="*/ 2269 h 5063"/>
                <a:gd name="T6" fmla="*/ 6588 w 9468"/>
                <a:gd name="T7" fmla="*/ 0 h 5063"/>
                <a:gd name="T8" fmla="*/ 9467 w 9468"/>
                <a:gd name="T9" fmla="*/ 1013 h 5063"/>
              </a:gdLst>
              <a:ahLst/>
              <a:cxnLst>
                <a:cxn ang="0">
                  <a:pos x="T0" y="T1"/>
                </a:cxn>
                <a:cxn ang="0">
                  <a:pos x="T2" y="T3"/>
                </a:cxn>
                <a:cxn ang="0">
                  <a:pos x="T4" y="T5"/>
                </a:cxn>
                <a:cxn ang="0">
                  <a:pos x="T6" y="T7"/>
                </a:cxn>
                <a:cxn ang="0">
                  <a:pos x="T8" y="T9"/>
                </a:cxn>
              </a:cxnLst>
              <a:rect l="0" t="0" r="r" b="b"/>
              <a:pathLst>
                <a:path w="9468" h="5063">
                  <a:moveTo>
                    <a:pt x="9467" y="1013"/>
                  </a:moveTo>
                  <a:lnTo>
                    <a:pt x="0" y="5062"/>
                  </a:lnTo>
                  <a:lnTo>
                    <a:pt x="0" y="2269"/>
                  </a:lnTo>
                  <a:lnTo>
                    <a:pt x="6588" y="0"/>
                  </a:lnTo>
                  <a:lnTo>
                    <a:pt x="9467" y="1013"/>
                  </a:lnTo>
                </a:path>
              </a:pathLst>
            </a:custGeom>
            <a:solidFill>
              <a:srgbClr val="5757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 name="Freeform 13">
              <a:extLst>
                <a:ext uri="{FF2B5EF4-FFF2-40B4-BE49-F238E27FC236}">
                  <a16:creationId xmlns:a16="http://schemas.microsoft.com/office/drawing/2014/main" id="{0585AA3D-6D59-D200-593C-510794B059BA}"/>
                </a:ext>
              </a:extLst>
            </p:cNvPr>
            <p:cNvSpPr>
              <a:spLocks noChangeArrowheads="1"/>
            </p:cNvSpPr>
            <p:nvPr/>
          </p:nvSpPr>
          <p:spPr bwMode="auto">
            <a:xfrm>
              <a:off x="28575" y="3386138"/>
              <a:ext cx="3408363" cy="1822450"/>
            </a:xfrm>
            <a:custGeom>
              <a:avLst/>
              <a:gdLst>
                <a:gd name="T0" fmla="*/ 9467 w 9468"/>
                <a:gd name="T1" fmla="*/ 1013 h 5063"/>
                <a:gd name="T2" fmla="*/ 0 w 9468"/>
                <a:gd name="T3" fmla="*/ 5062 h 5063"/>
                <a:gd name="T4" fmla="*/ 0 w 9468"/>
                <a:gd name="T5" fmla="*/ 2269 h 5063"/>
                <a:gd name="T6" fmla="*/ 6588 w 9468"/>
                <a:gd name="T7" fmla="*/ 0 h 5063"/>
                <a:gd name="T8" fmla="*/ 9467 w 9468"/>
                <a:gd name="T9" fmla="*/ 1013 h 5063"/>
              </a:gdLst>
              <a:ahLst/>
              <a:cxnLst>
                <a:cxn ang="0">
                  <a:pos x="T0" y="T1"/>
                </a:cxn>
                <a:cxn ang="0">
                  <a:pos x="T2" y="T3"/>
                </a:cxn>
                <a:cxn ang="0">
                  <a:pos x="T4" y="T5"/>
                </a:cxn>
                <a:cxn ang="0">
                  <a:pos x="T6" y="T7"/>
                </a:cxn>
                <a:cxn ang="0">
                  <a:pos x="T8" y="T9"/>
                </a:cxn>
              </a:cxnLst>
              <a:rect l="0" t="0" r="r" b="b"/>
              <a:pathLst>
                <a:path w="9468" h="5063">
                  <a:moveTo>
                    <a:pt x="9467" y="1013"/>
                  </a:moveTo>
                  <a:lnTo>
                    <a:pt x="0" y="5062"/>
                  </a:lnTo>
                  <a:lnTo>
                    <a:pt x="0" y="2269"/>
                  </a:lnTo>
                  <a:lnTo>
                    <a:pt x="6588" y="0"/>
                  </a:lnTo>
                  <a:lnTo>
                    <a:pt x="9467" y="1013"/>
                  </a:lnTo>
                </a:path>
              </a:pathLst>
            </a:custGeom>
            <a:solidFill>
              <a:schemeClr val="bg1">
                <a:lumMod val="85000"/>
              </a:scheme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 name="Freeform 14">
              <a:extLst>
                <a:ext uri="{FF2B5EF4-FFF2-40B4-BE49-F238E27FC236}">
                  <a16:creationId xmlns:a16="http://schemas.microsoft.com/office/drawing/2014/main" id="{442D8138-BACF-E95B-C417-8C8004CF84CD}"/>
                </a:ext>
              </a:extLst>
            </p:cNvPr>
            <p:cNvSpPr>
              <a:spLocks noChangeArrowheads="1"/>
            </p:cNvSpPr>
            <p:nvPr/>
          </p:nvSpPr>
          <p:spPr bwMode="auto">
            <a:xfrm>
              <a:off x="28575" y="3751263"/>
              <a:ext cx="3408363" cy="2133600"/>
            </a:xfrm>
            <a:custGeom>
              <a:avLst/>
              <a:gdLst>
                <a:gd name="T0" fmla="*/ 9467 w 9468"/>
                <a:gd name="T1" fmla="*/ 0 h 5927"/>
                <a:gd name="T2" fmla="*/ 9458 w 9468"/>
                <a:gd name="T3" fmla="*/ 1160 h 5927"/>
                <a:gd name="T4" fmla="*/ 9450 w 9468"/>
                <a:gd name="T5" fmla="*/ 2120 h 5927"/>
                <a:gd name="T6" fmla="*/ 9441 w 9468"/>
                <a:gd name="T7" fmla="*/ 2714 h 5927"/>
                <a:gd name="T8" fmla="*/ 4869 w 9468"/>
                <a:gd name="T9" fmla="*/ 5926 h 5927"/>
                <a:gd name="T10" fmla="*/ 0 w 9468"/>
                <a:gd name="T11" fmla="*/ 5926 h 5927"/>
                <a:gd name="T12" fmla="*/ 0 w 9468"/>
                <a:gd name="T13" fmla="*/ 4049 h 5927"/>
                <a:gd name="T14" fmla="*/ 9467 w 9468"/>
                <a:gd name="T15" fmla="*/ 0 h 5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68" h="5927">
                  <a:moveTo>
                    <a:pt x="9467" y="0"/>
                  </a:moveTo>
                  <a:lnTo>
                    <a:pt x="9458" y="1160"/>
                  </a:lnTo>
                  <a:lnTo>
                    <a:pt x="9450" y="2120"/>
                  </a:lnTo>
                  <a:lnTo>
                    <a:pt x="9441" y="2714"/>
                  </a:lnTo>
                  <a:lnTo>
                    <a:pt x="4869" y="5926"/>
                  </a:lnTo>
                  <a:lnTo>
                    <a:pt x="0" y="5926"/>
                  </a:lnTo>
                  <a:lnTo>
                    <a:pt x="0" y="4049"/>
                  </a:lnTo>
                  <a:lnTo>
                    <a:pt x="9467" y="0"/>
                  </a:lnTo>
                </a:path>
              </a:pathLst>
            </a:custGeom>
            <a:solidFill>
              <a:schemeClr val="tx1">
                <a:lumMod val="25000"/>
                <a:lumOff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 name="Freeform 15">
              <a:extLst>
                <a:ext uri="{FF2B5EF4-FFF2-40B4-BE49-F238E27FC236}">
                  <a16:creationId xmlns:a16="http://schemas.microsoft.com/office/drawing/2014/main" id="{9282ED83-6F32-1576-2F85-F911CAACFA40}"/>
                </a:ext>
              </a:extLst>
            </p:cNvPr>
            <p:cNvSpPr>
              <a:spLocks noChangeArrowheads="1"/>
            </p:cNvSpPr>
            <p:nvPr/>
          </p:nvSpPr>
          <p:spPr bwMode="auto">
            <a:xfrm>
              <a:off x="101600" y="3678238"/>
              <a:ext cx="2852738" cy="1325562"/>
            </a:xfrm>
            <a:custGeom>
              <a:avLst/>
              <a:gdLst>
                <a:gd name="T0" fmla="*/ 7627 w 7925"/>
                <a:gd name="T1" fmla="*/ 87 h 3684"/>
                <a:gd name="T2" fmla="*/ 7408 w 7925"/>
                <a:gd name="T3" fmla="*/ 131 h 3684"/>
                <a:gd name="T4" fmla="*/ 5515 w 7925"/>
                <a:gd name="T5" fmla="*/ 881 h 3684"/>
                <a:gd name="T6" fmla="*/ 3317 w 7925"/>
                <a:gd name="T7" fmla="*/ 1858 h 3684"/>
                <a:gd name="T8" fmla="*/ 5192 w 7925"/>
                <a:gd name="T9" fmla="*/ 934 h 3684"/>
                <a:gd name="T10" fmla="*/ 6929 w 7925"/>
                <a:gd name="T11" fmla="*/ 166 h 3684"/>
                <a:gd name="T12" fmla="*/ 7321 w 7925"/>
                <a:gd name="T13" fmla="*/ 0 h 3684"/>
                <a:gd name="T14" fmla="*/ 7112 w 7925"/>
                <a:gd name="T15" fmla="*/ 0 h 3684"/>
                <a:gd name="T16" fmla="*/ 7112 w 7925"/>
                <a:gd name="T17" fmla="*/ 0 h 3684"/>
                <a:gd name="T18" fmla="*/ 6397 w 7925"/>
                <a:gd name="T19" fmla="*/ 297 h 3684"/>
                <a:gd name="T20" fmla="*/ 5751 w 7925"/>
                <a:gd name="T21" fmla="*/ 567 h 3684"/>
                <a:gd name="T22" fmla="*/ 5096 w 7925"/>
                <a:gd name="T23" fmla="*/ 829 h 3684"/>
                <a:gd name="T24" fmla="*/ 3822 w 7925"/>
                <a:gd name="T25" fmla="*/ 1404 h 3684"/>
                <a:gd name="T26" fmla="*/ 2199 w 7925"/>
                <a:gd name="T27" fmla="*/ 2138 h 3684"/>
                <a:gd name="T28" fmla="*/ 1938 w 7925"/>
                <a:gd name="T29" fmla="*/ 2251 h 3684"/>
                <a:gd name="T30" fmla="*/ 1911 w 7925"/>
                <a:gd name="T31" fmla="*/ 2207 h 3684"/>
                <a:gd name="T32" fmla="*/ 1144 w 7925"/>
                <a:gd name="T33" fmla="*/ 2574 h 3684"/>
                <a:gd name="T34" fmla="*/ 0 w 7925"/>
                <a:gd name="T35" fmla="*/ 3011 h 3684"/>
                <a:gd name="T36" fmla="*/ 0 w 7925"/>
                <a:gd name="T37" fmla="*/ 3683 h 3684"/>
                <a:gd name="T38" fmla="*/ 2304 w 7925"/>
                <a:gd name="T39" fmla="*/ 2653 h 3684"/>
                <a:gd name="T40" fmla="*/ 2374 w 7925"/>
                <a:gd name="T41" fmla="*/ 2600 h 3684"/>
                <a:gd name="T42" fmla="*/ 2514 w 7925"/>
                <a:gd name="T43" fmla="*/ 2540 h 3684"/>
                <a:gd name="T44" fmla="*/ 2514 w 7925"/>
                <a:gd name="T45" fmla="*/ 2540 h 3684"/>
                <a:gd name="T46" fmla="*/ 2627 w 7925"/>
                <a:gd name="T47" fmla="*/ 2495 h 3684"/>
                <a:gd name="T48" fmla="*/ 3011 w 7925"/>
                <a:gd name="T49" fmla="*/ 2330 h 3684"/>
                <a:gd name="T50" fmla="*/ 3011 w 7925"/>
                <a:gd name="T51" fmla="*/ 2330 h 3684"/>
                <a:gd name="T52" fmla="*/ 3011 w 7925"/>
                <a:gd name="T53" fmla="*/ 2330 h 3684"/>
                <a:gd name="T54" fmla="*/ 3063 w 7925"/>
                <a:gd name="T55" fmla="*/ 2312 h 3684"/>
                <a:gd name="T56" fmla="*/ 3212 w 7925"/>
                <a:gd name="T57" fmla="*/ 2242 h 3684"/>
                <a:gd name="T58" fmla="*/ 3151 w 7925"/>
                <a:gd name="T59" fmla="*/ 2356 h 3684"/>
                <a:gd name="T60" fmla="*/ 3151 w 7925"/>
                <a:gd name="T61" fmla="*/ 2356 h 3684"/>
                <a:gd name="T62" fmla="*/ 3151 w 7925"/>
                <a:gd name="T63" fmla="*/ 2356 h 3684"/>
                <a:gd name="T64" fmla="*/ 3185 w 7925"/>
                <a:gd name="T65" fmla="*/ 2383 h 3684"/>
                <a:gd name="T66" fmla="*/ 3185 w 7925"/>
                <a:gd name="T67" fmla="*/ 2383 h 3684"/>
                <a:gd name="T68" fmla="*/ 3185 w 7925"/>
                <a:gd name="T69" fmla="*/ 2383 h 3684"/>
                <a:gd name="T70" fmla="*/ 3185 w 7925"/>
                <a:gd name="T71" fmla="*/ 2383 h 3684"/>
                <a:gd name="T72" fmla="*/ 3185 w 7925"/>
                <a:gd name="T73" fmla="*/ 2383 h 3684"/>
                <a:gd name="T74" fmla="*/ 3203 w 7925"/>
                <a:gd name="T75" fmla="*/ 2383 h 3684"/>
                <a:gd name="T76" fmla="*/ 3203 w 7925"/>
                <a:gd name="T77" fmla="*/ 2383 h 3684"/>
                <a:gd name="T78" fmla="*/ 3212 w 7925"/>
                <a:gd name="T79" fmla="*/ 2374 h 3684"/>
                <a:gd name="T80" fmla="*/ 3212 w 7925"/>
                <a:gd name="T81" fmla="*/ 2374 h 3684"/>
                <a:gd name="T82" fmla="*/ 3221 w 7925"/>
                <a:gd name="T83" fmla="*/ 2374 h 3684"/>
                <a:gd name="T84" fmla="*/ 3221 w 7925"/>
                <a:gd name="T85" fmla="*/ 2374 h 3684"/>
                <a:gd name="T86" fmla="*/ 3221 w 7925"/>
                <a:gd name="T87" fmla="*/ 2374 h 3684"/>
                <a:gd name="T88" fmla="*/ 3221 w 7925"/>
                <a:gd name="T89" fmla="*/ 2374 h 3684"/>
                <a:gd name="T90" fmla="*/ 3221 w 7925"/>
                <a:gd name="T91" fmla="*/ 2374 h 3684"/>
                <a:gd name="T92" fmla="*/ 3238 w 7925"/>
                <a:gd name="T93" fmla="*/ 2365 h 3684"/>
                <a:gd name="T94" fmla="*/ 3945 w 7925"/>
                <a:gd name="T95" fmla="*/ 2033 h 3684"/>
                <a:gd name="T96" fmla="*/ 3962 w 7925"/>
                <a:gd name="T97" fmla="*/ 2024 h 3684"/>
                <a:gd name="T98" fmla="*/ 4835 w 7925"/>
                <a:gd name="T99" fmla="*/ 1614 h 3684"/>
                <a:gd name="T100" fmla="*/ 4869 w 7925"/>
                <a:gd name="T101" fmla="*/ 1596 h 3684"/>
                <a:gd name="T102" fmla="*/ 4869 w 7925"/>
                <a:gd name="T103" fmla="*/ 1596 h 3684"/>
                <a:gd name="T104" fmla="*/ 4922 w 7925"/>
                <a:gd name="T105" fmla="*/ 1571 h 3684"/>
                <a:gd name="T106" fmla="*/ 5087 w 7925"/>
                <a:gd name="T107" fmla="*/ 1238 h 3684"/>
                <a:gd name="T108" fmla="*/ 5620 w 7925"/>
                <a:gd name="T109" fmla="*/ 994 h 3684"/>
                <a:gd name="T110" fmla="*/ 7146 w 7925"/>
                <a:gd name="T111" fmla="*/ 366 h 3684"/>
                <a:gd name="T112" fmla="*/ 7539 w 7925"/>
                <a:gd name="T113" fmla="*/ 219 h 3684"/>
                <a:gd name="T114" fmla="*/ 7924 w 7925"/>
                <a:gd name="T115" fmla="*/ 105 h 3684"/>
                <a:gd name="T116" fmla="*/ 7627 w 7925"/>
                <a:gd name="T117" fmla="*/ 87 h 3684"/>
                <a:gd name="T118" fmla="*/ 3176 w 7925"/>
                <a:gd name="T119" fmla="*/ 2182 h 3684"/>
                <a:gd name="T120" fmla="*/ 3168 w 7925"/>
                <a:gd name="T121" fmla="*/ 2190 h 3684"/>
                <a:gd name="T122" fmla="*/ 3168 w 7925"/>
                <a:gd name="T123" fmla="*/ 2190 h 3684"/>
                <a:gd name="T124" fmla="*/ 3176 w 7925"/>
                <a:gd name="T125" fmla="*/ 2182 h 3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25" h="3684">
                  <a:moveTo>
                    <a:pt x="7627" y="87"/>
                  </a:moveTo>
                  <a:lnTo>
                    <a:pt x="7408" y="131"/>
                  </a:lnTo>
                  <a:lnTo>
                    <a:pt x="5515" y="881"/>
                  </a:lnTo>
                  <a:lnTo>
                    <a:pt x="3317" y="1858"/>
                  </a:lnTo>
                  <a:lnTo>
                    <a:pt x="5192" y="934"/>
                  </a:lnTo>
                  <a:lnTo>
                    <a:pt x="6929" y="166"/>
                  </a:lnTo>
                  <a:lnTo>
                    <a:pt x="7321" y="0"/>
                  </a:lnTo>
                  <a:lnTo>
                    <a:pt x="7112" y="0"/>
                  </a:lnTo>
                  <a:lnTo>
                    <a:pt x="7112" y="0"/>
                  </a:lnTo>
                  <a:lnTo>
                    <a:pt x="6397" y="297"/>
                  </a:lnTo>
                  <a:lnTo>
                    <a:pt x="5751" y="567"/>
                  </a:lnTo>
                  <a:lnTo>
                    <a:pt x="5096" y="829"/>
                  </a:lnTo>
                  <a:lnTo>
                    <a:pt x="3822" y="1404"/>
                  </a:lnTo>
                  <a:lnTo>
                    <a:pt x="2199" y="2138"/>
                  </a:lnTo>
                  <a:lnTo>
                    <a:pt x="1938" y="2251"/>
                  </a:lnTo>
                  <a:lnTo>
                    <a:pt x="1911" y="2207"/>
                  </a:lnTo>
                  <a:lnTo>
                    <a:pt x="1144" y="2574"/>
                  </a:lnTo>
                  <a:lnTo>
                    <a:pt x="0" y="3011"/>
                  </a:lnTo>
                  <a:lnTo>
                    <a:pt x="0" y="3683"/>
                  </a:lnTo>
                  <a:lnTo>
                    <a:pt x="2304" y="2653"/>
                  </a:lnTo>
                  <a:lnTo>
                    <a:pt x="2374" y="2600"/>
                  </a:lnTo>
                  <a:lnTo>
                    <a:pt x="2514" y="2540"/>
                  </a:lnTo>
                  <a:lnTo>
                    <a:pt x="2514" y="2540"/>
                  </a:lnTo>
                  <a:lnTo>
                    <a:pt x="2627" y="2495"/>
                  </a:lnTo>
                  <a:lnTo>
                    <a:pt x="3011" y="2330"/>
                  </a:lnTo>
                  <a:lnTo>
                    <a:pt x="3011" y="2330"/>
                  </a:lnTo>
                  <a:lnTo>
                    <a:pt x="3011" y="2330"/>
                  </a:lnTo>
                  <a:lnTo>
                    <a:pt x="3063" y="2312"/>
                  </a:lnTo>
                  <a:lnTo>
                    <a:pt x="3212" y="2242"/>
                  </a:lnTo>
                  <a:lnTo>
                    <a:pt x="3151" y="2356"/>
                  </a:lnTo>
                  <a:lnTo>
                    <a:pt x="3151" y="2356"/>
                  </a:lnTo>
                  <a:lnTo>
                    <a:pt x="3151" y="2356"/>
                  </a:lnTo>
                  <a:lnTo>
                    <a:pt x="3185" y="2383"/>
                  </a:lnTo>
                  <a:lnTo>
                    <a:pt x="3185" y="2383"/>
                  </a:lnTo>
                  <a:lnTo>
                    <a:pt x="3185" y="2383"/>
                  </a:lnTo>
                  <a:lnTo>
                    <a:pt x="3185" y="2383"/>
                  </a:lnTo>
                  <a:lnTo>
                    <a:pt x="3185" y="2383"/>
                  </a:lnTo>
                  <a:lnTo>
                    <a:pt x="3203" y="2383"/>
                  </a:lnTo>
                  <a:lnTo>
                    <a:pt x="3203" y="2383"/>
                  </a:lnTo>
                  <a:lnTo>
                    <a:pt x="3212" y="2374"/>
                  </a:lnTo>
                  <a:lnTo>
                    <a:pt x="3212" y="2374"/>
                  </a:lnTo>
                  <a:lnTo>
                    <a:pt x="3221" y="2374"/>
                  </a:lnTo>
                  <a:lnTo>
                    <a:pt x="3221" y="2374"/>
                  </a:lnTo>
                  <a:lnTo>
                    <a:pt x="3221" y="2374"/>
                  </a:lnTo>
                  <a:lnTo>
                    <a:pt x="3221" y="2374"/>
                  </a:lnTo>
                  <a:lnTo>
                    <a:pt x="3221" y="2374"/>
                  </a:lnTo>
                  <a:lnTo>
                    <a:pt x="3238" y="2365"/>
                  </a:lnTo>
                  <a:lnTo>
                    <a:pt x="3945" y="2033"/>
                  </a:lnTo>
                  <a:lnTo>
                    <a:pt x="3962" y="2024"/>
                  </a:lnTo>
                  <a:lnTo>
                    <a:pt x="4835" y="1614"/>
                  </a:lnTo>
                  <a:lnTo>
                    <a:pt x="4869" y="1596"/>
                  </a:lnTo>
                  <a:lnTo>
                    <a:pt x="4869" y="1596"/>
                  </a:lnTo>
                  <a:lnTo>
                    <a:pt x="4922" y="1571"/>
                  </a:lnTo>
                  <a:lnTo>
                    <a:pt x="5087" y="1238"/>
                  </a:lnTo>
                  <a:lnTo>
                    <a:pt x="5620" y="994"/>
                  </a:lnTo>
                  <a:lnTo>
                    <a:pt x="7146" y="366"/>
                  </a:lnTo>
                  <a:lnTo>
                    <a:pt x="7539" y="219"/>
                  </a:lnTo>
                  <a:lnTo>
                    <a:pt x="7924" y="105"/>
                  </a:lnTo>
                  <a:lnTo>
                    <a:pt x="7627" y="87"/>
                  </a:lnTo>
                  <a:close/>
                  <a:moveTo>
                    <a:pt x="3176" y="2182"/>
                  </a:moveTo>
                  <a:lnTo>
                    <a:pt x="3168" y="2190"/>
                  </a:lnTo>
                  <a:lnTo>
                    <a:pt x="3168" y="2190"/>
                  </a:lnTo>
                  <a:lnTo>
                    <a:pt x="3176" y="2182"/>
                  </a:lnTo>
                  <a:close/>
                </a:path>
              </a:pathLst>
            </a:custGeom>
            <a:solidFill>
              <a:srgbClr val="3333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 name="Freeform 16">
              <a:extLst>
                <a:ext uri="{FF2B5EF4-FFF2-40B4-BE49-F238E27FC236}">
                  <a16:creationId xmlns:a16="http://schemas.microsoft.com/office/drawing/2014/main" id="{36B7E19B-B7FE-7EE5-DBE9-79EF5F3C7F77}"/>
                </a:ext>
              </a:extLst>
            </p:cNvPr>
            <p:cNvSpPr>
              <a:spLocks noChangeArrowheads="1"/>
            </p:cNvSpPr>
            <p:nvPr/>
          </p:nvSpPr>
          <p:spPr bwMode="auto">
            <a:xfrm>
              <a:off x="101600" y="3678238"/>
              <a:ext cx="2852737" cy="1325562"/>
            </a:xfrm>
            <a:custGeom>
              <a:avLst/>
              <a:gdLst>
                <a:gd name="T0" fmla="*/ 7627 w 7925"/>
                <a:gd name="T1" fmla="*/ 87 h 3684"/>
                <a:gd name="T2" fmla="*/ 7408 w 7925"/>
                <a:gd name="T3" fmla="*/ 131 h 3684"/>
                <a:gd name="T4" fmla="*/ 5515 w 7925"/>
                <a:gd name="T5" fmla="*/ 881 h 3684"/>
                <a:gd name="T6" fmla="*/ 3317 w 7925"/>
                <a:gd name="T7" fmla="*/ 1858 h 3684"/>
                <a:gd name="T8" fmla="*/ 5192 w 7925"/>
                <a:gd name="T9" fmla="*/ 934 h 3684"/>
                <a:gd name="T10" fmla="*/ 6929 w 7925"/>
                <a:gd name="T11" fmla="*/ 166 h 3684"/>
                <a:gd name="T12" fmla="*/ 7321 w 7925"/>
                <a:gd name="T13" fmla="*/ 0 h 3684"/>
                <a:gd name="T14" fmla="*/ 7112 w 7925"/>
                <a:gd name="T15" fmla="*/ 0 h 3684"/>
                <a:gd name="T16" fmla="*/ 7112 w 7925"/>
                <a:gd name="T17" fmla="*/ 0 h 3684"/>
                <a:gd name="T18" fmla="*/ 6397 w 7925"/>
                <a:gd name="T19" fmla="*/ 297 h 3684"/>
                <a:gd name="T20" fmla="*/ 5751 w 7925"/>
                <a:gd name="T21" fmla="*/ 567 h 3684"/>
                <a:gd name="T22" fmla="*/ 5096 w 7925"/>
                <a:gd name="T23" fmla="*/ 829 h 3684"/>
                <a:gd name="T24" fmla="*/ 3822 w 7925"/>
                <a:gd name="T25" fmla="*/ 1404 h 3684"/>
                <a:gd name="T26" fmla="*/ 2199 w 7925"/>
                <a:gd name="T27" fmla="*/ 2138 h 3684"/>
                <a:gd name="T28" fmla="*/ 1938 w 7925"/>
                <a:gd name="T29" fmla="*/ 2251 h 3684"/>
                <a:gd name="T30" fmla="*/ 1911 w 7925"/>
                <a:gd name="T31" fmla="*/ 2207 h 3684"/>
                <a:gd name="T32" fmla="*/ 1144 w 7925"/>
                <a:gd name="T33" fmla="*/ 2574 h 3684"/>
                <a:gd name="T34" fmla="*/ 0 w 7925"/>
                <a:gd name="T35" fmla="*/ 3011 h 3684"/>
                <a:gd name="T36" fmla="*/ 0 w 7925"/>
                <a:gd name="T37" fmla="*/ 3683 h 3684"/>
                <a:gd name="T38" fmla="*/ 2304 w 7925"/>
                <a:gd name="T39" fmla="*/ 2653 h 3684"/>
                <a:gd name="T40" fmla="*/ 2374 w 7925"/>
                <a:gd name="T41" fmla="*/ 2600 h 3684"/>
                <a:gd name="T42" fmla="*/ 2514 w 7925"/>
                <a:gd name="T43" fmla="*/ 2540 h 3684"/>
                <a:gd name="T44" fmla="*/ 2514 w 7925"/>
                <a:gd name="T45" fmla="*/ 2540 h 3684"/>
                <a:gd name="T46" fmla="*/ 2627 w 7925"/>
                <a:gd name="T47" fmla="*/ 2495 h 3684"/>
                <a:gd name="T48" fmla="*/ 3011 w 7925"/>
                <a:gd name="T49" fmla="*/ 2330 h 3684"/>
                <a:gd name="T50" fmla="*/ 3011 w 7925"/>
                <a:gd name="T51" fmla="*/ 2330 h 3684"/>
                <a:gd name="T52" fmla="*/ 3011 w 7925"/>
                <a:gd name="T53" fmla="*/ 2330 h 3684"/>
                <a:gd name="T54" fmla="*/ 3063 w 7925"/>
                <a:gd name="T55" fmla="*/ 2312 h 3684"/>
                <a:gd name="T56" fmla="*/ 3212 w 7925"/>
                <a:gd name="T57" fmla="*/ 2242 h 3684"/>
                <a:gd name="T58" fmla="*/ 3151 w 7925"/>
                <a:gd name="T59" fmla="*/ 2356 h 3684"/>
                <a:gd name="T60" fmla="*/ 3151 w 7925"/>
                <a:gd name="T61" fmla="*/ 2356 h 3684"/>
                <a:gd name="T62" fmla="*/ 3151 w 7925"/>
                <a:gd name="T63" fmla="*/ 2356 h 3684"/>
                <a:gd name="T64" fmla="*/ 3185 w 7925"/>
                <a:gd name="T65" fmla="*/ 2383 h 3684"/>
                <a:gd name="T66" fmla="*/ 3185 w 7925"/>
                <a:gd name="T67" fmla="*/ 2383 h 3684"/>
                <a:gd name="T68" fmla="*/ 3185 w 7925"/>
                <a:gd name="T69" fmla="*/ 2383 h 3684"/>
                <a:gd name="T70" fmla="*/ 3185 w 7925"/>
                <a:gd name="T71" fmla="*/ 2383 h 3684"/>
                <a:gd name="T72" fmla="*/ 3185 w 7925"/>
                <a:gd name="T73" fmla="*/ 2383 h 3684"/>
                <a:gd name="T74" fmla="*/ 3203 w 7925"/>
                <a:gd name="T75" fmla="*/ 2383 h 3684"/>
                <a:gd name="T76" fmla="*/ 3203 w 7925"/>
                <a:gd name="T77" fmla="*/ 2383 h 3684"/>
                <a:gd name="T78" fmla="*/ 3212 w 7925"/>
                <a:gd name="T79" fmla="*/ 2374 h 3684"/>
                <a:gd name="T80" fmla="*/ 3212 w 7925"/>
                <a:gd name="T81" fmla="*/ 2374 h 3684"/>
                <a:gd name="T82" fmla="*/ 3221 w 7925"/>
                <a:gd name="T83" fmla="*/ 2374 h 3684"/>
                <a:gd name="T84" fmla="*/ 3221 w 7925"/>
                <a:gd name="T85" fmla="*/ 2374 h 3684"/>
                <a:gd name="T86" fmla="*/ 3221 w 7925"/>
                <a:gd name="T87" fmla="*/ 2374 h 3684"/>
                <a:gd name="T88" fmla="*/ 3221 w 7925"/>
                <a:gd name="T89" fmla="*/ 2374 h 3684"/>
                <a:gd name="T90" fmla="*/ 3221 w 7925"/>
                <a:gd name="T91" fmla="*/ 2374 h 3684"/>
                <a:gd name="T92" fmla="*/ 3238 w 7925"/>
                <a:gd name="T93" fmla="*/ 2365 h 3684"/>
                <a:gd name="T94" fmla="*/ 3945 w 7925"/>
                <a:gd name="T95" fmla="*/ 2033 h 3684"/>
                <a:gd name="T96" fmla="*/ 3962 w 7925"/>
                <a:gd name="T97" fmla="*/ 2024 h 3684"/>
                <a:gd name="T98" fmla="*/ 4835 w 7925"/>
                <a:gd name="T99" fmla="*/ 1614 h 3684"/>
                <a:gd name="T100" fmla="*/ 4869 w 7925"/>
                <a:gd name="T101" fmla="*/ 1596 h 3684"/>
                <a:gd name="T102" fmla="*/ 4869 w 7925"/>
                <a:gd name="T103" fmla="*/ 1596 h 3684"/>
                <a:gd name="T104" fmla="*/ 4922 w 7925"/>
                <a:gd name="T105" fmla="*/ 1571 h 3684"/>
                <a:gd name="T106" fmla="*/ 5087 w 7925"/>
                <a:gd name="T107" fmla="*/ 1238 h 3684"/>
                <a:gd name="T108" fmla="*/ 5620 w 7925"/>
                <a:gd name="T109" fmla="*/ 994 h 3684"/>
                <a:gd name="T110" fmla="*/ 7146 w 7925"/>
                <a:gd name="T111" fmla="*/ 366 h 3684"/>
                <a:gd name="T112" fmla="*/ 7539 w 7925"/>
                <a:gd name="T113" fmla="*/ 219 h 3684"/>
                <a:gd name="T114" fmla="*/ 7924 w 7925"/>
                <a:gd name="T115" fmla="*/ 105 h 3684"/>
                <a:gd name="T116" fmla="*/ 7627 w 7925"/>
                <a:gd name="T117" fmla="*/ 87 h 3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25" h="3684">
                  <a:moveTo>
                    <a:pt x="7627" y="87"/>
                  </a:moveTo>
                  <a:lnTo>
                    <a:pt x="7408" y="131"/>
                  </a:lnTo>
                  <a:lnTo>
                    <a:pt x="5515" y="881"/>
                  </a:lnTo>
                  <a:lnTo>
                    <a:pt x="3317" y="1858"/>
                  </a:lnTo>
                  <a:lnTo>
                    <a:pt x="5192" y="934"/>
                  </a:lnTo>
                  <a:lnTo>
                    <a:pt x="6929" y="166"/>
                  </a:lnTo>
                  <a:lnTo>
                    <a:pt x="7321" y="0"/>
                  </a:lnTo>
                  <a:lnTo>
                    <a:pt x="7112" y="0"/>
                  </a:lnTo>
                  <a:lnTo>
                    <a:pt x="7112" y="0"/>
                  </a:lnTo>
                  <a:lnTo>
                    <a:pt x="6397" y="297"/>
                  </a:lnTo>
                  <a:lnTo>
                    <a:pt x="5751" y="567"/>
                  </a:lnTo>
                  <a:lnTo>
                    <a:pt x="5096" y="829"/>
                  </a:lnTo>
                  <a:lnTo>
                    <a:pt x="3822" y="1404"/>
                  </a:lnTo>
                  <a:lnTo>
                    <a:pt x="2199" y="2138"/>
                  </a:lnTo>
                  <a:lnTo>
                    <a:pt x="1938" y="2251"/>
                  </a:lnTo>
                  <a:lnTo>
                    <a:pt x="1911" y="2207"/>
                  </a:lnTo>
                  <a:lnTo>
                    <a:pt x="1144" y="2574"/>
                  </a:lnTo>
                  <a:lnTo>
                    <a:pt x="0" y="3011"/>
                  </a:lnTo>
                  <a:lnTo>
                    <a:pt x="0" y="3683"/>
                  </a:lnTo>
                  <a:lnTo>
                    <a:pt x="2304" y="2653"/>
                  </a:lnTo>
                  <a:lnTo>
                    <a:pt x="2374" y="2600"/>
                  </a:lnTo>
                  <a:lnTo>
                    <a:pt x="2514" y="2540"/>
                  </a:lnTo>
                  <a:lnTo>
                    <a:pt x="2514" y="2540"/>
                  </a:lnTo>
                  <a:lnTo>
                    <a:pt x="2627" y="2495"/>
                  </a:lnTo>
                  <a:lnTo>
                    <a:pt x="3011" y="2330"/>
                  </a:lnTo>
                  <a:lnTo>
                    <a:pt x="3011" y="2330"/>
                  </a:lnTo>
                  <a:lnTo>
                    <a:pt x="3011" y="2330"/>
                  </a:lnTo>
                  <a:lnTo>
                    <a:pt x="3063" y="2312"/>
                  </a:lnTo>
                  <a:lnTo>
                    <a:pt x="3212" y="2242"/>
                  </a:lnTo>
                  <a:lnTo>
                    <a:pt x="3151" y="2356"/>
                  </a:lnTo>
                  <a:lnTo>
                    <a:pt x="3151" y="2356"/>
                  </a:lnTo>
                  <a:lnTo>
                    <a:pt x="3151" y="2356"/>
                  </a:lnTo>
                  <a:lnTo>
                    <a:pt x="3185" y="2383"/>
                  </a:lnTo>
                  <a:lnTo>
                    <a:pt x="3185" y="2383"/>
                  </a:lnTo>
                  <a:lnTo>
                    <a:pt x="3185" y="2383"/>
                  </a:lnTo>
                  <a:lnTo>
                    <a:pt x="3185" y="2383"/>
                  </a:lnTo>
                  <a:lnTo>
                    <a:pt x="3185" y="2383"/>
                  </a:lnTo>
                  <a:lnTo>
                    <a:pt x="3203" y="2383"/>
                  </a:lnTo>
                  <a:lnTo>
                    <a:pt x="3203" y="2383"/>
                  </a:lnTo>
                  <a:lnTo>
                    <a:pt x="3212" y="2374"/>
                  </a:lnTo>
                  <a:lnTo>
                    <a:pt x="3212" y="2374"/>
                  </a:lnTo>
                  <a:lnTo>
                    <a:pt x="3221" y="2374"/>
                  </a:lnTo>
                  <a:lnTo>
                    <a:pt x="3221" y="2374"/>
                  </a:lnTo>
                  <a:lnTo>
                    <a:pt x="3221" y="2374"/>
                  </a:lnTo>
                  <a:lnTo>
                    <a:pt x="3221" y="2374"/>
                  </a:lnTo>
                  <a:lnTo>
                    <a:pt x="3221" y="2374"/>
                  </a:lnTo>
                  <a:lnTo>
                    <a:pt x="3238" y="2365"/>
                  </a:lnTo>
                  <a:lnTo>
                    <a:pt x="3945" y="2033"/>
                  </a:lnTo>
                  <a:lnTo>
                    <a:pt x="3962" y="2024"/>
                  </a:lnTo>
                  <a:lnTo>
                    <a:pt x="4835" y="1614"/>
                  </a:lnTo>
                  <a:lnTo>
                    <a:pt x="4869" y="1596"/>
                  </a:lnTo>
                  <a:lnTo>
                    <a:pt x="4869" y="1596"/>
                  </a:lnTo>
                  <a:lnTo>
                    <a:pt x="4922" y="1571"/>
                  </a:lnTo>
                  <a:lnTo>
                    <a:pt x="5087" y="1238"/>
                  </a:lnTo>
                  <a:lnTo>
                    <a:pt x="5620" y="994"/>
                  </a:lnTo>
                  <a:lnTo>
                    <a:pt x="7146" y="366"/>
                  </a:lnTo>
                  <a:lnTo>
                    <a:pt x="7539" y="219"/>
                  </a:lnTo>
                  <a:lnTo>
                    <a:pt x="7924" y="105"/>
                  </a:lnTo>
                  <a:lnTo>
                    <a:pt x="7627" y="87"/>
                  </a:lnTo>
                </a:path>
              </a:pathLst>
            </a:custGeom>
            <a:solidFill>
              <a:srgbClr val="AFB2B2"/>
            </a:solidFill>
            <a:ln w="9525" cap="flat">
              <a:solidFill>
                <a:srgbClr val="AFB2B2"/>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 name="Freeform 17">
              <a:extLst>
                <a:ext uri="{FF2B5EF4-FFF2-40B4-BE49-F238E27FC236}">
                  <a16:creationId xmlns:a16="http://schemas.microsoft.com/office/drawing/2014/main" id="{74F9C140-50DD-7948-75AE-C0436D1E3F2B}"/>
                </a:ext>
              </a:extLst>
            </p:cNvPr>
            <p:cNvSpPr>
              <a:spLocks noChangeArrowheads="1"/>
            </p:cNvSpPr>
            <p:nvPr/>
          </p:nvSpPr>
          <p:spPr bwMode="auto">
            <a:xfrm>
              <a:off x="1241425" y="4464050"/>
              <a:ext cx="3175" cy="3175"/>
            </a:xfrm>
            <a:custGeom>
              <a:avLst/>
              <a:gdLst>
                <a:gd name="T0" fmla="*/ 8 w 9"/>
                <a:gd name="T1" fmla="*/ 0 h 9"/>
                <a:gd name="T2" fmla="*/ 0 w 9"/>
                <a:gd name="T3" fmla="*/ 8 h 9"/>
                <a:gd name="T4" fmla="*/ 0 w 9"/>
                <a:gd name="T5" fmla="*/ 8 h 9"/>
                <a:gd name="T6" fmla="*/ 8 w 9"/>
                <a:gd name="T7" fmla="*/ 0 h 9"/>
              </a:gdLst>
              <a:ahLst/>
              <a:cxnLst>
                <a:cxn ang="0">
                  <a:pos x="T0" y="T1"/>
                </a:cxn>
                <a:cxn ang="0">
                  <a:pos x="T2" y="T3"/>
                </a:cxn>
                <a:cxn ang="0">
                  <a:pos x="T4" y="T5"/>
                </a:cxn>
                <a:cxn ang="0">
                  <a:pos x="T6" y="T7"/>
                </a:cxn>
              </a:cxnLst>
              <a:rect l="0" t="0" r="r" b="b"/>
              <a:pathLst>
                <a:path w="9" h="9">
                  <a:moveTo>
                    <a:pt x="8" y="0"/>
                  </a:moveTo>
                  <a:lnTo>
                    <a:pt x="0" y="8"/>
                  </a:lnTo>
                  <a:lnTo>
                    <a:pt x="0" y="8"/>
                  </a:lnTo>
                  <a:lnTo>
                    <a:pt x="8" y="0"/>
                  </a:lnTo>
                </a:path>
              </a:pathLst>
            </a:custGeom>
            <a:solidFill>
              <a:srgbClr val="3333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8" name="Freeform 18">
              <a:extLst>
                <a:ext uri="{FF2B5EF4-FFF2-40B4-BE49-F238E27FC236}">
                  <a16:creationId xmlns:a16="http://schemas.microsoft.com/office/drawing/2014/main" id="{C90DC0D8-6E76-063A-6C9E-1C56FC4207E7}"/>
                </a:ext>
              </a:extLst>
            </p:cNvPr>
            <p:cNvSpPr>
              <a:spLocks noChangeArrowheads="1"/>
            </p:cNvSpPr>
            <p:nvPr/>
          </p:nvSpPr>
          <p:spPr bwMode="auto">
            <a:xfrm>
              <a:off x="2768600" y="2189163"/>
              <a:ext cx="153988" cy="220662"/>
            </a:xfrm>
            <a:custGeom>
              <a:avLst/>
              <a:gdLst>
                <a:gd name="T0" fmla="*/ 375 w 429"/>
                <a:gd name="T1" fmla="*/ 26 h 611"/>
                <a:gd name="T2" fmla="*/ 428 w 429"/>
                <a:gd name="T3" fmla="*/ 148 h 611"/>
                <a:gd name="T4" fmla="*/ 428 w 429"/>
                <a:gd name="T5" fmla="*/ 148 h 611"/>
                <a:gd name="T6" fmla="*/ 428 w 429"/>
                <a:gd name="T7" fmla="*/ 165 h 611"/>
                <a:gd name="T8" fmla="*/ 411 w 429"/>
                <a:gd name="T9" fmla="*/ 201 h 611"/>
                <a:gd name="T10" fmla="*/ 411 w 429"/>
                <a:gd name="T11" fmla="*/ 201 h 611"/>
                <a:gd name="T12" fmla="*/ 420 w 429"/>
                <a:gd name="T13" fmla="*/ 226 h 611"/>
                <a:gd name="T14" fmla="*/ 428 w 429"/>
                <a:gd name="T15" fmla="*/ 261 h 611"/>
                <a:gd name="T16" fmla="*/ 428 w 429"/>
                <a:gd name="T17" fmla="*/ 261 h 611"/>
                <a:gd name="T18" fmla="*/ 420 w 429"/>
                <a:gd name="T19" fmla="*/ 418 h 611"/>
                <a:gd name="T20" fmla="*/ 384 w 429"/>
                <a:gd name="T21" fmla="*/ 471 h 611"/>
                <a:gd name="T22" fmla="*/ 332 w 429"/>
                <a:gd name="T23" fmla="*/ 479 h 611"/>
                <a:gd name="T24" fmla="*/ 332 w 429"/>
                <a:gd name="T25" fmla="*/ 610 h 611"/>
                <a:gd name="T26" fmla="*/ 35 w 429"/>
                <a:gd name="T27" fmla="*/ 610 h 611"/>
                <a:gd name="T28" fmla="*/ 53 w 429"/>
                <a:gd name="T29" fmla="*/ 409 h 611"/>
                <a:gd name="T30" fmla="*/ 53 w 429"/>
                <a:gd name="T31" fmla="*/ 409 h 611"/>
                <a:gd name="T32" fmla="*/ 35 w 429"/>
                <a:gd name="T33" fmla="*/ 366 h 611"/>
                <a:gd name="T34" fmla="*/ 9 w 429"/>
                <a:gd name="T35" fmla="*/ 270 h 611"/>
                <a:gd name="T36" fmla="*/ 0 w 429"/>
                <a:gd name="T37" fmla="*/ 217 h 611"/>
                <a:gd name="T38" fmla="*/ 0 w 429"/>
                <a:gd name="T39" fmla="*/ 157 h 611"/>
                <a:gd name="T40" fmla="*/ 18 w 429"/>
                <a:gd name="T41" fmla="*/ 113 h 611"/>
                <a:gd name="T42" fmla="*/ 35 w 429"/>
                <a:gd name="T43" fmla="*/ 87 h 611"/>
                <a:gd name="T44" fmla="*/ 53 w 429"/>
                <a:gd name="T45" fmla="*/ 69 h 611"/>
                <a:gd name="T46" fmla="*/ 53 w 429"/>
                <a:gd name="T47" fmla="*/ 69 h 611"/>
                <a:gd name="T48" fmla="*/ 71 w 429"/>
                <a:gd name="T49" fmla="*/ 52 h 611"/>
                <a:gd name="T50" fmla="*/ 96 w 429"/>
                <a:gd name="T51" fmla="*/ 34 h 611"/>
                <a:gd name="T52" fmla="*/ 140 w 429"/>
                <a:gd name="T53" fmla="*/ 17 h 611"/>
                <a:gd name="T54" fmla="*/ 183 w 429"/>
                <a:gd name="T55" fmla="*/ 9 h 611"/>
                <a:gd name="T56" fmla="*/ 236 w 429"/>
                <a:gd name="T57" fmla="*/ 0 h 611"/>
                <a:gd name="T58" fmla="*/ 297 w 429"/>
                <a:gd name="T59" fmla="*/ 9 h 611"/>
                <a:gd name="T60" fmla="*/ 375 w 429"/>
                <a:gd name="T61" fmla="*/ 26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9" h="611">
                  <a:moveTo>
                    <a:pt x="375" y="26"/>
                  </a:moveTo>
                  <a:lnTo>
                    <a:pt x="428" y="148"/>
                  </a:lnTo>
                  <a:lnTo>
                    <a:pt x="428" y="148"/>
                  </a:lnTo>
                  <a:lnTo>
                    <a:pt x="428" y="165"/>
                  </a:lnTo>
                  <a:lnTo>
                    <a:pt x="411" y="201"/>
                  </a:lnTo>
                  <a:lnTo>
                    <a:pt x="411" y="201"/>
                  </a:lnTo>
                  <a:lnTo>
                    <a:pt x="420" y="226"/>
                  </a:lnTo>
                  <a:lnTo>
                    <a:pt x="428" y="261"/>
                  </a:lnTo>
                  <a:lnTo>
                    <a:pt x="428" y="261"/>
                  </a:lnTo>
                  <a:lnTo>
                    <a:pt x="420" y="418"/>
                  </a:lnTo>
                  <a:lnTo>
                    <a:pt x="384" y="471"/>
                  </a:lnTo>
                  <a:lnTo>
                    <a:pt x="332" y="479"/>
                  </a:lnTo>
                  <a:lnTo>
                    <a:pt x="332" y="610"/>
                  </a:lnTo>
                  <a:lnTo>
                    <a:pt x="35" y="610"/>
                  </a:lnTo>
                  <a:lnTo>
                    <a:pt x="53" y="409"/>
                  </a:lnTo>
                  <a:lnTo>
                    <a:pt x="53" y="409"/>
                  </a:lnTo>
                  <a:lnTo>
                    <a:pt x="35" y="366"/>
                  </a:lnTo>
                  <a:lnTo>
                    <a:pt x="9" y="270"/>
                  </a:lnTo>
                  <a:lnTo>
                    <a:pt x="0" y="217"/>
                  </a:lnTo>
                  <a:lnTo>
                    <a:pt x="0" y="157"/>
                  </a:lnTo>
                  <a:lnTo>
                    <a:pt x="18" y="113"/>
                  </a:lnTo>
                  <a:lnTo>
                    <a:pt x="35" y="87"/>
                  </a:lnTo>
                  <a:lnTo>
                    <a:pt x="53" y="69"/>
                  </a:lnTo>
                  <a:lnTo>
                    <a:pt x="53" y="69"/>
                  </a:lnTo>
                  <a:lnTo>
                    <a:pt x="71" y="52"/>
                  </a:lnTo>
                  <a:lnTo>
                    <a:pt x="96" y="34"/>
                  </a:lnTo>
                  <a:lnTo>
                    <a:pt x="140" y="17"/>
                  </a:lnTo>
                  <a:lnTo>
                    <a:pt x="183" y="9"/>
                  </a:lnTo>
                  <a:lnTo>
                    <a:pt x="236" y="0"/>
                  </a:lnTo>
                  <a:lnTo>
                    <a:pt x="297" y="9"/>
                  </a:lnTo>
                  <a:lnTo>
                    <a:pt x="375" y="26"/>
                  </a:lnTo>
                </a:path>
              </a:pathLst>
            </a:custGeom>
            <a:solidFill>
              <a:srgbClr val="B0887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9" name="Freeform 19">
              <a:extLst>
                <a:ext uri="{FF2B5EF4-FFF2-40B4-BE49-F238E27FC236}">
                  <a16:creationId xmlns:a16="http://schemas.microsoft.com/office/drawing/2014/main" id="{83B6E973-A01C-B4B2-6FDD-2E9584E2B8A9}"/>
                </a:ext>
              </a:extLst>
            </p:cNvPr>
            <p:cNvSpPr>
              <a:spLocks noChangeArrowheads="1"/>
            </p:cNvSpPr>
            <p:nvPr/>
          </p:nvSpPr>
          <p:spPr bwMode="auto">
            <a:xfrm>
              <a:off x="2749550" y="2157413"/>
              <a:ext cx="182563" cy="179387"/>
            </a:xfrm>
            <a:custGeom>
              <a:avLst/>
              <a:gdLst>
                <a:gd name="T0" fmla="*/ 105 w 507"/>
                <a:gd name="T1" fmla="*/ 497 h 498"/>
                <a:gd name="T2" fmla="*/ 280 w 507"/>
                <a:gd name="T3" fmla="*/ 497 h 498"/>
                <a:gd name="T4" fmla="*/ 340 w 507"/>
                <a:gd name="T5" fmla="*/ 410 h 498"/>
                <a:gd name="T6" fmla="*/ 340 w 507"/>
                <a:gd name="T7" fmla="*/ 410 h 498"/>
                <a:gd name="T8" fmla="*/ 323 w 507"/>
                <a:gd name="T9" fmla="*/ 393 h 498"/>
                <a:gd name="T10" fmla="*/ 306 w 507"/>
                <a:gd name="T11" fmla="*/ 367 h 498"/>
                <a:gd name="T12" fmla="*/ 306 w 507"/>
                <a:gd name="T13" fmla="*/ 349 h 498"/>
                <a:gd name="T14" fmla="*/ 297 w 507"/>
                <a:gd name="T15" fmla="*/ 332 h 498"/>
                <a:gd name="T16" fmla="*/ 306 w 507"/>
                <a:gd name="T17" fmla="*/ 314 h 498"/>
                <a:gd name="T18" fmla="*/ 323 w 507"/>
                <a:gd name="T19" fmla="*/ 289 h 498"/>
                <a:gd name="T20" fmla="*/ 323 w 507"/>
                <a:gd name="T21" fmla="*/ 289 h 498"/>
                <a:gd name="T22" fmla="*/ 331 w 507"/>
                <a:gd name="T23" fmla="*/ 289 h 498"/>
                <a:gd name="T24" fmla="*/ 358 w 507"/>
                <a:gd name="T25" fmla="*/ 280 h 498"/>
                <a:gd name="T26" fmla="*/ 367 w 507"/>
                <a:gd name="T27" fmla="*/ 289 h 498"/>
                <a:gd name="T28" fmla="*/ 376 w 507"/>
                <a:gd name="T29" fmla="*/ 296 h 498"/>
                <a:gd name="T30" fmla="*/ 384 w 507"/>
                <a:gd name="T31" fmla="*/ 314 h 498"/>
                <a:gd name="T32" fmla="*/ 393 w 507"/>
                <a:gd name="T33" fmla="*/ 349 h 498"/>
                <a:gd name="T34" fmla="*/ 402 w 507"/>
                <a:gd name="T35" fmla="*/ 385 h 498"/>
                <a:gd name="T36" fmla="*/ 419 w 507"/>
                <a:gd name="T37" fmla="*/ 385 h 498"/>
                <a:gd name="T38" fmla="*/ 427 w 507"/>
                <a:gd name="T39" fmla="*/ 271 h 498"/>
                <a:gd name="T40" fmla="*/ 445 w 507"/>
                <a:gd name="T41" fmla="*/ 157 h 498"/>
                <a:gd name="T42" fmla="*/ 506 w 507"/>
                <a:gd name="T43" fmla="*/ 88 h 498"/>
                <a:gd name="T44" fmla="*/ 506 w 507"/>
                <a:gd name="T45" fmla="*/ 88 h 498"/>
                <a:gd name="T46" fmla="*/ 489 w 507"/>
                <a:gd name="T47" fmla="*/ 70 h 498"/>
                <a:gd name="T48" fmla="*/ 463 w 507"/>
                <a:gd name="T49" fmla="*/ 44 h 498"/>
                <a:gd name="T50" fmla="*/ 427 w 507"/>
                <a:gd name="T51" fmla="*/ 26 h 498"/>
                <a:gd name="T52" fmla="*/ 384 w 507"/>
                <a:gd name="T53" fmla="*/ 9 h 498"/>
                <a:gd name="T54" fmla="*/ 323 w 507"/>
                <a:gd name="T55" fmla="*/ 0 h 498"/>
                <a:gd name="T56" fmla="*/ 244 w 507"/>
                <a:gd name="T57" fmla="*/ 0 h 498"/>
                <a:gd name="T58" fmla="*/ 148 w 507"/>
                <a:gd name="T59" fmla="*/ 9 h 498"/>
                <a:gd name="T60" fmla="*/ 148 w 507"/>
                <a:gd name="T61" fmla="*/ 9 h 498"/>
                <a:gd name="T62" fmla="*/ 132 w 507"/>
                <a:gd name="T63" fmla="*/ 18 h 498"/>
                <a:gd name="T64" fmla="*/ 79 w 507"/>
                <a:gd name="T65" fmla="*/ 44 h 498"/>
                <a:gd name="T66" fmla="*/ 52 w 507"/>
                <a:gd name="T67" fmla="*/ 70 h 498"/>
                <a:gd name="T68" fmla="*/ 35 w 507"/>
                <a:gd name="T69" fmla="*/ 97 h 498"/>
                <a:gd name="T70" fmla="*/ 9 w 507"/>
                <a:gd name="T71" fmla="*/ 140 h 498"/>
                <a:gd name="T72" fmla="*/ 0 w 507"/>
                <a:gd name="T73" fmla="*/ 184 h 498"/>
                <a:gd name="T74" fmla="*/ 0 w 507"/>
                <a:gd name="T75" fmla="*/ 184 h 498"/>
                <a:gd name="T76" fmla="*/ 0 w 507"/>
                <a:gd name="T77" fmla="*/ 218 h 498"/>
                <a:gd name="T78" fmla="*/ 18 w 507"/>
                <a:gd name="T79" fmla="*/ 305 h 498"/>
                <a:gd name="T80" fmla="*/ 27 w 507"/>
                <a:gd name="T81" fmla="*/ 349 h 498"/>
                <a:gd name="T82" fmla="*/ 43 w 507"/>
                <a:gd name="T83" fmla="*/ 401 h 498"/>
                <a:gd name="T84" fmla="*/ 70 w 507"/>
                <a:gd name="T85" fmla="*/ 454 h 498"/>
                <a:gd name="T86" fmla="*/ 105 w 507"/>
                <a:gd name="T87"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7" h="498">
                  <a:moveTo>
                    <a:pt x="105" y="497"/>
                  </a:moveTo>
                  <a:lnTo>
                    <a:pt x="280" y="497"/>
                  </a:lnTo>
                  <a:lnTo>
                    <a:pt x="340" y="410"/>
                  </a:lnTo>
                  <a:lnTo>
                    <a:pt x="340" y="410"/>
                  </a:lnTo>
                  <a:lnTo>
                    <a:pt x="323" y="393"/>
                  </a:lnTo>
                  <a:lnTo>
                    <a:pt x="306" y="367"/>
                  </a:lnTo>
                  <a:lnTo>
                    <a:pt x="306" y="349"/>
                  </a:lnTo>
                  <a:lnTo>
                    <a:pt x="297" y="332"/>
                  </a:lnTo>
                  <a:lnTo>
                    <a:pt x="306" y="314"/>
                  </a:lnTo>
                  <a:lnTo>
                    <a:pt x="323" y="289"/>
                  </a:lnTo>
                  <a:lnTo>
                    <a:pt x="323" y="289"/>
                  </a:lnTo>
                  <a:lnTo>
                    <a:pt x="331" y="289"/>
                  </a:lnTo>
                  <a:lnTo>
                    <a:pt x="358" y="280"/>
                  </a:lnTo>
                  <a:lnTo>
                    <a:pt x="367" y="289"/>
                  </a:lnTo>
                  <a:lnTo>
                    <a:pt x="376" y="296"/>
                  </a:lnTo>
                  <a:lnTo>
                    <a:pt x="384" y="314"/>
                  </a:lnTo>
                  <a:lnTo>
                    <a:pt x="393" y="349"/>
                  </a:lnTo>
                  <a:lnTo>
                    <a:pt x="402" y="385"/>
                  </a:lnTo>
                  <a:lnTo>
                    <a:pt x="419" y="385"/>
                  </a:lnTo>
                  <a:lnTo>
                    <a:pt x="427" y="271"/>
                  </a:lnTo>
                  <a:lnTo>
                    <a:pt x="445" y="157"/>
                  </a:lnTo>
                  <a:lnTo>
                    <a:pt x="506" y="88"/>
                  </a:lnTo>
                  <a:lnTo>
                    <a:pt x="506" y="88"/>
                  </a:lnTo>
                  <a:lnTo>
                    <a:pt x="489" y="70"/>
                  </a:lnTo>
                  <a:lnTo>
                    <a:pt x="463" y="44"/>
                  </a:lnTo>
                  <a:lnTo>
                    <a:pt x="427" y="26"/>
                  </a:lnTo>
                  <a:lnTo>
                    <a:pt x="384" y="9"/>
                  </a:lnTo>
                  <a:lnTo>
                    <a:pt x="323" y="0"/>
                  </a:lnTo>
                  <a:lnTo>
                    <a:pt x="244" y="0"/>
                  </a:lnTo>
                  <a:lnTo>
                    <a:pt x="148" y="9"/>
                  </a:lnTo>
                  <a:lnTo>
                    <a:pt x="148" y="9"/>
                  </a:lnTo>
                  <a:lnTo>
                    <a:pt x="132" y="18"/>
                  </a:lnTo>
                  <a:lnTo>
                    <a:pt x="79" y="44"/>
                  </a:lnTo>
                  <a:lnTo>
                    <a:pt x="52" y="70"/>
                  </a:lnTo>
                  <a:lnTo>
                    <a:pt x="35" y="97"/>
                  </a:lnTo>
                  <a:lnTo>
                    <a:pt x="9" y="140"/>
                  </a:lnTo>
                  <a:lnTo>
                    <a:pt x="0" y="184"/>
                  </a:lnTo>
                  <a:lnTo>
                    <a:pt x="0" y="184"/>
                  </a:lnTo>
                  <a:lnTo>
                    <a:pt x="0" y="218"/>
                  </a:lnTo>
                  <a:lnTo>
                    <a:pt x="18" y="305"/>
                  </a:lnTo>
                  <a:lnTo>
                    <a:pt x="27" y="349"/>
                  </a:lnTo>
                  <a:lnTo>
                    <a:pt x="43" y="401"/>
                  </a:lnTo>
                  <a:lnTo>
                    <a:pt x="70" y="454"/>
                  </a:lnTo>
                  <a:lnTo>
                    <a:pt x="105" y="49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0" name="Freeform 20">
              <a:extLst>
                <a:ext uri="{FF2B5EF4-FFF2-40B4-BE49-F238E27FC236}">
                  <a16:creationId xmlns:a16="http://schemas.microsoft.com/office/drawing/2014/main" id="{ED6ED9E7-EF33-100A-003C-884ED402362C}"/>
                </a:ext>
              </a:extLst>
            </p:cNvPr>
            <p:cNvSpPr>
              <a:spLocks noChangeArrowheads="1"/>
            </p:cNvSpPr>
            <p:nvPr/>
          </p:nvSpPr>
          <p:spPr bwMode="auto">
            <a:xfrm>
              <a:off x="2646363" y="3606800"/>
              <a:ext cx="153987" cy="92075"/>
            </a:xfrm>
            <a:custGeom>
              <a:avLst/>
              <a:gdLst>
                <a:gd name="T0" fmla="*/ 420 w 428"/>
                <a:gd name="T1" fmla="*/ 132 h 254"/>
                <a:gd name="T2" fmla="*/ 420 w 428"/>
                <a:gd name="T3" fmla="*/ 132 h 254"/>
                <a:gd name="T4" fmla="*/ 420 w 428"/>
                <a:gd name="T5" fmla="*/ 140 h 254"/>
                <a:gd name="T6" fmla="*/ 420 w 428"/>
                <a:gd name="T7" fmla="*/ 140 h 254"/>
                <a:gd name="T8" fmla="*/ 411 w 428"/>
                <a:gd name="T9" fmla="*/ 149 h 254"/>
                <a:gd name="T10" fmla="*/ 411 w 428"/>
                <a:gd name="T11" fmla="*/ 149 h 254"/>
                <a:gd name="T12" fmla="*/ 402 w 428"/>
                <a:gd name="T13" fmla="*/ 166 h 254"/>
                <a:gd name="T14" fmla="*/ 384 w 428"/>
                <a:gd name="T15" fmla="*/ 184 h 254"/>
                <a:gd name="T16" fmla="*/ 340 w 428"/>
                <a:gd name="T17" fmla="*/ 201 h 254"/>
                <a:gd name="T18" fmla="*/ 288 w 428"/>
                <a:gd name="T19" fmla="*/ 201 h 254"/>
                <a:gd name="T20" fmla="*/ 288 w 428"/>
                <a:gd name="T21" fmla="*/ 201 h 254"/>
                <a:gd name="T22" fmla="*/ 244 w 428"/>
                <a:gd name="T23" fmla="*/ 201 h 254"/>
                <a:gd name="T24" fmla="*/ 219 w 428"/>
                <a:gd name="T25" fmla="*/ 210 h 254"/>
                <a:gd name="T26" fmla="*/ 201 w 428"/>
                <a:gd name="T27" fmla="*/ 219 h 254"/>
                <a:gd name="T28" fmla="*/ 201 w 428"/>
                <a:gd name="T29" fmla="*/ 219 h 254"/>
                <a:gd name="T30" fmla="*/ 183 w 428"/>
                <a:gd name="T31" fmla="*/ 236 h 254"/>
                <a:gd name="T32" fmla="*/ 157 w 428"/>
                <a:gd name="T33" fmla="*/ 244 h 254"/>
                <a:gd name="T34" fmla="*/ 87 w 428"/>
                <a:gd name="T35" fmla="*/ 253 h 254"/>
                <a:gd name="T36" fmla="*/ 35 w 428"/>
                <a:gd name="T37" fmla="*/ 253 h 254"/>
                <a:gd name="T38" fmla="*/ 9 w 428"/>
                <a:gd name="T39" fmla="*/ 253 h 254"/>
                <a:gd name="T40" fmla="*/ 9 w 428"/>
                <a:gd name="T41" fmla="*/ 192 h 254"/>
                <a:gd name="T42" fmla="*/ 0 w 428"/>
                <a:gd name="T43" fmla="*/ 184 h 254"/>
                <a:gd name="T44" fmla="*/ 0 w 428"/>
                <a:gd name="T45" fmla="*/ 70 h 254"/>
                <a:gd name="T46" fmla="*/ 166 w 428"/>
                <a:gd name="T47" fmla="*/ 9 h 254"/>
                <a:gd name="T48" fmla="*/ 210 w 428"/>
                <a:gd name="T49" fmla="*/ 0 h 254"/>
                <a:gd name="T50" fmla="*/ 271 w 428"/>
                <a:gd name="T51" fmla="*/ 53 h 254"/>
                <a:gd name="T52" fmla="*/ 306 w 428"/>
                <a:gd name="T53" fmla="*/ 79 h 254"/>
                <a:gd name="T54" fmla="*/ 306 w 428"/>
                <a:gd name="T55" fmla="*/ 79 h 254"/>
                <a:gd name="T56" fmla="*/ 340 w 428"/>
                <a:gd name="T57" fmla="*/ 96 h 254"/>
                <a:gd name="T58" fmla="*/ 367 w 428"/>
                <a:gd name="T59" fmla="*/ 105 h 254"/>
                <a:gd name="T60" fmla="*/ 402 w 428"/>
                <a:gd name="T61" fmla="*/ 96 h 254"/>
                <a:gd name="T62" fmla="*/ 402 w 428"/>
                <a:gd name="T63" fmla="*/ 96 h 254"/>
                <a:gd name="T64" fmla="*/ 420 w 428"/>
                <a:gd name="T65" fmla="*/ 96 h 254"/>
                <a:gd name="T66" fmla="*/ 427 w 428"/>
                <a:gd name="T67" fmla="*/ 105 h 254"/>
                <a:gd name="T68" fmla="*/ 420 w 428"/>
                <a:gd name="T69" fmla="*/ 13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8" h="254">
                  <a:moveTo>
                    <a:pt x="420" y="132"/>
                  </a:moveTo>
                  <a:lnTo>
                    <a:pt x="420" y="132"/>
                  </a:lnTo>
                  <a:lnTo>
                    <a:pt x="420" y="140"/>
                  </a:lnTo>
                  <a:lnTo>
                    <a:pt x="420" y="140"/>
                  </a:lnTo>
                  <a:lnTo>
                    <a:pt x="411" y="149"/>
                  </a:lnTo>
                  <a:lnTo>
                    <a:pt x="411" y="149"/>
                  </a:lnTo>
                  <a:lnTo>
                    <a:pt x="402" y="166"/>
                  </a:lnTo>
                  <a:lnTo>
                    <a:pt x="384" y="184"/>
                  </a:lnTo>
                  <a:lnTo>
                    <a:pt x="340" y="201"/>
                  </a:lnTo>
                  <a:lnTo>
                    <a:pt x="288" y="201"/>
                  </a:lnTo>
                  <a:lnTo>
                    <a:pt x="288" y="201"/>
                  </a:lnTo>
                  <a:lnTo>
                    <a:pt x="244" y="201"/>
                  </a:lnTo>
                  <a:lnTo>
                    <a:pt x="219" y="210"/>
                  </a:lnTo>
                  <a:lnTo>
                    <a:pt x="201" y="219"/>
                  </a:lnTo>
                  <a:lnTo>
                    <a:pt x="201" y="219"/>
                  </a:lnTo>
                  <a:lnTo>
                    <a:pt x="183" y="236"/>
                  </a:lnTo>
                  <a:lnTo>
                    <a:pt x="157" y="244"/>
                  </a:lnTo>
                  <a:lnTo>
                    <a:pt x="87" y="253"/>
                  </a:lnTo>
                  <a:lnTo>
                    <a:pt x="35" y="253"/>
                  </a:lnTo>
                  <a:lnTo>
                    <a:pt x="9" y="253"/>
                  </a:lnTo>
                  <a:lnTo>
                    <a:pt x="9" y="192"/>
                  </a:lnTo>
                  <a:lnTo>
                    <a:pt x="0" y="184"/>
                  </a:lnTo>
                  <a:lnTo>
                    <a:pt x="0" y="70"/>
                  </a:lnTo>
                  <a:lnTo>
                    <a:pt x="166" y="9"/>
                  </a:lnTo>
                  <a:lnTo>
                    <a:pt x="210" y="0"/>
                  </a:lnTo>
                  <a:lnTo>
                    <a:pt x="271" y="53"/>
                  </a:lnTo>
                  <a:lnTo>
                    <a:pt x="306" y="79"/>
                  </a:lnTo>
                  <a:lnTo>
                    <a:pt x="306" y="79"/>
                  </a:lnTo>
                  <a:lnTo>
                    <a:pt x="340" y="96"/>
                  </a:lnTo>
                  <a:lnTo>
                    <a:pt x="367" y="105"/>
                  </a:lnTo>
                  <a:lnTo>
                    <a:pt x="402" y="96"/>
                  </a:lnTo>
                  <a:lnTo>
                    <a:pt x="402" y="96"/>
                  </a:lnTo>
                  <a:lnTo>
                    <a:pt x="420" y="96"/>
                  </a:lnTo>
                  <a:lnTo>
                    <a:pt x="427" y="105"/>
                  </a:lnTo>
                  <a:lnTo>
                    <a:pt x="420" y="13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 name="Freeform 21">
              <a:extLst>
                <a:ext uri="{FF2B5EF4-FFF2-40B4-BE49-F238E27FC236}">
                  <a16:creationId xmlns:a16="http://schemas.microsoft.com/office/drawing/2014/main" id="{BA622F22-4A72-D378-BB9F-513676B37393}"/>
                </a:ext>
              </a:extLst>
            </p:cNvPr>
            <p:cNvSpPr>
              <a:spLocks noChangeArrowheads="1"/>
            </p:cNvSpPr>
            <p:nvPr/>
          </p:nvSpPr>
          <p:spPr bwMode="auto">
            <a:xfrm>
              <a:off x="2646363" y="3606800"/>
              <a:ext cx="153987" cy="92075"/>
            </a:xfrm>
            <a:custGeom>
              <a:avLst/>
              <a:gdLst>
                <a:gd name="T0" fmla="*/ 420 w 428"/>
                <a:gd name="T1" fmla="*/ 132 h 254"/>
                <a:gd name="T2" fmla="*/ 420 w 428"/>
                <a:gd name="T3" fmla="*/ 132 h 254"/>
                <a:gd name="T4" fmla="*/ 420 w 428"/>
                <a:gd name="T5" fmla="*/ 140 h 254"/>
                <a:gd name="T6" fmla="*/ 420 w 428"/>
                <a:gd name="T7" fmla="*/ 140 h 254"/>
                <a:gd name="T8" fmla="*/ 411 w 428"/>
                <a:gd name="T9" fmla="*/ 149 h 254"/>
                <a:gd name="T10" fmla="*/ 411 w 428"/>
                <a:gd name="T11" fmla="*/ 149 h 254"/>
                <a:gd name="T12" fmla="*/ 402 w 428"/>
                <a:gd name="T13" fmla="*/ 166 h 254"/>
                <a:gd name="T14" fmla="*/ 384 w 428"/>
                <a:gd name="T15" fmla="*/ 184 h 254"/>
                <a:gd name="T16" fmla="*/ 340 w 428"/>
                <a:gd name="T17" fmla="*/ 201 h 254"/>
                <a:gd name="T18" fmla="*/ 288 w 428"/>
                <a:gd name="T19" fmla="*/ 201 h 254"/>
                <a:gd name="T20" fmla="*/ 288 w 428"/>
                <a:gd name="T21" fmla="*/ 201 h 254"/>
                <a:gd name="T22" fmla="*/ 244 w 428"/>
                <a:gd name="T23" fmla="*/ 201 h 254"/>
                <a:gd name="T24" fmla="*/ 219 w 428"/>
                <a:gd name="T25" fmla="*/ 210 h 254"/>
                <a:gd name="T26" fmla="*/ 201 w 428"/>
                <a:gd name="T27" fmla="*/ 219 h 254"/>
                <a:gd name="T28" fmla="*/ 201 w 428"/>
                <a:gd name="T29" fmla="*/ 219 h 254"/>
                <a:gd name="T30" fmla="*/ 183 w 428"/>
                <a:gd name="T31" fmla="*/ 236 h 254"/>
                <a:gd name="T32" fmla="*/ 157 w 428"/>
                <a:gd name="T33" fmla="*/ 244 h 254"/>
                <a:gd name="T34" fmla="*/ 87 w 428"/>
                <a:gd name="T35" fmla="*/ 253 h 254"/>
                <a:gd name="T36" fmla="*/ 35 w 428"/>
                <a:gd name="T37" fmla="*/ 253 h 254"/>
                <a:gd name="T38" fmla="*/ 9 w 428"/>
                <a:gd name="T39" fmla="*/ 253 h 254"/>
                <a:gd name="T40" fmla="*/ 9 w 428"/>
                <a:gd name="T41" fmla="*/ 192 h 254"/>
                <a:gd name="T42" fmla="*/ 0 w 428"/>
                <a:gd name="T43" fmla="*/ 184 h 254"/>
                <a:gd name="T44" fmla="*/ 0 w 428"/>
                <a:gd name="T45" fmla="*/ 70 h 254"/>
                <a:gd name="T46" fmla="*/ 166 w 428"/>
                <a:gd name="T47" fmla="*/ 9 h 254"/>
                <a:gd name="T48" fmla="*/ 210 w 428"/>
                <a:gd name="T49" fmla="*/ 0 h 254"/>
                <a:gd name="T50" fmla="*/ 271 w 428"/>
                <a:gd name="T51" fmla="*/ 53 h 254"/>
                <a:gd name="T52" fmla="*/ 306 w 428"/>
                <a:gd name="T53" fmla="*/ 79 h 254"/>
                <a:gd name="T54" fmla="*/ 306 w 428"/>
                <a:gd name="T55" fmla="*/ 79 h 254"/>
                <a:gd name="T56" fmla="*/ 340 w 428"/>
                <a:gd name="T57" fmla="*/ 96 h 254"/>
                <a:gd name="T58" fmla="*/ 367 w 428"/>
                <a:gd name="T59" fmla="*/ 105 h 254"/>
                <a:gd name="T60" fmla="*/ 402 w 428"/>
                <a:gd name="T61" fmla="*/ 96 h 254"/>
                <a:gd name="T62" fmla="*/ 402 w 428"/>
                <a:gd name="T63" fmla="*/ 96 h 254"/>
                <a:gd name="T64" fmla="*/ 420 w 428"/>
                <a:gd name="T65" fmla="*/ 96 h 254"/>
                <a:gd name="T66" fmla="*/ 427 w 428"/>
                <a:gd name="T67" fmla="*/ 105 h 254"/>
                <a:gd name="T68" fmla="*/ 420 w 428"/>
                <a:gd name="T69" fmla="*/ 13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8" h="254">
                  <a:moveTo>
                    <a:pt x="420" y="132"/>
                  </a:moveTo>
                  <a:lnTo>
                    <a:pt x="420" y="132"/>
                  </a:lnTo>
                  <a:lnTo>
                    <a:pt x="420" y="140"/>
                  </a:lnTo>
                  <a:lnTo>
                    <a:pt x="420" y="140"/>
                  </a:lnTo>
                  <a:lnTo>
                    <a:pt x="411" y="149"/>
                  </a:lnTo>
                  <a:lnTo>
                    <a:pt x="411" y="149"/>
                  </a:lnTo>
                  <a:lnTo>
                    <a:pt x="402" y="166"/>
                  </a:lnTo>
                  <a:lnTo>
                    <a:pt x="384" y="184"/>
                  </a:lnTo>
                  <a:lnTo>
                    <a:pt x="340" y="201"/>
                  </a:lnTo>
                  <a:lnTo>
                    <a:pt x="288" y="201"/>
                  </a:lnTo>
                  <a:lnTo>
                    <a:pt x="288" y="201"/>
                  </a:lnTo>
                  <a:lnTo>
                    <a:pt x="244" y="201"/>
                  </a:lnTo>
                  <a:lnTo>
                    <a:pt x="219" y="210"/>
                  </a:lnTo>
                  <a:lnTo>
                    <a:pt x="201" y="219"/>
                  </a:lnTo>
                  <a:lnTo>
                    <a:pt x="201" y="219"/>
                  </a:lnTo>
                  <a:lnTo>
                    <a:pt x="183" y="236"/>
                  </a:lnTo>
                  <a:lnTo>
                    <a:pt x="157" y="244"/>
                  </a:lnTo>
                  <a:lnTo>
                    <a:pt x="87" y="253"/>
                  </a:lnTo>
                  <a:lnTo>
                    <a:pt x="35" y="253"/>
                  </a:lnTo>
                  <a:lnTo>
                    <a:pt x="9" y="253"/>
                  </a:lnTo>
                  <a:lnTo>
                    <a:pt x="9" y="192"/>
                  </a:lnTo>
                  <a:lnTo>
                    <a:pt x="0" y="184"/>
                  </a:lnTo>
                  <a:lnTo>
                    <a:pt x="0" y="70"/>
                  </a:lnTo>
                  <a:lnTo>
                    <a:pt x="166" y="9"/>
                  </a:lnTo>
                  <a:lnTo>
                    <a:pt x="210" y="0"/>
                  </a:lnTo>
                  <a:lnTo>
                    <a:pt x="271" y="53"/>
                  </a:lnTo>
                  <a:lnTo>
                    <a:pt x="306" y="79"/>
                  </a:lnTo>
                  <a:lnTo>
                    <a:pt x="306" y="79"/>
                  </a:lnTo>
                  <a:lnTo>
                    <a:pt x="340" y="96"/>
                  </a:lnTo>
                  <a:lnTo>
                    <a:pt x="367" y="105"/>
                  </a:lnTo>
                  <a:lnTo>
                    <a:pt x="402" y="96"/>
                  </a:lnTo>
                  <a:lnTo>
                    <a:pt x="402" y="96"/>
                  </a:lnTo>
                  <a:lnTo>
                    <a:pt x="420" y="96"/>
                  </a:lnTo>
                  <a:lnTo>
                    <a:pt x="427" y="105"/>
                  </a:lnTo>
                  <a:lnTo>
                    <a:pt x="420" y="132"/>
                  </a:ln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2" name="Freeform 22">
              <a:extLst>
                <a:ext uri="{FF2B5EF4-FFF2-40B4-BE49-F238E27FC236}">
                  <a16:creationId xmlns:a16="http://schemas.microsoft.com/office/drawing/2014/main" id="{F538615C-200E-4668-07E2-152CB260228E}"/>
                </a:ext>
              </a:extLst>
            </p:cNvPr>
            <p:cNvSpPr>
              <a:spLocks noChangeArrowheads="1"/>
            </p:cNvSpPr>
            <p:nvPr/>
          </p:nvSpPr>
          <p:spPr bwMode="auto">
            <a:xfrm>
              <a:off x="2711450" y="3613150"/>
              <a:ext cx="88900" cy="44450"/>
            </a:xfrm>
            <a:custGeom>
              <a:avLst/>
              <a:gdLst>
                <a:gd name="T0" fmla="*/ 53 w 245"/>
                <a:gd name="T1" fmla="*/ 0 h 123"/>
                <a:gd name="T2" fmla="*/ 53 w 245"/>
                <a:gd name="T3" fmla="*/ 0 h 123"/>
                <a:gd name="T4" fmla="*/ 0 w 245"/>
                <a:gd name="T5" fmla="*/ 9 h 123"/>
                <a:gd name="T6" fmla="*/ 0 w 245"/>
                <a:gd name="T7" fmla="*/ 9 h 123"/>
                <a:gd name="T8" fmla="*/ 27 w 245"/>
                <a:gd name="T9" fmla="*/ 52 h 123"/>
                <a:gd name="T10" fmla="*/ 61 w 245"/>
                <a:gd name="T11" fmla="*/ 87 h 123"/>
                <a:gd name="T12" fmla="*/ 114 w 245"/>
                <a:gd name="T13" fmla="*/ 114 h 123"/>
                <a:gd name="T14" fmla="*/ 140 w 245"/>
                <a:gd name="T15" fmla="*/ 122 h 123"/>
                <a:gd name="T16" fmla="*/ 175 w 245"/>
                <a:gd name="T17" fmla="*/ 122 h 123"/>
                <a:gd name="T18" fmla="*/ 175 w 245"/>
                <a:gd name="T19" fmla="*/ 122 h 123"/>
                <a:gd name="T20" fmla="*/ 237 w 245"/>
                <a:gd name="T21" fmla="*/ 114 h 123"/>
                <a:gd name="T22" fmla="*/ 237 w 245"/>
                <a:gd name="T23" fmla="*/ 114 h 123"/>
                <a:gd name="T24" fmla="*/ 244 w 245"/>
                <a:gd name="T25" fmla="*/ 96 h 123"/>
                <a:gd name="T26" fmla="*/ 244 w 245"/>
                <a:gd name="T27" fmla="*/ 96 h 123"/>
                <a:gd name="T28" fmla="*/ 237 w 245"/>
                <a:gd name="T29" fmla="*/ 87 h 123"/>
                <a:gd name="T30" fmla="*/ 228 w 245"/>
                <a:gd name="T31" fmla="*/ 78 h 123"/>
                <a:gd name="T32" fmla="*/ 228 w 245"/>
                <a:gd name="T33" fmla="*/ 78 h 123"/>
                <a:gd name="T34" fmla="*/ 219 w 245"/>
                <a:gd name="T35" fmla="*/ 78 h 123"/>
                <a:gd name="T36" fmla="*/ 219 w 245"/>
                <a:gd name="T37" fmla="*/ 78 h 123"/>
                <a:gd name="T38" fmla="*/ 192 w 245"/>
                <a:gd name="T39" fmla="*/ 87 h 123"/>
                <a:gd name="T40" fmla="*/ 192 w 245"/>
                <a:gd name="T41" fmla="*/ 87 h 123"/>
                <a:gd name="T42" fmla="*/ 166 w 245"/>
                <a:gd name="T43" fmla="*/ 78 h 123"/>
                <a:gd name="T44" fmla="*/ 123 w 245"/>
                <a:gd name="T45" fmla="*/ 61 h 123"/>
                <a:gd name="T46" fmla="*/ 88 w 245"/>
                <a:gd name="T47" fmla="*/ 35 h 123"/>
                <a:gd name="T48" fmla="*/ 53 w 245"/>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5" h="123">
                  <a:moveTo>
                    <a:pt x="53" y="0"/>
                  </a:moveTo>
                  <a:lnTo>
                    <a:pt x="53" y="0"/>
                  </a:lnTo>
                  <a:lnTo>
                    <a:pt x="0" y="9"/>
                  </a:lnTo>
                  <a:lnTo>
                    <a:pt x="0" y="9"/>
                  </a:lnTo>
                  <a:lnTo>
                    <a:pt x="27" y="52"/>
                  </a:lnTo>
                  <a:lnTo>
                    <a:pt x="61" y="87"/>
                  </a:lnTo>
                  <a:lnTo>
                    <a:pt x="114" y="114"/>
                  </a:lnTo>
                  <a:lnTo>
                    <a:pt x="140" y="122"/>
                  </a:lnTo>
                  <a:lnTo>
                    <a:pt x="175" y="122"/>
                  </a:lnTo>
                  <a:lnTo>
                    <a:pt x="175" y="122"/>
                  </a:lnTo>
                  <a:lnTo>
                    <a:pt x="237" y="114"/>
                  </a:lnTo>
                  <a:lnTo>
                    <a:pt x="237" y="114"/>
                  </a:lnTo>
                  <a:lnTo>
                    <a:pt x="244" y="96"/>
                  </a:lnTo>
                  <a:lnTo>
                    <a:pt x="244" y="96"/>
                  </a:lnTo>
                  <a:lnTo>
                    <a:pt x="237" y="87"/>
                  </a:lnTo>
                  <a:lnTo>
                    <a:pt x="228" y="78"/>
                  </a:lnTo>
                  <a:lnTo>
                    <a:pt x="228" y="78"/>
                  </a:lnTo>
                  <a:lnTo>
                    <a:pt x="219" y="78"/>
                  </a:lnTo>
                  <a:lnTo>
                    <a:pt x="219" y="78"/>
                  </a:lnTo>
                  <a:lnTo>
                    <a:pt x="192" y="87"/>
                  </a:lnTo>
                  <a:lnTo>
                    <a:pt x="192" y="87"/>
                  </a:lnTo>
                  <a:lnTo>
                    <a:pt x="166" y="78"/>
                  </a:lnTo>
                  <a:lnTo>
                    <a:pt x="123" y="61"/>
                  </a:lnTo>
                  <a:lnTo>
                    <a:pt x="88" y="35"/>
                  </a:lnTo>
                  <a:lnTo>
                    <a:pt x="53" y="0"/>
                  </a:lnTo>
                </a:path>
              </a:pathLst>
            </a:custGeom>
            <a:solidFill>
              <a:srgbClr val="0D0D0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3" name="Freeform 23">
              <a:extLst>
                <a:ext uri="{FF2B5EF4-FFF2-40B4-BE49-F238E27FC236}">
                  <a16:creationId xmlns:a16="http://schemas.microsoft.com/office/drawing/2014/main" id="{54F9729A-57F3-EBFC-06A6-CD4D5547DEE6}"/>
                </a:ext>
              </a:extLst>
            </p:cNvPr>
            <p:cNvSpPr>
              <a:spLocks noChangeArrowheads="1"/>
            </p:cNvSpPr>
            <p:nvPr/>
          </p:nvSpPr>
          <p:spPr bwMode="auto">
            <a:xfrm>
              <a:off x="2711450" y="3613150"/>
              <a:ext cx="88900" cy="44450"/>
            </a:xfrm>
            <a:custGeom>
              <a:avLst/>
              <a:gdLst>
                <a:gd name="T0" fmla="*/ 53 w 245"/>
                <a:gd name="T1" fmla="*/ 0 h 123"/>
                <a:gd name="T2" fmla="*/ 53 w 245"/>
                <a:gd name="T3" fmla="*/ 0 h 123"/>
                <a:gd name="T4" fmla="*/ 0 w 245"/>
                <a:gd name="T5" fmla="*/ 9 h 123"/>
                <a:gd name="T6" fmla="*/ 0 w 245"/>
                <a:gd name="T7" fmla="*/ 9 h 123"/>
                <a:gd name="T8" fmla="*/ 27 w 245"/>
                <a:gd name="T9" fmla="*/ 52 h 123"/>
                <a:gd name="T10" fmla="*/ 61 w 245"/>
                <a:gd name="T11" fmla="*/ 87 h 123"/>
                <a:gd name="T12" fmla="*/ 114 w 245"/>
                <a:gd name="T13" fmla="*/ 114 h 123"/>
                <a:gd name="T14" fmla="*/ 140 w 245"/>
                <a:gd name="T15" fmla="*/ 122 h 123"/>
                <a:gd name="T16" fmla="*/ 175 w 245"/>
                <a:gd name="T17" fmla="*/ 122 h 123"/>
                <a:gd name="T18" fmla="*/ 175 w 245"/>
                <a:gd name="T19" fmla="*/ 122 h 123"/>
                <a:gd name="T20" fmla="*/ 237 w 245"/>
                <a:gd name="T21" fmla="*/ 114 h 123"/>
                <a:gd name="T22" fmla="*/ 237 w 245"/>
                <a:gd name="T23" fmla="*/ 114 h 123"/>
                <a:gd name="T24" fmla="*/ 244 w 245"/>
                <a:gd name="T25" fmla="*/ 96 h 123"/>
                <a:gd name="T26" fmla="*/ 244 w 245"/>
                <a:gd name="T27" fmla="*/ 96 h 123"/>
                <a:gd name="T28" fmla="*/ 237 w 245"/>
                <a:gd name="T29" fmla="*/ 87 h 123"/>
                <a:gd name="T30" fmla="*/ 228 w 245"/>
                <a:gd name="T31" fmla="*/ 78 h 123"/>
                <a:gd name="T32" fmla="*/ 228 w 245"/>
                <a:gd name="T33" fmla="*/ 78 h 123"/>
                <a:gd name="T34" fmla="*/ 219 w 245"/>
                <a:gd name="T35" fmla="*/ 78 h 123"/>
                <a:gd name="T36" fmla="*/ 219 w 245"/>
                <a:gd name="T37" fmla="*/ 78 h 123"/>
                <a:gd name="T38" fmla="*/ 192 w 245"/>
                <a:gd name="T39" fmla="*/ 87 h 123"/>
                <a:gd name="T40" fmla="*/ 192 w 245"/>
                <a:gd name="T41" fmla="*/ 87 h 123"/>
                <a:gd name="T42" fmla="*/ 166 w 245"/>
                <a:gd name="T43" fmla="*/ 78 h 123"/>
                <a:gd name="T44" fmla="*/ 123 w 245"/>
                <a:gd name="T45" fmla="*/ 61 h 123"/>
                <a:gd name="T46" fmla="*/ 88 w 245"/>
                <a:gd name="T47" fmla="*/ 35 h 123"/>
                <a:gd name="T48" fmla="*/ 53 w 245"/>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5" h="123">
                  <a:moveTo>
                    <a:pt x="53" y="0"/>
                  </a:moveTo>
                  <a:lnTo>
                    <a:pt x="53" y="0"/>
                  </a:lnTo>
                  <a:lnTo>
                    <a:pt x="0" y="9"/>
                  </a:lnTo>
                  <a:lnTo>
                    <a:pt x="0" y="9"/>
                  </a:lnTo>
                  <a:lnTo>
                    <a:pt x="27" y="52"/>
                  </a:lnTo>
                  <a:lnTo>
                    <a:pt x="61" y="87"/>
                  </a:lnTo>
                  <a:lnTo>
                    <a:pt x="114" y="114"/>
                  </a:lnTo>
                  <a:lnTo>
                    <a:pt x="140" y="122"/>
                  </a:lnTo>
                  <a:lnTo>
                    <a:pt x="175" y="122"/>
                  </a:lnTo>
                  <a:lnTo>
                    <a:pt x="175" y="122"/>
                  </a:lnTo>
                  <a:lnTo>
                    <a:pt x="237" y="114"/>
                  </a:lnTo>
                  <a:lnTo>
                    <a:pt x="237" y="114"/>
                  </a:lnTo>
                  <a:lnTo>
                    <a:pt x="244" y="96"/>
                  </a:lnTo>
                  <a:lnTo>
                    <a:pt x="244" y="96"/>
                  </a:lnTo>
                  <a:lnTo>
                    <a:pt x="237" y="87"/>
                  </a:lnTo>
                  <a:lnTo>
                    <a:pt x="228" y="78"/>
                  </a:lnTo>
                  <a:lnTo>
                    <a:pt x="228" y="78"/>
                  </a:lnTo>
                  <a:lnTo>
                    <a:pt x="219" y="78"/>
                  </a:lnTo>
                  <a:lnTo>
                    <a:pt x="219" y="78"/>
                  </a:lnTo>
                  <a:lnTo>
                    <a:pt x="192" y="87"/>
                  </a:lnTo>
                  <a:lnTo>
                    <a:pt x="192" y="87"/>
                  </a:lnTo>
                  <a:lnTo>
                    <a:pt x="166" y="78"/>
                  </a:lnTo>
                  <a:lnTo>
                    <a:pt x="123" y="61"/>
                  </a:lnTo>
                  <a:lnTo>
                    <a:pt x="88" y="35"/>
                  </a:lnTo>
                  <a:lnTo>
                    <a:pt x="53" y="0"/>
                  </a:lnTo>
                </a:path>
              </a:pathLst>
            </a:custGeom>
            <a:solidFill>
              <a:srgbClr val="0D0D0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4" name="Freeform 24">
              <a:extLst>
                <a:ext uri="{FF2B5EF4-FFF2-40B4-BE49-F238E27FC236}">
                  <a16:creationId xmlns:a16="http://schemas.microsoft.com/office/drawing/2014/main" id="{DD03B055-F095-6F16-558C-7F48E5F30747}"/>
                </a:ext>
              </a:extLst>
            </p:cNvPr>
            <p:cNvSpPr>
              <a:spLocks noChangeArrowheads="1"/>
            </p:cNvSpPr>
            <p:nvPr/>
          </p:nvSpPr>
          <p:spPr bwMode="auto">
            <a:xfrm>
              <a:off x="2808288" y="3632200"/>
              <a:ext cx="239712" cy="92075"/>
            </a:xfrm>
            <a:custGeom>
              <a:avLst/>
              <a:gdLst>
                <a:gd name="T0" fmla="*/ 654 w 664"/>
                <a:gd name="T1" fmla="*/ 166 h 255"/>
                <a:gd name="T2" fmla="*/ 654 w 664"/>
                <a:gd name="T3" fmla="*/ 166 h 255"/>
                <a:gd name="T4" fmla="*/ 646 w 664"/>
                <a:gd name="T5" fmla="*/ 174 h 255"/>
                <a:gd name="T6" fmla="*/ 646 w 664"/>
                <a:gd name="T7" fmla="*/ 174 h 255"/>
                <a:gd name="T8" fmla="*/ 602 w 664"/>
                <a:gd name="T9" fmla="*/ 201 h 255"/>
                <a:gd name="T10" fmla="*/ 550 w 664"/>
                <a:gd name="T11" fmla="*/ 218 h 255"/>
                <a:gd name="T12" fmla="*/ 550 w 664"/>
                <a:gd name="T13" fmla="*/ 218 h 255"/>
                <a:gd name="T14" fmla="*/ 471 w 664"/>
                <a:gd name="T15" fmla="*/ 236 h 255"/>
                <a:gd name="T16" fmla="*/ 402 w 664"/>
                <a:gd name="T17" fmla="*/ 236 h 255"/>
                <a:gd name="T18" fmla="*/ 331 w 664"/>
                <a:gd name="T19" fmla="*/ 236 h 255"/>
                <a:gd name="T20" fmla="*/ 227 w 664"/>
                <a:gd name="T21" fmla="*/ 218 h 255"/>
                <a:gd name="T22" fmla="*/ 227 w 664"/>
                <a:gd name="T23" fmla="*/ 254 h 255"/>
                <a:gd name="T24" fmla="*/ 9 w 664"/>
                <a:gd name="T25" fmla="*/ 254 h 255"/>
                <a:gd name="T26" fmla="*/ 9 w 664"/>
                <a:gd name="T27" fmla="*/ 183 h 255"/>
                <a:gd name="T28" fmla="*/ 9 w 664"/>
                <a:gd name="T29" fmla="*/ 183 h 255"/>
                <a:gd name="T30" fmla="*/ 9 w 664"/>
                <a:gd name="T31" fmla="*/ 183 h 255"/>
                <a:gd name="T32" fmla="*/ 0 w 664"/>
                <a:gd name="T33" fmla="*/ 166 h 255"/>
                <a:gd name="T34" fmla="*/ 0 w 664"/>
                <a:gd name="T35" fmla="*/ 140 h 255"/>
                <a:gd name="T36" fmla="*/ 9 w 664"/>
                <a:gd name="T37" fmla="*/ 96 h 255"/>
                <a:gd name="T38" fmla="*/ 69 w 664"/>
                <a:gd name="T39" fmla="*/ 70 h 255"/>
                <a:gd name="T40" fmla="*/ 183 w 664"/>
                <a:gd name="T41" fmla="*/ 35 h 255"/>
                <a:gd name="T42" fmla="*/ 270 w 664"/>
                <a:gd name="T43" fmla="*/ 0 h 255"/>
                <a:gd name="T44" fmla="*/ 349 w 664"/>
                <a:gd name="T45" fmla="*/ 53 h 255"/>
                <a:gd name="T46" fmla="*/ 349 w 664"/>
                <a:gd name="T47" fmla="*/ 53 h 255"/>
                <a:gd name="T48" fmla="*/ 384 w 664"/>
                <a:gd name="T49" fmla="*/ 79 h 255"/>
                <a:gd name="T50" fmla="*/ 427 w 664"/>
                <a:gd name="T51" fmla="*/ 87 h 255"/>
                <a:gd name="T52" fmla="*/ 514 w 664"/>
                <a:gd name="T53" fmla="*/ 105 h 255"/>
                <a:gd name="T54" fmla="*/ 619 w 664"/>
                <a:gd name="T55" fmla="*/ 114 h 255"/>
                <a:gd name="T56" fmla="*/ 619 w 664"/>
                <a:gd name="T57" fmla="*/ 114 h 255"/>
                <a:gd name="T58" fmla="*/ 654 w 664"/>
                <a:gd name="T59" fmla="*/ 122 h 255"/>
                <a:gd name="T60" fmla="*/ 663 w 664"/>
                <a:gd name="T61" fmla="*/ 140 h 255"/>
                <a:gd name="T62" fmla="*/ 663 w 664"/>
                <a:gd name="T63" fmla="*/ 158 h 255"/>
                <a:gd name="T64" fmla="*/ 654 w 664"/>
                <a:gd name="T65" fmla="*/ 16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255">
                  <a:moveTo>
                    <a:pt x="654" y="166"/>
                  </a:moveTo>
                  <a:lnTo>
                    <a:pt x="654" y="166"/>
                  </a:lnTo>
                  <a:lnTo>
                    <a:pt x="646" y="174"/>
                  </a:lnTo>
                  <a:lnTo>
                    <a:pt x="646" y="174"/>
                  </a:lnTo>
                  <a:lnTo>
                    <a:pt x="602" y="201"/>
                  </a:lnTo>
                  <a:lnTo>
                    <a:pt x="550" y="218"/>
                  </a:lnTo>
                  <a:lnTo>
                    <a:pt x="550" y="218"/>
                  </a:lnTo>
                  <a:lnTo>
                    <a:pt x="471" y="236"/>
                  </a:lnTo>
                  <a:lnTo>
                    <a:pt x="402" y="236"/>
                  </a:lnTo>
                  <a:lnTo>
                    <a:pt x="331" y="236"/>
                  </a:lnTo>
                  <a:lnTo>
                    <a:pt x="227" y="218"/>
                  </a:lnTo>
                  <a:lnTo>
                    <a:pt x="227" y="254"/>
                  </a:lnTo>
                  <a:lnTo>
                    <a:pt x="9" y="254"/>
                  </a:lnTo>
                  <a:lnTo>
                    <a:pt x="9" y="183"/>
                  </a:lnTo>
                  <a:lnTo>
                    <a:pt x="9" y="183"/>
                  </a:lnTo>
                  <a:lnTo>
                    <a:pt x="9" y="183"/>
                  </a:lnTo>
                  <a:lnTo>
                    <a:pt x="0" y="166"/>
                  </a:lnTo>
                  <a:lnTo>
                    <a:pt x="0" y="140"/>
                  </a:lnTo>
                  <a:lnTo>
                    <a:pt x="9" y="96"/>
                  </a:lnTo>
                  <a:lnTo>
                    <a:pt x="69" y="70"/>
                  </a:lnTo>
                  <a:lnTo>
                    <a:pt x="183" y="35"/>
                  </a:lnTo>
                  <a:lnTo>
                    <a:pt x="270" y="0"/>
                  </a:lnTo>
                  <a:lnTo>
                    <a:pt x="349" y="53"/>
                  </a:lnTo>
                  <a:lnTo>
                    <a:pt x="349" y="53"/>
                  </a:lnTo>
                  <a:lnTo>
                    <a:pt x="384" y="79"/>
                  </a:lnTo>
                  <a:lnTo>
                    <a:pt x="427" y="87"/>
                  </a:lnTo>
                  <a:lnTo>
                    <a:pt x="514" y="105"/>
                  </a:lnTo>
                  <a:lnTo>
                    <a:pt x="619" y="114"/>
                  </a:lnTo>
                  <a:lnTo>
                    <a:pt x="619" y="114"/>
                  </a:lnTo>
                  <a:lnTo>
                    <a:pt x="654" y="122"/>
                  </a:lnTo>
                  <a:lnTo>
                    <a:pt x="663" y="140"/>
                  </a:lnTo>
                  <a:lnTo>
                    <a:pt x="663" y="158"/>
                  </a:lnTo>
                  <a:lnTo>
                    <a:pt x="654" y="16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 name="Freeform 25">
              <a:extLst>
                <a:ext uri="{FF2B5EF4-FFF2-40B4-BE49-F238E27FC236}">
                  <a16:creationId xmlns:a16="http://schemas.microsoft.com/office/drawing/2014/main" id="{A4E368B4-35A0-5462-EB25-8C175D3F8441}"/>
                </a:ext>
              </a:extLst>
            </p:cNvPr>
            <p:cNvSpPr>
              <a:spLocks noChangeArrowheads="1"/>
            </p:cNvSpPr>
            <p:nvPr/>
          </p:nvSpPr>
          <p:spPr bwMode="auto">
            <a:xfrm>
              <a:off x="2808288" y="3632200"/>
              <a:ext cx="239712" cy="92075"/>
            </a:xfrm>
            <a:custGeom>
              <a:avLst/>
              <a:gdLst>
                <a:gd name="T0" fmla="*/ 654 w 664"/>
                <a:gd name="T1" fmla="*/ 166 h 255"/>
                <a:gd name="T2" fmla="*/ 654 w 664"/>
                <a:gd name="T3" fmla="*/ 166 h 255"/>
                <a:gd name="T4" fmla="*/ 646 w 664"/>
                <a:gd name="T5" fmla="*/ 174 h 255"/>
                <a:gd name="T6" fmla="*/ 646 w 664"/>
                <a:gd name="T7" fmla="*/ 174 h 255"/>
                <a:gd name="T8" fmla="*/ 602 w 664"/>
                <a:gd name="T9" fmla="*/ 201 h 255"/>
                <a:gd name="T10" fmla="*/ 550 w 664"/>
                <a:gd name="T11" fmla="*/ 218 h 255"/>
                <a:gd name="T12" fmla="*/ 550 w 664"/>
                <a:gd name="T13" fmla="*/ 218 h 255"/>
                <a:gd name="T14" fmla="*/ 471 w 664"/>
                <a:gd name="T15" fmla="*/ 236 h 255"/>
                <a:gd name="T16" fmla="*/ 402 w 664"/>
                <a:gd name="T17" fmla="*/ 236 h 255"/>
                <a:gd name="T18" fmla="*/ 331 w 664"/>
                <a:gd name="T19" fmla="*/ 236 h 255"/>
                <a:gd name="T20" fmla="*/ 227 w 664"/>
                <a:gd name="T21" fmla="*/ 218 h 255"/>
                <a:gd name="T22" fmla="*/ 227 w 664"/>
                <a:gd name="T23" fmla="*/ 254 h 255"/>
                <a:gd name="T24" fmla="*/ 9 w 664"/>
                <a:gd name="T25" fmla="*/ 254 h 255"/>
                <a:gd name="T26" fmla="*/ 9 w 664"/>
                <a:gd name="T27" fmla="*/ 183 h 255"/>
                <a:gd name="T28" fmla="*/ 9 w 664"/>
                <a:gd name="T29" fmla="*/ 183 h 255"/>
                <a:gd name="T30" fmla="*/ 9 w 664"/>
                <a:gd name="T31" fmla="*/ 183 h 255"/>
                <a:gd name="T32" fmla="*/ 0 w 664"/>
                <a:gd name="T33" fmla="*/ 166 h 255"/>
                <a:gd name="T34" fmla="*/ 0 w 664"/>
                <a:gd name="T35" fmla="*/ 140 h 255"/>
                <a:gd name="T36" fmla="*/ 9 w 664"/>
                <a:gd name="T37" fmla="*/ 96 h 255"/>
                <a:gd name="T38" fmla="*/ 69 w 664"/>
                <a:gd name="T39" fmla="*/ 70 h 255"/>
                <a:gd name="T40" fmla="*/ 183 w 664"/>
                <a:gd name="T41" fmla="*/ 35 h 255"/>
                <a:gd name="T42" fmla="*/ 270 w 664"/>
                <a:gd name="T43" fmla="*/ 0 h 255"/>
                <a:gd name="T44" fmla="*/ 349 w 664"/>
                <a:gd name="T45" fmla="*/ 53 h 255"/>
                <a:gd name="T46" fmla="*/ 349 w 664"/>
                <a:gd name="T47" fmla="*/ 53 h 255"/>
                <a:gd name="T48" fmla="*/ 384 w 664"/>
                <a:gd name="T49" fmla="*/ 79 h 255"/>
                <a:gd name="T50" fmla="*/ 427 w 664"/>
                <a:gd name="T51" fmla="*/ 87 h 255"/>
                <a:gd name="T52" fmla="*/ 514 w 664"/>
                <a:gd name="T53" fmla="*/ 105 h 255"/>
                <a:gd name="T54" fmla="*/ 619 w 664"/>
                <a:gd name="T55" fmla="*/ 114 h 255"/>
                <a:gd name="T56" fmla="*/ 619 w 664"/>
                <a:gd name="T57" fmla="*/ 114 h 255"/>
                <a:gd name="T58" fmla="*/ 654 w 664"/>
                <a:gd name="T59" fmla="*/ 122 h 255"/>
                <a:gd name="T60" fmla="*/ 663 w 664"/>
                <a:gd name="T61" fmla="*/ 140 h 255"/>
                <a:gd name="T62" fmla="*/ 663 w 664"/>
                <a:gd name="T63" fmla="*/ 158 h 255"/>
                <a:gd name="T64" fmla="*/ 654 w 664"/>
                <a:gd name="T65" fmla="*/ 16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255">
                  <a:moveTo>
                    <a:pt x="654" y="166"/>
                  </a:moveTo>
                  <a:lnTo>
                    <a:pt x="654" y="166"/>
                  </a:lnTo>
                  <a:lnTo>
                    <a:pt x="646" y="174"/>
                  </a:lnTo>
                  <a:lnTo>
                    <a:pt x="646" y="174"/>
                  </a:lnTo>
                  <a:lnTo>
                    <a:pt x="602" y="201"/>
                  </a:lnTo>
                  <a:lnTo>
                    <a:pt x="550" y="218"/>
                  </a:lnTo>
                  <a:lnTo>
                    <a:pt x="550" y="218"/>
                  </a:lnTo>
                  <a:lnTo>
                    <a:pt x="471" y="236"/>
                  </a:lnTo>
                  <a:lnTo>
                    <a:pt x="402" y="236"/>
                  </a:lnTo>
                  <a:lnTo>
                    <a:pt x="331" y="236"/>
                  </a:lnTo>
                  <a:lnTo>
                    <a:pt x="227" y="218"/>
                  </a:lnTo>
                  <a:lnTo>
                    <a:pt x="227" y="254"/>
                  </a:lnTo>
                  <a:lnTo>
                    <a:pt x="9" y="254"/>
                  </a:lnTo>
                  <a:lnTo>
                    <a:pt x="9" y="183"/>
                  </a:lnTo>
                  <a:lnTo>
                    <a:pt x="9" y="183"/>
                  </a:lnTo>
                  <a:lnTo>
                    <a:pt x="9" y="183"/>
                  </a:lnTo>
                  <a:lnTo>
                    <a:pt x="0" y="166"/>
                  </a:lnTo>
                  <a:lnTo>
                    <a:pt x="0" y="140"/>
                  </a:lnTo>
                  <a:lnTo>
                    <a:pt x="9" y="96"/>
                  </a:lnTo>
                  <a:lnTo>
                    <a:pt x="69" y="70"/>
                  </a:lnTo>
                  <a:lnTo>
                    <a:pt x="183" y="35"/>
                  </a:lnTo>
                  <a:lnTo>
                    <a:pt x="270" y="0"/>
                  </a:lnTo>
                  <a:lnTo>
                    <a:pt x="349" y="53"/>
                  </a:lnTo>
                  <a:lnTo>
                    <a:pt x="349" y="53"/>
                  </a:lnTo>
                  <a:lnTo>
                    <a:pt x="384" y="79"/>
                  </a:lnTo>
                  <a:lnTo>
                    <a:pt x="427" y="87"/>
                  </a:lnTo>
                  <a:lnTo>
                    <a:pt x="514" y="105"/>
                  </a:lnTo>
                  <a:lnTo>
                    <a:pt x="619" y="114"/>
                  </a:lnTo>
                  <a:lnTo>
                    <a:pt x="619" y="114"/>
                  </a:lnTo>
                  <a:lnTo>
                    <a:pt x="654" y="122"/>
                  </a:lnTo>
                  <a:lnTo>
                    <a:pt x="663" y="140"/>
                  </a:lnTo>
                  <a:lnTo>
                    <a:pt x="663" y="158"/>
                  </a:lnTo>
                  <a:lnTo>
                    <a:pt x="654" y="166"/>
                  </a:ln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 name="Freeform 26">
              <a:extLst>
                <a:ext uri="{FF2B5EF4-FFF2-40B4-BE49-F238E27FC236}">
                  <a16:creationId xmlns:a16="http://schemas.microsoft.com/office/drawing/2014/main" id="{C2337980-F0E4-16FE-1A0B-8866CACA85B6}"/>
                </a:ext>
              </a:extLst>
            </p:cNvPr>
            <p:cNvSpPr>
              <a:spLocks noChangeArrowheads="1"/>
            </p:cNvSpPr>
            <p:nvPr/>
          </p:nvSpPr>
          <p:spPr bwMode="auto">
            <a:xfrm>
              <a:off x="2830513" y="3632200"/>
              <a:ext cx="217487" cy="79375"/>
            </a:xfrm>
            <a:custGeom>
              <a:avLst/>
              <a:gdLst>
                <a:gd name="T0" fmla="*/ 209 w 603"/>
                <a:gd name="T1" fmla="*/ 0 h 219"/>
                <a:gd name="T2" fmla="*/ 209 w 603"/>
                <a:gd name="T3" fmla="*/ 0 h 219"/>
                <a:gd name="T4" fmla="*/ 0 w 603"/>
                <a:gd name="T5" fmla="*/ 96 h 219"/>
                <a:gd name="T6" fmla="*/ 0 w 603"/>
                <a:gd name="T7" fmla="*/ 96 h 219"/>
                <a:gd name="T8" fmla="*/ 44 w 603"/>
                <a:gd name="T9" fmla="*/ 114 h 219"/>
                <a:gd name="T10" fmla="*/ 157 w 603"/>
                <a:gd name="T11" fmla="*/ 158 h 219"/>
                <a:gd name="T12" fmla="*/ 314 w 603"/>
                <a:gd name="T13" fmla="*/ 201 h 219"/>
                <a:gd name="T14" fmla="*/ 384 w 603"/>
                <a:gd name="T15" fmla="*/ 210 h 219"/>
                <a:gd name="T16" fmla="*/ 453 w 603"/>
                <a:gd name="T17" fmla="*/ 218 h 219"/>
                <a:gd name="T18" fmla="*/ 453 w 603"/>
                <a:gd name="T19" fmla="*/ 218 h 219"/>
                <a:gd name="T20" fmla="*/ 489 w 603"/>
                <a:gd name="T21" fmla="*/ 218 h 219"/>
                <a:gd name="T22" fmla="*/ 489 w 603"/>
                <a:gd name="T23" fmla="*/ 218 h 219"/>
                <a:gd name="T24" fmla="*/ 541 w 603"/>
                <a:gd name="T25" fmla="*/ 201 h 219"/>
                <a:gd name="T26" fmla="*/ 585 w 603"/>
                <a:gd name="T27" fmla="*/ 174 h 219"/>
                <a:gd name="T28" fmla="*/ 585 w 603"/>
                <a:gd name="T29" fmla="*/ 174 h 219"/>
                <a:gd name="T30" fmla="*/ 593 w 603"/>
                <a:gd name="T31" fmla="*/ 166 h 219"/>
                <a:gd name="T32" fmla="*/ 593 w 603"/>
                <a:gd name="T33" fmla="*/ 166 h 219"/>
                <a:gd name="T34" fmla="*/ 602 w 603"/>
                <a:gd name="T35" fmla="*/ 149 h 219"/>
                <a:gd name="T36" fmla="*/ 602 w 603"/>
                <a:gd name="T37" fmla="*/ 149 h 219"/>
                <a:gd name="T38" fmla="*/ 602 w 603"/>
                <a:gd name="T39" fmla="*/ 140 h 219"/>
                <a:gd name="T40" fmla="*/ 593 w 603"/>
                <a:gd name="T41" fmla="*/ 131 h 219"/>
                <a:gd name="T42" fmla="*/ 576 w 603"/>
                <a:gd name="T43" fmla="*/ 122 h 219"/>
                <a:gd name="T44" fmla="*/ 558 w 603"/>
                <a:gd name="T45" fmla="*/ 114 h 219"/>
                <a:gd name="T46" fmla="*/ 558 w 603"/>
                <a:gd name="T47" fmla="*/ 114 h 219"/>
                <a:gd name="T48" fmla="*/ 453 w 603"/>
                <a:gd name="T49" fmla="*/ 105 h 219"/>
                <a:gd name="T50" fmla="*/ 366 w 603"/>
                <a:gd name="T51" fmla="*/ 87 h 219"/>
                <a:gd name="T52" fmla="*/ 323 w 603"/>
                <a:gd name="T53" fmla="*/ 79 h 219"/>
                <a:gd name="T54" fmla="*/ 288 w 603"/>
                <a:gd name="T55" fmla="*/ 53 h 219"/>
                <a:gd name="T56" fmla="*/ 209 w 603"/>
                <a:gd name="T5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3" h="219">
                  <a:moveTo>
                    <a:pt x="209" y="0"/>
                  </a:moveTo>
                  <a:lnTo>
                    <a:pt x="209" y="0"/>
                  </a:lnTo>
                  <a:lnTo>
                    <a:pt x="0" y="96"/>
                  </a:lnTo>
                  <a:lnTo>
                    <a:pt x="0" y="96"/>
                  </a:lnTo>
                  <a:lnTo>
                    <a:pt x="44" y="114"/>
                  </a:lnTo>
                  <a:lnTo>
                    <a:pt x="157" y="158"/>
                  </a:lnTo>
                  <a:lnTo>
                    <a:pt x="314" y="201"/>
                  </a:lnTo>
                  <a:lnTo>
                    <a:pt x="384" y="210"/>
                  </a:lnTo>
                  <a:lnTo>
                    <a:pt x="453" y="218"/>
                  </a:lnTo>
                  <a:lnTo>
                    <a:pt x="453" y="218"/>
                  </a:lnTo>
                  <a:lnTo>
                    <a:pt x="489" y="218"/>
                  </a:lnTo>
                  <a:lnTo>
                    <a:pt x="489" y="218"/>
                  </a:lnTo>
                  <a:lnTo>
                    <a:pt x="541" y="201"/>
                  </a:lnTo>
                  <a:lnTo>
                    <a:pt x="585" y="174"/>
                  </a:lnTo>
                  <a:lnTo>
                    <a:pt x="585" y="174"/>
                  </a:lnTo>
                  <a:lnTo>
                    <a:pt x="593" y="166"/>
                  </a:lnTo>
                  <a:lnTo>
                    <a:pt x="593" y="166"/>
                  </a:lnTo>
                  <a:lnTo>
                    <a:pt x="602" y="149"/>
                  </a:lnTo>
                  <a:lnTo>
                    <a:pt x="602" y="149"/>
                  </a:lnTo>
                  <a:lnTo>
                    <a:pt x="602" y="140"/>
                  </a:lnTo>
                  <a:lnTo>
                    <a:pt x="593" y="131"/>
                  </a:lnTo>
                  <a:lnTo>
                    <a:pt x="576" y="122"/>
                  </a:lnTo>
                  <a:lnTo>
                    <a:pt x="558" y="114"/>
                  </a:lnTo>
                  <a:lnTo>
                    <a:pt x="558" y="114"/>
                  </a:lnTo>
                  <a:lnTo>
                    <a:pt x="453" y="105"/>
                  </a:lnTo>
                  <a:lnTo>
                    <a:pt x="366" y="87"/>
                  </a:lnTo>
                  <a:lnTo>
                    <a:pt x="323" y="79"/>
                  </a:lnTo>
                  <a:lnTo>
                    <a:pt x="288" y="53"/>
                  </a:lnTo>
                  <a:lnTo>
                    <a:pt x="209" y="0"/>
                  </a:lnTo>
                </a:path>
              </a:pathLst>
            </a:custGeom>
            <a:solidFill>
              <a:srgbClr val="0D0D0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7" name="Freeform 27">
              <a:extLst>
                <a:ext uri="{FF2B5EF4-FFF2-40B4-BE49-F238E27FC236}">
                  <a16:creationId xmlns:a16="http://schemas.microsoft.com/office/drawing/2014/main" id="{5C19143E-4316-9D89-2208-97599A6C479D}"/>
                </a:ext>
              </a:extLst>
            </p:cNvPr>
            <p:cNvSpPr>
              <a:spLocks noChangeArrowheads="1"/>
            </p:cNvSpPr>
            <p:nvPr/>
          </p:nvSpPr>
          <p:spPr bwMode="auto">
            <a:xfrm>
              <a:off x="2830513" y="3632200"/>
              <a:ext cx="217487" cy="79375"/>
            </a:xfrm>
            <a:custGeom>
              <a:avLst/>
              <a:gdLst>
                <a:gd name="T0" fmla="*/ 209 w 603"/>
                <a:gd name="T1" fmla="*/ 0 h 219"/>
                <a:gd name="T2" fmla="*/ 209 w 603"/>
                <a:gd name="T3" fmla="*/ 0 h 219"/>
                <a:gd name="T4" fmla="*/ 0 w 603"/>
                <a:gd name="T5" fmla="*/ 96 h 219"/>
                <a:gd name="T6" fmla="*/ 0 w 603"/>
                <a:gd name="T7" fmla="*/ 96 h 219"/>
                <a:gd name="T8" fmla="*/ 44 w 603"/>
                <a:gd name="T9" fmla="*/ 114 h 219"/>
                <a:gd name="T10" fmla="*/ 157 w 603"/>
                <a:gd name="T11" fmla="*/ 158 h 219"/>
                <a:gd name="T12" fmla="*/ 314 w 603"/>
                <a:gd name="T13" fmla="*/ 201 h 219"/>
                <a:gd name="T14" fmla="*/ 384 w 603"/>
                <a:gd name="T15" fmla="*/ 210 h 219"/>
                <a:gd name="T16" fmla="*/ 453 w 603"/>
                <a:gd name="T17" fmla="*/ 218 h 219"/>
                <a:gd name="T18" fmla="*/ 453 w 603"/>
                <a:gd name="T19" fmla="*/ 218 h 219"/>
                <a:gd name="T20" fmla="*/ 489 w 603"/>
                <a:gd name="T21" fmla="*/ 218 h 219"/>
                <a:gd name="T22" fmla="*/ 489 w 603"/>
                <a:gd name="T23" fmla="*/ 218 h 219"/>
                <a:gd name="T24" fmla="*/ 541 w 603"/>
                <a:gd name="T25" fmla="*/ 201 h 219"/>
                <a:gd name="T26" fmla="*/ 585 w 603"/>
                <a:gd name="T27" fmla="*/ 174 h 219"/>
                <a:gd name="T28" fmla="*/ 585 w 603"/>
                <a:gd name="T29" fmla="*/ 174 h 219"/>
                <a:gd name="T30" fmla="*/ 593 w 603"/>
                <a:gd name="T31" fmla="*/ 166 h 219"/>
                <a:gd name="T32" fmla="*/ 593 w 603"/>
                <a:gd name="T33" fmla="*/ 166 h 219"/>
                <a:gd name="T34" fmla="*/ 602 w 603"/>
                <a:gd name="T35" fmla="*/ 149 h 219"/>
                <a:gd name="T36" fmla="*/ 602 w 603"/>
                <a:gd name="T37" fmla="*/ 149 h 219"/>
                <a:gd name="T38" fmla="*/ 602 w 603"/>
                <a:gd name="T39" fmla="*/ 140 h 219"/>
                <a:gd name="T40" fmla="*/ 593 w 603"/>
                <a:gd name="T41" fmla="*/ 131 h 219"/>
                <a:gd name="T42" fmla="*/ 576 w 603"/>
                <a:gd name="T43" fmla="*/ 122 h 219"/>
                <a:gd name="T44" fmla="*/ 558 w 603"/>
                <a:gd name="T45" fmla="*/ 114 h 219"/>
                <a:gd name="T46" fmla="*/ 558 w 603"/>
                <a:gd name="T47" fmla="*/ 114 h 219"/>
                <a:gd name="T48" fmla="*/ 453 w 603"/>
                <a:gd name="T49" fmla="*/ 105 h 219"/>
                <a:gd name="T50" fmla="*/ 366 w 603"/>
                <a:gd name="T51" fmla="*/ 87 h 219"/>
                <a:gd name="T52" fmla="*/ 323 w 603"/>
                <a:gd name="T53" fmla="*/ 79 h 219"/>
                <a:gd name="T54" fmla="*/ 288 w 603"/>
                <a:gd name="T55" fmla="*/ 53 h 219"/>
                <a:gd name="T56" fmla="*/ 209 w 603"/>
                <a:gd name="T5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3" h="219">
                  <a:moveTo>
                    <a:pt x="209" y="0"/>
                  </a:moveTo>
                  <a:lnTo>
                    <a:pt x="209" y="0"/>
                  </a:lnTo>
                  <a:lnTo>
                    <a:pt x="0" y="96"/>
                  </a:lnTo>
                  <a:lnTo>
                    <a:pt x="0" y="96"/>
                  </a:lnTo>
                  <a:lnTo>
                    <a:pt x="44" y="114"/>
                  </a:lnTo>
                  <a:lnTo>
                    <a:pt x="157" y="158"/>
                  </a:lnTo>
                  <a:lnTo>
                    <a:pt x="314" y="201"/>
                  </a:lnTo>
                  <a:lnTo>
                    <a:pt x="384" y="210"/>
                  </a:lnTo>
                  <a:lnTo>
                    <a:pt x="453" y="218"/>
                  </a:lnTo>
                  <a:lnTo>
                    <a:pt x="453" y="218"/>
                  </a:lnTo>
                  <a:lnTo>
                    <a:pt x="489" y="218"/>
                  </a:lnTo>
                  <a:lnTo>
                    <a:pt x="489" y="218"/>
                  </a:lnTo>
                  <a:lnTo>
                    <a:pt x="541" y="201"/>
                  </a:lnTo>
                  <a:lnTo>
                    <a:pt x="585" y="174"/>
                  </a:lnTo>
                  <a:lnTo>
                    <a:pt x="585" y="174"/>
                  </a:lnTo>
                  <a:lnTo>
                    <a:pt x="593" y="166"/>
                  </a:lnTo>
                  <a:lnTo>
                    <a:pt x="593" y="166"/>
                  </a:lnTo>
                  <a:lnTo>
                    <a:pt x="602" y="149"/>
                  </a:lnTo>
                  <a:lnTo>
                    <a:pt x="602" y="149"/>
                  </a:lnTo>
                  <a:lnTo>
                    <a:pt x="602" y="140"/>
                  </a:lnTo>
                  <a:lnTo>
                    <a:pt x="593" y="131"/>
                  </a:lnTo>
                  <a:lnTo>
                    <a:pt x="576" y="122"/>
                  </a:lnTo>
                  <a:lnTo>
                    <a:pt x="558" y="114"/>
                  </a:lnTo>
                  <a:lnTo>
                    <a:pt x="558" y="114"/>
                  </a:lnTo>
                  <a:lnTo>
                    <a:pt x="453" y="105"/>
                  </a:lnTo>
                  <a:lnTo>
                    <a:pt x="366" y="87"/>
                  </a:lnTo>
                  <a:lnTo>
                    <a:pt x="323" y="79"/>
                  </a:lnTo>
                  <a:lnTo>
                    <a:pt x="288" y="53"/>
                  </a:lnTo>
                  <a:lnTo>
                    <a:pt x="209" y="0"/>
                  </a:lnTo>
                </a:path>
              </a:pathLst>
            </a:custGeom>
            <a:solidFill>
              <a:srgbClr val="0D0D0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8" name="Freeform 28">
              <a:extLst>
                <a:ext uri="{FF2B5EF4-FFF2-40B4-BE49-F238E27FC236}">
                  <a16:creationId xmlns:a16="http://schemas.microsoft.com/office/drawing/2014/main" id="{A902A944-B2EB-1EC0-41E1-EBCA799FC2D1}"/>
                </a:ext>
              </a:extLst>
            </p:cNvPr>
            <p:cNvSpPr>
              <a:spLocks noChangeArrowheads="1"/>
            </p:cNvSpPr>
            <p:nvPr/>
          </p:nvSpPr>
          <p:spPr bwMode="auto">
            <a:xfrm>
              <a:off x="2638425" y="2817813"/>
              <a:ext cx="266700" cy="817562"/>
            </a:xfrm>
            <a:custGeom>
              <a:avLst/>
              <a:gdLst>
                <a:gd name="T0" fmla="*/ 742 w 743"/>
                <a:gd name="T1" fmla="*/ 9 h 2271"/>
                <a:gd name="T2" fmla="*/ 481 w 743"/>
                <a:gd name="T3" fmla="*/ 769 h 2271"/>
                <a:gd name="T4" fmla="*/ 289 w 743"/>
                <a:gd name="T5" fmla="*/ 1440 h 2271"/>
                <a:gd name="T6" fmla="*/ 254 w 743"/>
                <a:gd name="T7" fmla="*/ 2209 h 2271"/>
                <a:gd name="T8" fmla="*/ 53 w 743"/>
                <a:gd name="T9" fmla="*/ 2261 h 2271"/>
                <a:gd name="T10" fmla="*/ 53 w 743"/>
                <a:gd name="T11" fmla="*/ 2261 h 2271"/>
                <a:gd name="T12" fmla="*/ 0 w 743"/>
                <a:gd name="T13" fmla="*/ 2270 h 2271"/>
                <a:gd name="T14" fmla="*/ 0 w 743"/>
                <a:gd name="T15" fmla="*/ 2270 h 2271"/>
                <a:gd name="T16" fmla="*/ 0 w 743"/>
                <a:gd name="T17" fmla="*/ 1947 h 2271"/>
                <a:gd name="T18" fmla="*/ 18 w 743"/>
                <a:gd name="T19" fmla="*/ 1676 h 2271"/>
                <a:gd name="T20" fmla="*/ 36 w 743"/>
                <a:gd name="T21" fmla="*/ 1423 h 2271"/>
                <a:gd name="T22" fmla="*/ 71 w 743"/>
                <a:gd name="T23" fmla="*/ 961 h 2271"/>
                <a:gd name="T24" fmla="*/ 123 w 743"/>
                <a:gd name="T25" fmla="*/ 454 h 2271"/>
                <a:gd name="T26" fmla="*/ 132 w 743"/>
                <a:gd name="T27" fmla="*/ 0 h 2271"/>
                <a:gd name="T28" fmla="*/ 167 w 743"/>
                <a:gd name="T29" fmla="*/ 0 h 2271"/>
                <a:gd name="T30" fmla="*/ 742 w 743"/>
                <a:gd name="T31" fmla="*/ 9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3" h="2271">
                  <a:moveTo>
                    <a:pt x="742" y="9"/>
                  </a:moveTo>
                  <a:lnTo>
                    <a:pt x="481" y="769"/>
                  </a:lnTo>
                  <a:lnTo>
                    <a:pt x="289" y="1440"/>
                  </a:lnTo>
                  <a:lnTo>
                    <a:pt x="254" y="2209"/>
                  </a:lnTo>
                  <a:lnTo>
                    <a:pt x="53" y="2261"/>
                  </a:lnTo>
                  <a:lnTo>
                    <a:pt x="53" y="2261"/>
                  </a:lnTo>
                  <a:lnTo>
                    <a:pt x="0" y="2270"/>
                  </a:lnTo>
                  <a:lnTo>
                    <a:pt x="0" y="2270"/>
                  </a:lnTo>
                  <a:lnTo>
                    <a:pt x="0" y="1947"/>
                  </a:lnTo>
                  <a:lnTo>
                    <a:pt x="18" y="1676"/>
                  </a:lnTo>
                  <a:lnTo>
                    <a:pt x="36" y="1423"/>
                  </a:lnTo>
                  <a:lnTo>
                    <a:pt x="71" y="961"/>
                  </a:lnTo>
                  <a:lnTo>
                    <a:pt x="123" y="454"/>
                  </a:lnTo>
                  <a:lnTo>
                    <a:pt x="132" y="0"/>
                  </a:lnTo>
                  <a:lnTo>
                    <a:pt x="167" y="0"/>
                  </a:lnTo>
                  <a:lnTo>
                    <a:pt x="742" y="9"/>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 name="Freeform 29">
              <a:extLst>
                <a:ext uri="{FF2B5EF4-FFF2-40B4-BE49-F238E27FC236}">
                  <a16:creationId xmlns:a16="http://schemas.microsoft.com/office/drawing/2014/main" id="{E73EEC9A-69DC-8C4E-19E8-3A819143E2BA}"/>
                </a:ext>
              </a:extLst>
            </p:cNvPr>
            <p:cNvSpPr>
              <a:spLocks noChangeArrowheads="1"/>
            </p:cNvSpPr>
            <p:nvPr/>
          </p:nvSpPr>
          <p:spPr bwMode="auto">
            <a:xfrm>
              <a:off x="2638425" y="2817813"/>
              <a:ext cx="266700" cy="817562"/>
            </a:xfrm>
            <a:custGeom>
              <a:avLst/>
              <a:gdLst>
                <a:gd name="T0" fmla="*/ 742 w 743"/>
                <a:gd name="T1" fmla="*/ 9 h 2271"/>
                <a:gd name="T2" fmla="*/ 481 w 743"/>
                <a:gd name="T3" fmla="*/ 769 h 2271"/>
                <a:gd name="T4" fmla="*/ 289 w 743"/>
                <a:gd name="T5" fmla="*/ 1440 h 2271"/>
                <a:gd name="T6" fmla="*/ 254 w 743"/>
                <a:gd name="T7" fmla="*/ 2209 h 2271"/>
                <a:gd name="T8" fmla="*/ 53 w 743"/>
                <a:gd name="T9" fmla="*/ 2261 h 2271"/>
                <a:gd name="T10" fmla="*/ 53 w 743"/>
                <a:gd name="T11" fmla="*/ 2261 h 2271"/>
                <a:gd name="T12" fmla="*/ 0 w 743"/>
                <a:gd name="T13" fmla="*/ 2270 h 2271"/>
                <a:gd name="T14" fmla="*/ 0 w 743"/>
                <a:gd name="T15" fmla="*/ 2270 h 2271"/>
                <a:gd name="T16" fmla="*/ 0 w 743"/>
                <a:gd name="T17" fmla="*/ 1947 h 2271"/>
                <a:gd name="T18" fmla="*/ 18 w 743"/>
                <a:gd name="T19" fmla="*/ 1676 h 2271"/>
                <a:gd name="T20" fmla="*/ 36 w 743"/>
                <a:gd name="T21" fmla="*/ 1423 h 2271"/>
                <a:gd name="T22" fmla="*/ 71 w 743"/>
                <a:gd name="T23" fmla="*/ 961 h 2271"/>
                <a:gd name="T24" fmla="*/ 123 w 743"/>
                <a:gd name="T25" fmla="*/ 454 h 2271"/>
                <a:gd name="T26" fmla="*/ 132 w 743"/>
                <a:gd name="T27" fmla="*/ 0 h 2271"/>
                <a:gd name="T28" fmla="*/ 167 w 743"/>
                <a:gd name="T29" fmla="*/ 0 h 2271"/>
                <a:gd name="T30" fmla="*/ 742 w 743"/>
                <a:gd name="T31" fmla="*/ 9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3" h="2271">
                  <a:moveTo>
                    <a:pt x="742" y="9"/>
                  </a:moveTo>
                  <a:lnTo>
                    <a:pt x="481" y="769"/>
                  </a:lnTo>
                  <a:lnTo>
                    <a:pt x="289" y="1440"/>
                  </a:lnTo>
                  <a:lnTo>
                    <a:pt x="254" y="2209"/>
                  </a:lnTo>
                  <a:lnTo>
                    <a:pt x="53" y="2261"/>
                  </a:lnTo>
                  <a:lnTo>
                    <a:pt x="53" y="2261"/>
                  </a:lnTo>
                  <a:lnTo>
                    <a:pt x="0" y="2270"/>
                  </a:lnTo>
                  <a:lnTo>
                    <a:pt x="0" y="2270"/>
                  </a:lnTo>
                  <a:lnTo>
                    <a:pt x="0" y="1947"/>
                  </a:lnTo>
                  <a:lnTo>
                    <a:pt x="18" y="1676"/>
                  </a:lnTo>
                  <a:lnTo>
                    <a:pt x="36" y="1423"/>
                  </a:lnTo>
                  <a:lnTo>
                    <a:pt x="71" y="961"/>
                  </a:lnTo>
                  <a:lnTo>
                    <a:pt x="123" y="454"/>
                  </a:lnTo>
                  <a:lnTo>
                    <a:pt x="132" y="0"/>
                  </a:lnTo>
                  <a:lnTo>
                    <a:pt x="167" y="0"/>
                  </a:lnTo>
                  <a:lnTo>
                    <a:pt x="742" y="9"/>
                  </a:lnTo>
                </a:path>
              </a:pathLst>
            </a:custGeom>
            <a:solidFill>
              <a:srgbClr val="1A1A1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 name="Freeform 30">
              <a:extLst>
                <a:ext uri="{FF2B5EF4-FFF2-40B4-BE49-F238E27FC236}">
                  <a16:creationId xmlns:a16="http://schemas.microsoft.com/office/drawing/2014/main" id="{EAD3694F-63AE-BE93-A485-AE737C3C2CF8}"/>
                </a:ext>
              </a:extLst>
            </p:cNvPr>
            <p:cNvSpPr>
              <a:spLocks noChangeArrowheads="1"/>
            </p:cNvSpPr>
            <p:nvPr/>
          </p:nvSpPr>
          <p:spPr bwMode="auto">
            <a:xfrm>
              <a:off x="2638425" y="2955925"/>
              <a:ext cx="53975" cy="679450"/>
            </a:xfrm>
            <a:custGeom>
              <a:avLst/>
              <a:gdLst>
                <a:gd name="T0" fmla="*/ 149 w 150"/>
                <a:gd name="T1" fmla="*/ 0 h 1887"/>
                <a:gd name="T2" fmla="*/ 123 w 150"/>
                <a:gd name="T3" fmla="*/ 0 h 1887"/>
                <a:gd name="T4" fmla="*/ 123 w 150"/>
                <a:gd name="T5" fmla="*/ 70 h 1887"/>
                <a:gd name="T6" fmla="*/ 71 w 150"/>
                <a:gd name="T7" fmla="*/ 577 h 1887"/>
                <a:gd name="T8" fmla="*/ 36 w 150"/>
                <a:gd name="T9" fmla="*/ 1039 h 1887"/>
                <a:gd name="T10" fmla="*/ 36 w 150"/>
                <a:gd name="T11" fmla="*/ 1039 h 1887"/>
                <a:gd name="T12" fmla="*/ 27 w 150"/>
                <a:gd name="T13" fmla="*/ 1152 h 1887"/>
                <a:gd name="T14" fmla="*/ 9 w 150"/>
                <a:gd name="T15" fmla="*/ 1432 h 1887"/>
                <a:gd name="T16" fmla="*/ 9 w 150"/>
                <a:gd name="T17" fmla="*/ 1432 h 1887"/>
                <a:gd name="T18" fmla="*/ 0 w 150"/>
                <a:gd name="T19" fmla="*/ 1729 h 1887"/>
                <a:gd name="T20" fmla="*/ 0 w 150"/>
                <a:gd name="T21" fmla="*/ 1729 h 1887"/>
                <a:gd name="T22" fmla="*/ 0 w 150"/>
                <a:gd name="T23" fmla="*/ 1886 h 1887"/>
                <a:gd name="T24" fmla="*/ 53 w 150"/>
                <a:gd name="T25" fmla="*/ 1877 h 1887"/>
                <a:gd name="T26" fmla="*/ 53 w 150"/>
                <a:gd name="T27" fmla="*/ 1877 h 1887"/>
                <a:gd name="T28" fmla="*/ 79 w 150"/>
                <a:gd name="T29" fmla="*/ 1004 h 1887"/>
                <a:gd name="T30" fmla="*/ 149 w 150"/>
                <a:gd name="T31" fmla="*/ 44 h 1887"/>
                <a:gd name="T32" fmla="*/ 149 w 150"/>
                <a:gd name="T33"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887">
                  <a:moveTo>
                    <a:pt x="149" y="0"/>
                  </a:moveTo>
                  <a:lnTo>
                    <a:pt x="123" y="0"/>
                  </a:lnTo>
                  <a:lnTo>
                    <a:pt x="123" y="70"/>
                  </a:lnTo>
                  <a:lnTo>
                    <a:pt x="71" y="577"/>
                  </a:lnTo>
                  <a:lnTo>
                    <a:pt x="36" y="1039"/>
                  </a:lnTo>
                  <a:lnTo>
                    <a:pt x="36" y="1039"/>
                  </a:lnTo>
                  <a:lnTo>
                    <a:pt x="27" y="1152"/>
                  </a:lnTo>
                  <a:lnTo>
                    <a:pt x="9" y="1432"/>
                  </a:lnTo>
                  <a:lnTo>
                    <a:pt x="9" y="1432"/>
                  </a:lnTo>
                  <a:lnTo>
                    <a:pt x="0" y="1729"/>
                  </a:lnTo>
                  <a:lnTo>
                    <a:pt x="0" y="1729"/>
                  </a:lnTo>
                  <a:lnTo>
                    <a:pt x="0" y="1886"/>
                  </a:lnTo>
                  <a:lnTo>
                    <a:pt x="53" y="1877"/>
                  </a:lnTo>
                  <a:lnTo>
                    <a:pt x="53" y="1877"/>
                  </a:lnTo>
                  <a:lnTo>
                    <a:pt x="79" y="1004"/>
                  </a:lnTo>
                  <a:lnTo>
                    <a:pt x="149" y="44"/>
                  </a:lnTo>
                  <a:lnTo>
                    <a:pt x="149" y="0"/>
                  </a:lnTo>
                </a:path>
              </a:pathLst>
            </a:custGeom>
            <a:solidFill>
              <a:srgbClr val="1212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 name="Freeform 31">
              <a:extLst>
                <a:ext uri="{FF2B5EF4-FFF2-40B4-BE49-F238E27FC236}">
                  <a16:creationId xmlns:a16="http://schemas.microsoft.com/office/drawing/2014/main" id="{DD80D001-B426-E271-2682-EFB2C6F58EC1}"/>
                </a:ext>
              </a:extLst>
            </p:cNvPr>
            <p:cNvSpPr>
              <a:spLocks noChangeArrowheads="1"/>
            </p:cNvSpPr>
            <p:nvPr/>
          </p:nvSpPr>
          <p:spPr bwMode="auto">
            <a:xfrm>
              <a:off x="2638425" y="2955925"/>
              <a:ext cx="53975" cy="679450"/>
            </a:xfrm>
            <a:custGeom>
              <a:avLst/>
              <a:gdLst>
                <a:gd name="T0" fmla="*/ 149 w 150"/>
                <a:gd name="T1" fmla="*/ 0 h 1887"/>
                <a:gd name="T2" fmla="*/ 123 w 150"/>
                <a:gd name="T3" fmla="*/ 0 h 1887"/>
                <a:gd name="T4" fmla="*/ 123 w 150"/>
                <a:gd name="T5" fmla="*/ 70 h 1887"/>
                <a:gd name="T6" fmla="*/ 71 w 150"/>
                <a:gd name="T7" fmla="*/ 577 h 1887"/>
                <a:gd name="T8" fmla="*/ 36 w 150"/>
                <a:gd name="T9" fmla="*/ 1039 h 1887"/>
                <a:gd name="T10" fmla="*/ 36 w 150"/>
                <a:gd name="T11" fmla="*/ 1039 h 1887"/>
                <a:gd name="T12" fmla="*/ 27 w 150"/>
                <a:gd name="T13" fmla="*/ 1152 h 1887"/>
                <a:gd name="T14" fmla="*/ 9 w 150"/>
                <a:gd name="T15" fmla="*/ 1432 h 1887"/>
                <a:gd name="T16" fmla="*/ 9 w 150"/>
                <a:gd name="T17" fmla="*/ 1432 h 1887"/>
                <a:gd name="T18" fmla="*/ 0 w 150"/>
                <a:gd name="T19" fmla="*/ 1729 h 1887"/>
                <a:gd name="T20" fmla="*/ 0 w 150"/>
                <a:gd name="T21" fmla="*/ 1729 h 1887"/>
                <a:gd name="T22" fmla="*/ 0 w 150"/>
                <a:gd name="T23" fmla="*/ 1886 h 1887"/>
                <a:gd name="T24" fmla="*/ 53 w 150"/>
                <a:gd name="T25" fmla="*/ 1877 h 1887"/>
                <a:gd name="T26" fmla="*/ 53 w 150"/>
                <a:gd name="T27" fmla="*/ 1877 h 1887"/>
                <a:gd name="T28" fmla="*/ 79 w 150"/>
                <a:gd name="T29" fmla="*/ 1004 h 1887"/>
                <a:gd name="T30" fmla="*/ 149 w 150"/>
                <a:gd name="T31" fmla="*/ 44 h 1887"/>
                <a:gd name="T32" fmla="*/ 149 w 150"/>
                <a:gd name="T33"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887">
                  <a:moveTo>
                    <a:pt x="149" y="0"/>
                  </a:moveTo>
                  <a:lnTo>
                    <a:pt x="123" y="0"/>
                  </a:lnTo>
                  <a:lnTo>
                    <a:pt x="123" y="70"/>
                  </a:lnTo>
                  <a:lnTo>
                    <a:pt x="71" y="577"/>
                  </a:lnTo>
                  <a:lnTo>
                    <a:pt x="36" y="1039"/>
                  </a:lnTo>
                  <a:lnTo>
                    <a:pt x="36" y="1039"/>
                  </a:lnTo>
                  <a:lnTo>
                    <a:pt x="27" y="1152"/>
                  </a:lnTo>
                  <a:lnTo>
                    <a:pt x="9" y="1432"/>
                  </a:lnTo>
                  <a:lnTo>
                    <a:pt x="9" y="1432"/>
                  </a:lnTo>
                  <a:lnTo>
                    <a:pt x="0" y="1729"/>
                  </a:lnTo>
                  <a:lnTo>
                    <a:pt x="0" y="1729"/>
                  </a:lnTo>
                  <a:lnTo>
                    <a:pt x="0" y="1886"/>
                  </a:lnTo>
                  <a:lnTo>
                    <a:pt x="53" y="1877"/>
                  </a:lnTo>
                  <a:lnTo>
                    <a:pt x="53" y="1877"/>
                  </a:lnTo>
                  <a:lnTo>
                    <a:pt x="79" y="1004"/>
                  </a:lnTo>
                  <a:lnTo>
                    <a:pt x="149" y="44"/>
                  </a:lnTo>
                  <a:lnTo>
                    <a:pt x="149" y="0"/>
                  </a:lnTo>
                </a:path>
              </a:pathLst>
            </a:custGeom>
            <a:solidFill>
              <a:srgbClr val="12121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 name="Freeform 32">
              <a:extLst>
                <a:ext uri="{FF2B5EF4-FFF2-40B4-BE49-F238E27FC236}">
                  <a16:creationId xmlns:a16="http://schemas.microsoft.com/office/drawing/2014/main" id="{46D412A6-BFAC-4E09-F5B6-955E5E987490}"/>
                </a:ext>
              </a:extLst>
            </p:cNvPr>
            <p:cNvSpPr>
              <a:spLocks noChangeArrowheads="1"/>
            </p:cNvSpPr>
            <p:nvPr/>
          </p:nvSpPr>
          <p:spPr bwMode="auto">
            <a:xfrm>
              <a:off x="2692400" y="2817813"/>
              <a:ext cx="288925" cy="855662"/>
            </a:xfrm>
            <a:custGeom>
              <a:avLst/>
              <a:gdLst>
                <a:gd name="T0" fmla="*/ 803 w 804"/>
                <a:gd name="T1" fmla="*/ 358 h 2376"/>
                <a:gd name="T2" fmla="*/ 725 w 804"/>
                <a:gd name="T3" fmla="*/ 961 h 2376"/>
                <a:gd name="T4" fmla="*/ 629 w 804"/>
                <a:gd name="T5" fmla="*/ 1580 h 2376"/>
                <a:gd name="T6" fmla="*/ 593 w 804"/>
                <a:gd name="T7" fmla="*/ 2261 h 2376"/>
                <a:gd name="T8" fmla="*/ 384 w 804"/>
                <a:gd name="T9" fmla="*/ 2357 h 2376"/>
                <a:gd name="T10" fmla="*/ 323 w 804"/>
                <a:gd name="T11" fmla="*/ 2375 h 2376"/>
                <a:gd name="T12" fmla="*/ 323 w 804"/>
                <a:gd name="T13" fmla="*/ 1563 h 2376"/>
                <a:gd name="T14" fmla="*/ 332 w 804"/>
                <a:gd name="T15" fmla="*/ 559 h 2376"/>
                <a:gd name="T16" fmla="*/ 200 w 804"/>
                <a:gd name="T17" fmla="*/ 411 h 2376"/>
                <a:gd name="T18" fmla="*/ 0 w 804"/>
                <a:gd name="T19" fmla="*/ 0 h 2376"/>
                <a:gd name="T20" fmla="*/ 768 w 804"/>
                <a:gd name="T21" fmla="*/ 18 h 2376"/>
                <a:gd name="T22" fmla="*/ 803 w 804"/>
                <a:gd name="T23" fmla="*/ 358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4" h="2376">
                  <a:moveTo>
                    <a:pt x="803" y="358"/>
                  </a:moveTo>
                  <a:lnTo>
                    <a:pt x="725" y="961"/>
                  </a:lnTo>
                  <a:lnTo>
                    <a:pt x="629" y="1580"/>
                  </a:lnTo>
                  <a:lnTo>
                    <a:pt x="593" y="2261"/>
                  </a:lnTo>
                  <a:lnTo>
                    <a:pt x="384" y="2357"/>
                  </a:lnTo>
                  <a:lnTo>
                    <a:pt x="323" y="2375"/>
                  </a:lnTo>
                  <a:lnTo>
                    <a:pt x="323" y="1563"/>
                  </a:lnTo>
                  <a:lnTo>
                    <a:pt x="332" y="559"/>
                  </a:lnTo>
                  <a:lnTo>
                    <a:pt x="200" y="411"/>
                  </a:lnTo>
                  <a:lnTo>
                    <a:pt x="0" y="0"/>
                  </a:lnTo>
                  <a:lnTo>
                    <a:pt x="768" y="18"/>
                  </a:lnTo>
                  <a:lnTo>
                    <a:pt x="803" y="358"/>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 name="Freeform 33">
              <a:extLst>
                <a:ext uri="{FF2B5EF4-FFF2-40B4-BE49-F238E27FC236}">
                  <a16:creationId xmlns:a16="http://schemas.microsoft.com/office/drawing/2014/main" id="{642E4F72-174F-8452-3464-F927DBEDC5A0}"/>
                </a:ext>
              </a:extLst>
            </p:cNvPr>
            <p:cNvSpPr>
              <a:spLocks noChangeArrowheads="1"/>
            </p:cNvSpPr>
            <p:nvPr/>
          </p:nvSpPr>
          <p:spPr bwMode="auto">
            <a:xfrm>
              <a:off x="2692400" y="2817813"/>
              <a:ext cx="288925" cy="855662"/>
            </a:xfrm>
            <a:custGeom>
              <a:avLst/>
              <a:gdLst>
                <a:gd name="T0" fmla="*/ 803 w 804"/>
                <a:gd name="T1" fmla="*/ 358 h 2376"/>
                <a:gd name="T2" fmla="*/ 725 w 804"/>
                <a:gd name="T3" fmla="*/ 961 h 2376"/>
                <a:gd name="T4" fmla="*/ 629 w 804"/>
                <a:gd name="T5" fmla="*/ 1580 h 2376"/>
                <a:gd name="T6" fmla="*/ 593 w 804"/>
                <a:gd name="T7" fmla="*/ 2261 h 2376"/>
                <a:gd name="T8" fmla="*/ 384 w 804"/>
                <a:gd name="T9" fmla="*/ 2357 h 2376"/>
                <a:gd name="T10" fmla="*/ 323 w 804"/>
                <a:gd name="T11" fmla="*/ 2375 h 2376"/>
                <a:gd name="T12" fmla="*/ 323 w 804"/>
                <a:gd name="T13" fmla="*/ 1563 h 2376"/>
                <a:gd name="T14" fmla="*/ 332 w 804"/>
                <a:gd name="T15" fmla="*/ 559 h 2376"/>
                <a:gd name="T16" fmla="*/ 200 w 804"/>
                <a:gd name="T17" fmla="*/ 411 h 2376"/>
                <a:gd name="T18" fmla="*/ 0 w 804"/>
                <a:gd name="T19" fmla="*/ 0 h 2376"/>
                <a:gd name="T20" fmla="*/ 768 w 804"/>
                <a:gd name="T21" fmla="*/ 18 h 2376"/>
                <a:gd name="T22" fmla="*/ 803 w 804"/>
                <a:gd name="T23" fmla="*/ 358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4" h="2376">
                  <a:moveTo>
                    <a:pt x="803" y="358"/>
                  </a:moveTo>
                  <a:lnTo>
                    <a:pt x="725" y="961"/>
                  </a:lnTo>
                  <a:lnTo>
                    <a:pt x="629" y="1580"/>
                  </a:lnTo>
                  <a:lnTo>
                    <a:pt x="593" y="2261"/>
                  </a:lnTo>
                  <a:lnTo>
                    <a:pt x="384" y="2357"/>
                  </a:lnTo>
                  <a:lnTo>
                    <a:pt x="323" y="2375"/>
                  </a:lnTo>
                  <a:lnTo>
                    <a:pt x="323" y="1563"/>
                  </a:lnTo>
                  <a:lnTo>
                    <a:pt x="332" y="559"/>
                  </a:lnTo>
                  <a:lnTo>
                    <a:pt x="200" y="411"/>
                  </a:lnTo>
                  <a:lnTo>
                    <a:pt x="0" y="0"/>
                  </a:lnTo>
                  <a:lnTo>
                    <a:pt x="768" y="18"/>
                  </a:lnTo>
                  <a:lnTo>
                    <a:pt x="803" y="358"/>
                  </a:lnTo>
                </a:path>
              </a:pathLst>
            </a:custGeom>
            <a:solidFill>
              <a:srgbClr val="1A1A1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 name="Freeform 34">
              <a:extLst>
                <a:ext uri="{FF2B5EF4-FFF2-40B4-BE49-F238E27FC236}">
                  <a16:creationId xmlns:a16="http://schemas.microsoft.com/office/drawing/2014/main" id="{A36D141C-9B00-ACDF-C0A2-1E24A281D284}"/>
                </a:ext>
              </a:extLst>
            </p:cNvPr>
            <p:cNvSpPr>
              <a:spLocks noChangeArrowheads="1"/>
            </p:cNvSpPr>
            <p:nvPr/>
          </p:nvSpPr>
          <p:spPr bwMode="auto">
            <a:xfrm>
              <a:off x="2762250" y="2955925"/>
              <a:ext cx="73025" cy="717550"/>
            </a:xfrm>
            <a:custGeom>
              <a:avLst/>
              <a:gdLst>
                <a:gd name="T0" fmla="*/ 17 w 201"/>
                <a:gd name="T1" fmla="*/ 0 h 1992"/>
                <a:gd name="T2" fmla="*/ 0 w 201"/>
                <a:gd name="T3" fmla="*/ 0 h 1992"/>
                <a:gd name="T4" fmla="*/ 8 w 201"/>
                <a:gd name="T5" fmla="*/ 27 h 1992"/>
                <a:gd name="T6" fmla="*/ 140 w 201"/>
                <a:gd name="T7" fmla="*/ 175 h 1992"/>
                <a:gd name="T8" fmla="*/ 131 w 201"/>
                <a:gd name="T9" fmla="*/ 1179 h 1992"/>
                <a:gd name="T10" fmla="*/ 131 w 201"/>
                <a:gd name="T11" fmla="*/ 1991 h 1992"/>
                <a:gd name="T12" fmla="*/ 192 w 201"/>
                <a:gd name="T13" fmla="*/ 1973 h 1992"/>
                <a:gd name="T14" fmla="*/ 184 w 201"/>
                <a:gd name="T15" fmla="*/ 1118 h 1992"/>
                <a:gd name="T16" fmla="*/ 200 w 201"/>
                <a:gd name="T17" fmla="*/ 149 h 1992"/>
                <a:gd name="T18" fmla="*/ 35 w 201"/>
                <a:gd name="T19" fmla="*/ 18 h 1992"/>
                <a:gd name="T20" fmla="*/ 17 w 201"/>
                <a:gd name="T21" fmla="*/ 0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992">
                  <a:moveTo>
                    <a:pt x="17" y="0"/>
                  </a:moveTo>
                  <a:lnTo>
                    <a:pt x="0" y="0"/>
                  </a:lnTo>
                  <a:lnTo>
                    <a:pt x="8" y="27"/>
                  </a:lnTo>
                  <a:lnTo>
                    <a:pt x="140" y="175"/>
                  </a:lnTo>
                  <a:lnTo>
                    <a:pt x="131" y="1179"/>
                  </a:lnTo>
                  <a:lnTo>
                    <a:pt x="131" y="1991"/>
                  </a:lnTo>
                  <a:lnTo>
                    <a:pt x="192" y="1973"/>
                  </a:lnTo>
                  <a:lnTo>
                    <a:pt x="184" y="1118"/>
                  </a:lnTo>
                  <a:lnTo>
                    <a:pt x="200" y="149"/>
                  </a:lnTo>
                  <a:lnTo>
                    <a:pt x="35" y="18"/>
                  </a:lnTo>
                  <a:lnTo>
                    <a:pt x="17" y="0"/>
                  </a:lnTo>
                </a:path>
              </a:pathLst>
            </a:custGeom>
            <a:solidFill>
              <a:srgbClr val="1212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5" name="Freeform 35">
              <a:extLst>
                <a:ext uri="{FF2B5EF4-FFF2-40B4-BE49-F238E27FC236}">
                  <a16:creationId xmlns:a16="http://schemas.microsoft.com/office/drawing/2014/main" id="{FEA75869-14A3-E102-1536-DB841169226D}"/>
                </a:ext>
              </a:extLst>
            </p:cNvPr>
            <p:cNvSpPr>
              <a:spLocks noChangeArrowheads="1"/>
            </p:cNvSpPr>
            <p:nvPr/>
          </p:nvSpPr>
          <p:spPr bwMode="auto">
            <a:xfrm>
              <a:off x="2762250" y="2955925"/>
              <a:ext cx="73025" cy="717550"/>
            </a:xfrm>
            <a:custGeom>
              <a:avLst/>
              <a:gdLst>
                <a:gd name="T0" fmla="*/ 17 w 201"/>
                <a:gd name="T1" fmla="*/ 0 h 1992"/>
                <a:gd name="T2" fmla="*/ 0 w 201"/>
                <a:gd name="T3" fmla="*/ 0 h 1992"/>
                <a:gd name="T4" fmla="*/ 8 w 201"/>
                <a:gd name="T5" fmla="*/ 27 h 1992"/>
                <a:gd name="T6" fmla="*/ 140 w 201"/>
                <a:gd name="T7" fmla="*/ 175 h 1992"/>
                <a:gd name="T8" fmla="*/ 131 w 201"/>
                <a:gd name="T9" fmla="*/ 1179 h 1992"/>
                <a:gd name="T10" fmla="*/ 131 w 201"/>
                <a:gd name="T11" fmla="*/ 1991 h 1992"/>
                <a:gd name="T12" fmla="*/ 192 w 201"/>
                <a:gd name="T13" fmla="*/ 1973 h 1992"/>
                <a:gd name="T14" fmla="*/ 184 w 201"/>
                <a:gd name="T15" fmla="*/ 1118 h 1992"/>
                <a:gd name="T16" fmla="*/ 200 w 201"/>
                <a:gd name="T17" fmla="*/ 149 h 1992"/>
                <a:gd name="T18" fmla="*/ 35 w 201"/>
                <a:gd name="T19" fmla="*/ 18 h 1992"/>
                <a:gd name="T20" fmla="*/ 17 w 201"/>
                <a:gd name="T21" fmla="*/ 0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992">
                  <a:moveTo>
                    <a:pt x="17" y="0"/>
                  </a:moveTo>
                  <a:lnTo>
                    <a:pt x="0" y="0"/>
                  </a:lnTo>
                  <a:lnTo>
                    <a:pt x="8" y="27"/>
                  </a:lnTo>
                  <a:lnTo>
                    <a:pt x="140" y="175"/>
                  </a:lnTo>
                  <a:lnTo>
                    <a:pt x="131" y="1179"/>
                  </a:lnTo>
                  <a:lnTo>
                    <a:pt x="131" y="1991"/>
                  </a:lnTo>
                  <a:lnTo>
                    <a:pt x="192" y="1973"/>
                  </a:lnTo>
                  <a:lnTo>
                    <a:pt x="184" y="1118"/>
                  </a:lnTo>
                  <a:lnTo>
                    <a:pt x="200" y="149"/>
                  </a:lnTo>
                  <a:lnTo>
                    <a:pt x="35" y="18"/>
                  </a:lnTo>
                  <a:lnTo>
                    <a:pt x="17" y="0"/>
                  </a:lnTo>
                </a:path>
              </a:pathLst>
            </a:custGeom>
            <a:solidFill>
              <a:srgbClr val="12121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6" name="Freeform 36">
              <a:extLst>
                <a:ext uri="{FF2B5EF4-FFF2-40B4-BE49-F238E27FC236}">
                  <a16:creationId xmlns:a16="http://schemas.microsoft.com/office/drawing/2014/main" id="{0ADF5E43-2805-C714-7344-B80E61C629DE}"/>
                </a:ext>
              </a:extLst>
            </p:cNvPr>
            <p:cNvSpPr>
              <a:spLocks noChangeArrowheads="1"/>
            </p:cNvSpPr>
            <p:nvPr/>
          </p:nvSpPr>
          <p:spPr bwMode="auto">
            <a:xfrm>
              <a:off x="2624138" y="2462213"/>
              <a:ext cx="107950" cy="455612"/>
            </a:xfrm>
            <a:custGeom>
              <a:avLst/>
              <a:gdLst>
                <a:gd name="T0" fmla="*/ 61 w 298"/>
                <a:gd name="T1" fmla="*/ 0 h 1266"/>
                <a:gd name="T2" fmla="*/ 0 w 298"/>
                <a:gd name="T3" fmla="*/ 751 h 1266"/>
                <a:gd name="T4" fmla="*/ 0 w 298"/>
                <a:gd name="T5" fmla="*/ 795 h 1266"/>
                <a:gd name="T6" fmla="*/ 35 w 298"/>
                <a:gd name="T7" fmla="*/ 873 h 1266"/>
                <a:gd name="T8" fmla="*/ 166 w 298"/>
                <a:gd name="T9" fmla="*/ 1249 h 1266"/>
                <a:gd name="T10" fmla="*/ 210 w 298"/>
                <a:gd name="T11" fmla="*/ 1265 h 1266"/>
                <a:gd name="T12" fmla="*/ 297 w 298"/>
                <a:gd name="T13" fmla="*/ 1117 h 1266"/>
                <a:gd name="T14" fmla="*/ 192 w 298"/>
                <a:gd name="T15" fmla="*/ 699 h 1266"/>
                <a:gd name="T16" fmla="*/ 280 w 298"/>
                <a:gd name="T17" fmla="*/ 288 h 1266"/>
                <a:gd name="T18" fmla="*/ 297 w 298"/>
                <a:gd name="T19" fmla="*/ 209 h 1266"/>
                <a:gd name="T20" fmla="*/ 297 w 298"/>
                <a:gd name="T21" fmla="*/ 209 h 1266"/>
                <a:gd name="T22" fmla="*/ 297 w 298"/>
                <a:gd name="T23" fmla="*/ 174 h 1266"/>
                <a:gd name="T24" fmla="*/ 297 w 298"/>
                <a:gd name="T25" fmla="*/ 149 h 1266"/>
                <a:gd name="T26" fmla="*/ 288 w 298"/>
                <a:gd name="T27" fmla="*/ 113 h 1266"/>
                <a:gd name="T28" fmla="*/ 280 w 298"/>
                <a:gd name="T29" fmla="*/ 87 h 1266"/>
                <a:gd name="T30" fmla="*/ 280 w 298"/>
                <a:gd name="T31" fmla="*/ 87 h 1266"/>
                <a:gd name="T32" fmla="*/ 244 w 298"/>
                <a:gd name="T33" fmla="*/ 52 h 1266"/>
                <a:gd name="T34" fmla="*/ 201 w 298"/>
                <a:gd name="T35" fmla="*/ 26 h 1266"/>
                <a:gd name="T36" fmla="*/ 131 w 298"/>
                <a:gd name="T37" fmla="*/ 8 h 1266"/>
                <a:gd name="T38" fmla="*/ 61 w 298"/>
                <a:gd name="T39" fmla="*/ 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8" h="1266">
                  <a:moveTo>
                    <a:pt x="61" y="0"/>
                  </a:moveTo>
                  <a:lnTo>
                    <a:pt x="0" y="751"/>
                  </a:lnTo>
                  <a:lnTo>
                    <a:pt x="0" y="795"/>
                  </a:lnTo>
                  <a:lnTo>
                    <a:pt x="35" y="873"/>
                  </a:lnTo>
                  <a:lnTo>
                    <a:pt x="166" y="1249"/>
                  </a:lnTo>
                  <a:lnTo>
                    <a:pt x="210" y="1265"/>
                  </a:lnTo>
                  <a:lnTo>
                    <a:pt x="297" y="1117"/>
                  </a:lnTo>
                  <a:lnTo>
                    <a:pt x="192" y="699"/>
                  </a:lnTo>
                  <a:lnTo>
                    <a:pt x="280" y="288"/>
                  </a:lnTo>
                  <a:lnTo>
                    <a:pt x="297" y="209"/>
                  </a:lnTo>
                  <a:lnTo>
                    <a:pt x="297" y="209"/>
                  </a:lnTo>
                  <a:lnTo>
                    <a:pt x="297" y="174"/>
                  </a:lnTo>
                  <a:lnTo>
                    <a:pt x="297" y="149"/>
                  </a:lnTo>
                  <a:lnTo>
                    <a:pt x="288" y="113"/>
                  </a:lnTo>
                  <a:lnTo>
                    <a:pt x="280" y="87"/>
                  </a:lnTo>
                  <a:lnTo>
                    <a:pt x="280" y="87"/>
                  </a:lnTo>
                  <a:lnTo>
                    <a:pt x="244" y="52"/>
                  </a:lnTo>
                  <a:lnTo>
                    <a:pt x="201" y="26"/>
                  </a:lnTo>
                  <a:lnTo>
                    <a:pt x="131" y="8"/>
                  </a:lnTo>
                  <a:lnTo>
                    <a:pt x="61" y="0"/>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7" name="Freeform 37">
              <a:extLst>
                <a:ext uri="{FF2B5EF4-FFF2-40B4-BE49-F238E27FC236}">
                  <a16:creationId xmlns:a16="http://schemas.microsoft.com/office/drawing/2014/main" id="{C28DFE1C-70AF-1CCD-1C77-A2FECA007426}"/>
                </a:ext>
              </a:extLst>
            </p:cNvPr>
            <p:cNvSpPr>
              <a:spLocks noChangeArrowheads="1"/>
            </p:cNvSpPr>
            <p:nvPr/>
          </p:nvSpPr>
          <p:spPr bwMode="auto">
            <a:xfrm>
              <a:off x="2624138" y="2462213"/>
              <a:ext cx="107950" cy="455612"/>
            </a:xfrm>
            <a:custGeom>
              <a:avLst/>
              <a:gdLst>
                <a:gd name="T0" fmla="*/ 61 w 298"/>
                <a:gd name="T1" fmla="*/ 0 h 1266"/>
                <a:gd name="T2" fmla="*/ 0 w 298"/>
                <a:gd name="T3" fmla="*/ 751 h 1266"/>
                <a:gd name="T4" fmla="*/ 0 w 298"/>
                <a:gd name="T5" fmla="*/ 795 h 1266"/>
                <a:gd name="T6" fmla="*/ 35 w 298"/>
                <a:gd name="T7" fmla="*/ 873 h 1266"/>
                <a:gd name="T8" fmla="*/ 166 w 298"/>
                <a:gd name="T9" fmla="*/ 1249 h 1266"/>
                <a:gd name="T10" fmla="*/ 210 w 298"/>
                <a:gd name="T11" fmla="*/ 1265 h 1266"/>
                <a:gd name="T12" fmla="*/ 297 w 298"/>
                <a:gd name="T13" fmla="*/ 1117 h 1266"/>
                <a:gd name="T14" fmla="*/ 192 w 298"/>
                <a:gd name="T15" fmla="*/ 699 h 1266"/>
                <a:gd name="T16" fmla="*/ 280 w 298"/>
                <a:gd name="T17" fmla="*/ 288 h 1266"/>
                <a:gd name="T18" fmla="*/ 297 w 298"/>
                <a:gd name="T19" fmla="*/ 209 h 1266"/>
                <a:gd name="T20" fmla="*/ 297 w 298"/>
                <a:gd name="T21" fmla="*/ 209 h 1266"/>
                <a:gd name="T22" fmla="*/ 297 w 298"/>
                <a:gd name="T23" fmla="*/ 174 h 1266"/>
                <a:gd name="T24" fmla="*/ 297 w 298"/>
                <a:gd name="T25" fmla="*/ 149 h 1266"/>
                <a:gd name="T26" fmla="*/ 288 w 298"/>
                <a:gd name="T27" fmla="*/ 113 h 1266"/>
                <a:gd name="T28" fmla="*/ 280 w 298"/>
                <a:gd name="T29" fmla="*/ 87 h 1266"/>
                <a:gd name="T30" fmla="*/ 280 w 298"/>
                <a:gd name="T31" fmla="*/ 87 h 1266"/>
                <a:gd name="T32" fmla="*/ 244 w 298"/>
                <a:gd name="T33" fmla="*/ 52 h 1266"/>
                <a:gd name="T34" fmla="*/ 201 w 298"/>
                <a:gd name="T35" fmla="*/ 26 h 1266"/>
                <a:gd name="T36" fmla="*/ 131 w 298"/>
                <a:gd name="T37" fmla="*/ 8 h 1266"/>
                <a:gd name="T38" fmla="*/ 61 w 298"/>
                <a:gd name="T39" fmla="*/ 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8" h="1266">
                  <a:moveTo>
                    <a:pt x="61" y="0"/>
                  </a:moveTo>
                  <a:lnTo>
                    <a:pt x="0" y="751"/>
                  </a:lnTo>
                  <a:lnTo>
                    <a:pt x="0" y="795"/>
                  </a:lnTo>
                  <a:lnTo>
                    <a:pt x="35" y="873"/>
                  </a:lnTo>
                  <a:lnTo>
                    <a:pt x="166" y="1249"/>
                  </a:lnTo>
                  <a:lnTo>
                    <a:pt x="210" y="1265"/>
                  </a:lnTo>
                  <a:lnTo>
                    <a:pt x="297" y="1117"/>
                  </a:lnTo>
                  <a:lnTo>
                    <a:pt x="192" y="699"/>
                  </a:lnTo>
                  <a:lnTo>
                    <a:pt x="280" y="288"/>
                  </a:lnTo>
                  <a:lnTo>
                    <a:pt x="297" y="209"/>
                  </a:lnTo>
                  <a:lnTo>
                    <a:pt x="297" y="209"/>
                  </a:lnTo>
                  <a:lnTo>
                    <a:pt x="297" y="174"/>
                  </a:lnTo>
                  <a:lnTo>
                    <a:pt x="297" y="149"/>
                  </a:lnTo>
                  <a:lnTo>
                    <a:pt x="288" y="113"/>
                  </a:lnTo>
                  <a:lnTo>
                    <a:pt x="280" y="87"/>
                  </a:lnTo>
                  <a:lnTo>
                    <a:pt x="280" y="87"/>
                  </a:lnTo>
                  <a:lnTo>
                    <a:pt x="244" y="52"/>
                  </a:lnTo>
                  <a:lnTo>
                    <a:pt x="201" y="26"/>
                  </a:lnTo>
                  <a:lnTo>
                    <a:pt x="131" y="8"/>
                  </a:lnTo>
                  <a:lnTo>
                    <a:pt x="61" y="0"/>
                  </a:lnTo>
                </a:path>
              </a:pathLst>
            </a:custGeom>
            <a:solidFill>
              <a:srgbClr val="1A1A1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 name="Freeform 38">
              <a:extLst>
                <a:ext uri="{FF2B5EF4-FFF2-40B4-BE49-F238E27FC236}">
                  <a16:creationId xmlns:a16="http://schemas.microsoft.com/office/drawing/2014/main" id="{F818636D-974B-F940-F7F8-D22C70D4E095}"/>
                </a:ext>
              </a:extLst>
            </p:cNvPr>
            <p:cNvSpPr>
              <a:spLocks noChangeArrowheads="1"/>
            </p:cNvSpPr>
            <p:nvPr/>
          </p:nvSpPr>
          <p:spPr bwMode="auto">
            <a:xfrm>
              <a:off x="2755900" y="2359025"/>
              <a:ext cx="134938" cy="50800"/>
            </a:xfrm>
            <a:custGeom>
              <a:avLst/>
              <a:gdLst>
                <a:gd name="T0" fmla="*/ 78 w 376"/>
                <a:gd name="T1" fmla="*/ 0 h 140"/>
                <a:gd name="T2" fmla="*/ 322 w 376"/>
                <a:gd name="T3" fmla="*/ 26 h 140"/>
                <a:gd name="T4" fmla="*/ 366 w 376"/>
                <a:gd name="T5" fmla="*/ 52 h 140"/>
                <a:gd name="T6" fmla="*/ 375 w 376"/>
                <a:gd name="T7" fmla="*/ 139 h 140"/>
                <a:gd name="T8" fmla="*/ 0 w 376"/>
                <a:gd name="T9" fmla="*/ 122 h 140"/>
                <a:gd name="T10" fmla="*/ 78 w 376"/>
                <a:gd name="T11" fmla="*/ 0 h 140"/>
              </a:gdLst>
              <a:ahLst/>
              <a:cxnLst>
                <a:cxn ang="0">
                  <a:pos x="T0" y="T1"/>
                </a:cxn>
                <a:cxn ang="0">
                  <a:pos x="T2" y="T3"/>
                </a:cxn>
                <a:cxn ang="0">
                  <a:pos x="T4" y="T5"/>
                </a:cxn>
                <a:cxn ang="0">
                  <a:pos x="T6" y="T7"/>
                </a:cxn>
                <a:cxn ang="0">
                  <a:pos x="T8" y="T9"/>
                </a:cxn>
                <a:cxn ang="0">
                  <a:pos x="T10" y="T11"/>
                </a:cxn>
              </a:cxnLst>
              <a:rect l="0" t="0" r="r" b="b"/>
              <a:pathLst>
                <a:path w="376" h="140">
                  <a:moveTo>
                    <a:pt x="78" y="0"/>
                  </a:moveTo>
                  <a:lnTo>
                    <a:pt x="322" y="26"/>
                  </a:lnTo>
                  <a:lnTo>
                    <a:pt x="366" y="52"/>
                  </a:lnTo>
                  <a:lnTo>
                    <a:pt x="375" y="139"/>
                  </a:lnTo>
                  <a:lnTo>
                    <a:pt x="0" y="122"/>
                  </a:lnTo>
                  <a:lnTo>
                    <a:pt x="7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 name="Freeform 39">
              <a:extLst>
                <a:ext uri="{FF2B5EF4-FFF2-40B4-BE49-F238E27FC236}">
                  <a16:creationId xmlns:a16="http://schemas.microsoft.com/office/drawing/2014/main" id="{1F6AF2D6-4CDA-14BD-D047-38D989B2D3BA}"/>
                </a:ext>
              </a:extLst>
            </p:cNvPr>
            <p:cNvSpPr>
              <a:spLocks noChangeArrowheads="1"/>
            </p:cNvSpPr>
            <p:nvPr/>
          </p:nvSpPr>
          <p:spPr bwMode="auto">
            <a:xfrm>
              <a:off x="2755900" y="2359025"/>
              <a:ext cx="134938" cy="50800"/>
            </a:xfrm>
            <a:custGeom>
              <a:avLst/>
              <a:gdLst>
                <a:gd name="T0" fmla="*/ 78 w 376"/>
                <a:gd name="T1" fmla="*/ 0 h 140"/>
                <a:gd name="T2" fmla="*/ 322 w 376"/>
                <a:gd name="T3" fmla="*/ 26 h 140"/>
                <a:gd name="T4" fmla="*/ 366 w 376"/>
                <a:gd name="T5" fmla="*/ 52 h 140"/>
                <a:gd name="T6" fmla="*/ 375 w 376"/>
                <a:gd name="T7" fmla="*/ 139 h 140"/>
                <a:gd name="T8" fmla="*/ 0 w 376"/>
                <a:gd name="T9" fmla="*/ 122 h 140"/>
                <a:gd name="T10" fmla="*/ 78 w 376"/>
                <a:gd name="T11" fmla="*/ 0 h 140"/>
              </a:gdLst>
              <a:ahLst/>
              <a:cxnLst>
                <a:cxn ang="0">
                  <a:pos x="T0" y="T1"/>
                </a:cxn>
                <a:cxn ang="0">
                  <a:pos x="T2" y="T3"/>
                </a:cxn>
                <a:cxn ang="0">
                  <a:pos x="T4" y="T5"/>
                </a:cxn>
                <a:cxn ang="0">
                  <a:pos x="T6" y="T7"/>
                </a:cxn>
                <a:cxn ang="0">
                  <a:pos x="T8" y="T9"/>
                </a:cxn>
                <a:cxn ang="0">
                  <a:pos x="T10" y="T11"/>
                </a:cxn>
              </a:cxnLst>
              <a:rect l="0" t="0" r="r" b="b"/>
              <a:pathLst>
                <a:path w="376" h="140">
                  <a:moveTo>
                    <a:pt x="78" y="0"/>
                  </a:moveTo>
                  <a:lnTo>
                    <a:pt x="322" y="26"/>
                  </a:lnTo>
                  <a:lnTo>
                    <a:pt x="366" y="52"/>
                  </a:lnTo>
                  <a:lnTo>
                    <a:pt x="375" y="139"/>
                  </a:lnTo>
                  <a:lnTo>
                    <a:pt x="0" y="122"/>
                  </a:lnTo>
                  <a:lnTo>
                    <a:pt x="78" y="0"/>
                  </a:lnTo>
                </a:path>
              </a:pathLst>
            </a:cu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0" name="Freeform 40">
              <a:extLst>
                <a:ext uri="{FF2B5EF4-FFF2-40B4-BE49-F238E27FC236}">
                  <a16:creationId xmlns:a16="http://schemas.microsoft.com/office/drawing/2014/main" id="{1ED38934-21A0-AF6F-44E2-ED2D4C1B4711}"/>
                </a:ext>
              </a:extLst>
            </p:cNvPr>
            <p:cNvSpPr>
              <a:spLocks noChangeArrowheads="1"/>
            </p:cNvSpPr>
            <p:nvPr/>
          </p:nvSpPr>
          <p:spPr bwMode="auto">
            <a:xfrm>
              <a:off x="2746375" y="2374900"/>
              <a:ext cx="147638" cy="31750"/>
            </a:xfrm>
            <a:custGeom>
              <a:avLst/>
              <a:gdLst>
                <a:gd name="T0" fmla="*/ 0 w 412"/>
                <a:gd name="T1" fmla="*/ 88 h 89"/>
                <a:gd name="T2" fmla="*/ 70 w 412"/>
                <a:gd name="T3" fmla="*/ 0 h 89"/>
                <a:gd name="T4" fmla="*/ 349 w 412"/>
                <a:gd name="T5" fmla="*/ 18 h 89"/>
                <a:gd name="T6" fmla="*/ 402 w 412"/>
                <a:gd name="T7" fmla="*/ 36 h 89"/>
                <a:gd name="T8" fmla="*/ 411 w 412"/>
                <a:gd name="T9" fmla="*/ 88 h 89"/>
                <a:gd name="T10" fmla="*/ 0 w 412"/>
                <a:gd name="T11" fmla="*/ 88 h 89"/>
              </a:gdLst>
              <a:ahLst/>
              <a:cxnLst>
                <a:cxn ang="0">
                  <a:pos x="T0" y="T1"/>
                </a:cxn>
                <a:cxn ang="0">
                  <a:pos x="T2" y="T3"/>
                </a:cxn>
                <a:cxn ang="0">
                  <a:pos x="T4" y="T5"/>
                </a:cxn>
                <a:cxn ang="0">
                  <a:pos x="T6" y="T7"/>
                </a:cxn>
                <a:cxn ang="0">
                  <a:pos x="T8" y="T9"/>
                </a:cxn>
                <a:cxn ang="0">
                  <a:pos x="T10" y="T11"/>
                </a:cxn>
              </a:cxnLst>
              <a:rect l="0" t="0" r="r" b="b"/>
              <a:pathLst>
                <a:path w="412" h="89">
                  <a:moveTo>
                    <a:pt x="0" y="88"/>
                  </a:moveTo>
                  <a:lnTo>
                    <a:pt x="70" y="0"/>
                  </a:lnTo>
                  <a:lnTo>
                    <a:pt x="349" y="18"/>
                  </a:lnTo>
                  <a:lnTo>
                    <a:pt x="402" y="36"/>
                  </a:lnTo>
                  <a:lnTo>
                    <a:pt x="411" y="88"/>
                  </a:lnTo>
                  <a:lnTo>
                    <a:pt x="0" y="88"/>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 name="Freeform 41">
              <a:extLst>
                <a:ext uri="{FF2B5EF4-FFF2-40B4-BE49-F238E27FC236}">
                  <a16:creationId xmlns:a16="http://schemas.microsoft.com/office/drawing/2014/main" id="{4DAC48CD-0EE8-0BC8-B009-DB871EF1F76A}"/>
                </a:ext>
              </a:extLst>
            </p:cNvPr>
            <p:cNvSpPr>
              <a:spLocks noChangeArrowheads="1"/>
            </p:cNvSpPr>
            <p:nvPr/>
          </p:nvSpPr>
          <p:spPr bwMode="auto">
            <a:xfrm>
              <a:off x="2746375" y="2374900"/>
              <a:ext cx="147638" cy="31750"/>
            </a:xfrm>
            <a:custGeom>
              <a:avLst/>
              <a:gdLst>
                <a:gd name="T0" fmla="*/ 0 w 412"/>
                <a:gd name="T1" fmla="*/ 88 h 89"/>
                <a:gd name="T2" fmla="*/ 70 w 412"/>
                <a:gd name="T3" fmla="*/ 0 h 89"/>
                <a:gd name="T4" fmla="*/ 349 w 412"/>
                <a:gd name="T5" fmla="*/ 18 h 89"/>
                <a:gd name="T6" fmla="*/ 402 w 412"/>
                <a:gd name="T7" fmla="*/ 36 h 89"/>
                <a:gd name="T8" fmla="*/ 411 w 412"/>
                <a:gd name="T9" fmla="*/ 88 h 89"/>
                <a:gd name="T10" fmla="*/ 0 w 412"/>
                <a:gd name="T11" fmla="*/ 88 h 89"/>
              </a:gdLst>
              <a:ahLst/>
              <a:cxnLst>
                <a:cxn ang="0">
                  <a:pos x="T0" y="T1"/>
                </a:cxn>
                <a:cxn ang="0">
                  <a:pos x="T2" y="T3"/>
                </a:cxn>
                <a:cxn ang="0">
                  <a:pos x="T4" y="T5"/>
                </a:cxn>
                <a:cxn ang="0">
                  <a:pos x="T6" y="T7"/>
                </a:cxn>
                <a:cxn ang="0">
                  <a:pos x="T8" y="T9"/>
                </a:cxn>
                <a:cxn ang="0">
                  <a:pos x="T10" y="T11"/>
                </a:cxn>
              </a:cxnLst>
              <a:rect l="0" t="0" r="r" b="b"/>
              <a:pathLst>
                <a:path w="412" h="89">
                  <a:moveTo>
                    <a:pt x="0" y="88"/>
                  </a:moveTo>
                  <a:lnTo>
                    <a:pt x="70" y="0"/>
                  </a:lnTo>
                  <a:lnTo>
                    <a:pt x="349" y="18"/>
                  </a:lnTo>
                  <a:lnTo>
                    <a:pt x="402" y="36"/>
                  </a:lnTo>
                  <a:lnTo>
                    <a:pt x="411" y="88"/>
                  </a:lnTo>
                  <a:lnTo>
                    <a:pt x="0" y="88"/>
                  </a:lnTo>
                </a:path>
              </a:pathLst>
            </a:custGeom>
            <a:solidFill>
              <a:srgbClr val="1A1A1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2" name="Freeform 42">
              <a:extLst>
                <a:ext uri="{FF2B5EF4-FFF2-40B4-BE49-F238E27FC236}">
                  <a16:creationId xmlns:a16="http://schemas.microsoft.com/office/drawing/2014/main" id="{641AA9B6-DD82-FC45-5245-48803F86AB73}"/>
                </a:ext>
              </a:extLst>
            </p:cNvPr>
            <p:cNvSpPr>
              <a:spLocks noChangeArrowheads="1"/>
            </p:cNvSpPr>
            <p:nvPr/>
          </p:nvSpPr>
          <p:spPr bwMode="auto">
            <a:xfrm>
              <a:off x="2646363" y="2393950"/>
              <a:ext cx="355600" cy="561975"/>
            </a:xfrm>
            <a:custGeom>
              <a:avLst/>
              <a:gdLst>
                <a:gd name="T0" fmla="*/ 986 w 987"/>
                <a:gd name="T1" fmla="*/ 1457 h 1563"/>
                <a:gd name="T2" fmla="*/ 672 w 987"/>
                <a:gd name="T3" fmla="*/ 1545 h 1563"/>
                <a:gd name="T4" fmla="*/ 637 w 987"/>
                <a:gd name="T5" fmla="*/ 1370 h 1563"/>
                <a:gd name="T6" fmla="*/ 611 w 987"/>
                <a:gd name="T7" fmla="*/ 1562 h 1563"/>
                <a:gd name="T8" fmla="*/ 27 w 987"/>
                <a:gd name="T9" fmla="*/ 1562 h 1563"/>
                <a:gd name="T10" fmla="*/ 149 w 987"/>
                <a:gd name="T11" fmla="*/ 987 h 1563"/>
                <a:gd name="T12" fmla="*/ 0 w 987"/>
                <a:gd name="T13" fmla="*/ 375 h 1563"/>
                <a:gd name="T14" fmla="*/ 0 w 987"/>
                <a:gd name="T15" fmla="*/ 192 h 1563"/>
                <a:gd name="T16" fmla="*/ 288 w 987"/>
                <a:gd name="T17" fmla="*/ 26 h 1563"/>
                <a:gd name="T18" fmla="*/ 288 w 987"/>
                <a:gd name="T19" fmla="*/ 26 h 1563"/>
                <a:gd name="T20" fmla="*/ 323 w 987"/>
                <a:gd name="T21" fmla="*/ 17 h 1563"/>
                <a:gd name="T22" fmla="*/ 323 w 987"/>
                <a:gd name="T23" fmla="*/ 17 h 1563"/>
                <a:gd name="T24" fmla="*/ 384 w 987"/>
                <a:gd name="T25" fmla="*/ 8 h 1563"/>
                <a:gd name="T26" fmla="*/ 463 w 987"/>
                <a:gd name="T27" fmla="*/ 0 h 1563"/>
                <a:gd name="T28" fmla="*/ 568 w 987"/>
                <a:gd name="T29" fmla="*/ 8 h 1563"/>
                <a:gd name="T30" fmla="*/ 681 w 987"/>
                <a:gd name="T31" fmla="*/ 26 h 1563"/>
                <a:gd name="T32" fmla="*/ 803 w 987"/>
                <a:gd name="T33" fmla="*/ 70 h 1563"/>
                <a:gd name="T34" fmla="*/ 934 w 987"/>
                <a:gd name="T35" fmla="*/ 1074 h 1563"/>
                <a:gd name="T36" fmla="*/ 986 w 987"/>
                <a:gd name="T37" fmla="*/ 1423 h 1563"/>
                <a:gd name="T38" fmla="*/ 986 w 987"/>
                <a:gd name="T39" fmla="*/ 1457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7" h="1563">
                  <a:moveTo>
                    <a:pt x="986" y="1457"/>
                  </a:moveTo>
                  <a:lnTo>
                    <a:pt x="672" y="1545"/>
                  </a:lnTo>
                  <a:lnTo>
                    <a:pt x="637" y="1370"/>
                  </a:lnTo>
                  <a:lnTo>
                    <a:pt x="611" y="1562"/>
                  </a:lnTo>
                  <a:lnTo>
                    <a:pt x="27" y="1562"/>
                  </a:lnTo>
                  <a:lnTo>
                    <a:pt x="149" y="987"/>
                  </a:lnTo>
                  <a:lnTo>
                    <a:pt x="0" y="375"/>
                  </a:lnTo>
                  <a:lnTo>
                    <a:pt x="0" y="192"/>
                  </a:lnTo>
                  <a:lnTo>
                    <a:pt x="288" y="26"/>
                  </a:lnTo>
                  <a:lnTo>
                    <a:pt x="288" y="26"/>
                  </a:lnTo>
                  <a:lnTo>
                    <a:pt x="323" y="17"/>
                  </a:lnTo>
                  <a:lnTo>
                    <a:pt x="323" y="17"/>
                  </a:lnTo>
                  <a:lnTo>
                    <a:pt x="384" y="8"/>
                  </a:lnTo>
                  <a:lnTo>
                    <a:pt x="463" y="0"/>
                  </a:lnTo>
                  <a:lnTo>
                    <a:pt x="568" y="8"/>
                  </a:lnTo>
                  <a:lnTo>
                    <a:pt x="681" y="26"/>
                  </a:lnTo>
                  <a:lnTo>
                    <a:pt x="803" y="70"/>
                  </a:lnTo>
                  <a:lnTo>
                    <a:pt x="934" y="1074"/>
                  </a:lnTo>
                  <a:lnTo>
                    <a:pt x="986" y="1423"/>
                  </a:lnTo>
                  <a:lnTo>
                    <a:pt x="986" y="1457"/>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3" name="Freeform 43">
              <a:extLst>
                <a:ext uri="{FF2B5EF4-FFF2-40B4-BE49-F238E27FC236}">
                  <a16:creationId xmlns:a16="http://schemas.microsoft.com/office/drawing/2014/main" id="{A18F36E7-3950-80DD-D8B9-1BE189C10618}"/>
                </a:ext>
              </a:extLst>
            </p:cNvPr>
            <p:cNvSpPr>
              <a:spLocks noChangeArrowheads="1"/>
            </p:cNvSpPr>
            <p:nvPr/>
          </p:nvSpPr>
          <p:spPr bwMode="auto">
            <a:xfrm>
              <a:off x="2646363" y="2393950"/>
              <a:ext cx="355600" cy="561975"/>
            </a:xfrm>
            <a:custGeom>
              <a:avLst/>
              <a:gdLst>
                <a:gd name="T0" fmla="*/ 986 w 987"/>
                <a:gd name="T1" fmla="*/ 1457 h 1563"/>
                <a:gd name="T2" fmla="*/ 672 w 987"/>
                <a:gd name="T3" fmla="*/ 1545 h 1563"/>
                <a:gd name="T4" fmla="*/ 637 w 987"/>
                <a:gd name="T5" fmla="*/ 1370 h 1563"/>
                <a:gd name="T6" fmla="*/ 611 w 987"/>
                <a:gd name="T7" fmla="*/ 1562 h 1563"/>
                <a:gd name="T8" fmla="*/ 27 w 987"/>
                <a:gd name="T9" fmla="*/ 1562 h 1563"/>
                <a:gd name="T10" fmla="*/ 149 w 987"/>
                <a:gd name="T11" fmla="*/ 987 h 1563"/>
                <a:gd name="T12" fmla="*/ 0 w 987"/>
                <a:gd name="T13" fmla="*/ 375 h 1563"/>
                <a:gd name="T14" fmla="*/ 0 w 987"/>
                <a:gd name="T15" fmla="*/ 192 h 1563"/>
                <a:gd name="T16" fmla="*/ 288 w 987"/>
                <a:gd name="T17" fmla="*/ 26 h 1563"/>
                <a:gd name="T18" fmla="*/ 288 w 987"/>
                <a:gd name="T19" fmla="*/ 26 h 1563"/>
                <a:gd name="T20" fmla="*/ 323 w 987"/>
                <a:gd name="T21" fmla="*/ 17 h 1563"/>
                <a:gd name="T22" fmla="*/ 323 w 987"/>
                <a:gd name="T23" fmla="*/ 17 h 1563"/>
                <a:gd name="T24" fmla="*/ 384 w 987"/>
                <a:gd name="T25" fmla="*/ 8 h 1563"/>
                <a:gd name="T26" fmla="*/ 463 w 987"/>
                <a:gd name="T27" fmla="*/ 0 h 1563"/>
                <a:gd name="T28" fmla="*/ 568 w 987"/>
                <a:gd name="T29" fmla="*/ 8 h 1563"/>
                <a:gd name="T30" fmla="*/ 681 w 987"/>
                <a:gd name="T31" fmla="*/ 26 h 1563"/>
                <a:gd name="T32" fmla="*/ 803 w 987"/>
                <a:gd name="T33" fmla="*/ 70 h 1563"/>
                <a:gd name="T34" fmla="*/ 934 w 987"/>
                <a:gd name="T35" fmla="*/ 1074 h 1563"/>
                <a:gd name="T36" fmla="*/ 986 w 987"/>
                <a:gd name="T37" fmla="*/ 1423 h 1563"/>
                <a:gd name="T38" fmla="*/ 986 w 987"/>
                <a:gd name="T39" fmla="*/ 1457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7" h="1563">
                  <a:moveTo>
                    <a:pt x="986" y="1457"/>
                  </a:moveTo>
                  <a:lnTo>
                    <a:pt x="672" y="1545"/>
                  </a:lnTo>
                  <a:lnTo>
                    <a:pt x="637" y="1370"/>
                  </a:lnTo>
                  <a:lnTo>
                    <a:pt x="611" y="1562"/>
                  </a:lnTo>
                  <a:lnTo>
                    <a:pt x="27" y="1562"/>
                  </a:lnTo>
                  <a:lnTo>
                    <a:pt x="149" y="987"/>
                  </a:lnTo>
                  <a:lnTo>
                    <a:pt x="0" y="375"/>
                  </a:lnTo>
                  <a:lnTo>
                    <a:pt x="0" y="192"/>
                  </a:lnTo>
                  <a:lnTo>
                    <a:pt x="288" y="26"/>
                  </a:lnTo>
                  <a:lnTo>
                    <a:pt x="288" y="26"/>
                  </a:lnTo>
                  <a:lnTo>
                    <a:pt x="323" y="17"/>
                  </a:lnTo>
                  <a:lnTo>
                    <a:pt x="323" y="17"/>
                  </a:lnTo>
                  <a:lnTo>
                    <a:pt x="384" y="8"/>
                  </a:lnTo>
                  <a:lnTo>
                    <a:pt x="463" y="0"/>
                  </a:lnTo>
                  <a:lnTo>
                    <a:pt x="568" y="8"/>
                  </a:lnTo>
                  <a:lnTo>
                    <a:pt x="681" y="26"/>
                  </a:lnTo>
                  <a:lnTo>
                    <a:pt x="803" y="70"/>
                  </a:lnTo>
                  <a:lnTo>
                    <a:pt x="934" y="1074"/>
                  </a:lnTo>
                  <a:lnTo>
                    <a:pt x="986" y="1423"/>
                  </a:lnTo>
                  <a:lnTo>
                    <a:pt x="986" y="1457"/>
                  </a:lnTo>
                </a:path>
              </a:pathLst>
            </a:custGeom>
            <a:solidFill>
              <a:srgbClr val="1A1A1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4" name="Freeform 44">
              <a:extLst>
                <a:ext uri="{FF2B5EF4-FFF2-40B4-BE49-F238E27FC236}">
                  <a16:creationId xmlns:a16="http://schemas.microsoft.com/office/drawing/2014/main" id="{EE6A5F3C-2ED9-A5AE-C3B0-DB6A226A8B8D}"/>
                </a:ext>
              </a:extLst>
            </p:cNvPr>
            <p:cNvSpPr>
              <a:spLocks noChangeArrowheads="1"/>
            </p:cNvSpPr>
            <p:nvPr/>
          </p:nvSpPr>
          <p:spPr bwMode="auto">
            <a:xfrm>
              <a:off x="2646363" y="2400300"/>
              <a:ext cx="292100" cy="557213"/>
            </a:xfrm>
            <a:custGeom>
              <a:avLst/>
              <a:gdLst>
                <a:gd name="T0" fmla="*/ 323 w 813"/>
                <a:gd name="T1" fmla="*/ 0 h 1546"/>
                <a:gd name="T2" fmla="*/ 323 w 813"/>
                <a:gd name="T3" fmla="*/ 0 h 1546"/>
                <a:gd name="T4" fmla="*/ 323 w 813"/>
                <a:gd name="T5" fmla="*/ 0 h 1546"/>
                <a:gd name="T6" fmla="*/ 323 w 813"/>
                <a:gd name="T7" fmla="*/ 0 h 1546"/>
                <a:gd name="T8" fmla="*/ 288 w 813"/>
                <a:gd name="T9" fmla="*/ 9 h 1546"/>
                <a:gd name="T10" fmla="*/ 0 w 813"/>
                <a:gd name="T11" fmla="*/ 175 h 1546"/>
                <a:gd name="T12" fmla="*/ 0 w 813"/>
                <a:gd name="T13" fmla="*/ 358 h 1546"/>
                <a:gd name="T14" fmla="*/ 149 w 813"/>
                <a:gd name="T15" fmla="*/ 970 h 1546"/>
                <a:gd name="T16" fmla="*/ 27 w 813"/>
                <a:gd name="T17" fmla="*/ 1545 h 1546"/>
                <a:gd name="T18" fmla="*/ 611 w 813"/>
                <a:gd name="T19" fmla="*/ 1545 h 1546"/>
                <a:gd name="T20" fmla="*/ 637 w 813"/>
                <a:gd name="T21" fmla="*/ 1353 h 1546"/>
                <a:gd name="T22" fmla="*/ 672 w 813"/>
                <a:gd name="T23" fmla="*/ 1528 h 1546"/>
                <a:gd name="T24" fmla="*/ 812 w 813"/>
                <a:gd name="T25" fmla="*/ 1484 h 1546"/>
                <a:gd name="T26" fmla="*/ 812 w 813"/>
                <a:gd name="T27" fmla="*/ 1467 h 1546"/>
                <a:gd name="T28" fmla="*/ 681 w 813"/>
                <a:gd name="T29" fmla="*/ 1502 h 1546"/>
                <a:gd name="T30" fmla="*/ 655 w 813"/>
                <a:gd name="T31" fmla="*/ 1344 h 1546"/>
                <a:gd name="T32" fmla="*/ 672 w 813"/>
                <a:gd name="T33" fmla="*/ 1153 h 1546"/>
                <a:gd name="T34" fmla="*/ 602 w 813"/>
                <a:gd name="T35" fmla="*/ 1519 h 1546"/>
                <a:gd name="T36" fmla="*/ 44 w 813"/>
                <a:gd name="T37" fmla="*/ 1528 h 1546"/>
                <a:gd name="T38" fmla="*/ 201 w 813"/>
                <a:gd name="T39" fmla="*/ 978 h 1546"/>
                <a:gd name="T40" fmla="*/ 35 w 813"/>
                <a:gd name="T41" fmla="*/ 384 h 1546"/>
                <a:gd name="T42" fmla="*/ 35 w 813"/>
                <a:gd name="T43" fmla="*/ 192 h 1546"/>
                <a:gd name="T44" fmla="*/ 323 w 813"/>
                <a:gd name="T45"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3" h="1546">
                  <a:moveTo>
                    <a:pt x="323" y="0"/>
                  </a:moveTo>
                  <a:lnTo>
                    <a:pt x="323" y="0"/>
                  </a:lnTo>
                  <a:lnTo>
                    <a:pt x="323" y="0"/>
                  </a:lnTo>
                  <a:lnTo>
                    <a:pt x="323" y="0"/>
                  </a:lnTo>
                  <a:lnTo>
                    <a:pt x="288" y="9"/>
                  </a:lnTo>
                  <a:lnTo>
                    <a:pt x="0" y="175"/>
                  </a:lnTo>
                  <a:lnTo>
                    <a:pt x="0" y="358"/>
                  </a:lnTo>
                  <a:lnTo>
                    <a:pt x="149" y="970"/>
                  </a:lnTo>
                  <a:lnTo>
                    <a:pt x="27" y="1545"/>
                  </a:lnTo>
                  <a:lnTo>
                    <a:pt x="611" y="1545"/>
                  </a:lnTo>
                  <a:lnTo>
                    <a:pt x="637" y="1353"/>
                  </a:lnTo>
                  <a:lnTo>
                    <a:pt x="672" y="1528"/>
                  </a:lnTo>
                  <a:lnTo>
                    <a:pt x="812" y="1484"/>
                  </a:lnTo>
                  <a:lnTo>
                    <a:pt x="812" y="1467"/>
                  </a:lnTo>
                  <a:lnTo>
                    <a:pt x="681" y="1502"/>
                  </a:lnTo>
                  <a:lnTo>
                    <a:pt x="655" y="1344"/>
                  </a:lnTo>
                  <a:lnTo>
                    <a:pt x="672" y="1153"/>
                  </a:lnTo>
                  <a:lnTo>
                    <a:pt x="602" y="1519"/>
                  </a:lnTo>
                  <a:lnTo>
                    <a:pt x="44" y="1528"/>
                  </a:lnTo>
                  <a:lnTo>
                    <a:pt x="201" y="978"/>
                  </a:lnTo>
                  <a:lnTo>
                    <a:pt x="35" y="384"/>
                  </a:lnTo>
                  <a:lnTo>
                    <a:pt x="35" y="192"/>
                  </a:lnTo>
                  <a:lnTo>
                    <a:pt x="323" y="0"/>
                  </a:lnTo>
                </a:path>
              </a:pathLst>
            </a:custGeom>
            <a:solidFill>
              <a:srgbClr val="1212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5" name="Freeform 45">
              <a:extLst>
                <a:ext uri="{FF2B5EF4-FFF2-40B4-BE49-F238E27FC236}">
                  <a16:creationId xmlns:a16="http://schemas.microsoft.com/office/drawing/2014/main" id="{3A99B14F-E287-21E2-0619-A30933EC7698}"/>
                </a:ext>
              </a:extLst>
            </p:cNvPr>
            <p:cNvSpPr>
              <a:spLocks noChangeArrowheads="1"/>
            </p:cNvSpPr>
            <p:nvPr/>
          </p:nvSpPr>
          <p:spPr bwMode="auto">
            <a:xfrm>
              <a:off x="2646363" y="2400300"/>
              <a:ext cx="292100" cy="557213"/>
            </a:xfrm>
            <a:custGeom>
              <a:avLst/>
              <a:gdLst>
                <a:gd name="T0" fmla="*/ 323 w 813"/>
                <a:gd name="T1" fmla="*/ 0 h 1546"/>
                <a:gd name="T2" fmla="*/ 323 w 813"/>
                <a:gd name="T3" fmla="*/ 0 h 1546"/>
                <a:gd name="T4" fmla="*/ 323 w 813"/>
                <a:gd name="T5" fmla="*/ 0 h 1546"/>
                <a:gd name="T6" fmla="*/ 323 w 813"/>
                <a:gd name="T7" fmla="*/ 0 h 1546"/>
                <a:gd name="T8" fmla="*/ 288 w 813"/>
                <a:gd name="T9" fmla="*/ 9 h 1546"/>
                <a:gd name="T10" fmla="*/ 0 w 813"/>
                <a:gd name="T11" fmla="*/ 175 h 1546"/>
                <a:gd name="T12" fmla="*/ 0 w 813"/>
                <a:gd name="T13" fmla="*/ 358 h 1546"/>
                <a:gd name="T14" fmla="*/ 149 w 813"/>
                <a:gd name="T15" fmla="*/ 970 h 1546"/>
                <a:gd name="T16" fmla="*/ 27 w 813"/>
                <a:gd name="T17" fmla="*/ 1545 h 1546"/>
                <a:gd name="T18" fmla="*/ 611 w 813"/>
                <a:gd name="T19" fmla="*/ 1545 h 1546"/>
                <a:gd name="T20" fmla="*/ 637 w 813"/>
                <a:gd name="T21" fmla="*/ 1353 h 1546"/>
                <a:gd name="T22" fmla="*/ 672 w 813"/>
                <a:gd name="T23" fmla="*/ 1528 h 1546"/>
                <a:gd name="T24" fmla="*/ 812 w 813"/>
                <a:gd name="T25" fmla="*/ 1484 h 1546"/>
                <a:gd name="T26" fmla="*/ 812 w 813"/>
                <a:gd name="T27" fmla="*/ 1467 h 1546"/>
                <a:gd name="T28" fmla="*/ 681 w 813"/>
                <a:gd name="T29" fmla="*/ 1502 h 1546"/>
                <a:gd name="T30" fmla="*/ 655 w 813"/>
                <a:gd name="T31" fmla="*/ 1344 h 1546"/>
                <a:gd name="T32" fmla="*/ 672 w 813"/>
                <a:gd name="T33" fmla="*/ 1153 h 1546"/>
                <a:gd name="T34" fmla="*/ 602 w 813"/>
                <a:gd name="T35" fmla="*/ 1519 h 1546"/>
                <a:gd name="T36" fmla="*/ 44 w 813"/>
                <a:gd name="T37" fmla="*/ 1528 h 1546"/>
                <a:gd name="T38" fmla="*/ 201 w 813"/>
                <a:gd name="T39" fmla="*/ 978 h 1546"/>
                <a:gd name="T40" fmla="*/ 35 w 813"/>
                <a:gd name="T41" fmla="*/ 384 h 1546"/>
                <a:gd name="T42" fmla="*/ 35 w 813"/>
                <a:gd name="T43" fmla="*/ 192 h 1546"/>
                <a:gd name="T44" fmla="*/ 323 w 813"/>
                <a:gd name="T45"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3" h="1546">
                  <a:moveTo>
                    <a:pt x="323" y="0"/>
                  </a:moveTo>
                  <a:lnTo>
                    <a:pt x="323" y="0"/>
                  </a:lnTo>
                  <a:lnTo>
                    <a:pt x="323" y="0"/>
                  </a:lnTo>
                  <a:lnTo>
                    <a:pt x="323" y="0"/>
                  </a:lnTo>
                  <a:lnTo>
                    <a:pt x="288" y="9"/>
                  </a:lnTo>
                  <a:lnTo>
                    <a:pt x="0" y="175"/>
                  </a:lnTo>
                  <a:lnTo>
                    <a:pt x="0" y="358"/>
                  </a:lnTo>
                  <a:lnTo>
                    <a:pt x="149" y="970"/>
                  </a:lnTo>
                  <a:lnTo>
                    <a:pt x="27" y="1545"/>
                  </a:lnTo>
                  <a:lnTo>
                    <a:pt x="611" y="1545"/>
                  </a:lnTo>
                  <a:lnTo>
                    <a:pt x="637" y="1353"/>
                  </a:lnTo>
                  <a:lnTo>
                    <a:pt x="672" y="1528"/>
                  </a:lnTo>
                  <a:lnTo>
                    <a:pt x="812" y="1484"/>
                  </a:lnTo>
                  <a:lnTo>
                    <a:pt x="812" y="1467"/>
                  </a:lnTo>
                  <a:lnTo>
                    <a:pt x="681" y="1502"/>
                  </a:lnTo>
                  <a:lnTo>
                    <a:pt x="655" y="1344"/>
                  </a:lnTo>
                  <a:lnTo>
                    <a:pt x="672" y="1153"/>
                  </a:lnTo>
                  <a:lnTo>
                    <a:pt x="602" y="1519"/>
                  </a:lnTo>
                  <a:lnTo>
                    <a:pt x="44" y="1528"/>
                  </a:lnTo>
                  <a:lnTo>
                    <a:pt x="201" y="978"/>
                  </a:lnTo>
                  <a:lnTo>
                    <a:pt x="35" y="384"/>
                  </a:lnTo>
                  <a:lnTo>
                    <a:pt x="35" y="192"/>
                  </a:lnTo>
                  <a:lnTo>
                    <a:pt x="323" y="0"/>
                  </a:lnTo>
                </a:path>
              </a:pathLst>
            </a:custGeom>
            <a:solidFill>
              <a:srgbClr val="12121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 name="Freeform 46">
              <a:extLst>
                <a:ext uri="{FF2B5EF4-FFF2-40B4-BE49-F238E27FC236}">
                  <a16:creationId xmlns:a16="http://schemas.microsoft.com/office/drawing/2014/main" id="{193FD61F-B054-9565-87CB-B0CA9D173165}"/>
                </a:ext>
              </a:extLst>
            </p:cNvPr>
            <p:cNvSpPr>
              <a:spLocks noChangeArrowheads="1"/>
            </p:cNvSpPr>
            <p:nvPr/>
          </p:nvSpPr>
          <p:spPr bwMode="auto">
            <a:xfrm>
              <a:off x="3070225" y="3059113"/>
              <a:ext cx="25400" cy="3175"/>
            </a:xfrm>
            <a:custGeom>
              <a:avLst/>
              <a:gdLst>
                <a:gd name="T0" fmla="*/ 70 w 71"/>
                <a:gd name="T1" fmla="*/ 9 h 10"/>
                <a:gd name="T2" fmla="*/ 70 w 71"/>
                <a:gd name="T3" fmla="*/ 9 h 10"/>
                <a:gd name="T4" fmla="*/ 0 w 71"/>
                <a:gd name="T5" fmla="*/ 0 h 10"/>
                <a:gd name="T6" fmla="*/ 0 w 71"/>
                <a:gd name="T7" fmla="*/ 9 h 10"/>
                <a:gd name="T8" fmla="*/ 9 w 71"/>
                <a:gd name="T9" fmla="*/ 9 h 10"/>
                <a:gd name="T10" fmla="*/ 18 w 71"/>
                <a:gd name="T11" fmla="*/ 0 h 10"/>
                <a:gd name="T12" fmla="*/ 0 w 7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1" h="10">
                  <a:moveTo>
                    <a:pt x="70" y="9"/>
                  </a:moveTo>
                  <a:lnTo>
                    <a:pt x="70" y="9"/>
                  </a:lnTo>
                  <a:close/>
                  <a:moveTo>
                    <a:pt x="0" y="0"/>
                  </a:moveTo>
                  <a:lnTo>
                    <a:pt x="0" y="9"/>
                  </a:lnTo>
                  <a:lnTo>
                    <a:pt x="9" y="9"/>
                  </a:lnTo>
                  <a:lnTo>
                    <a:pt x="18" y="0"/>
                  </a:lnTo>
                  <a:lnTo>
                    <a:pt x="0" y="0"/>
                  </a:lnTo>
                  <a:close/>
                </a:path>
              </a:pathLst>
            </a:custGeom>
            <a:solidFill>
              <a:srgbClr val="E6E6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7" name="Freeform 47">
              <a:extLst>
                <a:ext uri="{FF2B5EF4-FFF2-40B4-BE49-F238E27FC236}">
                  <a16:creationId xmlns:a16="http://schemas.microsoft.com/office/drawing/2014/main" id="{A30DBE1A-1C8A-9C9A-AC3F-762209343305}"/>
                </a:ext>
              </a:extLst>
            </p:cNvPr>
            <p:cNvSpPr>
              <a:spLocks noChangeArrowheads="1"/>
            </p:cNvSpPr>
            <p:nvPr/>
          </p:nvSpPr>
          <p:spPr bwMode="auto">
            <a:xfrm>
              <a:off x="3095625" y="30622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E6E6E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8" name="Freeform 48">
              <a:extLst>
                <a:ext uri="{FF2B5EF4-FFF2-40B4-BE49-F238E27FC236}">
                  <a16:creationId xmlns:a16="http://schemas.microsoft.com/office/drawing/2014/main" id="{331756AE-E98A-153F-ED2A-71257F943C3C}"/>
                </a:ext>
              </a:extLst>
            </p:cNvPr>
            <p:cNvSpPr>
              <a:spLocks noChangeArrowheads="1"/>
            </p:cNvSpPr>
            <p:nvPr/>
          </p:nvSpPr>
          <p:spPr bwMode="auto">
            <a:xfrm>
              <a:off x="3070225" y="3059113"/>
              <a:ext cx="6350" cy="3175"/>
            </a:xfrm>
            <a:custGeom>
              <a:avLst/>
              <a:gdLst>
                <a:gd name="T0" fmla="*/ 0 w 19"/>
                <a:gd name="T1" fmla="*/ 0 h 10"/>
                <a:gd name="T2" fmla="*/ 0 w 19"/>
                <a:gd name="T3" fmla="*/ 9 h 10"/>
                <a:gd name="T4" fmla="*/ 9 w 19"/>
                <a:gd name="T5" fmla="*/ 9 h 10"/>
                <a:gd name="T6" fmla="*/ 18 w 19"/>
                <a:gd name="T7" fmla="*/ 0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lnTo>
                    <a:pt x="0" y="9"/>
                  </a:lnTo>
                  <a:lnTo>
                    <a:pt x="9" y="9"/>
                  </a:lnTo>
                  <a:lnTo>
                    <a:pt x="18" y="0"/>
                  </a:lnTo>
                  <a:lnTo>
                    <a:pt x="0" y="0"/>
                  </a:lnTo>
                </a:path>
              </a:pathLst>
            </a:custGeom>
            <a:solidFill>
              <a:srgbClr val="E6E6E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 name="Freeform 49">
              <a:extLst>
                <a:ext uri="{FF2B5EF4-FFF2-40B4-BE49-F238E27FC236}">
                  <a16:creationId xmlns:a16="http://schemas.microsoft.com/office/drawing/2014/main" id="{9EA10D1B-291D-0BF4-6A5C-F3EAA2C52F10}"/>
                </a:ext>
              </a:extLst>
            </p:cNvPr>
            <p:cNvSpPr>
              <a:spLocks noChangeArrowheads="1"/>
            </p:cNvSpPr>
            <p:nvPr/>
          </p:nvSpPr>
          <p:spPr bwMode="auto">
            <a:xfrm>
              <a:off x="3095625" y="30622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CECE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 name="Freeform 50">
              <a:extLst>
                <a:ext uri="{FF2B5EF4-FFF2-40B4-BE49-F238E27FC236}">
                  <a16:creationId xmlns:a16="http://schemas.microsoft.com/office/drawing/2014/main" id="{779E75EF-B0C3-C607-9D93-B6A6086EB74B}"/>
                </a:ext>
              </a:extLst>
            </p:cNvPr>
            <p:cNvSpPr>
              <a:spLocks noChangeArrowheads="1"/>
            </p:cNvSpPr>
            <p:nvPr/>
          </p:nvSpPr>
          <p:spPr bwMode="auto">
            <a:xfrm>
              <a:off x="3095625" y="30622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CECEC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51" name="Picture 51">
              <a:extLst>
                <a:ext uri="{FF2B5EF4-FFF2-40B4-BE49-F238E27FC236}">
                  <a16:creationId xmlns:a16="http://schemas.microsoft.com/office/drawing/2014/main" id="{711BFA7E-31CF-0A94-CC25-5583EFAA30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4350" y="304323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2" name="Picture 52">
              <a:extLst>
                <a:ext uri="{FF2B5EF4-FFF2-40B4-BE49-F238E27FC236}">
                  <a16:creationId xmlns:a16="http://schemas.microsoft.com/office/drawing/2014/main" id="{245551C4-DC83-97CC-B383-2EA1683DD99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54350" y="304323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3" name="Freeform 53">
              <a:extLst>
                <a:ext uri="{FF2B5EF4-FFF2-40B4-BE49-F238E27FC236}">
                  <a16:creationId xmlns:a16="http://schemas.microsoft.com/office/drawing/2014/main" id="{94F5A4FB-5AC5-418A-AD3D-7839D30B19D9}"/>
                </a:ext>
              </a:extLst>
            </p:cNvPr>
            <p:cNvSpPr>
              <a:spLocks noChangeArrowheads="1"/>
            </p:cNvSpPr>
            <p:nvPr/>
          </p:nvSpPr>
          <p:spPr bwMode="auto">
            <a:xfrm>
              <a:off x="3028950" y="3148013"/>
              <a:ext cx="69850" cy="9525"/>
            </a:xfrm>
            <a:custGeom>
              <a:avLst/>
              <a:gdLst>
                <a:gd name="T0" fmla="*/ 71 w 193"/>
                <a:gd name="T1" fmla="*/ 26 h 27"/>
                <a:gd name="T2" fmla="*/ 0 w 193"/>
                <a:gd name="T3" fmla="*/ 17 h 27"/>
                <a:gd name="T4" fmla="*/ 123 w 193"/>
                <a:gd name="T5" fmla="*/ 0 h 27"/>
                <a:gd name="T6" fmla="*/ 192 w 193"/>
                <a:gd name="T7" fmla="*/ 0 h 27"/>
                <a:gd name="T8" fmla="*/ 71 w 193"/>
                <a:gd name="T9" fmla="*/ 26 h 27"/>
              </a:gdLst>
              <a:ahLst/>
              <a:cxnLst>
                <a:cxn ang="0">
                  <a:pos x="T0" y="T1"/>
                </a:cxn>
                <a:cxn ang="0">
                  <a:pos x="T2" y="T3"/>
                </a:cxn>
                <a:cxn ang="0">
                  <a:pos x="T4" y="T5"/>
                </a:cxn>
                <a:cxn ang="0">
                  <a:pos x="T6" y="T7"/>
                </a:cxn>
                <a:cxn ang="0">
                  <a:pos x="T8" y="T9"/>
                </a:cxn>
              </a:cxnLst>
              <a:rect l="0" t="0" r="r" b="b"/>
              <a:pathLst>
                <a:path w="193" h="27">
                  <a:moveTo>
                    <a:pt x="71" y="26"/>
                  </a:moveTo>
                  <a:lnTo>
                    <a:pt x="0" y="17"/>
                  </a:lnTo>
                  <a:lnTo>
                    <a:pt x="123" y="0"/>
                  </a:lnTo>
                  <a:lnTo>
                    <a:pt x="192" y="0"/>
                  </a:lnTo>
                  <a:lnTo>
                    <a:pt x="71" y="26"/>
                  </a:lnTo>
                </a:path>
              </a:pathLst>
            </a:custGeom>
            <a:solidFill>
              <a:srgbClr val="533F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4" name="Freeform 54">
              <a:extLst>
                <a:ext uri="{FF2B5EF4-FFF2-40B4-BE49-F238E27FC236}">
                  <a16:creationId xmlns:a16="http://schemas.microsoft.com/office/drawing/2014/main" id="{5C7883B9-6979-8E60-0E98-5EB46397713D}"/>
                </a:ext>
              </a:extLst>
            </p:cNvPr>
            <p:cNvSpPr>
              <a:spLocks noChangeArrowheads="1"/>
            </p:cNvSpPr>
            <p:nvPr/>
          </p:nvSpPr>
          <p:spPr bwMode="auto">
            <a:xfrm>
              <a:off x="3032125" y="3144838"/>
              <a:ext cx="66675" cy="9525"/>
            </a:xfrm>
            <a:custGeom>
              <a:avLst/>
              <a:gdLst>
                <a:gd name="T0" fmla="*/ 70 w 184"/>
                <a:gd name="T1" fmla="*/ 26 h 27"/>
                <a:gd name="T2" fmla="*/ 0 w 184"/>
                <a:gd name="T3" fmla="*/ 26 h 27"/>
                <a:gd name="T4" fmla="*/ 114 w 184"/>
                <a:gd name="T5" fmla="*/ 0 h 27"/>
                <a:gd name="T6" fmla="*/ 183 w 184"/>
                <a:gd name="T7" fmla="*/ 9 h 27"/>
                <a:gd name="T8" fmla="*/ 70 w 184"/>
                <a:gd name="T9" fmla="*/ 26 h 27"/>
              </a:gdLst>
              <a:ahLst/>
              <a:cxnLst>
                <a:cxn ang="0">
                  <a:pos x="T0" y="T1"/>
                </a:cxn>
                <a:cxn ang="0">
                  <a:pos x="T2" y="T3"/>
                </a:cxn>
                <a:cxn ang="0">
                  <a:pos x="T4" y="T5"/>
                </a:cxn>
                <a:cxn ang="0">
                  <a:pos x="T6" y="T7"/>
                </a:cxn>
                <a:cxn ang="0">
                  <a:pos x="T8" y="T9"/>
                </a:cxn>
              </a:cxnLst>
              <a:rect l="0" t="0" r="r" b="b"/>
              <a:pathLst>
                <a:path w="184" h="27">
                  <a:moveTo>
                    <a:pt x="70" y="26"/>
                  </a:moveTo>
                  <a:lnTo>
                    <a:pt x="0" y="26"/>
                  </a:lnTo>
                  <a:lnTo>
                    <a:pt x="114" y="0"/>
                  </a:lnTo>
                  <a:lnTo>
                    <a:pt x="183" y="9"/>
                  </a:lnTo>
                  <a:lnTo>
                    <a:pt x="70" y="26"/>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55" name="Picture 55">
              <a:extLst>
                <a:ext uri="{FF2B5EF4-FFF2-40B4-BE49-F238E27FC236}">
                  <a16:creationId xmlns:a16="http://schemas.microsoft.com/office/drawing/2014/main" id="{D4F5ACEB-62C8-8402-D089-80E0B6EF967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16250" y="313848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6" name="Picture 56">
              <a:extLst>
                <a:ext uri="{FF2B5EF4-FFF2-40B4-BE49-F238E27FC236}">
                  <a16:creationId xmlns:a16="http://schemas.microsoft.com/office/drawing/2014/main" id="{B0E4C39A-11B4-D1F6-29DF-CAF766726C8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16250" y="313848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7" name="Freeform 57">
              <a:extLst>
                <a:ext uri="{FF2B5EF4-FFF2-40B4-BE49-F238E27FC236}">
                  <a16:creationId xmlns:a16="http://schemas.microsoft.com/office/drawing/2014/main" id="{A647F4F1-934E-03A0-7921-071FC068714B}"/>
                </a:ext>
              </a:extLst>
            </p:cNvPr>
            <p:cNvSpPr>
              <a:spLocks noChangeArrowheads="1"/>
            </p:cNvSpPr>
            <p:nvPr/>
          </p:nvSpPr>
          <p:spPr bwMode="auto">
            <a:xfrm>
              <a:off x="3032125" y="3138488"/>
              <a:ext cx="25400" cy="15875"/>
            </a:xfrm>
            <a:custGeom>
              <a:avLst/>
              <a:gdLst>
                <a:gd name="T0" fmla="*/ 70 w 71"/>
                <a:gd name="T1" fmla="*/ 43 h 44"/>
                <a:gd name="T2" fmla="*/ 0 w 71"/>
                <a:gd name="T3" fmla="*/ 43 h 44"/>
                <a:gd name="T4" fmla="*/ 0 w 71"/>
                <a:gd name="T5" fmla="*/ 0 h 44"/>
                <a:gd name="T6" fmla="*/ 62 w 71"/>
                <a:gd name="T7" fmla="*/ 0 h 44"/>
                <a:gd name="T8" fmla="*/ 70 w 71"/>
                <a:gd name="T9" fmla="*/ 43 h 44"/>
              </a:gdLst>
              <a:ahLst/>
              <a:cxnLst>
                <a:cxn ang="0">
                  <a:pos x="T0" y="T1"/>
                </a:cxn>
                <a:cxn ang="0">
                  <a:pos x="T2" y="T3"/>
                </a:cxn>
                <a:cxn ang="0">
                  <a:pos x="T4" y="T5"/>
                </a:cxn>
                <a:cxn ang="0">
                  <a:pos x="T6" y="T7"/>
                </a:cxn>
                <a:cxn ang="0">
                  <a:pos x="T8" y="T9"/>
                </a:cxn>
              </a:cxnLst>
              <a:rect l="0" t="0" r="r" b="b"/>
              <a:pathLst>
                <a:path w="71" h="44">
                  <a:moveTo>
                    <a:pt x="70" y="43"/>
                  </a:moveTo>
                  <a:lnTo>
                    <a:pt x="0" y="43"/>
                  </a:lnTo>
                  <a:lnTo>
                    <a:pt x="0" y="0"/>
                  </a:lnTo>
                  <a:lnTo>
                    <a:pt x="62" y="0"/>
                  </a:lnTo>
                  <a:lnTo>
                    <a:pt x="70" y="43"/>
                  </a:lnTo>
                </a:path>
              </a:pathLst>
            </a:custGeom>
            <a:solidFill>
              <a:srgbClr val="705A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58" name="Picture 58">
              <a:extLst>
                <a:ext uri="{FF2B5EF4-FFF2-40B4-BE49-F238E27FC236}">
                  <a16:creationId xmlns:a16="http://schemas.microsoft.com/office/drawing/2014/main" id="{3575C6F4-67E0-E597-A3EB-7C5874B0657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16250" y="313848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9" name="Freeform 59">
              <a:extLst>
                <a:ext uri="{FF2B5EF4-FFF2-40B4-BE49-F238E27FC236}">
                  <a16:creationId xmlns:a16="http://schemas.microsoft.com/office/drawing/2014/main" id="{604DA554-8F36-4FD9-73B3-2F1E3A715E62}"/>
                </a:ext>
              </a:extLst>
            </p:cNvPr>
            <p:cNvSpPr>
              <a:spLocks noChangeArrowheads="1"/>
            </p:cNvSpPr>
            <p:nvPr/>
          </p:nvSpPr>
          <p:spPr bwMode="auto">
            <a:xfrm>
              <a:off x="3057525" y="3154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6050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60" name="Picture 60">
              <a:extLst>
                <a:ext uri="{FF2B5EF4-FFF2-40B4-BE49-F238E27FC236}">
                  <a16:creationId xmlns:a16="http://schemas.microsoft.com/office/drawing/2014/main" id="{3D83F794-000A-92B3-DEA1-C9005337FCF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16250" y="313848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 name="Picture 61">
              <a:extLst>
                <a:ext uri="{FF2B5EF4-FFF2-40B4-BE49-F238E27FC236}">
                  <a16:creationId xmlns:a16="http://schemas.microsoft.com/office/drawing/2014/main" id="{F3949499-4628-8B7C-0AAE-1C30511D9CE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016250" y="3148013"/>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 name="Picture 62">
              <a:extLst>
                <a:ext uri="{FF2B5EF4-FFF2-40B4-BE49-F238E27FC236}">
                  <a16:creationId xmlns:a16="http://schemas.microsoft.com/office/drawing/2014/main" id="{A50F572E-919D-33E2-4294-4B8EB876AE9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16250" y="314483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3" name="Freeform 63">
              <a:extLst>
                <a:ext uri="{FF2B5EF4-FFF2-40B4-BE49-F238E27FC236}">
                  <a16:creationId xmlns:a16="http://schemas.microsoft.com/office/drawing/2014/main" id="{8376F2FE-33E9-628C-5963-43CDEAECD927}"/>
                </a:ext>
              </a:extLst>
            </p:cNvPr>
            <p:cNvSpPr>
              <a:spLocks noChangeArrowheads="1"/>
            </p:cNvSpPr>
            <p:nvPr/>
          </p:nvSpPr>
          <p:spPr bwMode="auto">
            <a:xfrm>
              <a:off x="3028950" y="3160713"/>
              <a:ext cx="28575" cy="3175"/>
            </a:xfrm>
            <a:custGeom>
              <a:avLst/>
              <a:gdLst>
                <a:gd name="T0" fmla="*/ 71 w 80"/>
                <a:gd name="T1" fmla="*/ 9 h 10"/>
                <a:gd name="T2" fmla="*/ 0 w 80"/>
                <a:gd name="T3" fmla="*/ 0 h 10"/>
                <a:gd name="T4" fmla="*/ 9 w 80"/>
                <a:gd name="T5" fmla="*/ 0 h 10"/>
                <a:gd name="T6" fmla="*/ 79 w 80"/>
                <a:gd name="T7" fmla="*/ 9 h 10"/>
                <a:gd name="T8" fmla="*/ 71 w 80"/>
                <a:gd name="T9" fmla="*/ 9 h 10"/>
              </a:gdLst>
              <a:ahLst/>
              <a:cxnLst>
                <a:cxn ang="0">
                  <a:pos x="T0" y="T1"/>
                </a:cxn>
                <a:cxn ang="0">
                  <a:pos x="T2" y="T3"/>
                </a:cxn>
                <a:cxn ang="0">
                  <a:pos x="T4" y="T5"/>
                </a:cxn>
                <a:cxn ang="0">
                  <a:pos x="T6" y="T7"/>
                </a:cxn>
                <a:cxn ang="0">
                  <a:pos x="T8" y="T9"/>
                </a:cxn>
              </a:cxnLst>
              <a:rect l="0" t="0" r="r" b="b"/>
              <a:pathLst>
                <a:path w="80" h="10">
                  <a:moveTo>
                    <a:pt x="71" y="9"/>
                  </a:moveTo>
                  <a:lnTo>
                    <a:pt x="0" y="0"/>
                  </a:lnTo>
                  <a:lnTo>
                    <a:pt x="9" y="0"/>
                  </a:lnTo>
                  <a:lnTo>
                    <a:pt x="79" y="9"/>
                  </a:lnTo>
                  <a:lnTo>
                    <a:pt x="71"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64" name="Freeform 64">
              <a:extLst>
                <a:ext uri="{FF2B5EF4-FFF2-40B4-BE49-F238E27FC236}">
                  <a16:creationId xmlns:a16="http://schemas.microsoft.com/office/drawing/2014/main" id="{D8C945CB-DAD6-C043-692C-8EB87B4C622F}"/>
                </a:ext>
              </a:extLst>
            </p:cNvPr>
            <p:cNvSpPr>
              <a:spLocks noChangeArrowheads="1"/>
            </p:cNvSpPr>
            <p:nvPr/>
          </p:nvSpPr>
          <p:spPr bwMode="auto">
            <a:xfrm>
              <a:off x="3028950" y="3154363"/>
              <a:ext cx="25400" cy="9525"/>
            </a:xfrm>
            <a:custGeom>
              <a:avLst/>
              <a:gdLst>
                <a:gd name="T0" fmla="*/ 71 w 72"/>
                <a:gd name="T1" fmla="*/ 27 h 28"/>
                <a:gd name="T2" fmla="*/ 0 w 72"/>
                <a:gd name="T3" fmla="*/ 18 h 28"/>
                <a:gd name="T4" fmla="*/ 0 w 72"/>
                <a:gd name="T5" fmla="*/ 0 h 28"/>
                <a:gd name="T6" fmla="*/ 71 w 72"/>
                <a:gd name="T7" fmla="*/ 9 h 28"/>
                <a:gd name="T8" fmla="*/ 71 w 72"/>
                <a:gd name="T9" fmla="*/ 27 h 28"/>
              </a:gdLst>
              <a:ahLst/>
              <a:cxnLst>
                <a:cxn ang="0">
                  <a:pos x="T0" y="T1"/>
                </a:cxn>
                <a:cxn ang="0">
                  <a:pos x="T2" y="T3"/>
                </a:cxn>
                <a:cxn ang="0">
                  <a:pos x="T4" y="T5"/>
                </a:cxn>
                <a:cxn ang="0">
                  <a:pos x="T6" y="T7"/>
                </a:cxn>
                <a:cxn ang="0">
                  <a:pos x="T8" y="T9"/>
                </a:cxn>
              </a:cxnLst>
              <a:rect l="0" t="0" r="r" b="b"/>
              <a:pathLst>
                <a:path w="72" h="28">
                  <a:moveTo>
                    <a:pt x="71" y="27"/>
                  </a:moveTo>
                  <a:lnTo>
                    <a:pt x="0" y="18"/>
                  </a:lnTo>
                  <a:lnTo>
                    <a:pt x="0" y="0"/>
                  </a:lnTo>
                  <a:lnTo>
                    <a:pt x="71" y="9"/>
                  </a:lnTo>
                  <a:lnTo>
                    <a:pt x="71" y="27"/>
                  </a:lnTo>
                </a:path>
              </a:pathLst>
            </a:custGeom>
            <a:solidFill>
              <a:srgbClr val="5641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65" name="Freeform 65">
              <a:extLst>
                <a:ext uri="{FF2B5EF4-FFF2-40B4-BE49-F238E27FC236}">
                  <a16:creationId xmlns:a16="http://schemas.microsoft.com/office/drawing/2014/main" id="{4C58F457-E71D-E0DB-2FE8-8D5870BE8252}"/>
                </a:ext>
              </a:extLst>
            </p:cNvPr>
            <p:cNvSpPr>
              <a:spLocks noChangeArrowheads="1"/>
            </p:cNvSpPr>
            <p:nvPr/>
          </p:nvSpPr>
          <p:spPr bwMode="auto">
            <a:xfrm>
              <a:off x="3054350" y="3154363"/>
              <a:ext cx="3175" cy="3175"/>
            </a:xfrm>
            <a:custGeom>
              <a:avLst/>
              <a:gdLst>
                <a:gd name="T0" fmla="*/ 8 w 9"/>
                <a:gd name="T1" fmla="*/ 0 h 10"/>
                <a:gd name="T2" fmla="*/ 8 w 9"/>
                <a:gd name="T3" fmla="*/ 0 h 10"/>
                <a:gd name="T4" fmla="*/ 0 w 9"/>
                <a:gd name="T5" fmla="*/ 9 h 10"/>
                <a:gd name="T6" fmla="*/ 0 w 9"/>
                <a:gd name="T7" fmla="*/ 9 h 10"/>
                <a:gd name="T8" fmla="*/ 0 w 9"/>
                <a:gd name="T9" fmla="*/ 9 h 10"/>
                <a:gd name="T10" fmla="*/ 0 w 9"/>
                <a:gd name="T11" fmla="*/ 9 h 10"/>
                <a:gd name="T12" fmla="*/ 8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8" y="0"/>
                  </a:moveTo>
                  <a:lnTo>
                    <a:pt x="8" y="0"/>
                  </a:lnTo>
                  <a:lnTo>
                    <a:pt x="0" y="9"/>
                  </a:lnTo>
                  <a:lnTo>
                    <a:pt x="0" y="9"/>
                  </a:lnTo>
                  <a:lnTo>
                    <a:pt x="0" y="9"/>
                  </a:lnTo>
                  <a:lnTo>
                    <a:pt x="0" y="9"/>
                  </a:lnTo>
                  <a:lnTo>
                    <a:pt x="8" y="0"/>
                  </a:lnTo>
                </a:path>
              </a:pathLst>
            </a:custGeom>
            <a:solidFill>
              <a:srgbClr val="3932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66" name="Freeform 66">
              <a:extLst>
                <a:ext uri="{FF2B5EF4-FFF2-40B4-BE49-F238E27FC236}">
                  <a16:creationId xmlns:a16="http://schemas.microsoft.com/office/drawing/2014/main" id="{1B80A936-FF5F-7B97-7F4B-00F19D1A5252}"/>
                </a:ext>
              </a:extLst>
            </p:cNvPr>
            <p:cNvSpPr>
              <a:spLocks noChangeArrowheads="1"/>
            </p:cNvSpPr>
            <p:nvPr/>
          </p:nvSpPr>
          <p:spPr bwMode="auto">
            <a:xfrm>
              <a:off x="3028950" y="3154363"/>
              <a:ext cx="25400" cy="3175"/>
            </a:xfrm>
            <a:custGeom>
              <a:avLst/>
              <a:gdLst>
                <a:gd name="T0" fmla="*/ 71 w 72"/>
                <a:gd name="T1" fmla="*/ 9 h 10"/>
                <a:gd name="T2" fmla="*/ 0 w 72"/>
                <a:gd name="T3" fmla="*/ 0 h 10"/>
                <a:gd name="T4" fmla="*/ 0 w 72"/>
                <a:gd name="T5" fmla="*/ 0 h 10"/>
                <a:gd name="T6" fmla="*/ 71 w 72"/>
                <a:gd name="T7" fmla="*/ 9 h 10"/>
              </a:gdLst>
              <a:ahLst/>
              <a:cxnLst>
                <a:cxn ang="0">
                  <a:pos x="T0" y="T1"/>
                </a:cxn>
                <a:cxn ang="0">
                  <a:pos x="T2" y="T3"/>
                </a:cxn>
                <a:cxn ang="0">
                  <a:pos x="T4" y="T5"/>
                </a:cxn>
                <a:cxn ang="0">
                  <a:pos x="T6" y="T7"/>
                </a:cxn>
              </a:cxnLst>
              <a:rect l="0" t="0" r="r" b="b"/>
              <a:pathLst>
                <a:path w="72" h="10">
                  <a:moveTo>
                    <a:pt x="71" y="9"/>
                  </a:moveTo>
                  <a:lnTo>
                    <a:pt x="0" y="0"/>
                  </a:lnTo>
                  <a:lnTo>
                    <a:pt x="0" y="0"/>
                  </a:lnTo>
                  <a:lnTo>
                    <a:pt x="71" y="9"/>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67" name="Freeform 67">
              <a:extLst>
                <a:ext uri="{FF2B5EF4-FFF2-40B4-BE49-F238E27FC236}">
                  <a16:creationId xmlns:a16="http://schemas.microsoft.com/office/drawing/2014/main" id="{17467C33-5FC3-AA65-F79B-F7DC02901145}"/>
                </a:ext>
              </a:extLst>
            </p:cNvPr>
            <p:cNvSpPr>
              <a:spLocks noChangeArrowheads="1"/>
            </p:cNvSpPr>
            <p:nvPr/>
          </p:nvSpPr>
          <p:spPr bwMode="auto">
            <a:xfrm>
              <a:off x="3028950" y="3154363"/>
              <a:ext cx="25400" cy="3175"/>
            </a:xfrm>
            <a:custGeom>
              <a:avLst/>
              <a:gdLst>
                <a:gd name="T0" fmla="*/ 71 w 72"/>
                <a:gd name="T1" fmla="*/ 9 h 10"/>
                <a:gd name="T2" fmla="*/ 0 w 72"/>
                <a:gd name="T3" fmla="*/ 0 h 10"/>
                <a:gd name="T4" fmla="*/ 0 w 72"/>
                <a:gd name="T5" fmla="*/ 0 h 10"/>
                <a:gd name="T6" fmla="*/ 71 w 72"/>
                <a:gd name="T7" fmla="*/ 9 h 10"/>
              </a:gdLst>
              <a:ahLst/>
              <a:cxnLst>
                <a:cxn ang="0">
                  <a:pos x="T0" y="T1"/>
                </a:cxn>
                <a:cxn ang="0">
                  <a:pos x="T2" y="T3"/>
                </a:cxn>
                <a:cxn ang="0">
                  <a:pos x="T4" y="T5"/>
                </a:cxn>
                <a:cxn ang="0">
                  <a:pos x="T6" y="T7"/>
                </a:cxn>
              </a:cxnLst>
              <a:rect l="0" t="0" r="r" b="b"/>
              <a:pathLst>
                <a:path w="72" h="10">
                  <a:moveTo>
                    <a:pt x="71" y="9"/>
                  </a:moveTo>
                  <a:lnTo>
                    <a:pt x="0" y="0"/>
                  </a:lnTo>
                  <a:lnTo>
                    <a:pt x="0" y="0"/>
                  </a:lnTo>
                  <a:lnTo>
                    <a:pt x="71" y="9"/>
                  </a:lnTo>
                </a:path>
              </a:pathLst>
            </a:custGeom>
            <a:solidFill>
              <a:srgbClr val="382E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68" name="Freeform 68">
              <a:extLst>
                <a:ext uri="{FF2B5EF4-FFF2-40B4-BE49-F238E27FC236}">
                  <a16:creationId xmlns:a16="http://schemas.microsoft.com/office/drawing/2014/main" id="{FA1029E1-5285-2DCD-BA3C-129E89CCD818}"/>
                </a:ext>
              </a:extLst>
            </p:cNvPr>
            <p:cNvSpPr>
              <a:spLocks noChangeArrowheads="1"/>
            </p:cNvSpPr>
            <p:nvPr/>
          </p:nvSpPr>
          <p:spPr bwMode="auto">
            <a:xfrm>
              <a:off x="3028950" y="3154363"/>
              <a:ext cx="25400" cy="3175"/>
            </a:xfrm>
            <a:custGeom>
              <a:avLst/>
              <a:gdLst>
                <a:gd name="T0" fmla="*/ 71 w 72"/>
                <a:gd name="T1" fmla="*/ 9 h 10"/>
                <a:gd name="T2" fmla="*/ 0 w 72"/>
                <a:gd name="T3" fmla="*/ 0 h 10"/>
                <a:gd name="T4" fmla="*/ 0 w 72"/>
                <a:gd name="T5" fmla="*/ 0 h 10"/>
                <a:gd name="T6" fmla="*/ 71 w 72"/>
                <a:gd name="T7" fmla="*/ 9 h 10"/>
              </a:gdLst>
              <a:ahLst/>
              <a:cxnLst>
                <a:cxn ang="0">
                  <a:pos x="T0" y="T1"/>
                </a:cxn>
                <a:cxn ang="0">
                  <a:pos x="T2" y="T3"/>
                </a:cxn>
                <a:cxn ang="0">
                  <a:pos x="T4" y="T5"/>
                </a:cxn>
                <a:cxn ang="0">
                  <a:pos x="T6" y="T7"/>
                </a:cxn>
              </a:cxnLst>
              <a:rect l="0" t="0" r="r" b="b"/>
              <a:pathLst>
                <a:path w="72" h="10">
                  <a:moveTo>
                    <a:pt x="71" y="9"/>
                  </a:moveTo>
                  <a:lnTo>
                    <a:pt x="0" y="0"/>
                  </a:lnTo>
                  <a:lnTo>
                    <a:pt x="0" y="0"/>
                  </a:lnTo>
                  <a:lnTo>
                    <a:pt x="71" y="9"/>
                  </a:lnTo>
                </a:path>
              </a:pathLst>
            </a:custGeom>
            <a:solidFill>
              <a:srgbClr val="2823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69" name="Freeform 69">
              <a:extLst>
                <a:ext uri="{FF2B5EF4-FFF2-40B4-BE49-F238E27FC236}">
                  <a16:creationId xmlns:a16="http://schemas.microsoft.com/office/drawing/2014/main" id="{FDA0BFD2-5C67-CAC9-93CD-A673D7708ABD}"/>
                </a:ext>
              </a:extLst>
            </p:cNvPr>
            <p:cNvSpPr>
              <a:spLocks noChangeArrowheads="1"/>
            </p:cNvSpPr>
            <p:nvPr/>
          </p:nvSpPr>
          <p:spPr bwMode="auto">
            <a:xfrm>
              <a:off x="3028950" y="3154363"/>
              <a:ext cx="25400" cy="3175"/>
            </a:xfrm>
            <a:custGeom>
              <a:avLst/>
              <a:gdLst>
                <a:gd name="T0" fmla="*/ 71 w 72"/>
                <a:gd name="T1" fmla="*/ 9 h 10"/>
                <a:gd name="T2" fmla="*/ 0 w 72"/>
                <a:gd name="T3" fmla="*/ 0 h 10"/>
                <a:gd name="T4" fmla="*/ 0 w 72"/>
                <a:gd name="T5" fmla="*/ 0 h 10"/>
                <a:gd name="T6" fmla="*/ 71 w 72"/>
                <a:gd name="T7" fmla="*/ 9 h 10"/>
              </a:gdLst>
              <a:ahLst/>
              <a:cxnLst>
                <a:cxn ang="0">
                  <a:pos x="T0" y="T1"/>
                </a:cxn>
                <a:cxn ang="0">
                  <a:pos x="T2" y="T3"/>
                </a:cxn>
                <a:cxn ang="0">
                  <a:pos x="T4" y="T5"/>
                </a:cxn>
                <a:cxn ang="0">
                  <a:pos x="T6" y="T7"/>
                </a:cxn>
              </a:cxnLst>
              <a:rect l="0" t="0" r="r" b="b"/>
              <a:pathLst>
                <a:path w="72" h="10">
                  <a:moveTo>
                    <a:pt x="71" y="9"/>
                  </a:moveTo>
                  <a:lnTo>
                    <a:pt x="0" y="0"/>
                  </a:lnTo>
                  <a:lnTo>
                    <a:pt x="0" y="0"/>
                  </a:lnTo>
                  <a:lnTo>
                    <a:pt x="71" y="9"/>
                  </a:lnTo>
                </a:path>
              </a:pathLst>
            </a:custGeom>
            <a:solidFill>
              <a:srgbClr val="29241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70" name="Picture 70">
              <a:extLst>
                <a:ext uri="{FF2B5EF4-FFF2-40B4-BE49-F238E27FC236}">
                  <a16:creationId xmlns:a16="http://schemas.microsoft.com/office/drawing/2014/main" id="{DEA9A5D7-04DF-9084-91F6-703EEB9104F7}"/>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016250" y="3122613"/>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 name="Freeform 71">
              <a:extLst>
                <a:ext uri="{FF2B5EF4-FFF2-40B4-BE49-F238E27FC236}">
                  <a16:creationId xmlns:a16="http://schemas.microsoft.com/office/drawing/2014/main" id="{BD089ABC-F186-CEA8-FE4D-535BE0FF5276}"/>
                </a:ext>
              </a:extLst>
            </p:cNvPr>
            <p:cNvSpPr>
              <a:spLocks noChangeArrowheads="1"/>
            </p:cNvSpPr>
            <p:nvPr/>
          </p:nvSpPr>
          <p:spPr bwMode="auto">
            <a:xfrm>
              <a:off x="3028950" y="3160713"/>
              <a:ext cx="25400" cy="3175"/>
            </a:xfrm>
            <a:custGeom>
              <a:avLst/>
              <a:gdLst>
                <a:gd name="T0" fmla="*/ 71 w 72"/>
                <a:gd name="T1" fmla="*/ 9 h 10"/>
                <a:gd name="T2" fmla="*/ 0 w 72"/>
                <a:gd name="T3" fmla="*/ 0 h 10"/>
                <a:gd name="T4" fmla="*/ 0 w 72"/>
                <a:gd name="T5" fmla="*/ 0 h 10"/>
                <a:gd name="T6" fmla="*/ 62 w 72"/>
                <a:gd name="T7" fmla="*/ 9 h 10"/>
                <a:gd name="T8" fmla="*/ 71 w 72"/>
                <a:gd name="T9" fmla="*/ 9 h 10"/>
              </a:gdLst>
              <a:ahLst/>
              <a:cxnLst>
                <a:cxn ang="0">
                  <a:pos x="T0" y="T1"/>
                </a:cxn>
                <a:cxn ang="0">
                  <a:pos x="T2" y="T3"/>
                </a:cxn>
                <a:cxn ang="0">
                  <a:pos x="T4" y="T5"/>
                </a:cxn>
                <a:cxn ang="0">
                  <a:pos x="T6" y="T7"/>
                </a:cxn>
                <a:cxn ang="0">
                  <a:pos x="T8" y="T9"/>
                </a:cxn>
              </a:cxnLst>
              <a:rect l="0" t="0" r="r" b="b"/>
              <a:pathLst>
                <a:path w="72" h="10">
                  <a:moveTo>
                    <a:pt x="71" y="9"/>
                  </a:moveTo>
                  <a:lnTo>
                    <a:pt x="0" y="0"/>
                  </a:lnTo>
                  <a:lnTo>
                    <a:pt x="0" y="0"/>
                  </a:lnTo>
                  <a:lnTo>
                    <a:pt x="62" y="9"/>
                  </a:lnTo>
                  <a:lnTo>
                    <a:pt x="71"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72" name="Freeform 72">
              <a:extLst>
                <a:ext uri="{FF2B5EF4-FFF2-40B4-BE49-F238E27FC236}">
                  <a16:creationId xmlns:a16="http://schemas.microsoft.com/office/drawing/2014/main" id="{77683CBD-8A96-2ACC-BB9E-EE37A9A93B54}"/>
                </a:ext>
              </a:extLst>
            </p:cNvPr>
            <p:cNvSpPr>
              <a:spLocks noChangeArrowheads="1"/>
            </p:cNvSpPr>
            <p:nvPr/>
          </p:nvSpPr>
          <p:spPr bwMode="auto">
            <a:xfrm>
              <a:off x="3028950" y="3160713"/>
              <a:ext cx="25400" cy="3175"/>
            </a:xfrm>
            <a:custGeom>
              <a:avLst/>
              <a:gdLst>
                <a:gd name="T0" fmla="*/ 62 w 72"/>
                <a:gd name="T1" fmla="*/ 9 h 10"/>
                <a:gd name="T2" fmla="*/ 0 w 72"/>
                <a:gd name="T3" fmla="*/ 0 h 10"/>
                <a:gd name="T4" fmla="*/ 0 w 72"/>
                <a:gd name="T5" fmla="*/ 0 h 10"/>
                <a:gd name="T6" fmla="*/ 71 w 72"/>
                <a:gd name="T7" fmla="*/ 0 h 10"/>
                <a:gd name="T8" fmla="*/ 62 w 72"/>
                <a:gd name="T9" fmla="*/ 9 h 10"/>
              </a:gdLst>
              <a:ahLst/>
              <a:cxnLst>
                <a:cxn ang="0">
                  <a:pos x="T0" y="T1"/>
                </a:cxn>
                <a:cxn ang="0">
                  <a:pos x="T2" y="T3"/>
                </a:cxn>
                <a:cxn ang="0">
                  <a:pos x="T4" y="T5"/>
                </a:cxn>
                <a:cxn ang="0">
                  <a:pos x="T6" y="T7"/>
                </a:cxn>
                <a:cxn ang="0">
                  <a:pos x="T8" y="T9"/>
                </a:cxn>
              </a:cxnLst>
              <a:rect l="0" t="0" r="r" b="b"/>
              <a:pathLst>
                <a:path w="72" h="10">
                  <a:moveTo>
                    <a:pt x="62" y="9"/>
                  </a:moveTo>
                  <a:lnTo>
                    <a:pt x="0" y="0"/>
                  </a:lnTo>
                  <a:lnTo>
                    <a:pt x="0" y="0"/>
                  </a:lnTo>
                  <a:lnTo>
                    <a:pt x="71" y="0"/>
                  </a:lnTo>
                  <a:lnTo>
                    <a:pt x="62"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73" name="Picture 73">
              <a:extLst>
                <a:ext uri="{FF2B5EF4-FFF2-40B4-BE49-F238E27FC236}">
                  <a16:creationId xmlns:a16="http://schemas.microsoft.com/office/drawing/2014/main" id="{2DC81215-0C79-7B2E-71F9-48C5BDBD2D43}"/>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016250" y="311943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4" name="Freeform 74">
              <a:extLst>
                <a:ext uri="{FF2B5EF4-FFF2-40B4-BE49-F238E27FC236}">
                  <a16:creationId xmlns:a16="http://schemas.microsoft.com/office/drawing/2014/main" id="{3473A269-8D09-16C1-77CF-CA90F83FC223}"/>
                </a:ext>
              </a:extLst>
            </p:cNvPr>
            <p:cNvSpPr>
              <a:spLocks noChangeArrowheads="1"/>
            </p:cNvSpPr>
            <p:nvPr/>
          </p:nvSpPr>
          <p:spPr bwMode="auto">
            <a:xfrm>
              <a:off x="3028950" y="3160713"/>
              <a:ext cx="25400" cy="1587"/>
            </a:xfrm>
            <a:custGeom>
              <a:avLst/>
              <a:gdLst>
                <a:gd name="T0" fmla="*/ 71 w 72"/>
                <a:gd name="T1" fmla="*/ 0 h 1"/>
                <a:gd name="T2" fmla="*/ 0 w 72"/>
                <a:gd name="T3" fmla="*/ 0 h 1"/>
                <a:gd name="T4" fmla="*/ 0 w 72"/>
                <a:gd name="T5" fmla="*/ 0 h 1"/>
                <a:gd name="T6" fmla="*/ 62 w 72"/>
                <a:gd name="T7" fmla="*/ 0 h 1"/>
                <a:gd name="T8" fmla="*/ 71 w 72"/>
                <a:gd name="T9" fmla="*/ 0 h 1"/>
              </a:gdLst>
              <a:ahLst/>
              <a:cxnLst>
                <a:cxn ang="0">
                  <a:pos x="T0" y="T1"/>
                </a:cxn>
                <a:cxn ang="0">
                  <a:pos x="T2" y="T3"/>
                </a:cxn>
                <a:cxn ang="0">
                  <a:pos x="T4" y="T5"/>
                </a:cxn>
                <a:cxn ang="0">
                  <a:pos x="T6" y="T7"/>
                </a:cxn>
                <a:cxn ang="0">
                  <a:pos x="T8" y="T9"/>
                </a:cxn>
              </a:cxnLst>
              <a:rect l="0" t="0" r="r" b="b"/>
              <a:pathLst>
                <a:path w="72" h="1">
                  <a:moveTo>
                    <a:pt x="71" y="0"/>
                  </a:moveTo>
                  <a:lnTo>
                    <a:pt x="0" y="0"/>
                  </a:lnTo>
                  <a:lnTo>
                    <a:pt x="0" y="0"/>
                  </a:lnTo>
                  <a:lnTo>
                    <a:pt x="62" y="0"/>
                  </a:lnTo>
                  <a:lnTo>
                    <a:pt x="71"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75" name="Freeform 75">
              <a:extLst>
                <a:ext uri="{FF2B5EF4-FFF2-40B4-BE49-F238E27FC236}">
                  <a16:creationId xmlns:a16="http://schemas.microsoft.com/office/drawing/2014/main" id="{FA75481F-48CC-7B62-F5C1-E81A7EAD7253}"/>
                </a:ext>
              </a:extLst>
            </p:cNvPr>
            <p:cNvSpPr>
              <a:spLocks noChangeArrowheads="1"/>
            </p:cNvSpPr>
            <p:nvPr/>
          </p:nvSpPr>
          <p:spPr bwMode="auto">
            <a:xfrm>
              <a:off x="3028950" y="3157538"/>
              <a:ext cx="25400" cy="3175"/>
            </a:xfrm>
            <a:custGeom>
              <a:avLst/>
              <a:gdLst>
                <a:gd name="T0" fmla="*/ 62 w 72"/>
                <a:gd name="T1" fmla="*/ 9 h 10"/>
                <a:gd name="T2" fmla="*/ 0 w 72"/>
                <a:gd name="T3" fmla="*/ 0 h 10"/>
                <a:gd name="T4" fmla="*/ 0 w 72"/>
                <a:gd name="T5" fmla="*/ 0 h 10"/>
                <a:gd name="T6" fmla="*/ 71 w 72"/>
                <a:gd name="T7" fmla="*/ 9 h 10"/>
                <a:gd name="T8" fmla="*/ 62 w 72"/>
                <a:gd name="T9" fmla="*/ 9 h 10"/>
              </a:gdLst>
              <a:ahLst/>
              <a:cxnLst>
                <a:cxn ang="0">
                  <a:pos x="T0" y="T1"/>
                </a:cxn>
                <a:cxn ang="0">
                  <a:pos x="T2" y="T3"/>
                </a:cxn>
                <a:cxn ang="0">
                  <a:pos x="T4" y="T5"/>
                </a:cxn>
                <a:cxn ang="0">
                  <a:pos x="T6" y="T7"/>
                </a:cxn>
                <a:cxn ang="0">
                  <a:pos x="T8" y="T9"/>
                </a:cxn>
              </a:cxnLst>
              <a:rect l="0" t="0" r="r" b="b"/>
              <a:pathLst>
                <a:path w="72" h="10">
                  <a:moveTo>
                    <a:pt x="62" y="9"/>
                  </a:moveTo>
                  <a:lnTo>
                    <a:pt x="0" y="0"/>
                  </a:lnTo>
                  <a:lnTo>
                    <a:pt x="0" y="0"/>
                  </a:lnTo>
                  <a:lnTo>
                    <a:pt x="71" y="9"/>
                  </a:lnTo>
                  <a:lnTo>
                    <a:pt x="62" y="9"/>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76" name="Freeform 76">
              <a:extLst>
                <a:ext uri="{FF2B5EF4-FFF2-40B4-BE49-F238E27FC236}">
                  <a16:creationId xmlns:a16="http://schemas.microsoft.com/office/drawing/2014/main" id="{A217EFEB-2B04-8BA8-6E77-D316F37D0704}"/>
                </a:ext>
              </a:extLst>
            </p:cNvPr>
            <p:cNvSpPr>
              <a:spLocks noChangeArrowheads="1"/>
            </p:cNvSpPr>
            <p:nvPr/>
          </p:nvSpPr>
          <p:spPr bwMode="auto">
            <a:xfrm>
              <a:off x="3028950" y="3157538"/>
              <a:ext cx="25400" cy="3175"/>
            </a:xfrm>
            <a:custGeom>
              <a:avLst/>
              <a:gdLst>
                <a:gd name="T0" fmla="*/ 71 w 72"/>
                <a:gd name="T1" fmla="*/ 9 h 10"/>
                <a:gd name="T2" fmla="*/ 0 w 72"/>
                <a:gd name="T3" fmla="*/ 0 h 10"/>
                <a:gd name="T4" fmla="*/ 0 w 72"/>
                <a:gd name="T5" fmla="*/ 0 h 10"/>
                <a:gd name="T6" fmla="*/ 62 w 72"/>
                <a:gd name="T7" fmla="*/ 9 h 10"/>
                <a:gd name="T8" fmla="*/ 71 w 72"/>
                <a:gd name="T9" fmla="*/ 9 h 10"/>
              </a:gdLst>
              <a:ahLst/>
              <a:cxnLst>
                <a:cxn ang="0">
                  <a:pos x="T0" y="T1"/>
                </a:cxn>
                <a:cxn ang="0">
                  <a:pos x="T2" y="T3"/>
                </a:cxn>
                <a:cxn ang="0">
                  <a:pos x="T4" y="T5"/>
                </a:cxn>
                <a:cxn ang="0">
                  <a:pos x="T6" y="T7"/>
                </a:cxn>
                <a:cxn ang="0">
                  <a:pos x="T8" y="T9"/>
                </a:cxn>
              </a:cxnLst>
              <a:rect l="0" t="0" r="r" b="b"/>
              <a:pathLst>
                <a:path w="72" h="10">
                  <a:moveTo>
                    <a:pt x="71" y="9"/>
                  </a:moveTo>
                  <a:lnTo>
                    <a:pt x="0" y="0"/>
                  </a:lnTo>
                  <a:lnTo>
                    <a:pt x="0" y="0"/>
                  </a:lnTo>
                  <a:lnTo>
                    <a:pt x="62" y="9"/>
                  </a:lnTo>
                  <a:lnTo>
                    <a:pt x="71"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77" name="Freeform 77">
              <a:extLst>
                <a:ext uri="{FF2B5EF4-FFF2-40B4-BE49-F238E27FC236}">
                  <a16:creationId xmlns:a16="http://schemas.microsoft.com/office/drawing/2014/main" id="{9749116B-A8E4-8DA8-22EA-86B8C1B261D6}"/>
                </a:ext>
              </a:extLst>
            </p:cNvPr>
            <p:cNvSpPr>
              <a:spLocks noChangeArrowheads="1"/>
            </p:cNvSpPr>
            <p:nvPr/>
          </p:nvSpPr>
          <p:spPr bwMode="auto">
            <a:xfrm>
              <a:off x="3028950" y="3157538"/>
              <a:ext cx="25400" cy="3175"/>
            </a:xfrm>
            <a:custGeom>
              <a:avLst/>
              <a:gdLst>
                <a:gd name="T0" fmla="*/ 62 w 72"/>
                <a:gd name="T1" fmla="*/ 9 h 10"/>
                <a:gd name="T2" fmla="*/ 0 w 72"/>
                <a:gd name="T3" fmla="*/ 0 h 10"/>
                <a:gd name="T4" fmla="*/ 0 w 72"/>
                <a:gd name="T5" fmla="*/ 0 h 10"/>
                <a:gd name="T6" fmla="*/ 71 w 72"/>
                <a:gd name="T7" fmla="*/ 0 h 10"/>
                <a:gd name="T8" fmla="*/ 62 w 72"/>
                <a:gd name="T9" fmla="*/ 9 h 10"/>
              </a:gdLst>
              <a:ahLst/>
              <a:cxnLst>
                <a:cxn ang="0">
                  <a:pos x="T0" y="T1"/>
                </a:cxn>
                <a:cxn ang="0">
                  <a:pos x="T2" y="T3"/>
                </a:cxn>
                <a:cxn ang="0">
                  <a:pos x="T4" y="T5"/>
                </a:cxn>
                <a:cxn ang="0">
                  <a:pos x="T6" y="T7"/>
                </a:cxn>
                <a:cxn ang="0">
                  <a:pos x="T8" y="T9"/>
                </a:cxn>
              </a:cxnLst>
              <a:rect l="0" t="0" r="r" b="b"/>
              <a:pathLst>
                <a:path w="72" h="10">
                  <a:moveTo>
                    <a:pt x="62" y="9"/>
                  </a:moveTo>
                  <a:lnTo>
                    <a:pt x="0" y="0"/>
                  </a:lnTo>
                  <a:lnTo>
                    <a:pt x="0" y="0"/>
                  </a:lnTo>
                  <a:lnTo>
                    <a:pt x="71" y="0"/>
                  </a:lnTo>
                  <a:lnTo>
                    <a:pt x="62"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78" name="Freeform 78">
              <a:extLst>
                <a:ext uri="{FF2B5EF4-FFF2-40B4-BE49-F238E27FC236}">
                  <a16:creationId xmlns:a16="http://schemas.microsoft.com/office/drawing/2014/main" id="{88C69097-04C9-B3B6-20D5-4EBEEDA26AFD}"/>
                </a:ext>
              </a:extLst>
            </p:cNvPr>
            <p:cNvSpPr>
              <a:spLocks noChangeArrowheads="1"/>
            </p:cNvSpPr>
            <p:nvPr/>
          </p:nvSpPr>
          <p:spPr bwMode="auto">
            <a:xfrm>
              <a:off x="3028950" y="3157538"/>
              <a:ext cx="25400" cy="1587"/>
            </a:xfrm>
            <a:custGeom>
              <a:avLst/>
              <a:gdLst>
                <a:gd name="T0" fmla="*/ 71 w 72"/>
                <a:gd name="T1" fmla="*/ 0 h 1"/>
                <a:gd name="T2" fmla="*/ 0 w 72"/>
                <a:gd name="T3" fmla="*/ 0 h 1"/>
                <a:gd name="T4" fmla="*/ 0 w 72"/>
                <a:gd name="T5" fmla="*/ 0 h 1"/>
                <a:gd name="T6" fmla="*/ 62 w 72"/>
                <a:gd name="T7" fmla="*/ 0 h 1"/>
                <a:gd name="T8" fmla="*/ 71 w 72"/>
                <a:gd name="T9" fmla="*/ 0 h 1"/>
              </a:gdLst>
              <a:ahLst/>
              <a:cxnLst>
                <a:cxn ang="0">
                  <a:pos x="T0" y="T1"/>
                </a:cxn>
                <a:cxn ang="0">
                  <a:pos x="T2" y="T3"/>
                </a:cxn>
                <a:cxn ang="0">
                  <a:pos x="T4" y="T5"/>
                </a:cxn>
                <a:cxn ang="0">
                  <a:pos x="T6" y="T7"/>
                </a:cxn>
                <a:cxn ang="0">
                  <a:pos x="T8" y="T9"/>
                </a:cxn>
              </a:cxnLst>
              <a:rect l="0" t="0" r="r" b="b"/>
              <a:pathLst>
                <a:path w="72" h="1">
                  <a:moveTo>
                    <a:pt x="71" y="0"/>
                  </a:moveTo>
                  <a:lnTo>
                    <a:pt x="0" y="0"/>
                  </a:lnTo>
                  <a:lnTo>
                    <a:pt x="0" y="0"/>
                  </a:lnTo>
                  <a:lnTo>
                    <a:pt x="62" y="0"/>
                  </a:lnTo>
                  <a:lnTo>
                    <a:pt x="71"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79" name="Freeform 79">
              <a:extLst>
                <a:ext uri="{FF2B5EF4-FFF2-40B4-BE49-F238E27FC236}">
                  <a16:creationId xmlns:a16="http://schemas.microsoft.com/office/drawing/2014/main" id="{B992AEAA-060F-BB56-EE05-7D1F89A17047}"/>
                </a:ext>
              </a:extLst>
            </p:cNvPr>
            <p:cNvSpPr>
              <a:spLocks noChangeArrowheads="1"/>
            </p:cNvSpPr>
            <p:nvPr/>
          </p:nvSpPr>
          <p:spPr bwMode="auto">
            <a:xfrm>
              <a:off x="3028950" y="3141663"/>
              <a:ext cx="25400" cy="15875"/>
            </a:xfrm>
            <a:custGeom>
              <a:avLst/>
              <a:gdLst>
                <a:gd name="T0" fmla="*/ 71 w 72"/>
                <a:gd name="T1" fmla="*/ 44 h 45"/>
                <a:gd name="T2" fmla="*/ 0 w 72"/>
                <a:gd name="T3" fmla="*/ 35 h 45"/>
                <a:gd name="T4" fmla="*/ 0 w 72"/>
                <a:gd name="T5" fmla="*/ 0 h 45"/>
                <a:gd name="T6" fmla="*/ 71 w 72"/>
                <a:gd name="T7" fmla="*/ 9 h 45"/>
                <a:gd name="T8" fmla="*/ 71 w 72"/>
                <a:gd name="T9" fmla="*/ 44 h 45"/>
              </a:gdLst>
              <a:ahLst/>
              <a:cxnLst>
                <a:cxn ang="0">
                  <a:pos x="T0" y="T1"/>
                </a:cxn>
                <a:cxn ang="0">
                  <a:pos x="T2" y="T3"/>
                </a:cxn>
                <a:cxn ang="0">
                  <a:pos x="T4" y="T5"/>
                </a:cxn>
                <a:cxn ang="0">
                  <a:pos x="T6" y="T7"/>
                </a:cxn>
                <a:cxn ang="0">
                  <a:pos x="T8" y="T9"/>
                </a:cxn>
              </a:cxnLst>
              <a:rect l="0" t="0" r="r" b="b"/>
              <a:pathLst>
                <a:path w="72" h="45">
                  <a:moveTo>
                    <a:pt x="71" y="44"/>
                  </a:moveTo>
                  <a:lnTo>
                    <a:pt x="0" y="35"/>
                  </a:lnTo>
                  <a:lnTo>
                    <a:pt x="0" y="0"/>
                  </a:lnTo>
                  <a:lnTo>
                    <a:pt x="71" y="9"/>
                  </a:lnTo>
                  <a:lnTo>
                    <a:pt x="71" y="44"/>
                  </a:lnTo>
                </a:path>
              </a:pathLst>
            </a:custGeom>
            <a:solidFill>
              <a:srgbClr val="9696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0" name="Freeform 80">
              <a:extLst>
                <a:ext uri="{FF2B5EF4-FFF2-40B4-BE49-F238E27FC236}">
                  <a16:creationId xmlns:a16="http://schemas.microsoft.com/office/drawing/2014/main" id="{581A3EAA-75A6-49D6-2F7B-FD26B022F71F}"/>
                </a:ext>
              </a:extLst>
            </p:cNvPr>
            <p:cNvSpPr>
              <a:spLocks noChangeArrowheads="1"/>
            </p:cNvSpPr>
            <p:nvPr/>
          </p:nvSpPr>
          <p:spPr bwMode="auto">
            <a:xfrm>
              <a:off x="3028950" y="3154363"/>
              <a:ext cx="22225" cy="3175"/>
            </a:xfrm>
            <a:custGeom>
              <a:avLst/>
              <a:gdLst>
                <a:gd name="T0" fmla="*/ 62 w 63"/>
                <a:gd name="T1" fmla="*/ 9 h 10"/>
                <a:gd name="T2" fmla="*/ 0 w 63"/>
                <a:gd name="T3" fmla="*/ 9 h 10"/>
                <a:gd name="T4" fmla="*/ 0 w 63"/>
                <a:gd name="T5" fmla="*/ 0 h 10"/>
                <a:gd name="T6" fmla="*/ 62 w 63"/>
                <a:gd name="T7" fmla="*/ 9 h 10"/>
              </a:gdLst>
              <a:ahLst/>
              <a:cxnLst>
                <a:cxn ang="0">
                  <a:pos x="T0" y="T1"/>
                </a:cxn>
                <a:cxn ang="0">
                  <a:pos x="T2" y="T3"/>
                </a:cxn>
                <a:cxn ang="0">
                  <a:pos x="T4" y="T5"/>
                </a:cxn>
                <a:cxn ang="0">
                  <a:pos x="T6" y="T7"/>
                </a:cxn>
              </a:cxnLst>
              <a:rect l="0" t="0" r="r" b="b"/>
              <a:pathLst>
                <a:path w="63" h="10">
                  <a:moveTo>
                    <a:pt x="62" y="9"/>
                  </a:moveTo>
                  <a:lnTo>
                    <a:pt x="0" y="9"/>
                  </a:lnTo>
                  <a:lnTo>
                    <a:pt x="0" y="0"/>
                  </a:lnTo>
                  <a:lnTo>
                    <a:pt x="62" y="9"/>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1" name="Freeform 81">
              <a:extLst>
                <a:ext uri="{FF2B5EF4-FFF2-40B4-BE49-F238E27FC236}">
                  <a16:creationId xmlns:a16="http://schemas.microsoft.com/office/drawing/2014/main" id="{F6B4821C-2792-D506-DA71-2F632EC8D26F}"/>
                </a:ext>
              </a:extLst>
            </p:cNvPr>
            <p:cNvSpPr>
              <a:spLocks noChangeArrowheads="1"/>
            </p:cNvSpPr>
            <p:nvPr/>
          </p:nvSpPr>
          <p:spPr bwMode="auto">
            <a:xfrm>
              <a:off x="3028950" y="3154363"/>
              <a:ext cx="22225" cy="3175"/>
            </a:xfrm>
            <a:custGeom>
              <a:avLst/>
              <a:gdLst>
                <a:gd name="T0" fmla="*/ 62 w 63"/>
                <a:gd name="T1" fmla="*/ 9 h 10"/>
                <a:gd name="T2" fmla="*/ 0 w 63"/>
                <a:gd name="T3" fmla="*/ 0 h 10"/>
                <a:gd name="T4" fmla="*/ 0 w 63"/>
                <a:gd name="T5" fmla="*/ 0 h 10"/>
                <a:gd name="T6" fmla="*/ 62 w 63"/>
                <a:gd name="T7" fmla="*/ 9 h 10"/>
              </a:gdLst>
              <a:ahLst/>
              <a:cxnLst>
                <a:cxn ang="0">
                  <a:pos x="T0" y="T1"/>
                </a:cxn>
                <a:cxn ang="0">
                  <a:pos x="T2" y="T3"/>
                </a:cxn>
                <a:cxn ang="0">
                  <a:pos x="T4" y="T5"/>
                </a:cxn>
                <a:cxn ang="0">
                  <a:pos x="T6" y="T7"/>
                </a:cxn>
              </a:cxnLst>
              <a:rect l="0" t="0" r="r" b="b"/>
              <a:pathLst>
                <a:path w="63" h="10">
                  <a:moveTo>
                    <a:pt x="62" y="9"/>
                  </a:moveTo>
                  <a:lnTo>
                    <a:pt x="0" y="0"/>
                  </a:lnTo>
                  <a:lnTo>
                    <a:pt x="0" y="0"/>
                  </a:lnTo>
                  <a:lnTo>
                    <a:pt x="62"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2" name="Freeform 82">
              <a:extLst>
                <a:ext uri="{FF2B5EF4-FFF2-40B4-BE49-F238E27FC236}">
                  <a16:creationId xmlns:a16="http://schemas.microsoft.com/office/drawing/2014/main" id="{ECD3AA61-285E-99D6-DEAC-9C7DF3E9C2C4}"/>
                </a:ext>
              </a:extLst>
            </p:cNvPr>
            <p:cNvSpPr>
              <a:spLocks noChangeArrowheads="1"/>
            </p:cNvSpPr>
            <p:nvPr/>
          </p:nvSpPr>
          <p:spPr bwMode="auto">
            <a:xfrm>
              <a:off x="3025775" y="3154363"/>
              <a:ext cx="25400" cy="3175"/>
            </a:xfrm>
            <a:custGeom>
              <a:avLst/>
              <a:gdLst>
                <a:gd name="T0" fmla="*/ 70 w 71"/>
                <a:gd name="T1" fmla="*/ 9 h 10"/>
                <a:gd name="T2" fmla="*/ 0 w 71"/>
                <a:gd name="T3" fmla="*/ 0 h 10"/>
                <a:gd name="T4" fmla="*/ 8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8" y="0"/>
                  </a:lnTo>
                  <a:lnTo>
                    <a:pt x="70"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3" name="Freeform 83">
              <a:extLst>
                <a:ext uri="{FF2B5EF4-FFF2-40B4-BE49-F238E27FC236}">
                  <a16:creationId xmlns:a16="http://schemas.microsoft.com/office/drawing/2014/main" id="{1CFD2B0B-5CAE-343C-2EEF-9D59D6294346}"/>
                </a:ext>
              </a:extLst>
            </p:cNvPr>
            <p:cNvSpPr>
              <a:spLocks noChangeArrowheads="1"/>
            </p:cNvSpPr>
            <p:nvPr/>
          </p:nvSpPr>
          <p:spPr bwMode="auto">
            <a:xfrm>
              <a:off x="3025775" y="3154363"/>
              <a:ext cx="25400" cy="3175"/>
            </a:xfrm>
            <a:custGeom>
              <a:avLst/>
              <a:gdLst>
                <a:gd name="T0" fmla="*/ 70 w 71"/>
                <a:gd name="T1" fmla="*/ 9 h 10"/>
                <a:gd name="T2" fmla="*/ 8 w 71"/>
                <a:gd name="T3" fmla="*/ 0 h 10"/>
                <a:gd name="T4" fmla="*/ 0 w 71"/>
                <a:gd name="T5" fmla="*/ 0 h 10"/>
                <a:gd name="T6" fmla="*/ 70 w 71"/>
                <a:gd name="T7" fmla="*/ 0 h 10"/>
                <a:gd name="T8" fmla="*/ 70 w 71"/>
                <a:gd name="T9" fmla="*/ 9 h 10"/>
              </a:gdLst>
              <a:ahLst/>
              <a:cxnLst>
                <a:cxn ang="0">
                  <a:pos x="T0" y="T1"/>
                </a:cxn>
                <a:cxn ang="0">
                  <a:pos x="T2" y="T3"/>
                </a:cxn>
                <a:cxn ang="0">
                  <a:pos x="T4" y="T5"/>
                </a:cxn>
                <a:cxn ang="0">
                  <a:pos x="T6" y="T7"/>
                </a:cxn>
                <a:cxn ang="0">
                  <a:pos x="T8" y="T9"/>
                </a:cxn>
              </a:cxnLst>
              <a:rect l="0" t="0" r="r" b="b"/>
              <a:pathLst>
                <a:path w="71" h="10">
                  <a:moveTo>
                    <a:pt x="70" y="9"/>
                  </a:moveTo>
                  <a:lnTo>
                    <a:pt x="8" y="0"/>
                  </a:lnTo>
                  <a:lnTo>
                    <a:pt x="0" y="0"/>
                  </a:lnTo>
                  <a:lnTo>
                    <a:pt x="7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4" name="Freeform 84">
              <a:extLst>
                <a:ext uri="{FF2B5EF4-FFF2-40B4-BE49-F238E27FC236}">
                  <a16:creationId xmlns:a16="http://schemas.microsoft.com/office/drawing/2014/main" id="{7841C442-A3E1-863A-9E16-EC35B93B6410}"/>
                </a:ext>
              </a:extLst>
            </p:cNvPr>
            <p:cNvSpPr>
              <a:spLocks noChangeArrowheads="1"/>
            </p:cNvSpPr>
            <p:nvPr/>
          </p:nvSpPr>
          <p:spPr bwMode="auto">
            <a:xfrm>
              <a:off x="3025775" y="3154363"/>
              <a:ext cx="25400" cy="1587"/>
            </a:xfrm>
            <a:custGeom>
              <a:avLst/>
              <a:gdLst>
                <a:gd name="T0" fmla="*/ 70 w 71"/>
                <a:gd name="T1" fmla="*/ 0 h 1"/>
                <a:gd name="T2" fmla="*/ 0 w 71"/>
                <a:gd name="T3" fmla="*/ 0 h 1"/>
                <a:gd name="T4" fmla="*/ 8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8" y="0"/>
                  </a:lnTo>
                  <a:lnTo>
                    <a:pt x="70" y="0"/>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5" name="Freeform 85">
              <a:extLst>
                <a:ext uri="{FF2B5EF4-FFF2-40B4-BE49-F238E27FC236}">
                  <a16:creationId xmlns:a16="http://schemas.microsoft.com/office/drawing/2014/main" id="{7CD60813-B68A-56B6-9737-D8C209991E12}"/>
                </a:ext>
              </a:extLst>
            </p:cNvPr>
            <p:cNvSpPr>
              <a:spLocks noChangeArrowheads="1"/>
            </p:cNvSpPr>
            <p:nvPr/>
          </p:nvSpPr>
          <p:spPr bwMode="auto">
            <a:xfrm>
              <a:off x="3025775" y="3151188"/>
              <a:ext cx="25400" cy="3175"/>
            </a:xfrm>
            <a:custGeom>
              <a:avLst/>
              <a:gdLst>
                <a:gd name="T0" fmla="*/ 70 w 71"/>
                <a:gd name="T1" fmla="*/ 9 h 10"/>
                <a:gd name="T2" fmla="*/ 8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8" y="9"/>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6" name="Freeform 86">
              <a:extLst>
                <a:ext uri="{FF2B5EF4-FFF2-40B4-BE49-F238E27FC236}">
                  <a16:creationId xmlns:a16="http://schemas.microsoft.com/office/drawing/2014/main" id="{575140AB-1ED9-29AD-D637-E7C584233665}"/>
                </a:ext>
              </a:extLst>
            </p:cNvPr>
            <p:cNvSpPr>
              <a:spLocks noChangeArrowheads="1"/>
            </p:cNvSpPr>
            <p:nvPr/>
          </p:nvSpPr>
          <p:spPr bwMode="auto">
            <a:xfrm>
              <a:off x="3025775" y="3151188"/>
              <a:ext cx="25400" cy="3175"/>
            </a:xfrm>
            <a:custGeom>
              <a:avLst/>
              <a:gdLst>
                <a:gd name="T0" fmla="*/ 70 w 71"/>
                <a:gd name="T1" fmla="*/ 9 h 10"/>
                <a:gd name="T2" fmla="*/ 0 w 71"/>
                <a:gd name="T3" fmla="*/ 0 h 10"/>
                <a:gd name="T4" fmla="*/ 8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8" y="0"/>
                  </a:lnTo>
                  <a:lnTo>
                    <a:pt x="70"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7" name="Freeform 87">
              <a:extLst>
                <a:ext uri="{FF2B5EF4-FFF2-40B4-BE49-F238E27FC236}">
                  <a16:creationId xmlns:a16="http://schemas.microsoft.com/office/drawing/2014/main" id="{BE635A97-F3C6-EB55-D1AA-355677D17EBE}"/>
                </a:ext>
              </a:extLst>
            </p:cNvPr>
            <p:cNvSpPr>
              <a:spLocks noChangeArrowheads="1"/>
            </p:cNvSpPr>
            <p:nvPr/>
          </p:nvSpPr>
          <p:spPr bwMode="auto">
            <a:xfrm>
              <a:off x="3025775" y="3151188"/>
              <a:ext cx="25400" cy="3175"/>
            </a:xfrm>
            <a:custGeom>
              <a:avLst/>
              <a:gdLst>
                <a:gd name="T0" fmla="*/ 70 w 71"/>
                <a:gd name="T1" fmla="*/ 9 h 10"/>
                <a:gd name="T2" fmla="*/ 8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8" y="0"/>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8" name="Freeform 88">
              <a:extLst>
                <a:ext uri="{FF2B5EF4-FFF2-40B4-BE49-F238E27FC236}">
                  <a16:creationId xmlns:a16="http://schemas.microsoft.com/office/drawing/2014/main" id="{B8A6A645-2823-FA0D-94AC-F2FF3B91F624}"/>
                </a:ext>
              </a:extLst>
            </p:cNvPr>
            <p:cNvSpPr>
              <a:spLocks noChangeArrowheads="1"/>
            </p:cNvSpPr>
            <p:nvPr/>
          </p:nvSpPr>
          <p:spPr bwMode="auto">
            <a:xfrm>
              <a:off x="3025775" y="3151188"/>
              <a:ext cx="25400" cy="1587"/>
            </a:xfrm>
            <a:custGeom>
              <a:avLst/>
              <a:gdLst>
                <a:gd name="T0" fmla="*/ 70 w 71"/>
                <a:gd name="T1" fmla="*/ 0 h 1"/>
                <a:gd name="T2" fmla="*/ 0 w 71"/>
                <a:gd name="T3" fmla="*/ 0 h 1"/>
                <a:gd name="T4" fmla="*/ 8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8" y="0"/>
                  </a:lnTo>
                  <a:lnTo>
                    <a:pt x="70" y="0"/>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89" name="Freeform 89">
              <a:extLst>
                <a:ext uri="{FF2B5EF4-FFF2-40B4-BE49-F238E27FC236}">
                  <a16:creationId xmlns:a16="http://schemas.microsoft.com/office/drawing/2014/main" id="{38B4B706-1029-805D-EA84-15A9992A0BA7}"/>
                </a:ext>
              </a:extLst>
            </p:cNvPr>
            <p:cNvSpPr>
              <a:spLocks noChangeArrowheads="1"/>
            </p:cNvSpPr>
            <p:nvPr/>
          </p:nvSpPr>
          <p:spPr bwMode="auto">
            <a:xfrm>
              <a:off x="3025775" y="3151188"/>
              <a:ext cx="25400" cy="1587"/>
            </a:xfrm>
            <a:custGeom>
              <a:avLst/>
              <a:gdLst>
                <a:gd name="T0" fmla="*/ 70 w 71"/>
                <a:gd name="T1" fmla="*/ 0 h 1"/>
                <a:gd name="T2" fmla="*/ 8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8" y="0"/>
                  </a:lnTo>
                  <a:lnTo>
                    <a:pt x="0" y="0"/>
                  </a:lnTo>
                  <a:lnTo>
                    <a:pt x="70"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90" name="Freeform 90">
              <a:extLst>
                <a:ext uri="{FF2B5EF4-FFF2-40B4-BE49-F238E27FC236}">
                  <a16:creationId xmlns:a16="http://schemas.microsoft.com/office/drawing/2014/main" id="{82C2BB57-A713-A98A-851F-1CE99F826CC1}"/>
                </a:ext>
              </a:extLst>
            </p:cNvPr>
            <p:cNvSpPr>
              <a:spLocks noChangeArrowheads="1"/>
            </p:cNvSpPr>
            <p:nvPr/>
          </p:nvSpPr>
          <p:spPr bwMode="auto">
            <a:xfrm>
              <a:off x="3025775" y="3148013"/>
              <a:ext cx="25400" cy="3175"/>
            </a:xfrm>
            <a:custGeom>
              <a:avLst/>
              <a:gdLst>
                <a:gd name="T0" fmla="*/ 70 w 71"/>
                <a:gd name="T1" fmla="*/ 8 h 9"/>
                <a:gd name="T2" fmla="*/ 0 w 71"/>
                <a:gd name="T3" fmla="*/ 0 h 9"/>
                <a:gd name="T4" fmla="*/ 8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8" y="0"/>
                  </a:lnTo>
                  <a:lnTo>
                    <a:pt x="70" y="8"/>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91" name="Freeform 91">
              <a:extLst>
                <a:ext uri="{FF2B5EF4-FFF2-40B4-BE49-F238E27FC236}">
                  <a16:creationId xmlns:a16="http://schemas.microsoft.com/office/drawing/2014/main" id="{81F50066-2CAA-9253-6014-C1B2ABAFDC55}"/>
                </a:ext>
              </a:extLst>
            </p:cNvPr>
            <p:cNvSpPr>
              <a:spLocks noChangeArrowheads="1"/>
            </p:cNvSpPr>
            <p:nvPr/>
          </p:nvSpPr>
          <p:spPr bwMode="auto">
            <a:xfrm>
              <a:off x="3025775" y="3148013"/>
              <a:ext cx="25400" cy="3175"/>
            </a:xfrm>
            <a:custGeom>
              <a:avLst/>
              <a:gdLst>
                <a:gd name="T0" fmla="*/ 70 w 71"/>
                <a:gd name="T1" fmla="*/ 8 h 9"/>
                <a:gd name="T2" fmla="*/ 8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8" y="0"/>
                  </a:lnTo>
                  <a:lnTo>
                    <a:pt x="0" y="0"/>
                  </a:lnTo>
                  <a:lnTo>
                    <a:pt x="70" y="8"/>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92" name="Freeform 92">
              <a:extLst>
                <a:ext uri="{FF2B5EF4-FFF2-40B4-BE49-F238E27FC236}">
                  <a16:creationId xmlns:a16="http://schemas.microsoft.com/office/drawing/2014/main" id="{C8BFFCAD-A8D9-56EB-ECFC-B8C733DE2F6E}"/>
                </a:ext>
              </a:extLst>
            </p:cNvPr>
            <p:cNvSpPr>
              <a:spLocks noChangeArrowheads="1"/>
            </p:cNvSpPr>
            <p:nvPr/>
          </p:nvSpPr>
          <p:spPr bwMode="auto">
            <a:xfrm>
              <a:off x="3025775" y="3148013"/>
              <a:ext cx="25400" cy="1587"/>
            </a:xfrm>
            <a:custGeom>
              <a:avLst/>
              <a:gdLst>
                <a:gd name="T0" fmla="*/ 70 w 71"/>
                <a:gd name="T1" fmla="*/ 0 h 1"/>
                <a:gd name="T2" fmla="*/ 0 w 71"/>
                <a:gd name="T3" fmla="*/ 0 h 1"/>
                <a:gd name="T4" fmla="*/ 8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8" y="0"/>
                  </a:lnTo>
                  <a:lnTo>
                    <a:pt x="70" y="0"/>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93" name="Freeform 93">
              <a:extLst>
                <a:ext uri="{FF2B5EF4-FFF2-40B4-BE49-F238E27FC236}">
                  <a16:creationId xmlns:a16="http://schemas.microsoft.com/office/drawing/2014/main" id="{05B46F9E-28BB-411E-CE33-8E45E430CB13}"/>
                </a:ext>
              </a:extLst>
            </p:cNvPr>
            <p:cNvSpPr>
              <a:spLocks noChangeArrowheads="1"/>
            </p:cNvSpPr>
            <p:nvPr/>
          </p:nvSpPr>
          <p:spPr bwMode="auto">
            <a:xfrm>
              <a:off x="3025775" y="3148013"/>
              <a:ext cx="25400" cy="1587"/>
            </a:xfrm>
            <a:custGeom>
              <a:avLst/>
              <a:gdLst>
                <a:gd name="T0" fmla="*/ 70 w 71"/>
                <a:gd name="T1" fmla="*/ 0 h 1"/>
                <a:gd name="T2" fmla="*/ 8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8" y="0"/>
                  </a:lnTo>
                  <a:lnTo>
                    <a:pt x="0" y="0"/>
                  </a:lnTo>
                  <a:lnTo>
                    <a:pt x="70"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94" name="Freeform 94">
              <a:extLst>
                <a:ext uri="{FF2B5EF4-FFF2-40B4-BE49-F238E27FC236}">
                  <a16:creationId xmlns:a16="http://schemas.microsoft.com/office/drawing/2014/main" id="{D04D78C4-DD0E-24FE-D079-7B31EF580620}"/>
                </a:ext>
              </a:extLst>
            </p:cNvPr>
            <p:cNvSpPr>
              <a:spLocks noChangeArrowheads="1"/>
            </p:cNvSpPr>
            <p:nvPr/>
          </p:nvSpPr>
          <p:spPr bwMode="auto">
            <a:xfrm>
              <a:off x="3025775" y="3144838"/>
              <a:ext cx="25400" cy="3175"/>
            </a:xfrm>
            <a:custGeom>
              <a:avLst/>
              <a:gdLst>
                <a:gd name="T0" fmla="*/ 70 w 71"/>
                <a:gd name="T1" fmla="*/ 9 h 10"/>
                <a:gd name="T2" fmla="*/ 0 w 71"/>
                <a:gd name="T3" fmla="*/ 0 h 10"/>
                <a:gd name="T4" fmla="*/ 8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8" y="0"/>
                  </a:lnTo>
                  <a:lnTo>
                    <a:pt x="70"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95" name="Freeform 95">
              <a:extLst>
                <a:ext uri="{FF2B5EF4-FFF2-40B4-BE49-F238E27FC236}">
                  <a16:creationId xmlns:a16="http://schemas.microsoft.com/office/drawing/2014/main" id="{40F582EA-8C1D-4E40-EB6D-5E760CF799CB}"/>
                </a:ext>
              </a:extLst>
            </p:cNvPr>
            <p:cNvSpPr>
              <a:spLocks noChangeArrowheads="1"/>
            </p:cNvSpPr>
            <p:nvPr/>
          </p:nvSpPr>
          <p:spPr bwMode="auto">
            <a:xfrm>
              <a:off x="3025775" y="3144838"/>
              <a:ext cx="25400" cy="3175"/>
            </a:xfrm>
            <a:custGeom>
              <a:avLst/>
              <a:gdLst>
                <a:gd name="T0" fmla="*/ 70 w 71"/>
                <a:gd name="T1" fmla="*/ 9 h 10"/>
                <a:gd name="T2" fmla="*/ 8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8" y="0"/>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96" name="Freeform 96">
              <a:extLst>
                <a:ext uri="{FF2B5EF4-FFF2-40B4-BE49-F238E27FC236}">
                  <a16:creationId xmlns:a16="http://schemas.microsoft.com/office/drawing/2014/main" id="{AB27607E-BB6A-6A11-1546-0A9F86BE7558}"/>
                </a:ext>
              </a:extLst>
            </p:cNvPr>
            <p:cNvSpPr>
              <a:spLocks noChangeArrowheads="1"/>
            </p:cNvSpPr>
            <p:nvPr/>
          </p:nvSpPr>
          <p:spPr bwMode="auto">
            <a:xfrm>
              <a:off x="3025775" y="3144838"/>
              <a:ext cx="25400" cy="3175"/>
            </a:xfrm>
            <a:custGeom>
              <a:avLst/>
              <a:gdLst>
                <a:gd name="T0" fmla="*/ 70 w 71"/>
                <a:gd name="T1" fmla="*/ 9 h 10"/>
                <a:gd name="T2" fmla="*/ 0 w 71"/>
                <a:gd name="T3" fmla="*/ 0 h 10"/>
                <a:gd name="T4" fmla="*/ 0 w 71"/>
                <a:gd name="T5" fmla="*/ 0 h 10"/>
                <a:gd name="T6" fmla="*/ 70 w 71"/>
                <a:gd name="T7" fmla="*/ 0 h 10"/>
                <a:gd name="T8" fmla="*/ 70 w 71"/>
                <a:gd name="T9" fmla="*/ 9 h 10"/>
              </a:gdLst>
              <a:ahLst/>
              <a:cxnLst>
                <a:cxn ang="0">
                  <a:pos x="T0" y="T1"/>
                </a:cxn>
                <a:cxn ang="0">
                  <a:pos x="T2" y="T3"/>
                </a:cxn>
                <a:cxn ang="0">
                  <a:pos x="T4" y="T5"/>
                </a:cxn>
                <a:cxn ang="0">
                  <a:pos x="T6" y="T7"/>
                </a:cxn>
                <a:cxn ang="0">
                  <a:pos x="T8" y="T9"/>
                </a:cxn>
              </a:cxnLst>
              <a:rect l="0" t="0" r="r" b="b"/>
              <a:pathLst>
                <a:path w="71" h="10">
                  <a:moveTo>
                    <a:pt x="70" y="9"/>
                  </a:moveTo>
                  <a:lnTo>
                    <a:pt x="0" y="0"/>
                  </a:lnTo>
                  <a:lnTo>
                    <a:pt x="0" y="0"/>
                  </a:lnTo>
                  <a:lnTo>
                    <a:pt x="70" y="0"/>
                  </a:lnTo>
                  <a:lnTo>
                    <a:pt x="70" y="9"/>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97" name="Freeform 97">
              <a:extLst>
                <a:ext uri="{FF2B5EF4-FFF2-40B4-BE49-F238E27FC236}">
                  <a16:creationId xmlns:a16="http://schemas.microsoft.com/office/drawing/2014/main" id="{8E3B40A5-4E0B-AA5E-0133-4B2D0750839D}"/>
                </a:ext>
              </a:extLst>
            </p:cNvPr>
            <p:cNvSpPr>
              <a:spLocks noChangeArrowheads="1"/>
            </p:cNvSpPr>
            <p:nvPr/>
          </p:nvSpPr>
          <p:spPr bwMode="auto">
            <a:xfrm>
              <a:off x="3025775" y="3144838"/>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98" name="Picture 98">
              <a:extLst>
                <a:ext uri="{FF2B5EF4-FFF2-40B4-BE49-F238E27FC236}">
                  <a16:creationId xmlns:a16="http://schemas.microsoft.com/office/drawing/2014/main" id="{B9451501-E2FD-605D-2989-5D8629014522}"/>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013075" y="312578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9" name="Freeform 99">
              <a:extLst>
                <a:ext uri="{FF2B5EF4-FFF2-40B4-BE49-F238E27FC236}">
                  <a16:creationId xmlns:a16="http://schemas.microsoft.com/office/drawing/2014/main" id="{FD325BDD-AF0E-FDDE-74F4-5BDB6278C74F}"/>
                </a:ext>
              </a:extLst>
            </p:cNvPr>
            <p:cNvSpPr>
              <a:spLocks noChangeArrowheads="1"/>
            </p:cNvSpPr>
            <p:nvPr/>
          </p:nvSpPr>
          <p:spPr bwMode="auto">
            <a:xfrm>
              <a:off x="3025775" y="3141663"/>
              <a:ext cx="25400" cy="3175"/>
            </a:xfrm>
            <a:custGeom>
              <a:avLst/>
              <a:gdLst>
                <a:gd name="T0" fmla="*/ 70 w 71"/>
                <a:gd name="T1" fmla="*/ 9 h 10"/>
                <a:gd name="T2" fmla="*/ 0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9"/>
                  </a:lnTo>
                  <a:lnTo>
                    <a:pt x="0" y="0"/>
                  </a:lnTo>
                  <a:lnTo>
                    <a:pt x="70"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00" name="Freeform 100">
              <a:extLst>
                <a:ext uri="{FF2B5EF4-FFF2-40B4-BE49-F238E27FC236}">
                  <a16:creationId xmlns:a16="http://schemas.microsoft.com/office/drawing/2014/main" id="{14F8EE9A-8408-7733-A56F-70EB8D0D7630}"/>
                </a:ext>
              </a:extLst>
            </p:cNvPr>
            <p:cNvSpPr>
              <a:spLocks noChangeArrowheads="1"/>
            </p:cNvSpPr>
            <p:nvPr/>
          </p:nvSpPr>
          <p:spPr bwMode="auto">
            <a:xfrm>
              <a:off x="3025775" y="3141663"/>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101" name="Picture 101">
              <a:extLst>
                <a:ext uri="{FF2B5EF4-FFF2-40B4-BE49-F238E27FC236}">
                  <a16:creationId xmlns:a16="http://schemas.microsoft.com/office/drawing/2014/main" id="{6914A516-0D09-D745-9301-8620281E3FA9}"/>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013075" y="312578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 name="Picture 102">
              <a:extLst>
                <a:ext uri="{FF2B5EF4-FFF2-40B4-BE49-F238E27FC236}">
                  <a16:creationId xmlns:a16="http://schemas.microsoft.com/office/drawing/2014/main" id="{EFD60B36-64AB-5889-39BF-754E05BED367}"/>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016250" y="3148013"/>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 name="Picture 103">
              <a:extLst>
                <a:ext uri="{FF2B5EF4-FFF2-40B4-BE49-F238E27FC236}">
                  <a16:creationId xmlns:a16="http://schemas.microsoft.com/office/drawing/2014/main" id="{9DAD05ED-D9D4-FEC7-E713-F5F2D866B7BE}"/>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016250" y="3148013"/>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4" name="Picture 104">
              <a:extLst>
                <a:ext uri="{FF2B5EF4-FFF2-40B4-BE49-F238E27FC236}">
                  <a16:creationId xmlns:a16="http://schemas.microsoft.com/office/drawing/2014/main" id="{B9F7AEE8-A7BC-EA61-6E03-1258880710B0}"/>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016250" y="3148013"/>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5" name="Picture 105">
              <a:extLst>
                <a:ext uri="{FF2B5EF4-FFF2-40B4-BE49-F238E27FC236}">
                  <a16:creationId xmlns:a16="http://schemas.microsoft.com/office/drawing/2014/main" id="{0E127A41-8C32-FB79-128C-A46A382EF49C}"/>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3016250" y="3148013"/>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6" name="Freeform 106">
              <a:extLst>
                <a:ext uri="{FF2B5EF4-FFF2-40B4-BE49-F238E27FC236}">
                  <a16:creationId xmlns:a16="http://schemas.microsoft.com/office/drawing/2014/main" id="{A6881337-8D99-050E-6144-E9886FFEAABB}"/>
                </a:ext>
              </a:extLst>
            </p:cNvPr>
            <p:cNvSpPr>
              <a:spLocks noChangeArrowheads="1"/>
            </p:cNvSpPr>
            <p:nvPr/>
          </p:nvSpPr>
          <p:spPr bwMode="auto">
            <a:xfrm>
              <a:off x="3028950" y="3160713"/>
              <a:ext cx="25400" cy="6350"/>
            </a:xfrm>
            <a:custGeom>
              <a:avLst/>
              <a:gdLst>
                <a:gd name="T0" fmla="*/ 71 w 72"/>
                <a:gd name="T1" fmla="*/ 18 h 19"/>
                <a:gd name="T2" fmla="*/ 0 w 72"/>
                <a:gd name="T3" fmla="*/ 9 h 19"/>
                <a:gd name="T4" fmla="*/ 0 w 72"/>
                <a:gd name="T5" fmla="*/ 0 h 19"/>
                <a:gd name="T6" fmla="*/ 71 w 72"/>
                <a:gd name="T7" fmla="*/ 9 h 19"/>
                <a:gd name="T8" fmla="*/ 71 w 72"/>
                <a:gd name="T9" fmla="*/ 18 h 19"/>
              </a:gdLst>
              <a:ahLst/>
              <a:cxnLst>
                <a:cxn ang="0">
                  <a:pos x="T0" y="T1"/>
                </a:cxn>
                <a:cxn ang="0">
                  <a:pos x="T2" y="T3"/>
                </a:cxn>
                <a:cxn ang="0">
                  <a:pos x="T4" y="T5"/>
                </a:cxn>
                <a:cxn ang="0">
                  <a:pos x="T6" y="T7"/>
                </a:cxn>
                <a:cxn ang="0">
                  <a:pos x="T8" y="T9"/>
                </a:cxn>
              </a:cxnLst>
              <a:rect l="0" t="0" r="r" b="b"/>
              <a:pathLst>
                <a:path w="72" h="19">
                  <a:moveTo>
                    <a:pt x="71" y="18"/>
                  </a:moveTo>
                  <a:lnTo>
                    <a:pt x="0" y="9"/>
                  </a:lnTo>
                  <a:lnTo>
                    <a:pt x="0" y="0"/>
                  </a:lnTo>
                  <a:lnTo>
                    <a:pt x="71" y="9"/>
                  </a:lnTo>
                  <a:lnTo>
                    <a:pt x="71" y="18"/>
                  </a:lnTo>
                </a:path>
              </a:pathLst>
            </a:custGeom>
            <a:solidFill>
              <a:srgbClr val="9696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07" name="Freeform 107">
              <a:extLst>
                <a:ext uri="{FF2B5EF4-FFF2-40B4-BE49-F238E27FC236}">
                  <a16:creationId xmlns:a16="http://schemas.microsoft.com/office/drawing/2014/main" id="{4282032A-78ED-14BB-0FB0-55D60AEF7BF6}"/>
                </a:ext>
              </a:extLst>
            </p:cNvPr>
            <p:cNvSpPr>
              <a:spLocks noChangeArrowheads="1"/>
            </p:cNvSpPr>
            <p:nvPr/>
          </p:nvSpPr>
          <p:spPr bwMode="auto">
            <a:xfrm>
              <a:off x="3028950" y="3163888"/>
              <a:ext cx="25400" cy="1587"/>
            </a:xfrm>
            <a:custGeom>
              <a:avLst/>
              <a:gdLst>
                <a:gd name="T0" fmla="*/ 62 w 72"/>
                <a:gd name="T1" fmla="*/ 0 h 1"/>
                <a:gd name="T2" fmla="*/ 0 w 72"/>
                <a:gd name="T3" fmla="*/ 0 h 1"/>
                <a:gd name="T4" fmla="*/ 0 w 72"/>
                <a:gd name="T5" fmla="*/ 0 h 1"/>
                <a:gd name="T6" fmla="*/ 71 w 72"/>
                <a:gd name="T7" fmla="*/ 0 h 1"/>
                <a:gd name="T8" fmla="*/ 62 w 72"/>
                <a:gd name="T9" fmla="*/ 0 h 1"/>
              </a:gdLst>
              <a:ahLst/>
              <a:cxnLst>
                <a:cxn ang="0">
                  <a:pos x="T0" y="T1"/>
                </a:cxn>
                <a:cxn ang="0">
                  <a:pos x="T2" y="T3"/>
                </a:cxn>
                <a:cxn ang="0">
                  <a:pos x="T4" y="T5"/>
                </a:cxn>
                <a:cxn ang="0">
                  <a:pos x="T6" y="T7"/>
                </a:cxn>
                <a:cxn ang="0">
                  <a:pos x="T8" y="T9"/>
                </a:cxn>
              </a:cxnLst>
              <a:rect l="0" t="0" r="r" b="b"/>
              <a:pathLst>
                <a:path w="72" h="1">
                  <a:moveTo>
                    <a:pt x="62" y="0"/>
                  </a:moveTo>
                  <a:lnTo>
                    <a:pt x="0" y="0"/>
                  </a:lnTo>
                  <a:lnTo>
                    <a:pt x="0" y="0"/>
                  </a:lnTo>
                  <a:lnTo>
                    <a:pt x="71" y="0"/>
                  </a:lnTo>
                  <a:lnTo>
                    <a:pt x="62" y="0"/>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08" name="Freeform 108">
              <a:extLst>
                <a:ext uri="{FF2B5EF4-FFF2-40B4-BE49-F238E27FC236}">
                  <a16:creationId xmlns:a16="http://schemas.microsoft.com/office/drawing/2014/main" id="{3FBCC61A-D536-BD56-0B88-FF8D107E6410}"/>
                </a:ext>
              </a:extLst>
            </p:cNvPr>
            <p:cNvSpPr>
              <a:spLocks noChangeArrowheads="1"/>
            </p:cNvSpPr>
            <p:nvPr/>
          </p:nvSpPr>
          <p:spPr bwMode="auto">
            <a:xfrm>
              <a:off x="3028950" y="3163888"/>
              <a:ext cx="25400" cy="1587"/>
            </a:xfrm>
            <a:custGeom>
              <a:avLst/>
              <a:gdLst>
                <a:gd name="T0" fmla="*/ 71 w 72"/>
                <a:gd name="T1" fmla="*/ 0 h 1"/>
                <a:gd name="T2" fmla="*/ 0 w 72"/>
                <a:gd name="T3" fmla="*/ 0 h 1"/>
                <a:gd name="T4" fmla="*/ 0 w 72"/>
                <a:gd name="T5" fmla="*/ 0 h 1"/>
                <a:gd name="T6" fmla="*/ 62 w 72"/>
                <a:gd name="T7" fmla="*/ 0 h 1"/>
                <a:gd name="T8" fmla="*/ 71 w 72"/>
                <a:gd name="T9" fmla="*/ 0 h 1"/>
              </a:gdLst>
              <a:ahLst/>
              <a:cxnLst>
                <a:cxn ang="0">
                  <a:pos x="T0" y="T1"/>
                </a:cxn>
                <a:cxn ang="0">
                  <a:pos x="T2" y="T3"/>
                </a:cxn>
                <a:cxn ang="0">
                  <a:pos x="T4" y="T5"/>
                </a:cxn>
                <a:cxn ang="0">
                  <a:pos x="T6" y="T7"/>
                </a:cxn>
                <a:cxn ang="0">
                  <a:pos x="T8" y="T9"/>
                </a:cxn>
              </a:cxnLst>
              <a:rect l="0" t="0" r="r" b="b"/>
              <a:pathLst>
                <a:path w="72" h="1">
                  <a:moveTo>
                    <a:pt x="71" y="0"/>
                  </a:moveTo>
                  <a:lnTo>
                    <a:pt x="0" y="0"/>
                  </a:lnTo>
                  <a:lnTo>
                    <a:pt x="0" y="0"/>
                  </a:lnTo>
                  <a:lnTo>
                    <a:pt x="62" y="0"/>
                  </a:lnTo>
                  <a:lnTo>
                    <a:pt x="71"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09" name="Freeform 109">
              <a:extLst>
                <a:ext uri="{FF2B5EF4-FFF2-40B4-BE49-F238E27FC236}">
                  <a16:creationId xmlns:a16="http://schemas.microsoft.com/office/drawing/2014/main" id="{BA68A459-4D43-84A8-235D-35D23311D1C5}"/>
                </a:ext>
              </a:extLst>
            </p:cNvPr>
            <p:cNvSpPr>
              <a:spLocks noChangeArrowheads="1"/>
            </p:cNvSpPr>
            <p:nvPr/>
          </p:nvSpPr>
          <p:spPr bwMode="auto">
            <a:xfrm>
              <a:off x="3028950" y="3160713"/>
              <a:ext cx="25400" cy="3175"/>
            </a:xfrm>
            <a:custGeom>
              <a:avLst/>
              <a:gdLst>
                <a:gd name="T0" fmla="*/ 62 w 72"/>
                <a:gd name="T1" fmla="*/ 9 h 10"/>
                <a:gd name="T2" fmla="*/ 0 w 72"/>
                <a:gd name="T3" fmla="*/ 0 h 10"/>
                <a:gd name="T4" fmla="*/ 0 w 72"/>
                <a:gd name="T5" fmla="*/ 0 h 10"/>
                <a:gd name="T6" fmla="*/ 71 w 72"/>
                <a:gd name="T7" fmla="*/ 9 h 10"/>
                <a:gd name="T8" fmla="*/ 62 w 72"/>
                <a:gd name="T9" fmla="*/ 9 h 10"/>
              </a:gdLst>
              <a:ahLst/>
              <a:cxnLst>
                <a:cxn ang="0">
                  <a:pos x="T0" y="T1"/>
                </a:cxn>
                <a:cxn ang="0">
                  <a:pos x="T2" y="T3"/>
                </a:cxn>
                <a:cxn ang="0">
                  <a:pos x="T4" y="T5"/>
                </a:cxn>
                <a:cxn ang="0">
                  <a:pos x="T6" y="T7"/>
                </a:cxn>
                <a:cxn ang="0">
                  <a:pos x="T8" y="T9"/>
                </a:cxn>
              </a:cxnLst>
              <a:rect l="0" t="0" r="r" b="b"/>
              <a:pathLst>
                <a:path w="72" h="10">
                  <a:moveTo>
                    <a:pt x="62" y="9"/>
                  </a:moveTo>
                  <a:lnTo>
                    <a:pt x="0" y="0"/>
                  </a:lnTo>
                  <a:lnTo>
                    <a:pt x="0" y="0"/>
                  </a:lnTo>
                  <a:lnTo>
                    <a:pt x="71" y="9"/>
                  </a:lnTo>
                  <a:lnTo>
                    <a:pt x="62" y="9"/>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10" name="Freeform 110">
              <a:extLst>
                <a:ext uri="{FF2B5EF4-FFF2-40B4-BE49-F238E27FC236}">
                  <a16:creationId xmlns:a16="http://schemas.microsoft.com/office/drawing/2014/main" id="{256AE8A7-CD1D-FB54-1138-914EED2C6DEF}"/>
                </a:ext>
              </a:extLst>
            </p:cNvPr>
            <p:cNvSpPr>
              <a:spLocks noChangeArrowheads="1"/>
            </p:cNvSpPr>
            <p:nvPr/>
          </p:nvSpPr>
          <p:spPr bwMode="auto">
            <a:xfrm>
              <a:off x="3028950" y="3163888"/>
              <a:ext cx="28575" cy="3175"/>
            </a:xfrm>
            <a:custGeom>
              <a:avLst/>
              <a:gdLst>
                <a:gd name="T0" fmla="*/ 71 w 80"/>
                <a:gd name="T1" fmla="*/ 9 h 10"/>
                <a:gd name="T2" fmla="*/ 0 w 80"/>
                <a:gd name="T3" fmla="*/ 0 h 10"/>
                <a:gd name="T4" fmla="*/ 9 w 80"/>
                <a:gd name="T5" fmla="*/ 0 h 10"/>
                <a:gd name="T6" fmla="*/ 79 w 80"/>
                <a:gd name="T7" fmla="*/ 9 h 10"/>
                <a:gd name="T8" fmla="*/ 71 w 80"/>
                <a:gd name="T9" fmla="*/ 9 h 10"/>
              </a:gdLst>
              <a:ahLst/>
              <a:cxnLst>
                <a:cxn ang="0">
                  <a:pos x="T0" y="T1"/>
                </a:cxn>
                <a:cxn ang="0">
                  <a:pos x="T2" y="T3"/>
                </a:cxn>
                <a:cxn ang="0">
                  <a:pos x="T4" y="T5"/>
                </a:cxn>
                <a:cxn ang="0">
                  <a:pos x="T6" y="T7"/>
                </a:cxn>
                <a:cxn ang="0">
                  <a:pos x="T8" y="T9"/>
                </a:cxn>
              </a:cxnLst>
              <a:rect l="0" t="0" r="r" b="b"/>
              <a:pathLst>
                <a:path w="80" h="10">
                  <a:moveTo>
                    <a:pt x="71" y="9"/>
                  </a:moveTo>
                  <a:lnTo>
                    <a:pt x="0" y="0"/>
                  </a:lnTo>
                  <a:lnTo>
                    <a:pt x="9" y="0"/>
                  </a:lnTo>
                  <a:lnTo>
                    <a:pt x="79" y="9"/>
                  </a:lnTo>
                  <a:lnTo>
                    <a:pt x="71" y="9"/>
                  </a:lnTo>
                </a:path>
              </a:pathLst>
            </a:custGeom>
            <a:solidFill>
              <a:srgbClr val="533F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11" name="Freeform 111">
              <a:extLst>
                <a:ext uri="{FF2B5EF4-FFF2-40B4-BE49-F238E27FC236}">
                  <a16:creationId xmlns:a16="http://schemas.microsoft.com/office/drawing/2014/main" id="{33D1A9EC-CE61-5463-22AC-E5D35FDCB8F9}"/>
                </a:ext>
              </a:extLst>
            </p:cNvPr>
            <p:cNvSpPr>
              <a:spLocks noChangeArrowheads="1"/>
            </p:cNvSpPr>
            <p:nvPr/>
          </p:nvSpPr>
          <p:spPr bwMode="auto">
            <a:xfrm>
              <a:off x="3028950" y="3163888"/>
              <a:ext cx="28575" cy="3175"/>
            </a:xfrm>
            <a:custGeom>
              <a:avLst/>
              <a:gdLst>
                <a:gd name="T0" fmla="*/ 71 w 80"/>
                <a:gd name="T1" fmla="*/ 9 h 10"/>
                <a:gd name="T2" fmla="*/ 0 w 80"/>
                <a:gd name="T3" fmla="*/ 0 h 10"/>
                <a:gd name="T4" fmla="*/ 9 w 80"/>
                <a:gd name="T5" fmla="*/ 0 h 10"/>
                <a:gd name="T6" fmla="*/ 79 w 80"/>
                <a:gd name="T7" fmla="*/ 9 h 10"/>
                <a:gd name="T8" fmla="*/ 71 w 80"/>
                <a:gd name="T9" fmla="*/ 9 h 10"/>
              </a:gdLst>
              <a:ahLst/>
              <a:cxnLst>
                <a:cxn ang="0">
                  <a:pos x="T0" y="T1"/>
                </a:cxn>
                <a:cxn ang="0">
                  <a:pos x="T2" y="T3"/>
                </a:cxn>
                <a:cxn ang="0">
                  <a:pos x="T4" y="T5"/>
                </a:cxn>
                <a:cxn ang="0">
                  <a:pos x="T6" y="T7"/>
                </a:cxn>
                <a:cxn ang="0">
                  <a:pos x="T8" y="T9"/>
                </a:cxn>
              </a:cxnLst>
              <a:rect l="0" t="0" r="r" b="b"/>
              <a:pathLst>
                <a:path w="80" h="10">
                  <a:moveTo>
                    <a:pt x="71" y="9"/>
                  </a:moveTo>
                  <a:lnTo>
                    <a:pt x="0" y="0"/>
                  </a:lnTo>
                  <a:lnTo>
                    <a:pt x="9" y="0"/>
                  </a:lnTo>
                  <a:lnTo>
                    <a:pt x="79" y="9"/>
                  </a:lnTo>
                  <a:lnTo>
                    <a:pt x="71" y="9"/>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112" name="Picture 112">
              <a:extLst>
                <a:ext uri="{FF2B5EF4-FFF2-40B4-BE49-F238E27FC236}">
                  <a16:creationId xmlns:a16="http://schemas.microsoft.com/office/drawing/2014/main" id="{A1E1E9E8-21AC-D83B-11BF-4F3C04A14179}"/>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3016250" y="3148013"/>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 name="Picture 113">
              <a:extLst>
                <a:ext uri="{FF2B5EF4-FFF2-40B4-BE49-F238E27FC236}">
                  <a16:creationId xmlns:a16="http://schemas.microsoft.com/office/drawing/2014/main" id="{65356607-E3EE-83CD-4460-B21E076C73E0}"/>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3013075" y="315118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4" name="Picture 114">
              <a:extLst>
                <a:ext uri="{FF2B5EF4-FFF2-40B4-BE49-F238E27FC236}">
                  <a16:creationId xmlns:a16="http://schemas.microsoft.com/office/drawing/2014/main" id="{1AC2A644-54AB-DBF6-874B-2547C6DDC9C0}"/>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3013075" y="3151188"/>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5" name="Freeform 115">
              <a:extLst>
                <a:ext uri="{FF2B5EF4-FFF2-40B4-BE49-F238E27FC236}">
                  <a16:creationId xmlns:a16="http://schemas.microsoft.com/office/drawing/2014/main" id="{EE19F871-9C80-A509-885E-35165BA104DE}"/>
                </a:ext>
              </a:extLst>
            </p:cNvPr>
            <p:cNvSpPr>
              <a:spLocks noChangeArrowheads="1"/>
            </p:cNvSpPr>
            <p:nvPr/>
          </p:nvSpPr>
          <p:spPr bwMode="auto">
            <a:xfrm>
              <a:off x="3022600" y="3163888"/>
              <a:ext cx="28575" cy="3175"/>
            </a:xfrm>
            <a:custGeom>
              <a:avLst/>
              <a:gdLst>
                <a:gd name="T0" fmla="*/ 69 w 79"/>
                <a:gd name="T1" fmla="*/ 9 h 10"/>
                <a:gd name="T2" fmla="*/ 0 w 79"/>
                <a:gd name="T3" fmla="*/ 0 h 10"/>
                <a:gd name="T4" fmla="*/ 16 w 79"/>
                <a:gd name="T5" fmla="*/ 0 h 10"/>
                <a:gd name="T6" fmla="*/ 78 w 79"/>
                <a:gd name="T7" fmla="*/ 0 h 10"/>
                <a:gd name="T8" fmla="*/ 69 w 79"/>
                <a:gd name="T9" fmla="*/ 9 h 10"/>
              </a:gdLst>
              <a:ahLst/>
              <a:cxnLst>
                <a:cxn ang="0">
                  <a:pos x="T0" y="T1"/>
                </a:cxn>
                <a:cxn ang="0">
                  <a:pos x="T2" y="T3"/>
                </a:cxn>
                <a:cxn ang="0">
                  <a:pos x="T4" y="T5"/>
                </a:cxn>
                <a:cxn ang="0">
                  <a:pos x="T6" y="T7"/>
                </a:cxn>
                <a:cxn ang="0">
                  <a:pos x="T8" y="T9"/>
                </a:cxn>
              </a:cxnLst>
              <a:rect l="0" t="0" r="r" b="b"/>
              <a:pathLst>
                <a:path w="79" h="10">
                  <a:moveTo>
                    <a:pt x="69" y="9"/>
                  </a:moveTo>
                  <a:lnTo>
                    <a:pt x="0" y="0"/>
                  </a:lnTo>
                  <a:lnTo>
                    <a:pt x="16" y="0"/>
                  </a:lnTo>
                  <a:lnTo>
                    <a:pt x="78" y="0"/>
                  </a:lnTo>
                  <a:lnTo>
                    <a:pt x="69"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16" name="Freeform 116">
              <a:extLst>
                <a:ext uri="{FF2B5EF4-FFF2-40B4-BE49-F238E27FC236}">
                  <a16:creationId xmlns:a16="http://schemas.microsoft.com/office/drawing/2014/main" id="{13AB7361-BBCE-4E75-6098-A6C8798CCFA6}"/>
                </a:ext>
              </a:extLst>
            </p:cNvPr>
            <p:cNvSpPr>
              <a:spLocks noChangeArrowheads="1"/>
            </p:cNvSpPr>
            <p:nvPr/>
          </p:nvSpPr>
          <p:spPr bwMode="auto">
            <a:xfrm>
              <a:off x="3022600" y="3163888"/>
              <a:ext cx="28575" cy="3175"/>
            </a:xfrm>
            <a:custGeom>
              <a:avLst/>
              <a:gdLst>
                <a:gd name="T0" fmla="*/ 69 w 79"/>
                <a:gd name="T1" fmla="*/ 9 h 10"/>
                <a:gd name="T2" fmla="*/ 0 w 79"/>
                <a:gd name="T3" fmla="*/ 0 h 10"/>
                <a:gd name="T4" fmla="*/ 16 w 79"/>
                <a:gd name="T5" fmla="*/ 0 h 10"/>
                <a:gd name="T6" fmla="*/ 78 w 79"/>
                <a:gd name="T7" fmla="*/ 0 h 10"/>
                <a:gd name="T8" fmla="*/ 69 w 79"/>
                <a:gd name="T9" fmla="*/ 9 h 10"/>
              </a:gdLst>
              <a:ahLst/>
              <a:cxnLst>
                <a:cxn ang="0">
                  <a:pos x="T0" y="T1"/>
                </a:cxn>
                <a:cxn ang="0">
                  <a:pos x="T2" y="T3"/>
                </a:cxn>
                <a:cxn ang="0">
                  <a:pos x="T4" y="T5"/>
                </a:cxn>
                <a:cxn ang="0">
                  <a:pos x="T6" y="T7"/>
                </a:cxn>
                <a:cxn ang="0">
                  <a:pos x="T8" y="T9"/>
                </a:cxn>
              </a:cxnLst>
              <a:rect l="0" t="0" r="r" b="b"/>
              <a:pathLst>
                <a:path w="79" h="10">
                  <a:moveTo>
                    <a:pt x="69" y="9"/>
                  </a:moveTo>
                  <a:lnTo>
                    <a:pt x="0" y="0"/>
                  </a:lnTo>
                  <a:lnTo>
                    <a:pt x="16" y="0"/>
                  </a:lnTo>
                  <a:lnTo>
                    <a:pt x="78" y="0"/>
                  </a:lnTo>
                  <a:lnTo>
                    <a:pt x="69"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17" name="Freeform 117">
              <a:extLst>
                <a:ext uri="{FF2B5EF4-FFF2-40B4-BE49-F238E27FC236}">
                  <a16:creationId xmlns:a16="http://schemas.microsoft.com/office/drawing/2014/main" id="{B25D7AEC-330F-4CEF-573A-6611F6A7BEB9}"/>
                </a:ext>
              </a:extLst>
            </p:cNvPr>
            <p:cNvSpPr>
              <a:spLocks noChangeArrowheads="1"/>
            </p:cNvSpPr>
            <p:nvPr/>
          </p:nvSpPr>
          <p:spPr bwMode="auto">
            <a:xfrm>
              <a:off x="3022600" y="3160713"/>
              <a:ext cx="28575" cy="3175"/>
            </a:xfrm>
            <a:custGeom>
              <a:avLst/>
              <a:gdLst>
                <a:gd name="T0" fmla="*/ 60 w 79"/>
                <a:gd name="T1" fmla="*/ 9 h 10"/>
                <a:gd name="T2" fmla="*/ 0 w 79"/>
                <a:gd name="T3" fmla="*/ 9 h 10"/>
                <a:gd name="T4" fmla="*/ 16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9"/>
                  </a:lnTo>
                  <a:lnTo>
                    <a:pt x="16" y="0"/>
                  </a:lnTo>
                  <a:lnTo>
                    <a:pt x="78" y="9"/>
                  </a:lnTo>
                  <a:lnTo>
                    <a:pt x="6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18" name="Freeform 118">
              <a:extLst>
                <a:ext uri="{FF2B5EF4-FFF2-40B4-BE49-F238E27FC236}">
                  <a16:creationId xmlns:a16="http://schemas.microsoft.com/office/drawing/2014/main" id="{AAEA3522-B121-1EAA-60D3-13301F94D6B4}"/>
                </a:ext>
              </a:extLst>
            </p:cNvPr>
            <p:cNvSpPr>
              <a:spLocks noChangeArrowheads="1"/>
            </p:cNvSpPr>
            <p:nvPr/>
          </p:nvSpPr>
          <p:spPr bwMode="auto">
            <a:xfrm>
              <a:off x="3022600" y="3160713"/>
              <a:ext cx="28575" cy="3175"/>
            </a:xfrm>
            <a:custGeom>
              <a:avLst/>
              <a:gdLst>
                <a:gd name="T0" fmla="*/ 60 w 79"/>
                <a:gd name="T1" fmla="*/ 9 h 10"/>
                <a:gd name="T2" fmla="*/ 0 w 79"/>
                <a:gd name="T3" fmla="*/ 9 h 10"/>
                <a:gd name="T4" fmla="*/ 16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9"/>
                  </a:lnTo>
                  <a:lnTo>
                    <a:pt x="16" y="0"/>
                  </a:lnTo>
                  <a:lnTo>
                    <a:pt x="78" y="9"/>
                  </a:lnTo>
                  <a:lnTo>
                    <a:pt x="6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19" name="Freeform 119">
              <a:extLst>
                <a:ext uri="{FF2B5EF4-FFF2-40B4-BE49-F238E27FC236}">
                  <a16:creationId xmlns:a16="http://schemas.microsoft.com/office/drawing/2014/main" id="{9AA15B23-F95F-F4FD-492C-706E1BB8442E}"/>
                </a:ext>
              </a:extLst>
            </p:cNvPr>
            <p:cNvSpPr>
              <a:spLocks noChangeArrowheads="1"/>
            </p:cNvSpPr>
            <p:nvPr/>
          </p:nvSpPr>
          <p:spPr bwMode="auto">
            <a:xfrm>
              <a:off x="3022600" y="3160713"/>
              <a:ext cx="28575" cy="3175"/>
            </a:xfrm>
            <a:custGeom>
              <a:avLst/>
              <a:gdLst>
                <a:gd name="T0" fmla="*/ 60 w 79"/>
                <a:gd name="T1" fmla="*/ 9 h 10"/>
                <a:gd name="T2" fmla="*/ 0 w 79"/>
                <a:gd name="T3" fmla="*/ 0 h 10"/>
                <a:gd name="T4" fmla="*/ 16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0"/>
                  </a:lnTo>
                  <a:lnTo>
                    <a:pt x="16" y="0"/>
                  </a:lnTo>
                  <a:lnTo>
                    <a:pt x="78" y="9"/>
                  </a:lnTo>
                  <a:lnTo>
                    <a:pt x="6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0" name="Freeform 120">
              <a:extLst>
                <a:ext uri="{FF2B5EF4-FFF2-40B4-BE49-F238E27FC236}">
                  <a16:creationId xmlns:a16="http://schemas.microsoft.com/office/drawing/2014/main" id="{82BCC297-1255-434A-405C-C3621DD8450E}"/>
                </a:ext>
              </a:extLst>
            </p:cNvPr>
            <p:cNvSpPr>
              <a:spLocks noChangeArrowheads="1"/>
            </p:cNvSpPr>
            <p:nvPr/>
          </p:nvSpPr>
          <p:spPr bwMode="auto">
            <a:xfrm>
              <a:off x="3022600" y="3160713"/>
              <a:ext cx="28575" cy="3175"/>
            </a:xfrm>
            <a:custGeom>
              <a:avLst/>
              <a:gdLst>
                <a:gd name="T0" fmla="*/ 60 w 79"/>
                <a:gd name="T1" fmla="*/ 9 h 10"/>
                <a:gd name="T2" fmla="*/ 0 w 79"/>
                <a:gd name="T3" fmla="*/ 0 h 10"/>
                <a:gd name="T4" fmla="*/ 16 w 79"/>
                <a:gd name="T5" fmla="*/ 0 h 10"/>
                <a:gd name="T6" fmla="*/ 78 w 79"/>
                <a:gd name="T7" fmla="*/ 0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0"/>
                  </a:lnTo>
                  <a:lnTo>
                    <a:pt x="16" y="0"/>
                  </a:lnTo>
                  <a:lnTo>
                    <a:pt x="78" y="0"/>
                  </a:lnTo>
                  <a:lnTo>
                    <a:pt x="6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1" name="Freeform 121">
              <a:extLst>
                <a:ext uri="{FF2B5EF4-FFF2-40B4-BE49-F238E27FC236}">
                  <a16:creationId xmlns:a16="http://schemas.microsoft.com/office/drawing/2014/main" id="{17902B88-3AF1-C917-F32E-306F2A7C03F9}"/>
                </a:ext>
              </a:extLst>
            </p:cNvPr>
            <p:cNvSpPr>
              <a:spLocks noChangeArrowheads="1"/>
            </p:cNvSpPr>
            <p:nvPr/>
          </p:nvSpPr>
          <p:spPr bwMode="auto">
            <a:xfrm>
              <a:off x="3022600" y="3157538"/>
              <a:ext cx="28575" cy="6350"/>
            </a:xfrm>
            <a:custGeom>
              <a:avLst/>
              <a:gdLst>
                <a:gd name="T0" fmla="*/ 60 w 79"/>
                <a:gd name="T1" fmla="*/ 18 h 19"/>
                <a:gd name="T2" fmla="*/ 0 w 79"/>
                <a:gd name="T3" fmla="*/ 9 h 19"/>
                <a:gd name="T4" fmla="*/ 16 w 79"/>
                <a:gd name="T5" fmla="*/ 0 h 19"/>
                <a:gd name="T6" fmla="*/ 78 w 79"/>
                <a:gd name="T7" fmla="*/ 9 h 19"/>
                <a:gd name="T8" fmla="*/ 60 w 79"/>
                <a:gd name="T9" fmla="*/ 18 h 19"/>
              </a:gdLst>
              <a:ahLst/>
              <a:cxnLst>
                <a:cxn ang="0">
                  <a:pos x="T0" y="T1"/>
                </a:cxn>
                <a:cxn ang="0">
                  <a:pos x="T2" y="T3"/>
                </a:cxn>
                <a:cxn ang="0">
                  <a:pos x="T4" y="T5"/>
                </a:cxn>
                <a:cxn ang="0">
                  <a:pos x="T6" y="T7"/>
                </a:cxn>
                <a:cxn ang="0">
                  <a:pos x="T8" y="T9"/>
                </a:cxn>
              </a:cxnLst>
              <a:rect l="0" t="0" r="r" b="b"/>
              <a:pathLst>
                <a:path w="79" h="19">
                  <a:moveTo>
                    <a:pt x="60" y="18"/>
                  </a:moveTo>
                  <a:lnTo>
                    <a:pt x="0" y="9"/>
                  </a:lnTo>
                  <a:lnTo>
                    <a:pt x="16" y="0"/>
                  </a:lnTo>
                  <a:lnTo>
                    <a:pt x="78" y="9"/>
                  </a:lnTo>
                  <a:lnTo>
                    <a:pt x="60" y="18"/>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2" name="Freeform 122">
              <a:extLst>
                <a:ext uri="{FF2B5EF4-FFF2-40B4-BE49-F238E27FC236}">
                  <a16:creationId xmlns:a16="http://schemas.microsoft.com/office/drawing/2014/main" id="{C1ACB739-7700-ABA5-5367-64CCEBEE766E}"/>
                </a:ext>
              </a:extLst>
            </p:cNvPr>
            <p:cNvSpPr>
              <a:spLocks noChangeArrowheads="1"/>
            </p:cNvSpPr>
            <p:nvPr/>
          </p:nvSpPr>
          <p:spPr bwMode="auto">
            <a:xfrm>
              <a:off x="3022600" y="3163888"/>
              <a:ext cx="22225" cy="1587"/>
            </a:xfrm>
            <a:custGeom>
              <a:avLst/>
              <a:gdLst>
                <a:gd name="T0" fmla="*/ 60 w 61"/>
                <a:gd name="T1" fmla="*/ 0 h 1"/>
                <a:gd name="T2" fmla="*/ 0 w 61"/>
                <a:gd name="T3" fmla="*/ 0 h 1"/>
                <a:gd name="T4" fmla="*/ 0 w 61"/>
                <a:gd name="T5" fmla="*/ 0 h 1"/>
                <a:gd name="T6" fmla="*/ 60 w 61"/>
                <a:gd name="T7" fmla="*/ 0 h 1"/>
              </a:gdLst>
              <a:ahLst/>
              <a:cxnLst>
                <a:cxn ang="0">
                  <a:pos x="T0" y="T1"/>
                </a:cxn>
                <a:cxn ang="0">
                  <a:pos x="T2" y="T3"/>
                </a:cxn>
                <a:cxn ang="0">
                  <a:pos x="T4" y="T5"/>
                </a:cxn>
                <a:cxn ang="0">
                  <a:pos x="T6" y="T7"/>
                </a:cxn>
              </a:cxnLst>
              <a:rect l="0" t="0" r="r" b="b"/>
              <a:pathLst>
                <a:path w="61" h="1">
                  <a:moveTo>
                    <a:pt x="60" y="0"/>
                  </a:moveTo>
                  <a:lnTo>
                    <a:pt x="0" y="0"/>
                  </a:lnTo>
                  <a:lnTo>
                    <a:pt x="0" y="0"/>
                  </a:lnTo>
                  <a:lnTo>
                    <a:pt x="60" y="0"/>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3" name="Freeform 123">
              <a:extLst>
                <a:ext uri="{FF2B5EF4-FFF2-40B4-BE49-F238E27FC236}">
                  <a16:creationId xmlns:a16="http://schemas.microsoft.com/office/drawing/2014/main" id="{C6D1186D-4DBA-4840-159F-9C0CB40E0F79}"/>
                </a:ext>
              </a:extLst>
            </p:cNvPr>
            <p:cNvSpPr>
              <a:spLocks noChangeArrowheads="1"/>
            </p:cNvSpPr>
            <p:nvPr/>
          </p:nvSpPr>
          <p:spPr bwMode="auto">
            <a:xfrm>
              <a:off x="3022600" y="3157538"/>
              <a:ext cx="28575" cy="3175"/>
            </a:xfrm>
            <a:custGeom>
              <a:avLst/>
              <a:gdLst>
                <a:gd name="T0" fmla="*/ 60 w 79"/>
                <a:gd name="T1" fmla="*/ 9 h 10"/>
                <a:gd name="T2" fmla="*/ 0 w 79"/>
                <a:gd name="T3" fmla="*/ 9 h 10"/>
                <a:gd name="T4" fmla="*/ 16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9"/>
                  </a:lnTo>
                  <a:lnTo>
                    <a:pt x="16" y="0"/>
                  </a:lnTo>
                  <a:lnTo>
                    <a:pt x="78" y="9"/>
                  </a:lnTo>
                  <a:lnTo>
                    <a:pt x="6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4" name="Freeform 124">
              <a:extLst>
                <a:ext uri="{FF2B5EF4-FFF2-40B4-BE49-F238E27FC236}">
                  <a16:creationId xmlns:a16="http://schemas.microsoft.com/office/drawing/2014/main" id="{1DA77D74-C638-CFF8-6830-F8AE358A15D8}"/>
                </a:ext>
              </a:extLst>
            </p:cNvPr>
            <p:cNvSpPr>
              <a:spLocks noChangeArrowheads="1"/>
            </p:cNvSpPr>
            <p:nvPr/>
          </p:nvSpPr>
          <p:spPr bwMode="auto">
            <a:xfrm>
              <a:off x="3022600" y="3157538"/>
              <a:ext cx="28575" cy="3175"/>
            </a:xfrm>
            <a:custGeom>
              <a:avLst/>
              <a:gdLst>
                <a:gd name="T0" fmla="*/ 60 w 79"/>
                <a:gd name="T1" fmla="*/ 9 h 10"/>
                <a:gd name="T2" fmla="*/ 0 w 79"/>
                <a:gd name="T3" fmla="*/ 0 h 10"/>
                <a:gd name="T4" fmla="*/ 16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0"/>
                  </a:lnTo>
                  <a:lnTo>
                    <a:pt x="16" y="0"/>
                  </a:lnTo>
                  <a:lnTo>
                    <a:pt x="78" y="9"/>
                  </a:lnTo>
                  <a:lnTo>
                    <a:pt x="6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5" name="Freeform 125">
              <a:extLst>
                <a:ext uri="{FF2B5EF4-FFF2-40B4-BE49-F238E27FC236}">
                  <a16:creationId xmlns:a16="http://schemas.microsoft.com/office/drawing/2014/main" id="{73AD7421-FCD8-1646-3BE9-8239E88908A5}"/>
                </a:ext>
              </a:extLst>
            </p:cNvPr>
            <p:cNvSpPr>
              <a:spLocks noChangeArrowheads="1"/>
            </p:cNvSpPr>
            <p:nvPr/>
          </p:nvSpPr>
          <p:spPr bwMode="auto">
            <a:xfrm>
              <a:off x="3019425" y="3160713"/>
              <a:ext cx="25400" cy="3175"/>
            </a:xfrm>
            <a:custGeom>
              <a:avLst/>
              <a:gdLst>
                <a:gd name="T0" fmla="*/ 69 w 70"/>
                <a:gd name="T1" fmla="*/ 9 h 10"/>
                <a:gd name="T2" fmla="*/ 9 w 70"/>
                <a:gd name="T3" fmla="*/ 0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9" y="0"/>
                  </a:lnTo>
                  <a:lnTo>
                    <a:pt x="0" y="0"/>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6" name="Freeform 126">
              <a:extLst>
                <a:ext uri="{FF2B5EF4-FFF2-40B4-BE49-F238E27FC236}">
                  <a16:creationId xmlns:a16="http://schemas.microsoft.com/office/drawing/2014/main" id="{6D225D5A-E7F3-96C2-DBF0-8377FF1FA40B}"/>
                </a:ext>
              </a:extLst>
            </p:cNvPr>
            <p:cNvSpPr>
              <a:spLocks noChangeArrowheads="1"/>
            </p:cNvSpPr>
            <p:nvPr/>
          </p:nvSpPr>
          <p:spPr bwMode="auto">
            <a:xfrm>
              <a:off x="3019425" y="3160713"/>
              <a:ext cx="25400" cy="3175"/>
            </a:xfrm>
            <a:custGeom>
              <a:avLst/>
              <a:gdLst>
                <a:gd name="T0" fmla="*/ 69 w 70"/>
                <a:gd name="T1" fmla="*/ 9 h 10"/>
                <a:gd name="T2" fmla="*/ 0 w 70"/>
                <a:gd name="T3" fmla="*/ 0 h 10"/>
                <a:gd name="T4" fmla="*/ 9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0"/>
                  </a:lnTo>
                  <a:lnTo>
                    <a:pt x="9" y="0"/>
                  </a:lnTo>
                  <a:lnTo>
                    <a:pt x="69"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7" name="Freeform 127">
              <a:extLst>
                <a:ext uri="{FF2B5EF4-FFF2-40B4-BE49-F238E27FC236}">
                  <a16:creationId xmlns:a16="http://schemas.microsoft.com/office/drawing/2014/main" id="{B9D8EF4D-34D1-74C2-DF02-713669F80775}"/>
                </a:ext>
              </a:extLst>
            </p:cNvPr>
            <p:cNvSpPr>
              <a:spLocks noChangeArrowheads="1"/>
            </p:cNvSpPr>
            <p:nvPr/>
          </p:nvSpPr>
          <p:spPr bwMode="auto">
            <a:xfrm>
              <a:off x="3022600" y="3157538"/>
              <a:ext cx="28575" cy="3175"/>
            </a:xfrm>
            <a:custGeom>
              <a:avLst/>
              <a:gdLst>
                <a:gd name="T0" fmla="*/ 60 w 79"/>
                <a:gd name="T1" fmla="*/ 9 h 10"/>
                <a:gd name="T2" fmla="*/ 0 w 79"/>
                <a:gd name="T3" fmla="*/ 0 h 10"/>
                <a:gd name="T4" fmla="*/ 16 w 79"/>
                <a:gd name="T5" fmla="*/ 0 h 10"/>
                <a:gd name="T6" fmla="*/ 78 w 79"/>
                <a:gd name="T7" fmla="*/ 0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0"/>
                  </a:lnTo>
                  <a:lnTo>
                    <a:pt x="16" y="0"/>
                  </a:lnTo>
                  <a:lnTo>
                    <a:pt x="78" y="0"/>
                  </a:lnTo>
                  <a:lnTo>
                    <a:pt x="6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8" name="Freeform 128">
              <a:extLst>
                <a:ext uri="{FF2B5EF4-FFF2-40B4-BE49-F238E27FC236}">
                  <a16:creationId xmlns:a16="http://schemas.microsoft.com/office/drawing/2014/main" id="{874B5243-D63A-23E6-8CE5-FFFA2F6B0034}"/>
                </a:ext>
              </a:extLst>
            </p:cNvPr>
            <p:cNvSpPr>
              <a:spLocks noChangeArrowheads="1"/>
            </p:cNvSpPr>
            <p:nvPr/>
          </p:nvSpPr>
          <p:spPr bwMode="auto">
            <a:xfrm>
              <a:off x="3022600" y="3157538"/>
              <a:ext cx="28575" cy="3175"/>
            </a:xfrm>
            <a:custGeom>
              <a:avLst/>
              <a:gdLst>
                <a:gd name="T0" fmla="*/ 60 w 79"/>
                <a:gd name="T1" fmla="*/ 9 h 10"/>
                <a:gd name="T2" fmla="*/ 0 w 79"/>
                <a:gd name="T3" fmla="*/ 0 h 10"/>
                <a:gd name="T4" fmla="*/ 16 w 79"/>
                <a:gd name="T5" fmla="*/ 0 h 10"/>
                <a:gd name="T6" fmla="*/ 78 w 79"/>
                <a:gd name="T7" fmla="*/ 0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0"/>
                  </a:lnTo>
                  <a:lnTo>
                    <a:pt x="16" y="0"/>
                  </a:lnTo>
                  <a:lnTo>
                    <a:pt x="78" y="0"/>
                  </a:lnTo>
                  <a:lnTo>
                    <a:pt x="6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29" name="Freeform 129">
              <a:extLst>
                <a:ext uri="{FF2B5EF4-FFF2-40B4-BE49-F238E27FC236}">
                  <a16:creationId xmlns:a16="http://schemas.microsoft.com/office/drawing/2014/main" id="{B99C3C5F-FFD9-EE4E-6EFB-5BCC5B36BDE7}"/>
                </a:ext>
              </a:extLst>
            </p:cNvPr>
            <p:cNvSpPr>
              <a:spLocks noChangeArrowheads="1"/>
            </p:cNvSpPr>
            <p:nvPr/>
          </p:nvSpPr>
          <p:spPr bwMode="auto">
            <a:xfrm>
              <a:off x="3019425" y="3160713"/>
              <a:ext cx="25400" cy="3175"/>
            </a:xfrm>
            <a:custGeom>
              <a:avLst/>
              <a:gdLst>
                <a:gd name="T0" fmla="*/ 69 w 70"/>
                <a:gd name="T1" fmla="*/ 9 h 10"/>
                <a:gd name="T2" fmla="*/ 9 w 70"/>
                <a:gd name="T3" fmla="*/ 0 h 10"/>
                <a:gd name="T4" fmla="*/ 0 w 70"/>
                <a:gd name="T5" fmla="*/ 0 h 10"/>
                <a:gd name="T6" fmla="*/ 69 w 70"/>
                <a:gd name="T7" fmla="*/ 0 h 10"/>
                <a:gd name="T8" fmla="*/ 69 w 70"/>
                <a:gd name="T9" fmla="*/ 9 h 10"/>
              </a:gdLst>
              <a:ahLst/>
              <a:cxnLst>
                <a:cxn ang="0">
                  <a:pos x="T0" y="T1"/>
                </a:cxn>
                <a:cxn ang="0">
                  <a:pos x="T2" y="T3"/>
                </a:cxn>
                <a:cxn ang="0">
                  <a:pos x="T4" y="T5"/>
                </a:cxn>
                <a:cxn ang="0">
                  <a:pos x="T6" y="T7"/>
                </a:cxn>
                <a:cxn ang="0">
                  <a:pos x="T8" y="T9"/>
                </a:cxn>
              </a:cxnLst>
              <a:rect l="0" t="0" r="r" b="b"/>
              <a:pathLst>
                <a:path w="70" h="10">
                  <a:moveTo>
                    <a:pt x="69" y="9"/>
                  </a:moveTo>
                  <a:lnTo>
                    <a:pt x="9" y="0"/>
                  </a:lnTo>
                  <a:lnTo>
                    <a:pt x="0" y="0"/>
                  </a:lnTo>
                  <a:lnTo>
                    <a:pt x="69" y="0"/>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0" name="Freeform 130">
              <a:extLst>
                <a:ext uri="{FF2B5EF4-FFF2-40B4-BE49-F238E27FC236}">
                  <a16:creationId xmlns:a16="http://schemas.microsoft.com/office/drawing/2014/main" id="{CC0250DD-C53D-CE7C-91F5-E9F26D77926F}"/>
                </a:ext>
              </a:extLst>
            </p:cNvPr>
            <p:cNvSpPr>
              <a:spLocks noChangeArrowheads="1"/>
            </p:cNvSpPr>
            <p:nvPr/>
          </p:nvSpPr>
          <p:spPr bwMode="auto">
            <a:xfrm>
              <a:off x="3019425" y="3160713"/>
              <a:ext cx="25400" cy="1587"/>
            </a:xfrm>
            <a:custGeom>
              <a:avLst/>
              <a:gdLst>
                <a:gd name="T0" fmla="*/ 69 w 70"/>
                <a:gd name="T1" fmla="*/ 0 h 1"/>
                <a:gd name="T2" fmla="*/ 0 w 70"/>
                <a:gd name="T3" fmla="*/ 0 h 1"/>
                <a:gd name="T4" fmla="*/ 9 w 70"/>
                <a:gd name="T5" fmla="*/ 0 h 1"/>
                <a:gd name="T6" fmla="*/ 69 w 70"/>
                <a:gd name="T7" fmla="*/ 0 h 1"/>
              </a:gdLst>
              <a:ahLst/>
              <a:cxnLst>
                <a:cxn ang="0">
                  <a:pos x="T0" y="T1"/>
                </a:cxn>
                <a:cxn ang="0">
                  <a:pos x="T2" y="T3"/>
                </a:cxn>
                <a:cxn ang="0">
                  <a:pos x="T4" y="T5"/>
                </a:cxn>
                <a:cxn ang="0">
                  <a:pos x="T6" y="T7"/>
                </a:cxn>
              </a:cxnLst>
              <a:rect l="0" t="0" r="r" b="b"/>
              <a:pathLst>
                <a:path w="70" h="1">
                  <a:moveTo>
                    <a:pt x="69" y="0"/>
                  </a:moveTo>
                  <a:lnTo>
                    <a:pt x="0" y="0"/>
                  </a:lnTo>
                  <a:lnTo>
                    <a:pt x="9" y="0"/>
                  </a:lnTo>
                  <a:lnTo>
                    <a:pt x="69" y="0"/>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1" name="Freeform 131">
              <a:extLst>
                <a:ext uri="{FF2B5EF4-FFF2-40B4-BE49-F238E27FC236}">
                  <a16:creationId xmlns:a16="http://schemas.microsoft.com/office/drawing/2014/main" id="{3BBC5E29-88BF-E7CF-D941-5624E50CCB3C}"/>
                </a:ext>
              </a:extLst>
            </p:cNvPr>
            <p:cNvSpPr>
              <a:spLocks noChangeArrowheads="1"/>
            </p:cNvSpPr>
            <p:nvPr/>
          </p:nvSpPr>
          <p:spPr bwMode="auto">
            <a:xfrm>
              <a:off x="3022600" y="3154363"/>
              <a:ext cx="28575" cy="3175"/>
            </a:xfrm>
            <a:custGeom>
              <a:avLst/>
              <a:gdLst>
                <a:gd name="T0" fmla="*/ 60 w 79"/>
                <a:gd name="T1" fmla="*/ 9 h 10"/>
                <a:gd name="T2" fmla="*/ 0 w 79"/>
                <a:gd name="T3" fmla="*/ 9 h 10"/>
                <a:gd name="T4" fmla="*/ 16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9"/>
                  </a:lnTo>
                  <a:lnTo>
                    <a:pt x="16" y="0"/>
                  </a:lnTo>
                  <a:lnTo>
                    <a:pt x="78" y="9"/>
                  </a:lnTo>
                  <a:lnTo>
                    <a:pt x="6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2" name="Freeform 132">
              <a:extLst>
                <a:ext uri="{FF2B5EF4-FFF2-40B4-BE49-F238E27FC236}">
                  <a16:creationId xmlns:a16="http://schemas.microsoft.com/office/drawing/2014/main" id="{C827124C-0AF5-1345-C697-DF5BC566B5A7}"/>
                </a:ext>
              </a:extLst>
            </p:cNvPr>
            <p:cNvSpPr>
              <a:spLocks noChangeArrowheads="1"/>
            </p:cNvSpPr>
            <p:nvPr/>
          </p:nvSpPr>
          <p:spPr bwMode="auto">
            <a:xfrm>
              <a:off x="3022600" y="3154363"/>
              <a:ext cx="28575" cy="3175"/>
            </a:xfrm>
            <a:custGeom>
              <a:avLst/>
              <a:gdLst>
                <a:gd name="T0" fmla="*/ 60 w 79"/>
                <a:gd name="T1" fmla="*/ 9 h 10"/>
                <a:gd name="T2" fmla="*/ 0 w 79"/>
                <a:gd name="T3" fmla="*/ 9 h 10"/>
                <a:gd name="T4" fmla="*/ 8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9"/>
                  </a:lnTo>
                  <a:lnTo>
                    <a:pt x="8" y="0"/>
                  </a:lnTo>
                  <a:lnTo>
                    <a:pt x="78" y="9"/>
                  </a:lnTo>
                  <a:lnTo>
                    <a:pt x="6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3" name="Freeform 133">
              <a:extLst>
                <a:ext uri="{FF2B5EF4-FFF2-40B4-BE49-F238E27FC236}">
                  <a16:creationId xmlns:a16="http://schemas.microsoft.com/office/drawing/2014/main" id="{1370A560-368D-179D-BEFB-8531861D3CCD}"/>
                </a:ext>
              </a:extLst>
            </p:cNvPr>
            <p:cNvSpPr>
              <a:spLocks noChangeArrowheads="1"/>
            </p:cNvSpPr>
            <p:nvPr/>
          </p:nvSpPr>
          <p:spPr bwMode="auto">
            <a:xfrm>
              <a:off x="3019425" y="3157538"/>
              <a:ext cx="25400" cy="3175"/>
            </a:xfrm>
            <a:custGeom>
              <a:avLst/>
              <a:gdLst>
                <a:gd name="T0" fmla="*/ 69 w 70"/>
                <a:gd name="T1" fmla="*/ 9 h 10"/>
                <a:gd name="T2" fmla="*/ 0 w 70"/>
                <a:gd name="T3" fmla="*/ 0 h 10"/>
                <a:gd name="T4" fmla="*/ 9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0"/>
                  </a:lnTo>
                  <a:lnTo>
                    <a:pt x="9" y="0"/>
                  </a:lnTo>
                  <a:lnTo>
                    <a:pt x="69"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4" name="Freeform 134">
              <a:extLst>
                <a:ext uri="{FF2B5EF4-FFF2-40B4-BE49-F238E27FC236}">
                  <a16:creationId xmlns:a16="http://schemas.microsoft.com/office/drawing/2014/main" id="{1C180292-BB3B-B8FB-D157-76B1812FBE9A}"/>
                </a:ext>
              </a:extLst>
            </p:cNvPr>
            <p:cNvSpPr>
              <a:spLocks noChangeArrowheads="1"/>
            </p:cNvSpPr>
            <p:nvPr/>
          </p:nvSpPr>
          <p:spPr bwMode="auto">
            <a:xfrm>
              <a:off x="3019425" y="3157538"/>
              <a:ext cx="25400" cy="3175"/>
            </a:xfrm>
            <a:custGeom>
              <a:avLst/>
              <a:gdLst>
                <a:gd name="T0" fmla="*/ 69 w 70"/>
                <a:gd name="T1" fmla="*/ 9 h 10"/>
                <a:gd name="T2" fmla="*/ 9 w 70"/>
                <a:gd name="T3" fmla="*/ 0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9" y="0"/>
                  </a:lnTo>
                  <a:lnTo>
                    <a:pt x="0" y="0"/>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5" name="Freeform 135">
              <a:extLst>
                <a:ext uri="{FF2B5EF4-FFF2-40B4-BE49-F238E27FC236}">
                  <a16:creationId xmlns:a16="http://schemas.microsoft.com/office/drawing/2014/main" id="{40E0CA90-7303-1EB0-4102-CE47BC473D46}"/>
                </a:ext>
              </a:extLst>
            </p:cNvPr>
            <p:cNvSpPr>
              <a:spLocks noChangeArrowheads="1"/>
            </p:cNvSpPr>
            <p:nvPr/>
          </p:nvSpPr>
          <p:spPr bwMode="auto">
            <a:xfrm>
              <a:off x="3022600" y="3154363"/>
              <a:ext cx="28575" cy="3175"/>
            </a:xfrm>
            <a:custGeom>
              <a:avLst/>
              <a:gdLst>
                <a:gd name="T0" fmla="*/ 60 w 79"/>
                <a:gd name="T1" fmla="*/ 9 h 10"/>
                <a:gd name="T2" fmla="*/ 0 w 79"/>
                <a:gd name="T3" fmla="*/ 0 h 10"/>
                <a:gd name="T4" fmla="*/ 8 w 79"/>
                <a:gd name="T5" fmla="*/ 0 h 10"/>
                <a:gd name="T6" fmla="*/ 78 w 79"/>
                <a:gd name="T7" fmla="*/ 0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0"/>
                  </a:lnTo>
                  <a:lnTo>
                    <a:pt x="8" y="0"/>
                  </a:lnTo>
                  <a:lnTo>
                    <a:pt x="78" y="0"/>
                  </a:lnTo>
                  <a:lnTo>
                    <a:pt x="6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6" name="Freeform 136">
              <a:extLst>
                <a:ext uri="{FF2B5EF4-FFF2-40B4-BE49-F238E27FC236}">
                  <a16:creationId xmlns:a16="http://schemas.microsoft.com/office/drawing/2014/main" id="{14D8DF2E-3E65-94EF-F3B8-576BE1972028}"/>
                </a:ext>
              </a:extLst>
            </p:cNvPr>
            <p:cNvSpPr>
              <a:spLocks noChangeArrowheads="1"/>
            </p:cNvSpPr>
            <p:nvPr/>
          </p:nvSpPr>
          <p:spPr bwMode="auto">
            <a:xfrm>
              <a:off x="3022600" y="3154363"/>
              <a:ext cx="28575" cy="3175"/>
            </a:xfrm>
            <a:custGeom>
              <a:avLst/>
              <a:gdLst>
                <a:gd name="T0" fmla="*/ 60 w 79"/>
                <a:gd name="T1" fmla="*/ 9 h 10"/>
                <a:gd name="T2" fmla="*/ 0 w 79"/>
                <a:gd name="T3" fmla="*/ 0 h 10"/>
                <a:gd name="T4" fmla="*/ 8 w 79"/>
                <a:gd name="T5" fmla="*/ 0 h 10"/>
                <a:gd name="T6" fmla="*/ 78 w 79"/>
                <a:gd name="T7" fmla="*/ 0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0"/>
                  </a:lnTo>
                  <a:lnTo>
                    <a:pt x="8" y="0"/>
                  </a:lnTo>
                  <a:lnTo>
                    <a:pt x="78" y="0"/>
                  </a:lnTo>
                  <a:lnTo>
                    <a:pt x="6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7" name="Freeform 137">
              <a:extLst>
                <a:ext uri="{FF2B5EF4-FFF2-40B4-BE49-F238E27FC236}">
                  <a16:creationId xmlns:a16="http://schemas.microsoft.com/office/drawing/2014/main" id="{C3245B80-B170-31E7-4BE0-0E45A1517443}"/>
                </a:ext>
              </a:extLst>
            </p:cNvPr>
            <p:cNvSpPr>
              <a:spLocks noChangeArrowheads="1"/>
            </p:cNvSpPr>
            <p:nvPr/>
          </p:nvSpPr>
          <p:spPr bwMode="auto">
            <a:xfrm>
              <a:off x="3019425" y="3157538"/>
              <a:ext cx="25400" cy="3175"/>
            </a:xfrm>
            <a:custGeom>
              <a:avLst/>
              <a:gdLst>
                <a:gd name="T0" fmla="*/ 69 w 70"/>
                <a:gd name="T1" fmla="*/ 9 h 10"/>
                <a:gd name="T2" fmla="*/ 0 w 70"/>
                <a:gd name="T3" fmla="*/ 0 h 10"/>
                <a:gd name="T4" fmla="*/ 9 w 70"/>
                <a:gd name="T5" fmla="*/ 0 h 10"/>
                <a:gd name="T6" fmla="*/ 69 w 70"/>
                <a:gd name="T7" fmla="*/ 0 h 10"/>
                <a:gd name="T8" fmla="*/ 69 w 70"/>
                <a:gd name="T9" fmla="*/ 9 h 10"/>
              </a:gdLst>
              <a:ahLst/>
              <a:cxnLst>
                <a:cxn ang="0">
                  <a:pos x="T0" y="T1"/>
                </a:cxn>
                <a:cxn ang="0">
                  <a:pos x="T2" y="T3"/>
                </a:cxn>
                <a:cxn ang="0">
                  <a:pos x="T4" y="T5"/>
                </a:cxn>
                <a:cxn ang="0">
                  <a:pos x="T6" y="T7"/>
                </a:cxn>
                <a:cxn ang="0">
                  <a:pos x="T8" y="T9"/>
                </a:cxn>
              </a:cxnLst>
              <a:rect l="0" t="0" r="r" b="b"/>
              <a:pathLst>
                <a:path w="70" h="10">
                  <a:moveTo>
                    <a:pt x="69" y="9"/>
                  </a:moveTo>
                  <a:lnTo>
                    <a:pt x="0" y="0"/>
                  </a:lnTo>
                  <a:lnTo>
                    <a:pt x="9" y="0"/>
                  </a:lnTo>
                  <a:lnTo>
                    <a:pt x="69" y="0"/>
                  </a:lnTo>
                  <a:lnTo>
                    <a:pt x="69"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8" name="Freeform 138">
              <a:extLst>
                <a:ext uri="{FF2B5EF4-FFF2-40B4-BE49-F238E27FC236}">
                  <a16:creationId xmlns:a16="http://schemas.microsoft.com/office/drawing/2014/main" id="{A7E366F0-2FEB-DAF4-D6CB-8F7AB24E5E4B}"/>
                </a:ext>
              </a:extLst>
            </p:cNvPr>
            <p:cNvSpPr>
              <a:spLocks noChangeArrowheads="1"/>
            </p:cNvSpPr>
            <p:nvPr/>
          </p:nvSpPr>
          <p:spPr bwMode="auto">
            <a:xfrm>
              <a:off x="3019425" y="3157538"/>
              <a:ext cx="25400" cy="3175"/>
            </a:xfrm>
            <a:custGeom>
              <a:avLst/>
              <a:gdLst>
                <a:gd name="T0" fmla="*/ 69 w 70"/>
                <a:gd name="T1" fmla="*/ 9 h 10"/>
                <a:gd name="T2" fmla="*/ 9 w 70"/>
                <a:gd name="T3" fmla="*/ 0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9" y="0"/>
                  </a:lnTo>
                  <a:lnTo>
                    <a:pt x="0" y="0"/>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39" name="Freeform 139">
              <a:extLst>
                <a:ext uri="{FF2B5EF4-FFF2-40B4-BE49-F238E27FC236}">
                  <a16:creationId xmlns:a16="http://schemas.microsoft.com/office/drawing/2014/main" id="{D486E5AE-5F8C-8A30-0160-1AA1DF41D1B7}"/>
                </a:ext>
              </a:extLst>
            </p:cNvPr>
            <p:cNvSpPr>
              <a:spLocks noChangeArrowheads="1"/>
            </p:cNvSpPr>
            <p:nvPr/>
          </p:nvSpPr>
          <p:spPr bwMode="auto">
            <a:xfrm>
              <a:off x="3022600" y="3151188"/>
              <a:ext cx="28575" cy="3175"/>
            </a:xfrm>
            <a:custGeom>
              <a:avLst/>
              <a:gdLst>
                <a:gd name="T0" fmla="*/ 60 w 79"/>
                <a:gd name="T1" fmla="*/ 9 h 10"/>
                <a:gd name="T2" fmla="*/ 0 w 79"/>
                <a:gd name="T3" fmla="*/ 9 h 10"/>
                <a:gd name="T4" fmla="*/ 8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9"/>
                  </a:lnTo>
                  <a:lnTo>
                    <a:pt x="8" y="0"/>
                  </a:lnTo>
                  <a:lnTo>
                    <a:pt x="78" y="9"/>
                  </a:lnTo>
                  <a:lnTo>
                    <a:pt x="6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0" name="Freeform 140">
              <a:extLst>
                <a:ext uri="{FF2B5EF4-FFF2-40B4-BE49-F238E27FC236}">
                  <a16:creationId xmlns:a16="http://schemas.microsoft.com/office/drawing/2014/main" id="{87DDA9F3-7C91-DF2E-87C0-8642E9DB50CB}"/>
                </a:ext>
              </a:extLst>
            </p:cNvPr>
            <p:cNvSpPr>
              <a:spLocks noChangeArrowheads="1"/>
            </p:cNvSpPr>
            <p:nvPr/>
          </p:nvSpPr>
          <p:spPr bwMode="auto">
            <a:xfrm>
              <a:off x="3022600" y="3151188"/>
              <a:ext cx="28575" cy="3175"/>
            </a:xfrm>
            <a:custGeom>
              <a:avLst/>
              <a:gdLst>
                <a:gd name="T0" fmla="*/ 60 w 79"/>
                <a:gd name="T1" fmla="*/ 9 h 10"/>
                <a:gd name="T2" fmla="*/ 0 w 79"/>
                <a:gd name="T3" fmla="*/ 9 h 10"/>
                <a:gd name="T4" fmla="*/ 8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9"/>
                  </a:lnTo>
                  <a:lnTo>
                    <a:pt x="8" y="0"/>
                  </a:lnTo>
                  <a:lnTo>
                    <a:pt x="78" y="9"/>
                  </a:lnTo>
                  <a:lnTo>
                    <a:pt x="6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1" name="Freeform 141">
              <a:extLst>
                <a:ext uri="{FF2B5EF4-FFF2-40B4-BE49-F238E27FC236}">
                  <a16:creationId xmlns:a16="http://schemas.microsoft.com/office/drawing/2014/main" id="{A7BB2CFC-228A-8949-1ED0-C0E2273B01EB}"/>
                </a:ext>
              </a:extLst>
            </p:cNvPr>
            <p:cNvSpPr>
              <a:spLocks noChangeArrowheads="1"/>
            </p:cNvSpPr>
            <p:nvPr/>
          </p:nvSpPr>
          <p:spPr bwMode="auto">
            <a:xfrm>
              <a:off x="3019425" y="3154363"/>
              <a:ext cx="25400" cy="3175"/>
            </a:xfrm>
            <a:custGeom>
              <a:avLst/>
              <a:gdLst>
                <a:gd name="T0" fmla="*/ 69 w 70"/>
                <a:gd name="T1" fmla="*/ 9 h 10"/>
                <a:gd name="T2" fmla="*/ 0 w 70"/>
                <a:gd name="T3" fmla="*/ 0 h 10"/>
                <a:gd name="T4" fmla="*/ 9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0"/>
                  </a:lnTo>
                  <a:lnTo>
                    <a:pt x="9" y="0"/>
                  </a:lnTo>
                  <a:lnTo>
                    <a:pt x="69"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2" name="Freeform 142">
              <a:extLst>
                <a:ext uri="{FF2B5EF4-FFF2-40B4-BE49-F238E27FC236}">
                  <a16:creationId xmlns:a16="http://schemas.microsoft.com/office/drawing/2014/main" id="{77667D48-E8AF-AE4B-EE92-6B2934C38B74}"/>
                </a:ext>
              </a:extLst>
            </p:cNvPr>
            <p:cNvSpPr>
              <a:spLocks noChangeArrowheads="1"/>
            </p:cNvSpPr>
            <p:nvPr/>
          </p:nvSpPr>
          <p:spPr bwMode="auto">
            <a:xfrm>
              <a:off x="3019425" y="3154363"/>
              <a:ext cx="25400" cy="3175"/>
            </a:xfrm>
            <a:custGeom>
              <a:avLst/>
              <a:gdLst>
                <a:gd name="T0" fmla="*/ 69 w 70"/>
                <a:gd name="T1" fmla="*/ 9 h 10"/>
                <a:gd name="T2" fmla="*/ 9 w 70"/>
                <a:gd name="T3" fmla="*/ 9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9" y="9"/>
                  </a:lnTo>
                  <a:lnTo>
                    <a:pt x="0" y="0"/>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3" name="Freeform 143">
              <a:extLst>
                <a:ext uri="{FF2B5EF4-FFF2-40B4-BE49-F238E27FC236}">
                  <a16:creationId xmlns:a16="http://schemas.microsoft.com/office/drawing/2014/main" id="{BAB25A12-B6E9-6187-F824-C04B0BD09CF5}"/>
                </a:ext>
              </a:extLst>
            </p:cNvPr>
            <p:cNvSpPr>
              <a:spLocks noChangeArrowheads="1"/>
            </p:cNvSpPr>
            <p:nvPr/>
          </p:nvSpPr>
          <p:spPr bwMode="auto">
            <a:xfrm>
              <a:off x="3022600" y="3151188"/>
              <a:ext cx="28575" cy="3175"/>
            </a:xfrm>
            <a:custGeom>
              <a:avLst/>
              <a:gdLst>
                <a:gd name="T0" fmla="*/ 60 w 79"/>
                <a:gd name="T1" fmla="*/ 9 h 10"/>
                <a:gd name="T2" fmla="*/ 0 w 79"/>
                <a:gd name="T3" fmla="*/ 0 h 10"/>
                <a:gd name="T4" fmla="*/ 8 w 79"/>
                <a:gd name="T5" fmla="*/ 0 h 10"/>
                <a:gd name="T6" fmla="*/ 78 w 79"/>
                <a:gd name="T7" fmla="*/ 9 h 10"/>
                <a:gd name="T8" fmla="*/ 60 w 79"/>
                <a:gd name="T9" fmla="*/ 9 h 10"/>
              </a:gdLst>
              <a:ahLst/>
              <a:cxnLst>
                <a:cxn ang="0">
                  <a:pos x="T0" y="T1"/>
                </a:cxn>
                <a:cxn ang="0">
                  <a:pos x="T2" y="T3"/>
                </a:cxn>
                <a:cxn ang="0">
                  <a:pos x="T4" y="T5"/>
                </a:cxn>
                <a:cxn ang="0">
                  <a:pos x="T6" y="T7"/>
                </a:cxn>
                <a:cxn ang="0">
                  <a:pos x="T8" y="T9"/>
                </a:cxn>
              </a:cxnLst>
              <a:rect l="0" t="0" r="r" b="b"/>
              <a:pathLst>
                <a:path w="79" h="10">
                  <a:moveTo>
                    <a:pt x="60" y="9"/>
                  </a:moveTo>
                  <a:lnTo>
                    <a:pt x="0" y="0"/>
                  </a:lnTo>
                  <a:lnTo>
                    <a:pt x="8" y="0"/>
                  </a:lnTo>
                  <a:lnTo>
                    <a:pt x="78" y="9"/>
                  </a:lnTo>
                  <a:lnTo>
                    <a:pt x="6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4" name="Freeform 144">
              <a:extLst>
                <a:ext uri="{FF2B5EF4-FFF2-40B4-BE49-F238E27FC236}">
                  <a16:creationId xmlns:a16="http://schemas.microsoft.com/office/drawing/2014/main" id="{1055470C-0D55-AB21-4C6A-79BBE3B68216}"/>
                </a:ext>
              </a:extLst>
            </p:cNvPr>
            <p:cNvSpPr>
              <a:spLocks noChangeArrowheads="1"/>
            </p:cNvSpPr>
            <p:nvPr/>
          </p:nvSpPr>
          <p:spPr bwMode="auto">
            <a:xfrm>
              <a:off x="3019425" y="3151188"/>
              <a:ext cx="31750" cy="3175"/>
            </a:xfrm>
            <a:custGeom>
              <a:avLst/>
              <a:gdLst>
                <a:gd name="T0" fmla="*/ 69 w 88"/>
                <a:gd name="T1" fmla="*/ 9 h 10"/>
                <a:gd name="T2" fmla="*/ 0 w 88"/>
                <a:gd name="T3" fmla="*/ 0 h 10"/>
                <a:gd name="T4" fmla="*/ 17 w 88"/>
                <a:gd name="T5" fmla="*/ 0 h 10"/>
                <a:gd name="T6" fmla="*/ 87 w 88"/>
                <a:gd name="T7" fmla="*/ 0 h 10"/>
                <a:gd name="T8" fmla="*/ 69 w 88"/>
                <a:gd name="T9" fmla="*/ 9 h 10"/>
              </a:gdLst>
              <a:ahLst/>
              <a:cxnLst>
                <a:cxn ang="0">
                  <a:pos x="T0" y="T1"/>
                </a:cxn>
                <a:cxn ang="0">
                  <a:pos x="T2" y="T3"/>
                </a:cxn>
                <a:cxn ang="0">
                  <a:pos x="T4" y="T5"/>
                </a:cxn>
                <a:cxn ang="0">
                  <a:pos x="T6" y="T7"/>
                </a:cxn>
                <a:cxn ang="0">
                  <a:pos x="T8" y="T9"/>
                </a:cxn>
              </a:cxnLst>
              <a:rect l="0" t="0" r="r" b="b"/>
              <a:pathLst>
                <a:path w="88" h="10">
                  <a:moveTo>
                    <a:pt x="69" y="9"/>
                  </a:moveTo>
                  <a:lnTo>
                    <a:pt x="0" y="0"/>
                  </a:lnTo>
                  <a:lnTo>
                    <a:pt x="17" y="0"/>
                  </a:lnTo>
                  <a:lnTo>
                    <a:pt x="87" y="0"/>
                  </a:lnTo>
                  <a:lnTo>
                    <a:pt x="69"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5" name="Freeform 145">
              <a:extLst>
                <a:ext uri="{FF2B5EF4-FFF2-40B4-BE49-F238E27FC236}">
                  <a16:creationId xmlns:a16="http://schemas.microsoft.com/office/drawing/2014/main" id="{99C7DC1A-5FC1-F3EF-0B1F-5CF379B73830}"/>
                </a:ext>
              </a:extLst>
            </p:cNvPr>
            <p:cNvSpPr>
              <a:spLocks noChangeArrowheads="1"/>
            </p:cNvSpPr>
            <p:nvPr/>
          </p:nvSpPr>
          <p:spPr bwMode="auto">
            <a:xfrm>
              <a:off x="3019425" y="3154363"/>
              <a:ext cx="25400" cy="3175"/>
            </a:xfrm>
            <a:custGeom>
              <a:avLst/>
              <a:gdLst>
                <a:gd name="T0" fmla="*/ 69 w 70"/>
                <a:gd name="T1" fmla="*/ 9 h 10"/>
                <a:gd name="T2" fmla="*/ 9 w 70"/>
                <a:gd name="T3" fmla="*/ 0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9" y="0"/>
                  </a:lnTo>
                  <a:lnTo>
                    <a:pt x="0" y="0"/>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6" name="Freeform 146">
              <a:extLst>
                <a:ext uri="{FF2B5EF4-FFF2-40B4-BE49-F238E27FC236}">
                  <a16:creationId xmlns:a16="http://schemas.microsoft.com/office/drawing/2014/main" id="{07CB22CD-A088-E624-1149-1DD289AE91D4}"/>
                </a:ext>
              </a:extLst>
            </p:cNvPr>
            <p:cNvSpPr>
              <a:spLocks noChangeArrowheads="1"/>
            </p:cNvSpPr>
            <p:nvPr/>
          </p:nvSpPr>
          <p:spPr bwMode="auto">
            <a:xfrm>
              <a:off x="3019425" y="3154363"/>
              <a:ext cx="25400" cy="3175"/>
            </a:xfrm>
            <a:custGeom>
              <a:avLst/>
              <a:gdLst>
                <a:gd name="T0" fmla="*/ 69 w 70"/>
                <a:gd name="T1" fmla="*/ 9 h 10"/>
                <a:gd name="T2" fmla="*/ 0 w 70"/>
                <a:gd name="T3" fmla="*/ 0 h 10"/>
                <a:gd name="T4" fmla="*/ 9 w 70"/>
                <a:gd name="T5" fmla="*/ 0 h 10"/>
                <a:gd name="T6" fmla="*/ 69 w 70"/>
                <a:gd name="T7" fmla="*/ 0 h 10"/>
                <a:gd name="T8" fmla="*/ 69 w 70"/>
                <a:gd name="T9" fmla="*/ 9 h 10"/>
              </a:gdLst>
              <a:ahLst/>
              <a:cxnLst>
                <a:cxn ang="0">
                  <a:pos x="T0" y="T1"/>
                </a:cxn>
                <a:cxn ang="0">
                  <a:pos x="T2" y="T3"/>
                </a:cxn>
                <a:cxn ang="0">
                  <a:pos x="T4" y="T5"/>
                </a:cxn>
                <a:cxn ang="0">
                  <a:pos x="T6" y="T7"/>
                </a:cxn>
                <a:cxn ang="0">
                  <a:pos x="T8" y="T9"/>
                </a:cxn>
              </a:cxnLst>
              <a:rect l="0" t="0" r="r" b="b"/>
              <a:pathLst>
                <a:path w="70" h="10">
                  <a:moveTo>
                    <a:pt x="69" y="9"/>
                  </a:moveTo>
                  <a:lnTo>
                    <a:pt x="0" y="0"/>
                  </a:lnTo>
                  <a:lnTo>
                    <a:pt x="9" y="0"/>
                  </a:lnTo>
                  <a:lnTo>
                    <a:pt x="69" y="0"/>
                  </a:lnTo>
                  <a:lnTo>
                    <a:pt x="69"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7" name="Freeform 147">
              <a:extLst>
                <a:ext uri="{FF2B5EF4-FFF2-40B4-BE49-F238E27FC236}">
                  <a16:creationId xmlns:a16="http://schemas.microsoft.com/office/drawing/2014/main" id="{5AA00513-30B8-CA91-64AB-800645F643FB}"/>
                </a:ext>
              </a:extLst>
            </p:cNvPr>
            <p:cNvSpPr>
              <a:spLocks noChangeArrowheads="1"/>
            </p:cNvSpPr>
            <p:nvPr/>
          </p:nvSpPr>
          <p:spPr bwMode="auto">
            <a:xfrm>
              <a:off x="3019425" y="3151188"/>
              <a:ext cx="31750" cy="3175"/>
            </a:xfrm>
            <a:custGeom>
              <a:avLst/>
              <a:gdLst>
                <a:gd name="T0" fmla="*/ 69 w 88"/>
                <a:gd name="T1" fmla="*/ 9 h 10"/>
                <a:gd name="T2" fmla="*/ 0 w 88"/>
                <a:gd name="T3" fmla="*/ 0 h 10"/>
                <a:gd name="T4" fmla="*/ 17 w 88"/>
                <a:gd name="T5" fmla="*/ 0 h 10"/>
                <a:gd name="T6" fmla="*/ 87 w 88"/>
                <a:gd name="T7" fmla="*/ 0 h 10"/>
                <a:gd name="T8" fmla="*/ 69 w 88"/>
                <a:gd name="T9" fmla="*/ 9 h 10"/>
              </a:gdLst>
              <a:ahLst/>
              <a:cxnLst>
                <a:cxn ang="0">
                  <a:pos x="T0" y="T1"/>
                </a:cxn>
                <a:cxn ang="0">
                  <a:pos x="T2" y="T3"/>
                </a:cxn>
                <a:cxn ang="0">
                  <a:pos x="T4" y="T5"/>
                </a:cxn>
                <a:cxn ang="0">
                  <a:pos x="T6" y="T7"/>
                </a:cxn>
                <a:cxn ang="0">
                  <a:pos x="T8" y="T9"/>
                </a:cxn>
              </a:cxnLst>
              <a:rect l="0" t="0" r="r" b="b"/>
              <a:pathLst>
                <a:path w="88" h="10">
                  <a:moveTo>
                    <a:pt x="69" y="9"/>
                  </a:moveTo>
                  <a:lnTo>
                    <a:pt x="0" y="0"/>
                  </a:lnTo>
                  <a:lnTo>
                    <a:pt x="17" y="0"/>
                  </a:lnTo>
                  <a:lnTo>
                    <a:pt x="87" y="0"/>
                  </a:lnTo>
                  <a:lnTo>
                    <a:pt x="69"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8" name="Freeform 148">
              <a:extLst>
                <a:ext uri="{FF2B5EF4-FFF2-40B4-BE49-F238E27FC236}">
                  <a16:creationId xmlns:a16="http://schemas.microsoft.com/office/drawing/2014/main" id="{6D5EB709-845F-525F-1F3F-C5617EC56093}"/>
                </a:ext>
              </a:extLst>
            </p:cNvPr>
            <p:cNvSpPr>
              <a:spLocks noChangeArrowheads="1"/>
            </p:cNvSpPr>
            <p:nvPr/>
          </p:nvSpPr>
          <p:spPr bwMode="auto">
            <a:xfrm>
              <a:off x="3019425" y="3148013"/>
              <a:ext cx="31750" cy="3175"/>
            </a:xfrm>
            <a:custGeom>
              <a:avLst/>
              <a:gdLst>
                <a:gd name="T0" fmla="*/ 69 w 88"/>
                <a:gd name="T1" fmla="*/ 8 h 9"/>
                <a:gd name="T2" fmla="*/ 0 w 88"/>
                <a:gd name="T3" fmla="*/ 8 h 9"/>
                <a:gd name="T4" fmla="*/ 17 w 88"/>
                <a:gd name="T5" fmla="*/ 0 h 9"/>
                <a:gd name="T6" fmla="*/ 87 w 88"/>
                <a:gd name="T7" fmla="*/ 8 h 9"/>
                <a:gd name="T8" fmla="*/ 69 w 88"/>
                <a:gd name="T9" fmla="*/ 8 h 9"/>
              </a:gdLst>
              <a:ahLst/>
              <a:cxnLst>
                <a:cxn ang="0">
                  <a:pos x="T0" y="T1"/>
                </a:cxn>
                <a:cxn ang="0">
                  <a:pos x="T2" y="T3"/>
                </a:cxn>
                <a:cxn ang="0">
                  <a:pos x="T4" y="T5"/>
                </a:cxn>
                <a:cxn ang="0">
                  <a:pos x="T6" y="T7"/>
                </a:cxn>
                <a:cxn ang="0">
                  <a:pos x="T8" y="T9"/>
                </a:cxn>
              </a:cxnLst>
              <a:rect l="0" t="0" r="r" b="b"/>
              <a:pathLst>
                <a:path w="88" h="9">
                  <a:moveTo>
                    <a:pt x="69" y="8"/>
                  </a:moveTo>
                  <a:lnTo>
                    <a:pt x="0" y="8"/>
                  </a:lnTo>
                  <a:lnTo>
                    <a:pt x="17" y="0"/>
                  </a:lnTo>
                  <a:lnTo>
                    <a:pt x="87" y="8"/>
                  </a:lnTo>
                  <a:lnTo>
                    <a:pt x="69" y="8"/>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49" name="Freeform 149">
              <a:extLst>
                <a:ext uri="{FF2B5EF4-FFF2-40B4-BE49-F238E27FC236}">
                  <a16:creationId xmlns:a16="http://schemas.microsoft.com/office/drawing/2014/main" id="{33C4559A-FDDD-D97A-79F8-E4784A4BD29A}"/>
                </a:ext>
              </a:extLst>
            </p:cNvPr>
            <p:cNvSpPr>
              <a:spLocks noChangeArrowheads="1"/>
            </p:cNvSpPr>
            <p:nvPr/>
          </p:nvSpPr>
          <p:spPr bwMode="auto">
            <a:xfrm>
              <a:off x="3019425" y="3154363"/>
              <a:ext cx="25400" cy="1587"/>
            </a:xfrm>
            <a:custGeom>
              <a:avLst/>
              <a:gdLst>
                <a:gd name="T0" fmla="*/ 69 w 70"/>
                <a:gd name="T1" fmla="*/ 0 h 1"/>
                <a:gd name="T2" fmla="*/ 9 w 70"/>
                <a:gd name="T3" fmla="*/ 0 h 1"/>
                <a:gd name="T4" fmla="*/ 0 w 70"/>
                <a:gd name="T5" fmla="*/ 0 h 1"/>
                <a:gd name="T6" fmla="*/ 69 w 70"/>
                <a:gd name="T7" fmla="*/ 0 h 1"/>
              </a:gdLst>
              <a:ahLst/>
              <a:cxnLst>
                <a:cxn ang="0">
                  <a:pos x="T0" y="T1"/>
                </a:cxn>
                <a:cxn ang="0">
                  <a:pos x="T2" y="T3"/>
                </a:cxn>
                <a:cxn ang="0">
                  <a:pos x="T4" y="T5"/>
                </a:cxn>
                <a:cxn ang="0">
                  <a:pos x="T6" y="T7"/>
                </a:cxn>
              </a:cxnLst>
              <a:rect l="0" t="0" r="r" b="b"/>
              <a:pathLst>
                <a:path w="70" h="1">
                  <a:moveTo>
                    <a:pt x="69" y="0"/>
                  </a:moveTo>
                  <a:lnTo>
                    <a:pt x="9" y="0"/>
                  </a:lnTo>
                  <a:lnTo>
                    <a:pt x="0" y="0"/>
                  </a:lnTo>
                  <a:lnTo>
                    <a:pt x="69" y="0"/>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0" name="Freeform 150">
              <a:extLst>
                <a:ext uri="{FF2B5EF4-FFF2-40B4-BE49-F238E27FC236}">
                  <a16:creationId xmlns:a16="http://schemas.microsoft.com/office/drawing/2014/main" id="{DB0092D7-2F67-A58F-4002-C54AB1CEA197}"/>
                </a:ext>
              </a:extLst>
            </p:cNvPr>
            <p:cNvSpPr>
              <a:spLocks noChangeArrowheads="1"/>
            </p:cNvSpPr>
            <p:nvPr/>
          </p:nvSpPr>
          <p:spPr bwMode="auto">
            <a:xfrm>
              <a:off x="3019425" y="3151188"/>
              <a:ext cx="25400" cy="3175"/>
            </a:xfrm>
            <a:custGeom>
              <a:avLst/>
              <a:gdLst>
                <a:gd name="T0" fmla="*/ 69 w 70"/>
                <a:gd name="T1" fmla="*/ 9 h 10"/>
                <a:gd name="T2" fmla="*/ 0 w 70"/>
                <a:gd name="T3" fmla="*/ 9 h 10"/>
                <a:gd name="T4" fmla="*/ 9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9"/>
                  </a:lnTo>
                  <a:lnTo>
                    <a:pt x="9" y="0"/>
                  </a:lnTo>
                  <a:lnTo>
                    <a:pt x="69"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1" name="Freeform 151">
              <a:extLst>
                <a:ext uri="{FF2B5EF4-FFF2-40B4-BE49-F238E27FC236}">
                  <a16:creationId xmlns:a16="http://schemas.microsoft.com/office/drawing/2014/main" id="{09565CEA-C152-DF6C-FA75-282B0AA951AF}"/>
                </a:ext>
              </a:extLst>
            </p:cNvPr>
            <p:cNvSpPr>
              <a:spLocks noChangeArrowheads="1"/>
            </p:cNvSpPr>
            <p:nvPr/>
          </p:nvSpPr>
          <p:spPr bwMode="auto">
            <a:xfrm>
              <a:off x="3019425" y="3148013"/>
              <a:ext cx="31750" cy="3175"/>
            </a:xfrm>
            <a:custGeom>
              <a:avLst/>
              <a:gdLst>
                <a:gd name="T0" fmla="*/ 69 w 88"/>
                <a:gd name="T1" fmla="*/ 8 h 9"/>
                <a:gd name="T2" fmla="*/ 0 w 88"/>
                <a:gd name="T3" fmla="*/ 0 h 9"/>
                <a:gd name="T4" fmla="*/ 17 w 88"/>
                <a:gd name="T5" fmla="*/ 0 h 9"/>
                <a:gd name="T6" fmla="*/ 87 w 88"/>
                <a:gd name="T7" fmla="*/ 8 h 9"/>
                <a:gd name="T8" fmla="*/ 69 w 88"/>
                <a:gd name="T9" fmla="*/ 8 h 9"/>
              </a:gdLst>
              <a:ahLst/>
              <a:cxnLst>
                <a:cxn ang="0">
                  <a:pos x="T0" y="T1"/>
                </a:cxn>
                <a:cxn ang="0">
                  <a:pos x="T2" y="T3"/>
                </a:cxn>
                <a:cxn ang="0">
                  <a:pos x="T4" y="T5"/>
                </a:cxn>
                <a:cxn ang="0">
                  <a:pos x="T6" y="T7"/>
                </a:cxn>
                <a:cxn ang="0">
                  <a:pos x="T8" y="T9"/>
                </a:cxn>
              </a:cxnLst>
              <a:rect l="0" t="0" r="r" b="b"/>
              <a:pathLst>
                <a:path w="88" h="9">
                  <a:moveTo>
                    <a:pt x="69" y="8"/>
                  </a:moveTo>
                  <a:lnTo>
                    <a:pt x="0" y="0"/>
                  </a:lnTo>
                  <a:lnTo>
                    <a:pt x="17" y="0"/>
                  </a:lnTo>
                  <a:lnTo>
                    <a:pt x="87" y="8"/>
                  </a:lnTo>
                  <a:lnTo>
                    <a:pt x="69" y="8"/>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2" name="Freeform 152">
              <a:extLst>
                <a:ext uri="{FF2B5EF4-FFF2-40B4-BE49-F238E27FC236}">
                  <a16:creationId xmlns:a16="http://schemas.microsoft.com/office/drawing/2014/main" id="{FE827164-F2A7-0CD1-8D7E-8ED6FAB03867}"/>
                </a:ext>
              </a:extLst>
            </p:cNvPr>
            <p:cNvSpPr>
              <a:spLocks noChangeArrowheads="1"/>
            </p:cNvSpPr>
            <p:nvPr/>
          </p:nvSpPr>
          <p:spPr bwMode="auto">
            <a:xfrm>
              <a:off x="3019425" y="3148013"/>
              <a:ext cx="31750" cy="3175"/>
            </a:xfrm>
            <a:custGeom>
              <a:avLst/>
              <a:gdLst>
                <a:gd name="T0" fmla="*/ 69 w 88"/>
                <a:gd name="T1" fmla="*/ 8 h 9"/>
                <a:gd name="T2" fmla="*/ 0 w 88"/>
                <a:gd name="T3" fmla="*/ 0 h 9"/>
                <a:gd name="T4" fmla="*/ 17 w 88"/>
                <a:gd name="T5" fmla="*/ 0 h 9"/>
                <a:gd name="T6" fmla="*/ 87 w 88"/>
                <a:gd name="T7" fmla="*/ 0 h 9"/>
                <a:gd name="T8" fmla="*/ 69 w 88"/>
                <a:gd name="T9" fmla="*/ 8 h 9"/>
              </a:gdLst>
              <a:ahLst/>
              <a:cxnLst>
                <a:cxn ang="0">
                  <a:pos x="T0" y="T1"/>
                </a:cxn>
                <a:cxn ang="0">
                  <a:pos x="T2" y="T3"/>
                </a:cxn>
                <a:cxn ang="0">
                  <a:pos x="T4" y="T5"/>
                </a:cxn>
                <a:cxn ang="0">
                  <a:pos x="T6" y="T7"/>
                </a:cxn>
                <a:cxn ang="0">
                  <a:pos x="T8" y="T9"/>
                </a:cxn>
              </a:cxnLst>
              <a:rect l="0" t="0" r="r" b="b"/>
              <a:pathLst>
                <a:path w="88" h="9">
                  <a:moveTo>
                    <a:pt x="69" y="8"/>
                  </a:moveTo>
                  <a:lnTo>
                    <a:pt x="0" y="0"/>
                  </a:lnTo>
                  <a:lnTo>
                    <a:pt x="17" y="0"/>
                  </a:lnTo>
                  <a:lnTo>
                    <a:pt x="87" y="0"/>
                  </a:lnTo>
                  <a:lnTo>
                    <a:pt x="69" y="8"/>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3" name="Freeform 153">
              <a:extLst>
                <a:ext uri="{FF2B5EF4-FFF2-40B4-BE49-F238E27FC236}">
                  <a16:creationId xmlns:a16="http://schemas.microsoft.com/office/drawing/2014/main" id="{76F5AF7E-A52D-7374-5629-BD64D1CACFB8}"/>
                </a:ext>
              </a:extLst>
            </p:cNvPr>
            <p:cNvSpPr>
              <a:spLocks noChangeArrowheads="1"/>
            </p:cNvSpPr>
            <p:nvPr/>
          </p:nvSpPr>
          <p:spPr bwMode="auto">
            <a:xfrm>
              <a:off x="3019425" y="3151188"/>
              <a:ext cx="25400" cy="3175"/>
            </a:xfrm>
            <a:custGeom>
              <a:avLst/>
              <a:gdLst>
                <a:gd name="T0" fmla="*/ 69 w 70"/>
                <a:gd name="T1" fmla="*/ 9 h 10"/>
                <a:gd name="T2" fmla="*/ 0 w 70"/>
                <a:gd name="T3" fmla="*/ 0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0"/>
                  </a:lnTo>
                  <a:lnTo>
                    <a:pt x="0" y="0"/>
                  </a:lnTo>
                  <a:lnTo>
                    <a:pt x="69"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4" name="Freeform 154">
              <a:extLst>
                <a:ext uri="{FF2B5EF4-FFF2-40B4-BE49-F238E27FC236}">
                  <a16:creationId xmlns:a16="http://schemas.microsoft.com/office/drawing/2014/main" id="{1C868D1C-ACB3-35E8-1A25-B9218AE2383B}"/>
                </a:ext>
              </a:extLst>
            </p:cNvPr>
            <p:cNvSpPr>
              <a:spLocks noChangeArrowheads="1"/>
            </p:cNvSpPr>
            <p:nvPr/>
          </p:nvSpPr>
          <p:spPr bwMode="auto">
            <a:xfrm>
              <a:off x="3019425" y="3151188"/>
              <a:ext cx="25400" cy="3175"/>
            </a:xfrm>
            <a:custGeom>
              <a:avLst/>
              <a:gdLst>
                <a:gd name="T0" fmla="*/ 69 w 70"/>
                <a:gd name="T1" fmla="*/ 9 h 10"/>
                <a:gd name="T2" fmla="*/ 0 w 70"/>
                <a:gd name="T3" fmla="*/ 0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0"/>
                  </a:lnTo>
                  <a:lnTo>
                    <a:pt x="0" y="0"/>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5" name="Freeform 155">
              <a:extLst>
                <a:ext uri="{FF2B5EF4-FFF2-40B4-BE49-F238E27FC236}">
                  <a16:creationId xmlns:a16="http://schemas.microsoft.com/office/drawing/2014/main" id="{D67176C3-28B6-7DFB-7779-7BF80DF9AD9E}"/>
                </a:ext>
              </a:extLst>
            </p:cNvPr>
            <p:cNvSpPr>
              <a:spLocks noChangeArrowheads="1"/>
            </p:cNvSpPr>
            <p:nvPr/>
          </p:nvSpPr>
          <p:spPr bwMode="auto">
            <a:xfrm>
              <a:off x="3019425" y="3148013"/>
              <a:ext cx="31750" cy="3175"/>
            </a:xfrm>
            <a:custGeom>
              <a:avLst/>
              <a:gdLst>
                <a:gd name="T0" fmla="*/ 69 w 88"/>
                <a:gd name="T1" fmla="*/ 8 h 9"/>
                <a:gd name="T2" fmla="*/ 0 w 88"/>
                <a:gd name="T3" fmla="*/ 0 h 9"/>
                <a:gd name="T4" fmla="*/ 17 w 88"/>
                <a:gd name="T5" fmla="*/ 0 h 9"/>
                <a:gd name="T6" fmla="*/ 87 w 88"/>
                <a:gd name="T7" fmla="*/ 0 h 9"/>
                <a:gd name="T8" fmla="*/ 69 w 88"/>
                <a:gd name="T9" fmla="*/ 8 h 9"/>
              </a:gdLst>
              <a:ahLst/>
              <a:cxnLst>
                <a:cxn ang="0">
                  <a:pos x="T0" y="T1"/>
                </a:cxn>
                <a:cxn ang="0">
                  <a:pos x="T2" y="T3"/>
                </a:cxn>
                <a:cxn ang="0">
                  <a:pos x="T4" y="T5"/>
                </a:cxn>
                <a:cxn ang="0">
                  <a:pos x="T6" y="T7"/>
                </a:cxn>
                <a:cxn ang="0">
                  <a:pos x="T8" y="T9"/>
                </a:cxn>
              </a:cxnLst>
              <a:rect l="0" t="0" r="r" b="b"/>
              <a:pathLst>
                <a:path w="88" h="9">
                  <a:moveTo>
                    <a:pt x="69" y="8"/>
                  </a:moveTo>
                  <a:lnTo>
                    <a:pt x="0" y="0"/>
                  </a:lnTo>
                  <a:lnTo>
                    <a:pt x="17" y="0"/>
                  </a:lnTo>
                  <a:lnTo>
                    <a:pt x="87" y="0"/>
                  </a:lnTo>
                  <a:lnTo>
                    <a:pt x="69" y="8"/>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6" name="Freeform 156">
              <a:extLst>
                <a:ext uri="{FF2B5EF4-FFF2-40B4-BE49-F238E27FC236}">
                  <a16:creationId xmlns:a16="http://schemas.microsoft.com/office/drawing/2014/main" id="{86034C33-1AFB-5EA7-E904-728408ED4EFE}"/>
                </a:ext>
              </a:extLst>
            </p:cNvPr>
            <p:cNvSpPr>
              <a:spLocks noChangeArrowheads="1"/>
            </p:cNvSpPr>
            <p:nvPr/>
          </p:nvSpPr>
          <p:spPr bwMode="auto">
            <a:xfrm>
              <a:off x="3019425" y="3144838"/>
              <a:ext cx="31750" cy="3175"/>
            </a:xfrm>
            <a:custGeom>
              <a:avLst/>
              <a:gdLst>
                <a:gd name="T0" fmla="*/ 69 w 88"/>
                <a:gd name="T1" fmla="*/ 9 h 10"/>
                <a:gd name="T2" fmla="*/ 0 w 88"/>
                <a:gd name="T3" fmla="*/ 9 h 10"/>
                <a:gd name="T4" fmla="*/ 17 w 88"/>
                <a:gd name="T5" fmla="*/ 0 h 10"/>
                <a:gd name="T6" fmla="*/ 87 w 88"/>
                <a:gd name="T7" fmla="*/ 9 h 10"/>
                <a:gd name="T8" fmla="*/ 69 w 88"/>
                <a:gd name="T9" fmla="*/ 9 h 10"/>
              </a:gdLst>
              <a:ahLst/>
              <a:cxnLst>
                <a:cxn ang="0">
                  <a:pos x="T0" y="T1"/>
                </a:cxn>
                <a:cxn ang="0">
                  <a:pos x="T2" y="T3"/>
                </a:cxn>
                <a:cxn ang="0">
                  <a:pos x="T4" y="T5"/>
                </a:cxn>
                <a:cxn ang="0">
                  <a:pos x="T6" y="T7"/>
                </a:cxn>
                <a:cxn ang="0">
                  <a:pos x="T8" y="T9"/>
                </a:cxn>
              </a:cxnLst>
              <a:rect l="0" t="0" r="r" b="b"/>
              <a:pathLst>
                <a:path w="88" h="10">
                  <a:moveTo>
                    <a:pt x="69" y="9"/>
                  </a:moveTo>
                  <a:lnTo>
                    <a:pt x="0" y="9"/>
                  </a:lnTo>
                  <a:lnTo>
                    <a:pt x="17" y="0"/>
                  </a:lnTo>
                  <a:lnTo>
                    <a:pt x="87" y="9"/>
                  </a:lnTo>
                  <a:lnTo>
                    <a:pt x="69"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7" name="Freeform 157">
              <a:extLst>
                <a:ext uri="{FF2B5EF4-FFF2-40B4-BE49-F238E27FC236}">
                  <a16:creationId xmlns:a16="http://schemas.microsoft.com/office/drawing/2014/main" id="{BD5DC0E0-AC7A-7B60-7D81-DE04694DA8C1}"/>
                </a:ext>
              </a:extLst>
            </p:cNvPr>
            <p:cNvSpPr>
              <a:spLocks noChangeArrowheads="1"/>
            </p:cNvSpPr>
            <p:nvPr/>
          </p:nvSpPr>
          <p:spPr bwMode="auto">
            <a:xfrm>
              <a:off x="3019425" y="3151188"/>
              <a:ext cx="25400" cy="1587"/>
            </a:xfrm>
            <a:custGeom>
              <a:avLst/>
              <a:gdLst>
                <a:gd name="T0" fmla="*/ 69 w 70"/>
                <a:gd name="T1" fmla="*/ 0 h 1"/>
                <a:gd name="T2" fmla="*/ 0 w 70"/>
                <a:gd name="T3" fmla="*/ 0 h 1"/>
                <a:gd name="T4" fmla="*/ 0 w 70"/>
                <a:gd name="T5" fmla="*/ 0 h 1"/>
                <a:gd name="T6" fmla="*/ 69 w 70"/>
                <a:gd name="T7" fmla="*/ 0 h 1"/>
              </a:gdLst>
              <a:ahLst/>
              <a:cxnLst>
                <a:cxn ang="0">
                  <a:pos x="T0" y="T1"/>
                </a:cxn>
                <a:cxn ang="0">
                  <a:pos x="T2" y="T3"/>
                </a:cxn>
                <a:cxn ang="0">
                  <a:pos x="T4" y="T5"/>
                </a:cxn>
                <a:cxn ang="0">
                  <a:pos x="T6" y="T7"/>
                </a:cxn>
              </a:cxnLst>
              <a:rect l="0" t="0" r="r" b="b"/>
              <a:pathLst>
                <a:path w="70" h="1">
                  <a:moveTo>
                    <a:pt x="69" y="0"/>
                  </a:moveTo>
                  <a:lnTo>
                    <a:pt x="0" y="0"/>
                  </a:lnTo>
                  <a:lnTo>
                    <a:pt x="0" y="0"/>
                  </a:lnTo>
                  <a:lnTo>
                    <a:pt x="69" y="0"/>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8" name="Freeform 158">
              <a:extLst>
                <a:ext uri="{FF2B5EF4-FFF2-40B4-BE49-F238E27FC236}">
                  <a16:creationId xmlns:a16="http://schemas.microsoft.com/office/drawing/2014/main" id="{F5A320B5-D1B6-7BD7-F517-D599ECCD9849}"/>
                </a:ext>
              </a:extLst>
            </p:cNvPr>
            <p:cNvSpPr>
              <a:spLocks noChangeArrowheads="1"/>
            </p:cNvSpPr>
            <p:nvPr/>
          </p:nvSpPr>
          <p:spPr bwMode="auto">
            <a:xfrm>
              <a:off x="3019425" y="3148013"/>
              <a:ext cx="25400" cy="3175"/>
            </a:xfrm>
            <a:custGeom>
              <a:avLst/>
              <a:gdLst>
                <a:gd name="T0" fmla="*/ 69 w 70"/>
                <a:gd name="T1" fmla="*/ 8 h 9"/>
                <a:gd name="T2" fmla="*/ 0 w 70"/>
                <a:gd name="T3" fmla="*/ 8 h 9"/>
                <a:gd name="T4" fmla="*/ 0 w 70"/>
                <a:gd name="T5" fmla="*/ 0 h 9"/>
                <a:gd name="T6" fmla="*/ 69 w 70"/>
                <a:gd name="T7" fmla="*/ 8 h 9"/>
              </a:gdLst>
              <a:ahLst/>
              <a:cxnLst>
                <a:cxn ang="0">
                  <a:pos x="T0" y="T1"/>
                </a:cxn>
                <a:cxn ang="0">
                  <a:pos x="T2" y="T3"/>
                </a:cxn>
                <a:cxn ang="0">
                  <a:pos x="T4" y="T5"/>
                </a:cxn>
                <a:cxn ang="0">
                  <a:pos x="T6" y="T7"/>
                </a:cxn>
              </a:cxnLst>
              <a:rect l="0" t="0" r="r" b="b"/>
              <a:pathLst>
                <a:path w="70" h="9">
                  <a:moveTo>
                    <a:pt x="69" y="8"/>
                  </a:moveTo>
                  <a:lnTo>
                    <a:pt x="0" y="8"/>
                  </a:lnTo>
                  <a:lnTo>
                    <a:pt x="0" y="0"/>
                  </a:lnTo>
                  <a:lnTo>
                    <a:pt x="69" y="8"/>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59" name="Freeform 159">
              <a:extLst>
                <a:ext uri="{FF2B5EF4-FFF2-40B4-BE49-F238E27FC236}">
                  <a16:creationId xmlns:a16="http://schemas.microsoft.com/office/drawing/2014/main" id="{65990E04-D171-0B17-9E44-A477769DD801}"/>
                </a:ext>
              </a:extLst>
            </p:cNvPr>
            <p:cNvSpPr>
              <a:spLocks noChangeArrowheads="1"/>
            </p:cNvSpPr>
            <p:nvPr/>
          </p:nvSpPr>
          <p:spPr bwMode="auto">
            <a:xfrm>
              <a:off x="3019425" y="3144838"/>
              <a:ext cx="31750" cy="3175"/>
            </a:xfrm>
            <a:custGeom>
              <a:avLst/>
              <a:gdLst>
                <a:gd name="T0" fmla="*/ 69 w 88"/>
                <a:gd name="T1" fmla="*/ 9 h 10"/>
                <a:gd name="T2" fmla="*/ 0 w 88"/>
                <a:gd name="T3" fmla="*/ 9 h 10"/>
                <a:gd name="T4" fmla="*/ 17 w 88"/>
                <a:gd name="T5" fmla="*/ 0 h 10"/>
                <a:gd name="T6" fmla="*/ 87 w 88"/>
                <a:gd name="T7" fmla="*/ 9 h 10"/>
                <a:gd name="T8" fmla="*/ 69 w 88"/>
                <a:gd name="T9" fmla="*/ 9 h 10"/>
              </a:gdLst>
              <a:ahLst/>
              <a:cxnLst>
                <a:cxn ang="0">
                  <a:pos x="T0" y="T1"/>
                </a:cxn>
                <a:cxn ang="0">
                  <a:pos x="T2" y="T3"/>
                </a:cxn>
                <a:cxn ang="0">
                  <a:pos x="T4" y="T5"/>
                </a:cxn>
                <a:cxn ang="0">
                  <a:pos x="T6" y="T7"/>
                </a:cxn>
                <a:cxn ang="0">
                  <a:pos x="T8" y="T9"/>
                </a:cxn>
              </a:cxnLst>
              <a:rect l="0" t="0" r="r" b="b"/>
              <a:pathLst>
                <a:path w="88" h="10">
                  <a:moveTo>
                    <a:pt x="69" y="9"/>
                  </a:moveTo>
                  <a:lnTo>
                    <a:pt x="0" y="9"/>
                  </a:lnTo>
                  <a:lnTo>
                    <a:pt x="17" y="0"/>
                  </a:lnTo>
                  <a:lnTo>
                    <a:pt x="87" y="9"/>
                  </a:lnTo>
                  <a:lnTo>
                    <a:pt x="69"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0" name="Freeform 160">
              <a:extLst>
                <a:ext uri="{FF2B5EF4-FFF2-40B4-BE49-F238E27FC236}">
                  <a16:creationId xmlns:a16="http://schemas.microsoft.com/office/drawing/2014/main" id="{C49C4369-FE9A-6503-747A-627628F576AC}"/>
                </a:ext>
              </a:extLst>
            </p:cNvPr>
            <p:cNvSpPr>
              <a:spLocks noChangeArrowheads="1"/>
            </p:cNvSpPr>
            <p:nvPr/>
          </p:nvSpPr>
          <p:spPr bwMode="auto">
            <a:xfrm>
              <a:off x="3019425" y="3144838"/>
              <a:ext cx="31750" cy="3175"/>
            </a:xfrm>
            <a:custGeom>
              <a:avLst/>
              <a:gdLst>
                <a:gd name="T0" fmla="*/ 69 w 88"/>
                <a:gd name="T1" fmla="*/ 9 h 10"/>
                <a:gd name="T2" fmla="*/ 0 w 88"/>
                <a:gd name="T3" fmla="*/ 0 h 10"/>
                <a:gd name="T4" fmla="*/ 17 w 88"/>
                <a:gd name="T5" fmla="*/ 0 h 10"/>
                <a:gd name="T6" fmla="*/ 87 w 88"/>
                <a:gd name="T7" fmla="*/ 9 h 10"/>
                <a:gd name="T8" fmla="*/ 69 w 88"/>
                <a:gd name="T9" fmla="*/ 9 h 10"/>
              </a:gdLst>
              <a:ahLst/>
              <a:cxnLst>
                <a:cxn ang="0">
                  <a:pos x="T0" y="T1"/>
                </a:cxn>
                <a:cxn ang="0">
                  <a:pos x="T2" y="T3"/>
                </a:cxn>
                <a:cxn ang="0">
                  <a:pos x="T4" y="T5"/>
                </a:cxn>
                <a:cxn ang="0">
                  <a:pos x="T6" y="T7"/>
                </a:cxn>
                <a:cxn ang="0">
                  <a:pos x="T8" y="T9"/>
                </a:cxn>
              </a:cxnLst>
              <a:rect l="0" t="0" r="r" b="b"/>
              <a:pathLst>
                <a:path w="88" h="10">
                  <a:moveTo>
                    <a:pt x="69" y="9"/>
                  </a:moveTo>
                  <a:lnTo>
                    <a:pt x="0" y="0"/>
                  </a:lnTo>
                  <a:lnTo>
                    <a:pt x="17" y="0"/>
                  </a:lnTo>
                  <a:lnTo>
                    <a:pt x="87" y="9"/>
                  </a:lnTo>
                  <a:lnTo>
                    <a:pt x="69"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1" name="Freeform 161">
              <a:extLst>
                <a:ext uri="{FF2B5EF4-FFF2-40B4-BE49-F238E27FC236}">
                  <a16:creationId xmlns:a16="http://schemas.microsoft.com/office/drawing/2014/main" id="{E3E01D9E-C4E2-7621-8C00-EAB08FB9C441}"/>
                </a:ext>
              </a:extLst>
            </p:cNvPr>
            <p:cNvSpPr>
              <a:spLocks noChangeArrowheads="1"/>
            </p:cNvSpPr>
            <p:nvPr/>
          </p:nvSpPr>
          <p:spPr bwMode="auto">
            <a:xfrm>
              <a:off x="3019425" y="3148013"/>
              <a:ext cx="25400" cy="3175"/>
            </a:xfrm>
            <a:custGeom>
              <a:avLst/>
              <a:gdLst>
                <a:gd name="T0" fmla="*/ 69 w 70"/>
                <a:gd name="T1" fmla="*/ 8 h 9"/>
                <a:gd name="T2" fmla="*/ 0 w 70"/>
                <a:gd name="T3" fmla="*/ 0 h 9"/>
                <a:gd name="T4" fmla="*/ 0 w 70"/>
                <a:gd name="T5" fmla="*/ 0 h 9"/>
                <a:gd name="T6" fmla="*/ 69 w 70"/>
                <a:gd name="T7" fmla="*/ 8 h 9"/>
              </a:gdLst>
              <a:ahLst/>
              <a:cxnLst>
                <a:cxn ang="0">
                  <a:pos x="T0" y="T1"/>
                </a:cxn>
                <a:cxn ang="0">
                  <a:pos x="T2" y="T3"/>
                </a:cxn>
                <a:cxn ang="0">
                  <a:pos x="T4" y="T5"/>
                </a:cxn>
                <a:cxn ang="0">
                  <a:pos x="T6" y="T7"/>
                </a:cxn>
              </a:cxnLst>
              <a:rect l="0" t="0" r="r" b="b"/>
              <a:pathLst>
                <a:path w="70" h="9">
                  <a:moveTo>
                    <a:pt x="69" y="8"/>
                  </a:moveTo>
                  <a:lnTo>
                    <a:pt x="0" y="0"/>
                  </a:lnTo>
                  <a:lnTo>
                    <a:pt x="0" y="0"/>
                  </a:lnTo>
                  <a:lnTo>
                    <a:pt x="69" y="8"/>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2" name="Freeform 162">
              <a:extLst>
                <a:ext uri="{FF2B5EF4-FFF2-40B4-BE49-F238E27FC236}">
                  <a16:creationId xmlns:a16="http://schemas.microsoft.com/office/drawing/2014/main" id="{B9D439AE-7B65-F2C0-A965-E31CCC12BD13}"/>
                </a:ext>
              </a:extLst>
            </p:cNvPr>
            <p:cNvSpPr>
              <a:spLocks noChangeArrowheads="1"/>
            </p:cNvSpPr>
            <p:nvPr/>
          </p:nvSpPr>
          <p:spPr bwMode="auto">
            <a:xfrm>
              <a:off x="3019425" y="3148013"/>
              <a:ext cx="25400" cy="3175"/>
            </a:xfrm>
            <a:custGeom>
              <a:avLst/>
              <a:gdLst>
                <a:gd name="T0" fmla="*/ 69 w 70"/>
                <a:gd name="T1" fmla="*/ 8 h 9"/>
                <a:gd name="T2" fmla="*/ 0 w 70"/>
                <a:gd name="T3" fmla="*/ 0 h 9"/>
                <a:gd name="T4" fmla="*/ 0 w 70"/>
                <a:gd name="T5" fmla="*/ 0 h 9"/>
                <a:gd name="T6" fmla="*/ 69 w 70"/>
                <a:gd name="T7" fmla="*/ 8 h 9"/>
              </a:gdLst>
              <a:ahLst/>
              <a:cxnLst>
                <a:cxn ang="0">
                  <a:pos x="T0" y="T1"/>
                </a:cxn>
                <a:cxn ang="0">
                  <a:pos x="T2" y="T3"/>
                </a:cxn>
                <a:cxn ang="0">
                  <a:pos x="T4" y="T5"/>
                </a:cxn>
                <a:cxn ang="0">
                  <a:pos x="T6" y="T7"/>
                </a:cxn>
              </a:cxnLst>
              <a:rect l="0" t="0" r="r" b="b"/>
              <a:pathLst>
                <a:path w="70" h="9">
                  <a:moveTo>
                    <a:pt x="69" y="8"/>
                  </a:moveTo>
                  <a:lnTo>
                    <a:pt x="0" y="0"/>
                  </a:lnTo>
                  <a:lnTo>
                    <a:pt x="0" y="0"/>
                  </a:lnTo>
                  <a:lnTo>
                    <a:pt x="69" y="8"/>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3" name="Freeform 163">
              <a:extLst>
                <a:ext uri="{FF2B5EF4-FFF2-40B4-BE49-F238E27FC236}">
                  <a16:creationId xmlns:a16="http://schemas.microsoft.com/office/drawing/2014/main" id="{290B3309-9492-B7A5-76EB-123B6379F702}"/>
                </a:ext>
              </a:extLst>
            </p:cNvPr>
            <p:cNvSpPr>
              <a:spLocks noChangeArrowheads="1"/>
            </p:cNvSpPr>
            <p:nvPr/>
          </p:nvSpPr>
          <p:spPr bwMode="auto">
            <a:xfrm>
              <a:off x="3019425" y="3144838"/>
              <a:ext cx="31750" cy="3175"/>
            </a:xfrm>
            <a:custGeom>
              <a:avLst/>
              <a:gdLst>
                <a:gd name="T0" fmla="*/ 69 w 88"/>
                <a:gd name="T1" fmla="*/ 9 h 10"/>
                <a:gd name="T2" fmla="*/ 0 w 88"/>
                <a:gd name="T3" fmla="*/ 0 h 10"/>
                <a:gd name="T4" fmla="*/ 17 w 88"/>
                <a:gd name="T5" fmla="*/ 0 h 10"/>
                <a:gd name="T6" fmla="*/ 87 w 88"/>
                <a:gd name="T7" fmla="*/ 0 h 10"/>
                <a:gd name="T8" fmla="*/ 69 w 88"/>
                <a:gd name="T9" fmla="*/ 9 h 10"/>
              </a:gdLst>
              <a:ahLst/>
              <a:cxnLst>
                <a:cxn ang="0">
                  <a:pos x="T0" y="T1"/>
                </a:cxn>
                <a:cxn ang="0">
                  <a:pos x="T2" y="T3"/>
                </a:cxn>
                <a:cxn ang="0">
                  <a:pos x="T4" y="T5"/>
                </a:cxn>
                <a:cxn ang="0">
                  <a:pos x="T6" y="T7"/>
                </a:cxn>
                <a:cxn ang="0">
                  <a:pos x="T8" y="T9"/>
                </a:cxn>
              </a:cxnLst>
              <a:rect l="0" t="0" r="r" b="b"/>
              <a:pathLst>
                <a:path w="88" h="10">
                  <a:moveTo>
                    <a:pt x="69" y="9"/>
                  </a:moveTo>
                  <a:lnTo>
                    <a:pt x="0" y="0"/>
                  </a:lnTo>
                  <a:lnTo>
                    <a:pt x="17" y="0"/>
                  </a:lnTo>
                  <a:lnTo>
                    <a:pt x="87" y="0"/>
                  </a:lnTo>
                  <a:lnTo>
                    <a:pt x="69"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4" name="Freeform 164">
              <a:extLst>
                <a:ext uri="{FF2B5EF4-FFF2-40B4-BE49-F238E27FC236}">
                  <a16:creationId xmlns:a16="http://schemas.microsoft.com/office/drawing/2014/main" id="{5E40749B-0815-C85F-4993-19CEB6A3650A}"/>
                </a:ext>
              </a:extLst>
            </p:cNvPr>
            <p:cNvSpPr>
              <a:spLocks noChangeArrowheads="1"/>
            </p:cNvSpPr>
            <p:nvPr/>
          </p:nvSpPr>
          <p:spPr bwMode="auto">
            <a:xfrm>
              <a:off x="3019425" y="3144838"/>
              <a:ext cx="31750" cy="3175"/>
            </a:xfrm>
            <a:custGeom>
              <a:avLst/>
              <a:gdLst>
                <a:gd name="T0" fmla="*/ 69 w 88"/>
                <a:gd name="T1" fmla="*/ 9 h 10"/>
                <a:gd name="T2" fmla="*/ 0 w 88"/>
                <a:gd name="T3" fmla="*/ 0 h 10"/>
                <a:gd name="T4" fmla="*/ 17 w 88"/>
                <a:gd name="T5" fmla="*/ 0 h 10"/>
                <a:gd name="T6" fmla="*/ 87 w 88"/>
                <a:gd name="T7" fmla="*/ 0 h 10"/>
                <a:gd name="T8" fmla="*/ 69 w 88"/>
                <a:gd name="T9" fmla="*/ 9 h 10"/>
              </a:gdLst>
              <a:ahLst/>
              <a:cxnLst>
                <a:cxn ang="0">
                  <a:pos x="T0" y="T1"/>
                </a:cxn>
                <a:cxn ang="0">
                  <a:pos x="T2" y="T3"/>
                </a:cxn>
                <a:cxn ang="0">
                  <a:pos x="T4" y="T5"/>
                </a:cxn>
                <a:cxn ang="0">
                  <a:pos x="T6" y="T7"/>
                </a:cxn>
                <a:cxn ang="0">
                  <a:pos x="T8" y="T9"/>
                </a:cxn>
              </a:cxnLst>
              <a:rect l="0" t="0" r="r" b="b"/>
              <a:pathLst>
                <a:path w="88" h="10">
                  <a:moveTo>
                    <a:pt x="69" y="9"/>
                  </a:moveTo>
                  <a:lnTo>
                    <a:pt x="0" y="0"/>
                  </a:lnTo>
                  <a:lnTo>
                    <a:pt x="17" y="0"/>
                  </a:lnTo>
                  <a:lnTo>
                    <a:pt x="87" y="0"/>
                  </a:lnTo>
                  <a:lnTo>
                    <a:pt x="69"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5" name="Freeform 165">
              <a:extLst>
                <a:ext uri="{FF2B5EF4-FFF2-40B4-BE49-F238E27FC236}">
                  <a16:creationId xmlns:a16="http://schemas.microsoft.com/office/drawing/2014/main" id="{8A1D0097-AA80-13DD-FDBA-081643DCC0A6}"/>
                </a:ext>
              </a:extLst>
            </p:cNvPr>
            <p:cNvSpPr>
              <a:spLocks noChangeArrowheads="1"/>
            </p:cNvSpPr>
            <p:nvPr/>
          </p:nvSpPr>
          <p:spPr bwMode="auto">
            <a:xfrm>
              <a:off x="3019425" y="3148013"/>
              <a:ext cx="25400" cy="1587"/>
            </a:xfrm>
            <a:custGeom>
              <a:avLst/>
              <a:gdLst>
                <a:gd name="T0" fmla="*/ 69 w 70"/>
                <a:gd name="T1" fmla="*/ 0 h 1"/>
                <a:gd name="T2" fmla="*/ 0 w 70"/>
                <a:gd name="T3" fmla="*/ 0 h 1"/>
                <a:gd name="T4" fmla="*/ 0 w 70"/>
                <a:gd name="T5" fmla="*/ 0 h 1"/>
                <a:gd name="T6" fmla="*/ 69 w 70"/>
                <a:gd name="T7" fmla="*/ 0 h 1"/>
              </a:gdLst>
              <a:ahLst/>
              <a:cxnLst>
                <a:cxn ang="0">
                  <a:pos x="T0" y="T1"/>
                </a:cxn>
                <a:cxn ang="0">
                  <a:pos x="T2" y="T3"/>
                </a:cxn>
                <a:cxn ang="0">
                  <a:pos x="T4" y="T5"/>
                </a:cxn>
                <a:cxn ang="0">
                  <a:pos x="T6" y="T7"/>
                </a:cxn>
              </a:cxnLst>
              <a:rect l="0" t="0" r="r" b="b"/>
              <a:pathLst>
                <a:path w="70" h="1">
                  <a:moveTo>
                    <a:pt x="69" y="0"/>
                  </a:moveTo>
                  <a:lnTo>
                    <a:pt x="0" y="0"/>
                  </a:lnTo>
                  <a:lnTo>
                    <a:pt x="0" y="0"/>
                  </a:lnTo>
                  <a:lnTo>
                    <a:pt x="69" y="0"/>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6" name="Freeform 166">
              <a:extLst>
                <a:ext uri="{FF2B5EF4-FFF2-40B4-BE49-F238E27FC236}">
                  <a16:creationId xmlns:a16="http://schemas.microsoft.com/office/drawing/2014/main" id="{CA3BB080-7F48-E463-FE2C-3E7D64A792B4}"/>
                </a:ext>
              </a:extLst>
            </p:cNvPr>
            <p:cNvSpPr>
              <a:spLocks noChangeArrowheads="1"/>
            </p:cNvSpPr>
            <p:nvPr/>
          </p:nvSpPr>
          <p:spPr bwMode="auto">
            <a:xfrm>
              <a:off x="3019425" y="3148013"/>
              <a:ext cx="25400" cy="1587"/>
            </a:xfrm>
            <a:custGeom>
              <a:avLst/>
              <a:gdLst>
                <a:gd name="T0" fmla="*/ 69 w 70"/>
                <a:gd name="T1" fmla="*/ 0 h 1"/>
                <a:gd name="T2" fmla="*/ 0 w 70"/>
                <a:gd name="T3" fmla="*/ 0 h 1"/>
                <a:gd name="T4" fmla="*/ 0 w 70"/>
                <a:gd name="T5" fmla="*/ 0 h 1"/>
                <a:gd name="T6" fmla="*/ 69 w 70"/>
                <a:gd name="T7" fmla="*/ 0 h 1"/>
              </a:gdLst>
              <a:ahLst/>
              <a:cxnLst>
                <a:cxn ang="0">
                  <a:pos x="T0" y="T1"/>
                </a:cxn>
                <a:cxn ang="0">
                  <a:pos x="T2" y="T3"/>
                </a:cxn>
                <a:cxn ang="0">
                  <a:pos x="T4" y="T5"/>
                </a:cxn>
                <a:cxn ang="0">
                  <a:pos x="T6" y="T7"/>
                </a:cxn>
              </a:cxnLst>
              <a:rect l="0" t="0" r="r" b="b"/>
              <a:pathLst>
                <a:path w="70" h="1">
                  <a:moveTo>
                    <a:pt x="69" y="0"/>
                  </a:moveTo>
                  <a:lnTo>
                    <a:pt x="0" y="0"/>
                  </a:lnTo>
                  <a:lnTo>
                    <a:pt x="0" y="0"/>
                  </a:lnTo>
                  <a:lnTo>
                    <a:pt x="69" y="0"/>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7" name="Freeform 167">
              <a:extLst>
                <a:ext uri="{FF2B5EF4-FFF2-40B4-BE49-F238E27FC236}">
                  <a16:creationId xmlns:a16="http://schemas.microsoft.com/office/drawing/2014/main" id="{1DE0C92B-D7D9-67DC-CEFE-4E7AD23F7D59}"/>
                </a:ext>
              </a:extLst>
            </p:cNvPr>
            <p:cNvSpPr>
              <a:spLocks noChangeArrowheads="1"/>
            </p:cNvSpPr>
            <p:nvPr/>
          </p:nvSpPr>
          <p:spPr bwMode="auto">
            <a:xfrm>
              <a:off x="3019425" y="3141663"/>
              <a:ext cx="31750" cy="3175"/>
            </a:xfrm>
            <a:custGeom>
              <a:avLst/>
              <a:gdLst>
                <a:gd name="T0" fmla="*/ 69 w 88"/>
                <a:gd name="T1" fmla="*/ 9 h 10"/>
                <a:gd name="T2" fmla="*/ 0 w 88"/>
                <a:gd name="T3" fmla="*/ 9 h 10"/>
                <a:gd name="T4" fmla="*/ 17 w 88"/>
                <a:gd name="T5" fmla="*/ 0 h 10"/>
                <a:gd name="T6" fmla="*/ 87 w 88"/>
                <a:gd name="T7" fmla="*/ 9 h 10"/>
                <a:gd name="T8" fmla="*/ 69 w 88"/>
                <a:gd name="T9" fmla="*/ 9 h 10"/>
              </a:gdLst>
              <a:ahLst/>
              <a:cxnLst>
                <a:cxn ang="0">
                  <a:pos x="T0" y="T1"/>
                </a:cxn>
                <a:cxn ang="0">
                  <a:pos x="T2" y="T3"/>
                </a:cxn>
                <a:cxn ang="0">
                  <a:pos x="T4" y="T5"/>
                </a:cxn>
                <a:cxn ang="0">
                  <a:pos x="T6" y="T7"/>
                </a:cxn>
                <a:cxn ang="0">
                  <a:pos x="T8" y="T9"/>
                </a:cxn>
              </a:cxnLst>
              <a:rect l="0" t="0" r="r" b="b"/>
              <a:pathLst>
                <a:path w="88" h="10">
                  <a:moveTo>
                    <a:pt x="69" y="9"/>
                  </a:moveTo>
                  <a:lnTo>
                    <a:pt x="0" y="9"/>
                  </a:lnTo>
                  <a:lnTo>
                    <a:pt x="17" y="0"/>
                  </a:lnTo>
                  <a:lnTo>
                    <a:pt x="87" y="9"/>
                  </a:lnTo>
                  <a:lnTo>
                    <a:pt x="69"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8" name="Freeform 168">
              <a:extLst>
                <a:ext uri="{FF2B5EF4-FFF2-40B4-BE49-F238E27FC236}">
                  <a16:creationId xmlns:a16="http://schemas.microsoft.com/office/drawing/2014/main" id="{DC60C5CC-CF0A-466C-E419-577C4A2E4E97}"/>
                </a:ext>
              </a:extLst>
            </p:cNvPr>
            <p:cNvSpPr>
              <a:spLocks noChangeArrowheads="1"/>
            </p:cNvSpPr>
            <p:nvPr/>
          </p:nvSpPr>
          <p:spPr bwMode="auto">
            <a:xfrm>
              <a:off x="3022600" y="3163888"/>
              <a:ext cx="25400" cy="3175"/>
            </a:xfrm>
            <a:custGeom>
              <a:avLst/>
              <a:gdLst>
                <a:gd name="T0" fmla="*/ 60 w 70"/>
                <a:gd name="T1" fmla="*/ 9 h 10"/>
                <a:gd name="T2" fmla="*/ 0 w 70"/>
                <a:gd name="T3" fmla="*/ 0 h 10"/>
                <a:gd name="T4" fmla="*/ 0 w 70"/>
                <a:gd name="T5" fmla="*/ 0 h 10"/>
                <a:gd name="T6" fmla="*/ 69 w 70"/>
                <a:gd name="T7" fmla="*/ 9 h 10"/>
                <a:gd name="T8" fmla="*/ 60 w 70"/>
                <a:gd name="T9" fmla="*/ 9 h 10"/>
              </a:gdLst>
              <a:ahLst/>
              <a:cxnLst>
                <a:cxn ang="0">
                  <a:pos x="T0" y="T1"/>
                </a:cxn>
                <a:cxn ang="0">
                  <a:pos x="T2" y="T3"/>
                </a:cxn>
                <a:cxn ang="0">
                  <a:pos x="T4" y="T5"/>
                </a:cxn>
                <a:cxn ang="0">
                  <a:pos x="T6" y="T7"/>
                </a:cxn>
                <a:cxn ang="0">
                  <a:pos x="T8" y="T9"/>
                </a:cxn>
              </a:cxnLst>
              <a:rect l="0" t="0" r="r" b="b"/>
              <a:pathLst>
                <a:path w="70" h="10">
                  <a:moveTo>
                    <a:pt x="60" y="9"/>
                  </a:moveTo>
                  <a:lnTo>
                    <a:pt x="0" y="0"/>
                  </a:lnTo>
                  <a:lnTo>
                    <a:pt x="0" y="0"/>
                  </a:lnTo>
                  <a:lnTo>
                    <a:pt x="69" y="9"/>
                  </a:lnTo>
                  <a:lnTo>
                    <a:pt x="60"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69" name="Freeform 169">
              <a:extLst>
                <a:ext uri="{FF2B5EF4-FFF2-40B4-BE49-F238E27FC236}">
                  <a16:creationId xmlns:a16="http://schemas.microsoft.com/office/drawing/2014/main" id="{BD7993E5-7882-4E54-D4C4-B5F6CD64A955}"/>
                </a:ext>
              </a:extLst>
            </p:cNvPr>
            <p:cNvSpPr>
              <a:spLocks noChangeArrowheads="1"/>
            </p:cNvSpPr>
            <p:nvPr/>
          </p:nvSpPr>
          <p:spPr bwMode="auto">
            <a:xfrm>
              <a:off x="3022600" y="3163888"/>
              <a:ext cx="22225" cy="1587"/>
            </a:xfrm>
            <a:custGeom>
              <a:avLst/>
              <a:gdLst>
                <a:gd name="T0" fmla="*/ 60 w 61"/>
                <a:gd name="T1" fmla="*/ 0 h 1"/>
                <a:gd name="T2" fmla="*/ 0 w 61"/>
                <a:gd name="T3" fmla="*/ 0 h 1"/>
                <a:gd name="T4" fmla="*/ 0 w 61"/>
                <a:gd name="T5" fmla="*/ 0 h 1"/>
                <a:gd name="T6" fmla="*/ 60 w 61"/>
                <a:gd name="T7" fmla="*/ 0 h 1"/>
              </a:gdLst>
              <a:ahLst/>
              <a:cxnLst>
                <a:cxn ang="0">
                  <a:pos x="T0" y="T1"/>
                </a:cxn>
                <a:cxn ang="0">
                  <a:pos x="T2" y="T3"/>
                </a:cxn>
                <a:cxn ang="0">
                  <a:pos x="T4" y="T5"/>
                </a:cxn>
                <a:cxn ang="0">
                  <a:pos x="T6" y="T7"/>
                </a:cxn>
              </a:cxnLst>
              <a:rect l="0" t="0" r="r" b="b"/>
              <a:pathLst>
                <a:path w="61" h="1">
                  <a:moveTo>
                    <a:pt x="60" y="0"/>
                  </a:moveTo>
                  <a:lnTo>
                    <a:pt x="0" y="0"/>
                  </a:lnTo>
                  <a:lnTo>
                    <a:pt x="0" y="0"/>
                  </a:lnTo>
                  <a:lnTo>
                    <a:pt x="60" y="0"/>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0" name="Freeform 170">
              <a:extLst>
                <a:ext uri="{FF2B5EF4-FFF2-40B4-BE49-F238E27FC236}">
                  <a16:creationId xmlns:a16="http://schemas.microsoft.com/office/drawing/2014/main" id="{FAE57F3F-4769-FED9-579E-0FF1E274C001}"/>
                </a:ext>
              </a:extLst>
            </p:cNvPr>
            <p:cNvSpPr>
              <a:spLocks noChangeArrowheads="1"/>
            </p:cNvSpPr>
            <p:nvPr/>
          </p:nvSpPr>
          <p:spPr bwMode="auto">
            <a:xfrm>
              <a:off x="3019425" y="3157538"/>
              <a:ext cx="25400" cy="9525"/>
            </a:xfrm>
            <a:custGeom>
              <a:avLst/>
              <a:gdLst>
                <a:gd name="T0" fmla="*/ 69 w 70"/>
                <a:gd name="T1" fmla="*/ 27 h 28"/>
                <a:gd name="T2" fmla="*/ 0 w 70"/>
                <a:gd name="T3" fmla="*/ 18 h 28"/>
                <a:gd name="T4" fmla="*/ 0 w 70"/>
                <a:gd name="T5" fmla="*/ 0 h 28"/>
                <a:gd name="T6" fmla="*/ 69 w 70"/>
                <a:gd name="T7" fmla="*/ 9 h 28"/>
                <a:gd name="T8" fmla="*/ 69 w 70"/>
                <a:gd name="T9" fmla="*/ 27 h 28"/>
              </a:gdLst>
              <a:ahLst/>
              <a:cxnLst>
                <a:cxn ang="0">
                  <a:pos x="T0" y="T1"/>
                </a:cxn>
                <a:cxn ang="0">
                  <a:pos x="T2" y="T3"/>
                </a:cxn>
                <a:cxn ang="0">
                  <a:pos x="T4" y="T5"/>
                </a:cxn>
                <a:cxn ang="0">
                  <a:pos x="T6" y="T7"/>
                </a:cxn>
                <a:cxn ang="0">
                  <a:pos x="T8" y="T9"/>
                </a:cxn>
              </a:cxnLst>
              <a:rect l="0" t="0" r="r" b="b"/>
              <a:pathLst>
                <a:path w="70" h="28">
                  <a:moveTo>
                    <a:pt x="69" y="27"/>
                  </a:moveTo>
                  <a:lnTo>
                    <a:pt x="0" y="18"/>
                  </a:lnTo>
                  <a:lnTo>
                    <a:pt x="0" y="0"/>
                  </a:lnTo>
                  <a:lnTo>
                    <a:pt x="69" y="9"/>
                  </a:lnTo>
                  <a:lnTo>
                    <a:pt x="69" y="27"/>
                  </a:lnTo>
                </a:path>
              </a:pathLst>
            </a:custGeom>
            <a:solidFill>
              <a:srgbClr val="9D9D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1" name="Freeform 171">
              <a:extLst>
                <a:ext uri="{FF2B5EF4-FFF2-40B4-BE49-F238E27FC236}">
                  <a16:creationId xmlns:a16="http://schemas.microsoft.com/office/drawing/2014/main" id="{7AE9B46E-BB6C-30BE-D4B7-6AB7BA035347}"/>
                </a:ext>
              </a:extLst>
            </p:cNvPr>
            <p:cNvSpPr>
              <a:spLocks noChangeArrowheads="1"/>
            </p:cNvSpPr>
            <p:nvPr/>
          </p:nvSpPr>
          <p:spPr bwMode="auto">
            <a:xfrm>
              <a:off x="3019425" y="3144838"/>
              <a:ext cx="25400" cy="3175"/>
            </a:xfrm>
            <a:custGeom>
              <a:avLst/>
              <a:gdLst>
                <a:gd name="T0" fmla="*/ 69 w 70"/>
                <a:gd name="T1" fmla="*/ 9 h 10"/>
                <a:gd name="T2" fmla="*/ 0 w 70"/>
                <a:gd name="T3" fmla="*/ 0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0"/>
                  </a:lnTo>
                  <a:lnTo>
                    <a:pt x="0" y="0"/>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2" name="Freeform 172">
              <a:extLst>
                <a:ext uri="{FF2B5EF4-FFF2-40B4-BE49-F238E27FC236}">
                  <a16:creationId xmlns:a16="http://schemas.microsoft.com/office/drawing/2014/main" id="{995D2632-77AB-E0C3-FCEA-1AFE4C3F1F17}"/>
                </a:ext>
              </a:extLst>
            </p:cNvPr>
            <p:cNvSpPr>
              <a:spLocks noChangeArrowheads="1"/>
            </p:cNvSpPr>
            <p:nvPr/>
          </p:nvSpPr>
          <p:spPr bwMode="auto">
            <a:xfrm>
              <a:off x="3019425" y="3144838"/>
              <a:ext cx="25400" cy="3175"/>
            </a:xfrm>
            <a:custGeom>
              <a:avLst/>
              <a:gdLst>
                <a:gd name="T0" fmla="*/ 69 w 70"/>
                <a:gd name="T1" fmla="*/ 9 h 10"/>
                <a:gd name="T2" fmla="*/ 0 w 70"/>
                <a:gd name="T3" fmla="*/ 0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0"/>
                  </a:lnTo>
                  <a:lnTo>
                    <a:pt x="0" y="0"/>
                  </a:lnTo>
                  <a:lnTo>
                    <a:pt x="69"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3" name="Freeform 173">
              <a:extLst>
                <a:ext uri="{FF2B5EF4-FFF2-40B4-BE49-F238E27FC236}">
                  <a16:creationId xmlns:a16="http://schemas.microsoft.com/office/drawing/2014/main" id="{A643594D-69AF-6D71-0EE6-51AC8A1BA7D0}"/>
                </a:ext>
              </a:extLst>
            </p:cNvPr>
            <p:cNvSpPr>
              <a:spLocks noChangeArrowheads="1"/>
            </p:cNvSpPr>
            <p:nvPr/>
          </p:nvSpPr>
          <p:spPr bwMode="auto">
            <a:xfrm>
              <a:off x="3019425" y="3157538"/>
              <a:ext cx="25400" cy="3175"/>
            </a:xfrm>
            <a:custGeom>
              <a:avLst/>
              <a:gdLst>
                <a:gd name="T0" fmla="*/ 69 w 70"/>
                <a:gd name="T1" fmla="*/ 9 h 10"/>
                <a:gd name="T2" fmla="*/ 0 w 70"/>
                <a:gd name="T3" fmla="*/ 0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0"/>
                  </a:lnTo>
                  <a:lnTo>
                    <a:pt x="0" y="0"/>
                  </a:lnTo>
                  <a:lnTo>
                    <a:pt x="69" y="9"/>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4" name="Freeform 174">
              <a:extLst>
                <a:ext uri="{FF2B5EF4-FFF2-40B4-BE49-F238E27FC236}">
                  <a16:creationId xmlns:a16="http://schemas.microsoft.com/office/drawing/2014/main" id="{B43F2004-B36F-97E9-D266-22AE089A2FBD}"/>
                </a:ext>
              </a:extLst>
            </p:cNvPr>
            <p:cNvSpPr>
              <a:spLocks noChangeArrowheads="1"/>
            </p:cNvSpPr>
            <p:nvPr/>
          </p:nvSpPr>
          <p:spPr bwMode="auto">
            <a:xfrm>
              <a:off x="3019425" y="3157538"/>
              <a:ext cx="25400" cy="3175"/>
            </a:xfrm>
            <a:custGeom>
              <a:avLst/>
              <a:gdLst>
                <a:gd name="T0" fmla="*/ 69 w 70"/>
                <a:gd name="T1" fmla="*/ 9 h 10"/>
                <a:gd name="T2" fmla="*/ 0 w 70"/>
                <a:gd name="T3" fmla="*/ 0 h 10"/>
                <a:gd name="T4" fmla="*/ 0 w 70"/>
                <a:gd name="T5" fmla="*/ 0 h 10"/>
                <a:gd name="T6" fmla="*/ 69 w 70"/>
                <a:gd name="T7" fmla="*/ 0 h 10"/>
                <a:gd name="T8" fmla="*/ 69 w 70"/>
                <a:gd name="T9" fmla="*/ 9 h 10"/>
              </a:gdLst>
              <a:ahLst/>
              <a:cxnLst>
                <a:cxn ang="0">
                  <a:pos x="T0" y="T1"/>
                </a:cxn>
                <a:cxn ang="0">
                  <a:pos x="T2" y="T3"/>
                </a:cxn>
                <a:cxn ang="0">
                  <a:pos x="T4" y="T5"/>
                </a:cxn>
                <a:cxn ang="0">
                  <a:pos x="T6" y="T7"/>
                </a:cxn>
                <a:cxn ang="0">
                  <a:pos x="T8" y="T9"/>
                </a:cxn>
              </a:cxnLst>
              <a:rect l="0" t="0" r="r" b="b"/>
              <a:pathLst>
                <a:path w="70" h="10">
                  <a:moveTo>
                    <a:pt x="69" y="9"/>
                  </a:moveTo>
                  <a:lnTo>
                    <a:pt x="0" y="0"/>
                  </a:lnTo>
                  <a:lnTo>
                    <a:pt x="0" y="0"/>
                  </a:lnTo>
                  <a:lnTo>
                    <a:pt x="69" y="0"/>
                  </a:lnTo>
                  <a:lnTo>
                    <a:pt x="69" y="9"/>
                  </a:lnTo>
                </a:path>
              </a:pathLst>
            </a:custGeom>
            <a:solidFill>
              <a:srgbClr val="9D9D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5" name="Freeform 175">
              <a:extLst>
                <a:ext uri="{FF2B5EF4-FFF2-40B4-BE49-F238E27FC236}">
                  <a16:creationId xmlns:a16="http://schemas.microsoft.com/office/drawing/2014/main" id="{81E3EFE7-58C9-F671-1391-F0F9E6B36EED}"/>
                </a:ext>
              </a:extLst>
            </p:cNvPr>
            <p:cNvSpPr>
              <a:spLocks noChangeArrowheads="1"/>
            </p:cNvSpPr>
            <p:nvPr/>
          </p:nvSpPr>
          <p:spPr bwMode="auto">
            <a:xfrm>
              <a:off x="3019425" y="3141663"/>
              <a:ext cx="31750" cy="3175"/>
            </a:xfrm>
            <a:custGeom>
              <a:avLst/>
              <a:gdLst>
                <a:gd name="T0" fmla="*/ 69 w 88"/>
                <a:gd name="T1" fmla="*/ 9 h 10"/>
                <a:gd name="T2" fmla="*/ 0 w 88"/>
                <a:gd name="T3" fmla="*/ 0 h 10"/>
                <a:gd name="T4" fmla="*/ 17 w 88"/>
                <a:gd name="T5" fmla="*/ 0 h 10"/>
                <a:gd name="T6" fmla="*/ 87 w 88"/>
                <a:gd name="T7" fmla="*/ 0 h 10"/>
                <a:gd name="T8" fmla="*/ 69 w 88"/>
                <a:gd name="T9" fmla="*/ 9 h 10"/>
              </a:gdLst>
              <a:ahLst/>
              <a:cxnLst>
                <a:cxn ang="0">
                  <a:pos x="T0" y="T1"/>
                </a:cxn>
                <a:cxn ang="0">
                  <a:pos x="T2" y="T3"/>
                </a:cxn>
                <a:cxn ang="0">
                  <a:pos x="T4" y="T5"/>
                </a:cxn>
                <a:cxn ang="0">
                  <a:pos x="T6" y="T7"/>
                </a:cxn>
                <a:cxn ang="0">
                  <a:pos x="T8" y="T9"/>
                </a:cxn>
              </a:cxnLst>
              <a:rect l="0" t="0" r="r" b="b"/>
              <a:pathLst>
                <a:path w="88" h="10">
                  <a:moveTo>
                    <a:pt x="69" y="9"/>
                  </a:moveTo>
                  <a:lnTo>
                    <a:pt x="0" y="0"/>
                  </a:lnTo>
                  <a:lnTo>
                    <a:pt x="17" y="0"/>
                  </a:lnTo>
                  <a:lnTo>
                    <a:pt x="87" y="0"/>
                  </a:lnTo>
                  <a:lnTo>
                    <a:pt x="69"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6" name="Freeform 176">
              <a:extLst>
                <a:ext uri="{FF2B5EF4-FFF2-40B4-BE49-F238E27FC236}">
                  <a16:creationId xmlns:a16="http://schemas.microsoft.com/office/drawing/2014/main" id="{391480E4-3EEE-894C-E5A6-FA5B23EE591C}"/>
                </a:ext>
              </a:extLst>
            </p:cNvPr>
            <p:cNvSpPr>
              <a:spLocks noChangeArrowheads="1"/>
            </p:cNvSpPr>
            <p:nvPr/>
          </p:nvSpPr>
          <p:spPr bwMode="auto">
            <a:xfrm>
              <a:off x="3019425" y="3144838"/>
              <a:ext cx="25400" cy="1587"/>
            </a:xfrm>
            <a:custGeom>
              <a:avLst/>
              <a:gdLst>
                <a:gd name="T0" fmla="*/ 69 w 70"/>
                <a:gd name="T1" fmla="*/ 0 h 1"/>
                <a:gd name="T2" fmla="*/ 0 w 70"/>
                <a:gd name="T3" fmla="*/ 0 h 1"/>
                <a:gd name="T4" fmla="*/ 0 w 70"/>
                <a:gd name="T5" fmla="*/ 0 h 1"/>
                <a:gd name="T6" fmla="*/ 69 w 70"/>
                <a:gd name="T7" fmla="*/ 0 h 1"/>
              </a:gdLst>
              <a:ahLst/>
              <a:cxnLst>
                <a:cxn ang="0">
                  <a:pos x="T0" y="T1"/>
                </a:cxn>
                <a:cxn ang="0">
                  <a:pos x="T2" y="T3"/>
                </a:cxn>
                <a:cxn ang="0">
                  <a:pos x="T4" y="T5"/>
                </a:cxn>
                <a:cxn ang="0">
                  <a:pos x="T6" y="T7"/>
                </a:cxn>
              </a:cxnLst>
              <a:rect l="0" t="0" r="r" b="b"/>
              <a:pathLst>
                <a:path w="70" h="1">
                  <a:moveTo>
                    <a:pt x="69" y="0"/>
                  </a:moveTo>
                  <a:lnTo>
                    <a:pt x="0" y="0"/>
                  </a:lnTo>
                  <a:lnTo>
                    <a:pt x="0" y="0"/>
                  </a:lnTo>
                  <a:lnTo>
                    <a:pt x="69" y="0"/>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7" name="Freeform 177">
              <a:extLst>
                <a:ext uri="{FF2B5EF4-FFF2-40B4-BE49-F238E27FC236}">
                  <a16:creationId xmlns:a16="http://schemas.microsoft.com/office/drawing/2014/main" id="{6105172A-73E8-F0B4-0A9D-E031E47B8C73}"/>
                </a:ext>
              </a:extLst>
            </p:cNvPr>
            <p:cNvSpPr>
              <a:spLocks noChangeArrowheads="1"/>
            </p:cNvSpPr>
            <p:nvPr/>
          </p:nvSpPr>
          <p:spPr bwMode="auto">
            <a:xfrm>
              <a:off x="3019425" y="3144838"/>
              <a:ext cx="25400" cy="3175"/>
            </a:xfrm>
            <a:custGeom>
              <a:avLst/>
              <a:gdLst>
                <a:gd name="T0" fmla="*/ 69 w 70"/>
                <a:gd name="T1" fmla="*/ 9 h 10"/>
                <a:gd name="T2" fmla="*/ 0 w 70"/>
                <a:gd name="T3" fmla="*/ 0 h 10"/>
                <a:gd name="T4" fmla="*/ 0 w 70"/>
                <a:gd name="T5" fmla="*/ 0 h 10"/>
                <a:gd name="T6" fmla="*/ 69 w 70"/>
                <a:gd name="T7" fmla="*/ 0 h 10"/>
                <a:gd name="T8" fmla="*/ 69 w 70"/>
                <a:gd name="T9" fmla="*/ 9 h 10"/>
              </a:gdLst>
              <a:ahLst/>
              <a:cxnLst>
                <a:cxn ang="0">
                  <a:pos x="T0" y="T1"/>
                </a:cxn>
                <a:cxn ang="0">
                  <a:pos x="T2" y="T3"/>
                </a:cxn>
                <a:cxn ang="0">
                  <a:pos x="T4" y="T5"/>
                </a:cxn>
                <a:cxn ang="0">
                  <a:pos x="T6" y="T7"/>
                </a:cxn>
                <a:cxn ang="0">
                  <a:pos x="T8" y="T9"/>
                </a:cxn>
              </a:cxnLst>
              <a:rect l="0" t="0" r="r" b="b"/>
              <a:pathLst>
                <a:path w="70" h="10">
                  <a:moveTo>
                    <a:pt x="69" y="9"/>
                  </a:moveTo>
                  <a:lnTo>
                    <a:pt x="0" y="0"/>
                  </a:lnTo>
                  <a:lnTo>
                    <a:pt x="0" y="0"/>
                  </a:lnTo>
                  <a:lnTo>
                    <a:pt x="69" y="0"/>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78" name="Freeform 178">
              <a:extLst>
                <a:ext uri="{FF2B5EF4-FFF2-40B4-BE49-F238E27FC236}">
                  <a16:creationId xmlns:a16="http://schemas.microsoft.com/office/drawing/2014/main" id="{C35AD9C4-F075-A2EF-F596-FA69FBF5DAE3}"/>
                </a:ext>
              </a:extLst>
            </p:cNvPr>
            <p:cNvSpPr>
              <a:spLocks noChangeArrowheads="1"/>
            </p:cNvSpPr>
            <p:nvPr/>
          </p:nvSpPr>
          <p:spPr bwMode="auto">
            <a:xfrm>
              <a:off x="3019425" y="3144838"/>
              <a:ext cx="25400" cy="12700"/>
            </a:xfrm>
            <a:custGeom>
              <a:avLst/>
              <a:gdLst>
                <a:gd name="T0" fmla="*/ 69 w 70"/>
                <a:gd name="T1" fmla="*/ 35 h 36"/>
                <a:gd name="T2" fmla="*/ 0 w 70"/>
                <a:gd name="T3" fmla="*/ 35 h 36"/>
                <a:gd name="T4" fmla="*/ 0 w 70"/>
                <a:gd name="T5" fmla="*/ 0 h 36"/>
                <a:gd name="T6" fmla="*/ 69 w 70"/>
                <a:gd name="T7" fmla="*/ 0 h 36"/>
                <a:gd name="T8" fmla="*/ 69 w 70"/>
                <a:gd name="T9" fmla="*/ 35 h 36"/>
              </a:gdLst>
              <a:ahLst/>
              <a:cxnLst>
                <a:cxn ang="0">
                  <a:pos x="T0" y="T1"/>
                </a:cxn>
                <a:cxn ang="0">
                  <a:pos x="T2" y="T3"/>
                </a:cxn>
                <a:cxn ang="0">
                  <a:pos x="T4" y="T5"/>
                </a:cxn>
                <a:cxn ang="0">
                  <a:pos x="T6" y="T7"/>
                </a:cxn>
                <a:cxn ang="0">
                  <a:pos x="T8" y="T9"/>
                </a:cxn>
              </a:cxnLst>
              <a:rect l="0" t="0" r="r" b="b"/>
              <a:pathLst>
                <a:path w="70" h="36">
                  <a:moveTo>
                    <a:pt x="69" y="35"/>
                  </a:moveTo>
                  <a:lnTo>
                    <a:pt x="0" y="35"/>
                  </a:lnTo>
                  <a:lnTo>
                    <a:pt x="0" y="0"/>
                  </a:lnTo>
                  <a:lnTo>
                    <a:pt x="69" y="0"/>
                  </a:lnTo>
                  <a:lnTo>
                    <a:pt x="69" y="35"/>
                  </a:lnTo>
                </a:path>
              </a:pathLst>
            </a:custGeom>
            <a:solidFill>
              <a:srgbClr val="9D9D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179" name="Picture 179">
              <a:extLst>
                <a:ext uri="{FF2B5EF4-FFF2-40B4-BE49-F238E27FC236}">
                  <a16:creationId xmlns:a16="http://schemas.microsoft.com/office/drawing/2014/main" id="{FCBFB0FD-A25B-41E3-D41F-0EB07333B69C}"/>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3003550" y="31416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0" name="Picture 180">
              <a:extLst>
                <a:ext uri="{FF2B5EF4-FFF2-40B4-BE49-F238E27FC236}">
                  <a16:creationId xmlns:a16="http://schemas.microsoft.com/office/drawing/2014/main" id="{15D8A319-9B61-2FA2-D88F-724107A6A41D}"/>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3003550" y="31289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1" name="Picture 181">
              <a:extLst>
                <a:ext uri="{FF2B5EF4-FFF2-40B4-BE49-F238E27FC236}">
                  <a16:creationId xmlns:a16="http://schemas.microsoft.com/office/drawing/2014/main" id="{1105D3BD-7CA1-8043-A6E3-92AA0597949F}"/>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3003550" y="31416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2" name="Picture 182">
              <a:extLst>
                <a:ext uri="{FF2B5EF4-FFF2-40B4-BE49-F238E27FC236}">
                  <a16:creationId xmlns:a16="http://schemas.microsoft.com/office/drawing/2014/main" id="{A189FDE9-4B22-0565-086A-870EC3E56A12}"/>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3003550" y="31416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3" name="Picture 183">
              <a:extLst>
                <a:ext uri="{FF2B5EF4-FFF2-40B4-BE49-F238E27FC236}">
                  <a16:creationId xmlns:a16="http://schemas.microsoft.com/office/drawing/2014/main" id="{D0A1560E-F9C6-BFEC-8369-1FF849B46913}"/>
                </a:ext>
              </a:extLst>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3003550" y="31416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 name="Freeform 184">
              <a:extLst>
                <a:ext uri="{FF2B5EF4-FFF2-40B4-BE49-F238E27FC236}">
                  <a16:creationId xmlns:a16="http://schemas.microsoft.com/office/drawing/2014/main" id="{C9B7C9C5-BA98-CB6A-DE72-C7B9EBF84172}"/>
                </a:ext>
              </a:extLst>
            </p:cNvPr>
            <p:cNvSpPr>
              <a:spLocks noChangeArrowheads="1"/>
            </p:cNvSpPr>
            <p:nvPr/>
          </p:nvSpPr>
          <p:spPr bwMode="auto">
            <a:xfrm>
              <a:off x="3016250" y="3154363"/>
              <a:ext cx="25400" cy="3175"/>
            </a:xfrm>
            <a:custGeom>
              <a:avLst/>
              <a:gdLst>
                <a:gd name="T0" fmla="*/ 70 w 71"/>
                <a:gd name="T1" fmla="*/ 9 h 10"/>
                <a:gd name="T2" fmla="*/ 0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9"/>
                  </a:lnTo>
                  <a:lnTo>
                    <a:pt x="0" y="0"/>
                  </a:lnTo>
                  <a:lnTo>
                    <a:pt x="70" y="9"/>
                  </a:lnTo>
                </a:path>
              </a:pathLst>
            </a:custGeom>
            <a:solidFill>
              <a:srgbClr val="453A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85" name="Freeform 185">
              <a:extLst>
                <a:ext uri="{FF2B5EF4-FFF2-40B4-BE49-F238E27FC236}">
                  <a16:creationId xmlns:a16="http://schemas.microsoft.com/office/drawing/2014/main" id="{C20608E1-D663-047C-3BC5-99908BB4779E}"/>
                </a:ext>
              </a:extLst>
            </p:cNvPr>
            <p:cNvSpPr>
              <a:spLocks noChangeArrowheads="1"/>
            </p:cNvSpPr>
            <p:nvPr/>
          </p:nvSpPr>
          <p:spPr bwMode="auto">
            <a:xfrm>
              <a:off x="3016250" y="3135313"/>
              <a:ext cx="38100" cy="6350"/>
            </a:xfrm>
            <a:custGeom>
              <a:avLst/>
              <a:gdLst>
                <a:gd name="T0" fmla="*/ 70 w 106"/>
                <a:gd name="T1" fmla="*/ 17 h 18"/>
                <a:gd name="T2" fmla="*/ 0 w 106"/>
                <a:gd name="T3" fmla="*/ 9 h 18"/>
                <a:gd name="T4" fmla="*/ 34 w 106"/>
                <a:gd name="T5" fmla="*/ 0 h 18"/>
                <a:gd name="T6" fmla="*/ 105 w 106"/>
                <a:gd name="T7" fmla="*/ 9 h 18"/>
                <a:gd name="T8" fmla="*/ 70 w 106"/>
                <a:gd name="T9" fmla="*/ 17 h 18"/>
              </a:gdLst>
              <a:ahLst/>
              <a:cxnLst>
                <a:cxn ang="0">
                  <a:pos x="T0" y="T1"/>
                </a:cxn>
                <a:cxn ang="0">
                  <a:pos x="T2" y="T3"/>
                </a:cxn>
                <a:cxn ang="0">
                  <a:pos x="T4" y="T5"/>
                </a:cxn>
                <a:cxn ang="0">
                  <a:pos x="T6" y="T7"/>
                </a:cxn>
                <a:cxn ang="0">
                  <a:pos x="T8" y="T9"/>
                </a:cxn>
              </a:cxnLst>
              <a:rect l="0" t="0" r="r" b="b"/>
              <a:pathLst>
                <a:path w="106" h="18">
                  <a:moveTo>
                    <a:pt x="70" y="17"/>
                  </a:moveTo>
                  <a:lnTo>
                    <a:pt x="0" y="9"/>
                  </a:lnTo>
                  <a:lnTo>
                    <a:pt x="34" y="0"/>
                  </a:lnTo>
                  <a:lnTo>
                    <a:pt x="105" y="9"/>
                  </a:lnTo>
                  <a:lnTo>
                    <a:pt x="70" y="17"/>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86" name="Freeform 186">
              <a:extLst>
                <a:ext uri="{FF2B5EF4-FFF2-40B4-BE49-F238E27FC236}">
                  <a16:creationId xmlns:a16="http://schemas.microsoft.com/office/drawing/2014/main" id="{C9637C13-9A77-11C7-513F-3EE7B5A96273}"/>
                </a:ext>
              </a:extLst>
            </p:cNvPr>
            <p:cNvSpPr>
              <a:spLocks noChangeArrowheads="1"/>
            </p:cNvSpPr>
            <p:nvPr/>
          </p:nvSpPr>
          <p:spPr bwMode="auto">
            <a:xfrm>
              <a:off x="3016250" y="3141663"/>
              <a:ext cx="25400" cy="15875"/>
            </a:xfrm>
            <a:custGeom>
              <a:avLst/>
              <a:gdLst>
                <a:gd name="T0" fmla="*/ 70 w 71"/>
                <a:gd name="T1" fmla="*/ 44 h 45"/>
                <a:gd name="T2" fmla="*/ 0 w 71"/>
                <a:gd name="T3" fmla="*/ 35 h 45"/>
                <a:gd name="T4" fmla="*/ 0 w 71"/>
                <a:gd name="T5" fmla="*/ 0 h 45"/>
                <a:gd name="T6" fmla="*/ 70 w 71"/>
                <a:gd name="T7" fmla="*/ 0 h 45"/>
                <a:gd name="T8" fmla="*/ 70 w 71"/>
                <a:gd name="T9" fmla="*/ 44 h 45"/>
              </a:gdLst>
              <a:ahLst/>
              <a:cxnLst>
                <a:cxn ang="0">
                  <a:pos x="T0" y="T1"/>
                </a:cxn>
                <a:cxn ang="0">
                  <a:pos x="T2" y="T3"/>
                </a:cxn>
                <a:cxn ang="0">
                  <a:pos x="T4" y="T5"/>
                </a:cxn>
                <a:cxn ang="0">
                  <a:pos x="T6" y="T7"/>
                </a:cxn>
                <a:cxn ang="0">
                  <a:pos x="T8" y="T9"/>
                </a:cxn>
              </a:cxnLst>
              <a:rect l="0" t="0" r="r" b="b"/>
              <a:pathLst>
                <a:path w="71" h="45">
                  <a:moveTo>
                    <a:pt x="70" y="44"/>
                  </a:moveTo>
                  <a:lnTo>
                    <a:pt x="0" y="35"/>
                  </a:lnTo>
                  <a:lnTo>
                    <a:pt x="0" y="0"/>
                  </a:lnTo>
                  <a:lnTo>
                    <a:pt x="70" y="0"/>
                  </a:lnTo>
                  <a:lnTo>
                    <a:pt x="70" y="44"/>
                  </a:lnTo>
                </a:path>
              </a:pathLst>
            </a:custGeom>
            <a:solidFill>
              <a:srgbClr val="9696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87" name="Freeform 187">
              <a:extLst>
                <a:ext uri="{FF2B5EF4-FFF2-40B4-BE49-F238E27FC236}">
                  <a16:creationId xmlns:a16="http://schemas.microsoft.com/office/drawing/2014/main" id="{3D9A61AA-B2E7-AFB5-0F01-2F22FF57B0FB}"/>
                </a:ext>
              </a:extLst>
            </p:cNvPr>
            <p:cNvSpPr>
              <a:spLocks noChangeArrowheads="1"/>
            </p:cNvSpPr>
            <p:nvPr/>
          </p:nvSpPr>
          <p:spPr bwMode="auto">
            <a:xfrm>
              <a:off x="3016250" y="314166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9696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88" name="Freeform 188">
              <a:extLst>
                <a:ext uri="{FF2B5EF4-FFF2-40B4-BE49-F238E27FC236}">
                  <a16:creationId xmlns:a16="http://schemas.microsoft.com/office/drawing/2014/main" id="{A6A46581-5EFA-77D8-90F3-1D82E5DE2522}"/>
                </a:ext>
              </a:extLst>
            </p:cNvPr>
            <p:cNvSpPr>
              <a:spLocks noChangeArrowheads="1"/>
            </p:cNvSpPr>
            <p:nvPr/>
          </p:nvSpPr>
          <p:spPr bwMode="auto">
            <a:xfrm>
              <a:off x="3022600" y="3167063"/>
              <a:ext cx="28575" cy="3175"/>
            </a:xfrm>
            <a:custGeom>
              <a:avLst/>
              <a:gdLst>
                <a:gd name="T0" fmla="*/ 69 w 79"/>
                <a:gd name="T1" fmla="*/ 8 h 9"/>
                <a:gd name="T2" fmla="*/ 0 w 79"/>
                <a:gd name="T3" fmla="*/ 0 h 9"/>
                <a:gd name="T4" fmla="*/ 16 w 79"/>
                <a:gd name="T5" fmla="*/ 0 h 9"/>
                <a:gd name="T6" fmla="*/ 78 w 79"/>
                <a:gd name="T7" fmla="*/ 8 h 9"/>
                <a:gd name="T8" fmla="*/ 69 w 79"/>
                <a:gd name="T9" fmla="*/ 8 h 9"/>
              </a:gdLst>
              <a:ahLst/>
              <a:cxnLst>
                <a:cxn ang="0">
                  <a:pos x="T0" y="T1"/>
                </a:cxn>
                <a:cxn ang="0">
                  <a:pos x="T2" y="T3"/>
                </a:cxn>
                <a:cxn ang="0">
                  <a:pos x="T4" y="T5"/>
                </a:cxn>
                <a:cxn ang="0">
                  <a:pos x="T6" y="T7"/>
                </a:cxn>
                <a:cxn ang="0">
                  <a:pos x="T8" y="T9"/>
                </a:cxn>
              </a:cxnLst>
              <a:rect l="0" t="0" r="r" b="b"/>
              <a:pathLst>
                <a:path w="79" h="9">
                  <a:moveTo>
                    <a:pt x="69" y="8"/>
                  </a:moveTo>
                  <a:lnTo>
                    <a:pt x="0" y="0"/>
                  </a:lnTo>
                  <a:lnTo>
                    <a:pt x="16" y="0"/>
                  </a:lnTo>
                  <a:lnTo>
                    <a:pt x="78" y="8"/>
                  </a:lnTo>
                  <a:lnTo>
                    <a:pt x="69" y="8"/>
                  </a:lnTo>
                </a:path>
              </a:pathLst>
            </a:custGeom>
            <a:solidFill>
              <a:srgbClr val="533F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89" name="Freeform 189">
              <a:extLst>
                <a:ext uri="{FF2B5EF4-FFF2-40B4-BE49-F238E27FC236}">
                  <a16:creationId xmlns:a16="http://schemas.microsoft.com/office/drawing/2014/main" id="{806D2F7D-494C-6013-1985-FD4E10B0C9BE}"/>
                </a:ext>
              </a:extLst>
            </p:cNvPr>
            <p:cNvSpPr>
              <a:spLocks noChangeArrowheads="1"/>
            </p:cNvSpPr>
            <p:nvPr/>
          </p:nvSpPr>
          <p:spPr bwMode="auto">
            <a:xfrm>
              <a:off x="3022600" y="3167063"/>
              <a:ext cx="28575" cy="3175"/>
            </a:xfrm>
            <a:custGeom>
              <a:avLst/>
              <a:gdLst>
                <a:gd name="T0" fmla="*/ 69 w 79"/>
                <a:gd name="T1" fmla="*/ 8 h 9"/>
                <a:gd name="T2" fmla="*/ 0 w 79"/>
                <a:gd name="T3" fmla="*/ 0 h 9"/>
                <a:gd name="T4" fmla="*/ 16 w 79"/>
                <a:gd name="T5" fmla="*/ 0 h 9"/>
                <a:gd name="T6" fmla="*/ 78 w 79"/>
                <a:gd name="T7" fmla="*/ 0 h 9"/>
                <a:gd name="T8" fmla="*/ 69 w 79"/>
                <a:gd name="T9" fmla="*/ 8 h 9"/>
              </a:gdLst>
              <a:ahLst/>
              <a:cxnLst>
                <a:cxn ang="0">
                  <a:pos x="T0" y="T1"/>
                </a:cxn>
                <a:cxn ang="0">
                  <a:pos x="T2" y="T3"/>
                </a:cxn>
                <a:cxn ang="0">
                  <a:pos x="T4" y="T5"/>
                </a:cxn>
                <a:cxn ang="0">
                  <a:pos x="T6" y="T7"/>
                </a:cxn>
                <a:cxn ang="0">
                  <a:pos x="T8" y="T9"/>
                </a:cxn>
              </a:cxnLst>
              <a:rect l="0" t="0" r="r" b="b"/>
              <a:pathLst>
                <a:path w="79" h="9">
                  <a:moveTo>
                    <a:pt x="69" y="8"/>
                  </a:moveTo>
                  <a:lnTo>
                    <a:pt x="0" y="0"/>
                  </a:lnTo>
                  <a:lnTo>
                    <a:pt x="16" y="0"/>
                  </a:lnTo>
                  <a:lnTo>
                    <a:pt x="78" y="0"/>
                  </a:lnTo>
                  <a:lnTo>
                    <a:pt x="69" y="8"/>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90" name="Freeform 190">
              <a:extLst>
                <a:ext uri="{FF2B5EF4-FFF2-40B4-BE49-F238E27FC236}">
                  <a16:creationId xmlns:a16="http://schemas.microsoft.com/office/drawing/2014/main" id="{4DFF93B8-DE26-4948-7B04-491A5FA9BFD8}"/>
                </a:ext>
              </a:extLst>
            </p:cNvPr>
            <p:cNvSpPr>
              <a:spLocks noChangeArrowheads="1"/>
            </p:cNvSpPr>
            <p:nvPr/>
          </p:nvSpPr>
          <p:spPr bwMode="auto">
            <a:xfrm>
              <a:off x="3022600" y="3163888"/>
              <a:ext cx="25400" cy="3175"/>
            </a:xfrm>
            <a:custGeom>
              <a:avLst/>
              <a:gdLst>
                <a:gd name="T0" fmla="*/ 69 w 70"/>
                <a:gd name="T1" fmla="*/ 9 h 10"/>
                <a:gd name="T2" fmla="*/ 0 w 70"/>
                <a:gd name="T3" fmla="*/ 0 h 10"/>
                <a:gd name="T4" fmla="*/ 0 w 70"/>
                <a:gd name="T5" fmla="*/ 0 h 10"/>
                <a:gd name="T6" fmla="*/ 60 w 70"/>
                <a:gd name="T7" fmla="*/ 9 h 10"/>
                <a:gd name="T8" fmla="*/ 69 w 70"/>
                <a:gd name="T9" fmla="*/ 9 h 10"/>
              </a:gdLst>
              <a:ahLst/>
              <a:cxnLst>
                <a:cxn ang="0">
                  <a:pos x="T0" y="T1"/>
                </a:cxn>
                <a:cxn ang="0">
                  <a:pos x="T2" y="T3"/>
                </a:cxn>
                <a:cxn ang="0">
                  <a:pos x="T4" y="T5"/>
                </a:cxn>
                <a:cxn ang="0">
                  <a:pos x="T6" y="T7"/>
                </a:cxn>
                <a:cxn ang="0">
                  <a:pos x="T8" y="T9"/>
                </a:cxn>
              </a:cxnLst>
              <a:rect l="0" t="0" r="r" b="b"/>
              <a:pathLst>
                <a:path w="70" h="10">
                  <a:moveTo>
                    <a:pt x="69" y="9"/>
                  </a:moveTo>
                  <a:lnTo>
                    <a:pt x="0" y="0"/>
                  </a:lnTo>
                  <a:lnTo>
                    <a:pt x="0" y="0"/>
                  </a:lnTo>
                  <a:lnTo>
                    <a:pt x="60" y="9"/>
                  </a:lnTo>
                  <a:lnTo>
                    <a:pt x="69"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91" name="Freeform 191">
              <a:extLst>
                <a:ext uri="{FF2B5EF4-FFF2-40B4-BE49-F238E27FC236}">
                  <a16:creationId xmlns:a16="http://schemas.microsoft.com/office/drawing/2014/main" id="{9F0251BD-6E65-F1EF-0350-91531666D0B1}"/>
                </a:ext>
              </a:extLst>
            </p:cNvPr>
            <p:cNvSpPr>
              <a:spLocks noChangeArrowheads="1"/>
            </p:cNvSpPr>
            <p:nvPr/>
          </p:nvSpPr>
          <p:spPr bwMode="auto">
            <a:xfrm>
              <a:off x="3044825" y="3160713"/>
              <a:ext cx="9525" cy="3175"/>
            </a:xfrm>
            <a:custGeom>
              <a:avLst/>
              <a:gdLst>
                <a:gd name="T0" fmla="*/ 18 w 28"/>
                <a:gd name="T1" fmla="*/ 0 h 10"/>
                <a:gd name="T2" fmla="*/ 27 w 28"/>
                <a:gd name="T3" fmla="*/ 0 h 10"/>
                <a:gd name="T4" fmla="*/ 18 w 28"/>
                <a:gd name="T5" fmla="*/ 9 h 10"/>
                <a:gd name="T6" fmla="*/ 0 w 28"/>
                <a:gd name="T7" fmla="*/ 9 h 10"/>
                <a:gd name="T8" fmla="*/ 0 w 28"/>
                <a:gd name="T9" fmla="*/ 9 h 10"/>
                <a:gd name="T10" fmla="*/ 0 w 28"/>
                <a:gd name="T11" fmla="*/ 9 h 10"/>
                <a:gd name="T12" fmla="*/ 18 w 2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18" y="0"/>
                  </a:moveTo>
                  <a:lnTo>
                    <a:pt x="27" y="0"/>
                  </a:lnTo>
                  <a:lnTo>
                    <a:pt x="18" y="9"/>
                  </a:lnTo>
                  <a:lnTo>
                    <a:pt x="0" y="9"/>
                  </a:lnTo>
                  <a:lnTo>
                    <a:pt x="0" y="9"/>
                  </a:lnTo>
                  <a:lnTo>
                    <a:pt x="0" y="9"/>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92" name="Freeform 192">
              <a:extLst>
                <a:ext uri="{FF2B5EF4-FFF2-40B4-BE49-F238E27FC236}">
                  <a16:creationId xmlns:a16="http://schemas.microsoft.com/office/drawing/2014/main" id="{AA433775-9463-A304-EA28-F35D2C55F3BC}"/>
                </a:ext>
              </a:extLst>
            </p:cNvPr>
            <p:cNvSpPr>
              <a:spLocks noChangeArrowheads="1"/>
            </p:cNvSpPr>
            <p:nvPr/>
          </p:nvSpPr>
          <p:spPr bwMode="auto">
            <a:xfrm>
              <a:off x="3044825" y="3160713"/>
              <a:ext cx="9525" cy="3175"/>
            </a:xfrm>
            <a:custGeom>
              <a:avLst/>
              <a:gdLst>
                <a:gd name="T0" fmla="*/ 18 w 28"/>
                <a:gd name="T1" fmla="*/ 0 h 10"/>
                <a:gd name="T2" fmla="*/ 27 w 28"/>
                <a:gd name="T3" fmla="*/ 0 h 10"/>
                <a:gd name="T4" fmla="*/ 18 w 28"/>
                <a:gd name="T5" fmla="*/ 0 h 10"/>
                <a:gd name="T6" fmla="*/ 0 w 28"/>
                <a:gd name="T7" fmla="*/ 9 h 10"/>
                <a:gd name="T8" fmla="*/ 0 w 28"/>
                <a:gd name="T9" fmla="*/ 0 h 10"/>
                <a:gd name="T10" fmla="*/ 0 w 28"/>
                <a:gd name="T11" fmla="*/ 0 h 10"/>
                <a:gd name="T12" fmla="*/ 18 w 2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18" y="0"/>
                  </a:moveTo>
                  <a:lnTo>
                    <a:pt x="27" y="0"/>
                  </a:lnTo>
                  <a:lnTo>
                    <a:pt x="18" y="0"/>
                  </a:lnTo>
                  <a:lnTo>
                    <a:pt x="0" y="9"/>
                  </a:lnTo>
                  <a:lnTo>
                    <a:pt x="0" y="0"/>
                  </a:lnTo>
                  <a:lnTo>
                    <a:pt x="0" y="0"/>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93" name="Freeform 193">
              <a:extLst>
                <a:ext uri="{FF2B5EF4-FFF2-40B4-BE49-F238E27FC236}">
                  <a16:creationId xmlns:a16="http://schemas.microsoft.com/office/drawing/2014/main" id="{4BAF47A9-E4F6-27D6-2BBF-BA93C88C55AD}"/>
                </a:ext>
              </a:extLst>
            </p:cNvPr>
            <p:cNvSpPr>
              <a:spLocks noChangeArrowheads="1"/>
            </p:cNvSpPr>
            <p:nvPr/>
          </p:nvSpPr>
          <p:spPr bwMode="auto">
            <a:xfrm>
              <a:off x="3044825" y="3157538"/>
              <a:ext cx="9525" cy="3175"/>
            </a:xfrm>
            <a:custGeom>
              <a:avLst/>
              <a:gdLst>
                <a:gd name="T0" fmla="*/ 18 w 28"/>
                <a:gd name="T1" fmla="*/ 0 h 10"/>
                <a:gd name="T2" fmla="*/ 27 w 28"/>
                <a:gd name="T3" fmla="*/ 0 h 10"/>
                <a:gd name="T4" fmla="*/ 18 w 28"/>
                <a:gd name="T5" fmla="*/ 9 h 10"/>
                <a:gd name="T6" fmla="*/ 0 w 28"/>
                <a:gd name="T7" fmla="*/ 9 h 10"/>
                <a:gd name="T8" fmla="*/ 0 w 28"/>
                <a:gd name="T9" fmla="*/ 9 h 10"/>
                <a:gd name="T10" fmla="*/ 0 w 28"/>
                <a:gd name="T11" fmla="*/ 9 h 10"/>
                <a:gd name="T12" fmla="*/ 18 w 2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18" y="0"/>
                  </a:moveTo>
                  <a:lnTo>
                    <a:pt x="27" y="0"/>
                  </a:lnTo>
                  <a:lnTo>
                    <a:pt x="18" y="9"/>
                  </a:lnTo>
                  <a:lnTo>
                    <a:pt x="0" y="9"/>
                  </a:lnTo>
                  <a:lnTo>
                    <a:pt x="0" y="9"/>
                  </a:lnTo>
                  <a:lnTo>
                    <a:pt x="0" y="9"/>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94" name="Freeform 194">
              <a:extLst>
                <a:ext uri="{FF2B5EF4-FFF2-40B4-BE49-F238E27FC236}">
                  <a16:creationId xmlns:a16="http://schemas.microsoft.com/office/drawing/2014/main" id="{F4173E0C-A0AA-C157-70FA-A69C151DB332}"/>
                </a:ext>
              </a:extLst>
            </p:cNvPr>
            <p:cNvSpPr>
              <a:spLocks noChangeArrowheads="1"/>
            </p:cNvSpPr>
            <p:nvPr/>
          </p:nvSpPr>
          <p:spPr bwMode="auto">
            <a:xfrm>
              <a:off x="3044825" y="3157538"/>
              <a:ext cx="6350" cy="3175"/>
            </a:xfrm>
            <a:custGeom>
              <a:avLst/>
              <a:gdLst>
                <a:gd name="T0" fmla="*/ 18 w 19"/>
                <a:gd name="T1" fmla="*/ 0 h 10"/>
                <a:gd name="T2" fmla="*/ 18 w 19"/>
                <a:gd name="T3" fmla="*/ 0 h 10"/>
                <a:gd name="T4" fmla="*/ 18 w 19"/>
                <a:gd name="T5" fmla="*/ 0 h 10"/>
                <a:gd name="T6" fmla="*/ 0 w 19"/>
                <a:gd name="T7" fmla="*/ 9 h 10"/>
                <a:gd name="T8" fmla="*/ 0 w 19"/>
                <a:gd name="T9" fmla="*/ 9 h 10"/>
                <a:gd name="T10" fmla="*/ 0 w 19"/>
                <a:gd name="T11" fmla="*/ 0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0"/>
                  </a:lnTo>
                  <a:lnTo>
                    <a:pt x="18" y="0"/>
                  </a:lnTo>
                  <a:lnTo>
                    <a:pt x="0" y="9"/>
                  </a:lnTo>
                  <a:lnTo>
                    <a:pt x="0" y="9"/>
                  </a:lnTo>
                  <a:lnTo>
                    <a:pt x="0" y="0"/>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195" name="Picture 195">
              <a:extLst>
                <a:ext uri="{FF2B5EF4-FFF2-40B4-BE49-F238E27FC236}">
                  <a16:creationId xmlns:a16="http://schemas.microsoft.com/office/drawing/2014/main" id="{F271CEB0-81D8-E7C8-1F39-A9E68A69EECC}"/>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3006725" y="315118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6" name="Freeform 196">
              <a:extLst>
                <a:ext uri="{FF2B5EF4-FFF2-40B4-BE49-F238E27FC236}">
                  <a16:creationId xmlns:a16="http://schemas.microsoft.com/office/drawing/2014/main" id="{E951A563-CFD6-9EE3-07CA-1C99F63FB333}"/>
                </a:ext>
              </a:extLst>
            </p:cNvPr>
            <p:cNvSpPr>
              <a:spLocks noChangeArrowheads="1"/>
            </p:cNvSpPr>
            <p:nvPr/>
          </p:nvSpPr>
          <p:spPr bwMode="auto">
            <a:xfrm>
              <a:off x="3044825" y="3154363"/>
              <a:ext cx="6350" cy="3175"/>
            </a:xfrm>
            <a:custGeom>
              <a:avLst/>
              <a:gdLst>
                <a:gd name="T0" fmla="*/ 18 w 19"/>
                <a:gd name="T1" fmla="*/ 0 h 10"/>
                <a:gd name="T2" fmla="*/ 18 w 19"/>
                <a:gd name="T3" fmla="*/ 0 h 10"/>
                <a:gd name="T4" fmla="*/ 18 w 19"/>
                <a:gd name="T5" fmla="*/ 0 h 10"/>
                <a:gd name="T6" fmla="*/ 0 w 19"/>
                <a:gd name="T7" fmla="*/ 9 h 10"/>
                <a:gd name="T8" fmla="*/ 0 w 19"/>
                <a:gd name="T9" fmla="*/ 9 h 10"/>
                <a:gd name="T10" fmla="*/ 0 w 19"/>
                <a:gd name="T11" fmla="*/ 0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0"/>
                  </a:lnTo>
                  <a:lnTo>
                    <a:pt x="18" y="0"/>
                  </a:lnTo>
                  <a:lnTo>
                    <a:pt x="0" y="9"/>
                  </a:lnTo>
                  <a:lnTo>
                    <a:pt x="0" y="9"/>
                  </a:lnTo>
                  <a:lnTo>
                    <a:pt x="0" y="0"/>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197" name="Freeform 197">
              <a:extLst>
                <a:ext uri="{FF2B5EF4-FFF2-40B4-BE49-F238E27FC236}">
                  <a16:creationId xmlns:a16="http://schemas.microsoft.com/office/drawing/2014/main" id="{CDE8EA9D-5B95-D47E-9FE8-439AE959CC10}"/>
                </a:ext>
              </a:extLst>
            </p:cNvPr>
            <p:cNvSpPr>
              <a:spLocks noChangeArrowheads="1"/>
            </p:cNvSpPr>
            <p:nvPr/>
          </p:nvSpPr>
          <p:spPr bwMode="auto">
            <a:xfrm>
              <a:off x="3044825" y="3151188"/>
              <a:ext cx="6350" cy="3175"/>
            </a:xfrm>
            <a:custGeom>
              <a:avLst/>
              <a:gdLst>
                <a:gd name="T0" fmla="*/ 18 w 19"/>
                <a:gd name="T1" fmla="*/ 0 h 10"/>
                <a:gd name="T2" fmla="*/ 18 w 19"/>
                <a:gd name="T3" fmla="*/ 0 h 10"/>
                <a:gd name="T4" fmla="*/ 18 w 19"/>
                <a:gd name="T5" fmla="*/ 0 h 10"/>
                <a:gd name="T6" fmla="*/ 0 w 19"/>
                <a:gd name="T7" fmla="*/ 9 h 10"/>
                <a:gd name="T8" fmla="*/ 0 w 19"/>
                <a:gd name="T9" fmla="*/ 9 h 10"/>
                <a:gd name="T10" fmla="*/ 0 w 19"/>
                <a:gd name="T11" fmla="*/ 9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0"/>
                  </a:lnTo>
                  <a:lnTo>
                    <a:pt x="18" y="0"/>
                  </a:lnTo>
                  <a:lnTo>
                    <a:pt x="0" y="9"/>
                  </a:lnTo>
                  <a:lnTo>
                    <a:pt x="0" y="9"/>
                  </a:lnTo>
                  <a:lnTo>
                    <a:pt x="0" y="9"/>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198" name="Picture 198">
              <a:extLst>
                <a:ext uri="{FF2B5EF4-FFF2-40B4-BE49-F238E27FC236}">
                  <a16:creationId xmlns:a16="http://schemas.microsoft.com/office/drawing/2014/main" id="{D73837EC-C145-B996-469C-CBA0C2E2195F}"/>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3006725" y="31543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9" name="Freeform 199">
              <a:extLst>
                <a:ext uri="{FF2B5EF4-FFF2-40B4-BE49-F238E27FC236}">
                  <a16:creationId xmlns:a16="http://schemas.microsoft.com/office/drawing/2014/main" id="{8C32E8FF-F641-3E47-AC26-D6BF21F05F05}"/>
                </a:ext>
              </a:extLst>
            </p:cNvPr>
            <p:cNvSpPr>
              <a:spLocks noChangeArrowheads="1"/>
            </p:cNvSpPr>
            <p:nvPr/>
          </p:nvSpPr>
          <p:spPr bwMode="auto">
            <a:xfrm>
              <a:off x="3019425" y="3167063"/>
              <a:ext cx="25400" cy="3175"/>
            </a:xfrm>
            <a:custGeom>
              <a:avLst/>
              <a:gdLst>
                <a:gd name="T0" fmla="*/ 61 w 70"/>
                <a:gd name="T1" fmla="*/ 8 h 9"/>
                <a:gd name="T2" fmla="*/ 0 w 70"/>
                <a:gd name="T3" fmla="*/ 0 h 9"/>
                <a:gd name="T4" fmla="*/ 0 w 70"/>
                <a:gd name="T5" fmla="*/ 0 h 9"/>
                <a:gd name="T6" fmla="*/ 69 w 70"/>
                <a:gd name="T7" fmla="*/ 8 h 9"/>
                <a:gd name="T8" fmla="*/ 61 w 70"/>
                <a:gd name="T9" fmla="*/ 8 h 9"/>
              </a:gdLst>
              <a:ahLst/>
              <a:cxnLst>
                <a:cxn ang="0">
                  <a:pos x="T0" y="T1"/>
                </a:cxn>
                <a:cxn ang="0">
                  <a:pos x="T2" y="T3"/>
                </a:cxn>
                <a:cxn ang="0">
                  <a:pos x="T4" y="T5"/>
                </a:cxn>
                <a:cxn ang="0">
                  <a:pos x="T6" y="T7"/>
                </a:cxn>
                <a:cxn ang="0">
                  <a:pos x="T8" y="T9"/>
                </a:cxn>
              </a:cxnLst>
              <a:rect l="0" t="0" r="r" b="b"/>
              <a:pathLst>
                <a:path w="70" h="9">
                  <a:moveTo>
                    <a:pt x="61" y="8"/>
                  </a:moveTo>
                  <a:lnTo>
                    <a:pt x="0" y="0"/>
                  </a:lnTo>
                  <a:lnTo>
                    <a:pt x="0" y="0"/>
                  </a:lnTo>
                  <a:lnTo>
                    <a:pt x="69" y="8"/>
                  </a:lnTo>
                  <a:lnTo>
                    <a:pt x="61" y="8"/>
                  </a:lnTo>
                </a:path>
              </a:pathLst>
            </a:custGeom>
            <a:solidFill>
              <a:srgbClr val="533F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00" name="Freeform 200">
              <a:extLst>
                <a:ext uri="{FF2B5EF4-FFF2-40B4-BE49-F238E27FC236}">
                  <a16:creationId xmlns:a16="http://schemas.microsoft.com/office/drawing/2014/main" id="{77CE771A-D3A4-F168-134A-2453FA88AD2D}"/>
                </a:ext>
              </a:extLst>
            </p:cNvPr>
            <p:cNvSpPr>
              <a:spLocks noChangeArrowheads="1"/>
            </p:cNvSpPr>
            <p:nvPr/>
          </p:nvSpPr>
          <p:spPr bwMode="auto">
            <a:xfrm>
              <a:off x="3019425" y="3167063"/>
              <a:ext cx="25400" cy="3175"/>
            </a:xfrm>
            <a:custGeom>
              <a:avLst/>
              <a:gdLst>
                <a:gd name="T0" fmla="*/ 61 w 70"/>
                <a:gd name="T1" fmla="*/ 8 h 9"/>
                <a:gd name="T2" fmla="*/ 0 w 70"/>
                <a:gd name="T3" fmla="*/ 0 h 9"/>
                <a:gd name="T4" fmla="*/ 0 w 70"/>
                <a:gd name="T5" fmla="*/ 0 h 9"/>
                <a:gd name="T6" fmla="*/ 69 w 70"/>
                <a:gd name="T7" fmla="*/ 8 h 9"/>
                <a:gd name="T8" fmla="*/ 61 w 70"/>
                <a:gd name="T9" fmla="*/ 8 h 9"/>
              </a:gdLst>
              <a:ahLst/>
              <a:cxnLst>
                <a:cxn ang="0">
                  <a:pos x="T0" y="T1"/>
                </a:cxn>
                <a:cxn ang="0">
                  <a:pos x="T2" y="T3"/>
                </a:cxn>
                <a:cxn ang="0">
                  <a:pos x="T4" y="T5"/>
                </a:cxn>
                <a:cxn ang="0">
                  <a:pos x="T6" y="T7"/>
                </a:cxn>
                <a:cxn ang="0">
                  <a:pos x="T8" y="T9"/>
                </a:cxn>
              </a:cxnLst>
              <a:rect l="0" t="0" r="r" b="b"/>
              <a:pathLst>
                <a:path w="70" h="9">
                  <a:moveTo>
                    <a:pt x="61" y="8"/>
                  </a:moveTo>
                  <a:lnTo>
                    <a:pt x="0" y="0"/>
                  </a:lnTo>
                  <a:lnTo>
                    <a:pt x="0" y="0"/>
                  </a:lnTo>
                  <a:lnTo>
                    <a:pt x="69" y="8"/>
                  </a:lnTo>
                  <a:lnTo>
                    <a:pt x="61" y="8"/>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01" name="Picture 201">
              <a:extLst>
                <a:ext uri="{FF2B5EF4-FFF2-40B4-BE49-F238E27FC236}">
                  <a16:creationId xmlns:a16="http://schemas.microsoft.com/office/drawing/2014/main" id="{8E7103FE-218F-CEA8-7D0A-24E96B4AD0E6}"/>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3003550" y="315118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2" name="Freeform 202">
              <a:extLst>
                <a:ext uri="{FF2B5EF4-FFF2-40B4-BE49-F238E27FC236}">
                  <a16:creationId xmlns:a16="http://schemas.microsoft.com/office/drawing/2014/main" id="{718F2EC8-970C-F7B9-20BA-5109BD93FAAE}"/>
                </a:ext>
              </a:extLst>
            </p:cNvPr>
            <p:cNvSpPr>
              <a:spLocks noChangeArrowheads="1"/>
            </p:cNvSpPr>
            <p:nvPr/>
          </p:nvSpPr>
          <p:spPr bwMode="auto">
            <a:xfrm>
              <a:off x="3019425" y="3163888"/>
              <a:ext cx="25400" cy="3175"/>
            </a:xfrm>
            <a:custGeom>
              <a:avLst/>
              <a:gdLst>
                <a:gd name="T0" fmla="*/ 69 w 70"/>
                <a:gd name="T1" fmla="*/ 9 h 10"/>
                <a:gd name="T2" fmla="*/ 0 w 70"/>
                <a:gd name="T3" fmla="*/ 9 h 10"/>
                <a:gd name="T4" fmla="*/ 0 w 70"/>
                <a:gd name="T5" fmla="*/ 0 h 10"/>
                <a:gd name="T6" fmla="*/ 69 w 70"/>
                <a:gd name="T7" fmla="*/ 9 h 10"/>
              </a:gdLst>
              <a:ahLst/>
              <a:cxnLst>
                <a:cxn ang="0">
                  <a:pos x="T0" y="T1"/>
                </a:cxn>
                <a:cxn ang="0">
                  <a:pos x="T2" y="T3"/>
                </a:cxn>
                <a:cxn ang="0">
                  <a:pos x="T4" y="T5"/>
                </a:cxn>
                <a:cxn ang="0">
                  <a:pos x="T6" y="T7"/>
                </a:cxn>
              </a:cxnLst>
              <a:rect l="0" t="0" r="r" b="b"/>
              <a:pathLst>
                <a:path w="70" h="10">
                  <a:moveTo>
                    <a:pt x="69" y="9"/>
                  </a:moveTo>
                  <a:lnTo>
                    <a:pt x="0" y="9"/>
                  </a:lnTo>
                  <a:lnTo>
                    <a:pt x="0" y="0"/>
                  </a:lnTo>
                  <a:lnTo>
                    <a:pt x="69" y="9"/>
                  </a:lnTo>
                </a:path>
              </a:pathLst>
            </a:custGeom>
            <a:solidFill>
              <a:srgbClr val="9D9D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03" name="Picture 203">
              <a:extLst>
                <a:ext uri="{FF2B5EF4-FFF2-40B4-BE49-F238E27FC236}">
                  <a16:creationId xmlns:a16="http://schemas.microsoft.com/office/drawing/2014/main" id="{178EB0DA-68A3-23C2-ADCB-5EC4B7BE0965}"/>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3003550" y="315118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 name="Freeform 204">
              <a:extLst>
                <a:ext uri="{FF2B5EF4-FFF2-40B4-BE49-F238E27FC236}">
                  <a16:creationId xmlns:a16="http://schemas.microsoft.com/office/drawing/2014/main" id="{48F6642B-070B-ED25-6C84-CD48F9EBCD8C}"/>
                </a:ext>
              </a:extLst>
            </p:cNvPr>
            <p:cNvSpPr>
              <a:spLocks noChangeArrowheads="1"/>
            </p:cNvSpPr>
            <p:nvPr/>
          </p:nvSpPr>
          <p:spPr bwMode="auto">
            <a:xfrm>
              <a:off x="3041650" y="3163888"/>
              <a:ext cx="15875" cy="6350"/>
            </a:xfrm>
            <a:custGeom>
              <a:avLst/>
              <a:gdLst>
                <a:gd name="T0" fmla="*/ 43 w 44"/>
                <a:gd name="T1" fmla="*/ 0 h 18"/>
                <a:gd name="T2" fmla="*/ 43 w 44"/>
                <a:gd name="T3" fmla="*/ 9 h 18"/>
                <a:gd name="T4" fmla="*/ 43 w 44"/>
                <a:gd name="T5" fmla="*/ 9 h 18"/>
                <a:gd name="T6" fmla="*/ 35 w 44"/>
                <a:gd name="T7" fmla="*/ 9 h 18"/>
                <a:gd name="T8" fmla="*/ 26 w 44"/>
                <a:gd name="T9" fmla="*/ 17 h 18"/>
                <a:gd name="T10" fmla="*/ 17 w 44"/>
                <a:gd name="T11" fmla="*/ 17 h 18"/>
                <a:gd name="T12" fmla="*/ 8 w 44"/>
                <a:gd name="T13" fmla="*/ 17 h 18"/>
                <a:gd name="T14" fmla="*/ 0 w 44"/>
                <a:gd name="T15" fmla="*/ 17 h 18"/>
                <a:gd name="T16" fmla="*/ 0 w 44"/>
                <a:gd name="T17" fmla="*/ 9 h 18"/>
                <a:gd name="T18" fmla="*/ 0 w 44"/>
                <a:gd name="T19" fmla="*/ 9 h 18"/>
                <a:gd name="T20" fmla="*/ 0 w 44"/>
                <a:gd name="T21" fmla="*/ 17 h 18"/>
                <a:gd name="T22" fmla="*/ 8 w 44"/>
                <a:gd name="T23" fmla="*/ 17 h 18"/>
                <a:gd name="T24" fmla="*/ 17 w 44"/>
                <a:gd name="T25" fmla="*/ 17 h 18"/>
                <a:gd name="T26" fmla="*/ 26 w 44"/>
                <a:gd name="T27" fmla="*/ 9 h 18"/>
                <a:gd name="T28" fmla="*/ 35 w 44"/>
                <a:gd name="T29" fmla="*/ 9 h 18"/>
                <a:gd name="T30" fmla="*/ 43 w 44"/>
                <a:gd name="T31" fmla="*/ 9 h 18"/>
                <a:gd name="T32" fmla="*/ 43 w 44"/>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8">
                  <a:moveTo>
                    <a:pt x="43" y="0"/>
                  </a:moveTo>
                  <a:lnTo>
                    <a:pt x="43" y="9"/>
                  </a:lnTo>
                  <a:lnTo>
                    <a:pt x="43" y="9"/>
                  </a:lnTo>
                  <a:lnTo>
                    <a:pt x="35" y="9"/>
                  </a:lnTo>
                  <a:lnTo>
                    <a:pt x="26" y="17"/>
                  </a:lnTo>
                  <a:lnTo>
                    <a:pt x="17" y="17"/>
                  </a:lnTo>
                  <a:lnTo>
                    <a:pt x="8" y="17"/>
                  </a:lnTo>
                  <a:lnTo>
                    <a:pt x="0" y="17"/>
                  </a:lnTo>
                  <a:lnTo>
                    <a:pt x="0" y="9"/>
                  </a:lnTo>
                  <a:lnTo>
                    <a:pt x="0" y="9"/>
                  </a:lnTo>
                  <a:lnTo>
                    <a:pt x="0" y="17"/>
                  </a:lnTo>
                  <a:lnTo>
                    <a:pt x="8" y="17"/>
                  </a:lnTo>
                  <a:lnTo>
                    <a:pt x="17" y="17"/>
                  </a:lnTo>
                  <a:lnTo>
                    <a:pt x="26" y="9"/>
                  </a:lnTo>
                  <a:lnTo>
                    <a:pt x="35" y="9"/>
                  </a:lnTo>
                  <a:lnTo>
                    <a:pt x="43" y="9"/>
                  </a:lnTo>
                  <a:lnTo>
                    <a:pt x="43" y="0"/>
                  </a:lnTo>
                </a:path>
              </a:pathLst>
            </a:custGeom>
            <a:solidFill>
              <a:srgbClr val="4E3F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05" name="Freeform 205">
              <a:extLst>
                <a:ext uri="{FF2B5EF4-FFF2-40B4-BE49-F238E27FC236}">
                  <a16:creationId xmlns:a16="http://schemas.microsoft.com/office/drawing/2014/main" id="{5E8949EF-A9D2-8706-BE0C-31EE3234FBD2}"/>
                </a:ext>
              </a:extLst>
            </p:cNvPr>
            <p:cNvSpPr>
              <a:spLocks noChangeArrowheads="1"/>
            </p:cNvSpPr>
            <p:nvPr/>
          </p:nvSpPr>
          <p:spPr bwMode="auto">
            <a:xfrm>
              <a:off x="3044825" y="3141663"/>
              <a:ext cx="9525" cy="28575"/>
            </a:xfrm>
            <a:custGeom>
              <a:avLst/>
              <a:gdLst>
                <a:gd name="T0" fmla="*/ 27 w 28"/>
                <a:gd name="T1" fmla="*/ 9 h 80"/>
                <a:gd name="T2" fmla="*/ 27 w 28"/>
                <a:gd name="T3" fmla="*/ 44 h 80"/>
                <a:gd name="T4" fmla="*/ 27 w 28"/>
                <a:gd name="T5" fmla="*/ 62 h 80"/>
                <a:gd name="T6" fmla="*/ 27 w 28"/>
                <a:gd name="T7" fmla="*/ 71 h 80"/>
                <a:gd name="T8" fmla="*/ 9 w 28"/>
                <a:gd name="T9" fmla="*/ 79 h 80"/>
                <a:gd name="T10" fmla="*/ 0 w 28"/>
                <a:gd name="T11" fmla="*/ 71 h 80"/>
                <a:gd name="T12" fmla="*/ 0 w 28"/>
                <a:gd name="T13" fmla="*/ 53 h 80"/>
                <a:gd name="T14" fmla="*/ 0 w 28"/>
                <a:gd name="T15" fmla="*/ 9 h 80"/>
                <a:gd name="T16" fmla="*/ 18 w 28"/>
                <a:gd name="T17" fmla="*/ 0 h 80"/>
                <a:gd name="T18" fmla="*/ 18 w 28"/>
                <a:gd name="T19" fmla="*/ 18 h 80"/>
                <a:gd name="T20" fmla="*/ 0 w 28"/>
                <a:gd name="T21" fmla="*/ 26 h 80"/>
                <a:gd name="T22" fmla="*/ 0 w 28"/>
                <a:gd name="T23" fmla="*/ 26 h 80"/>
                <a:gd name="T24" fmla="*/ 18 w 28"/>
                <a:gd name="T25" fmla="*/ 62 h 80"/>
                <a:gd name="T26" fmla="*/ 18 w 28"/>
                <a:gd name="T27" fmla="*/ 53 h 80"/>
                <a:gd name="T28" fmla="*/ 0 w 28"/>
                <a:gd name="T29" fmla="*/ 62 h 80"/>
                <a:gd name="T30" fmla="*/ 18 w 28"/>
                <a:gd name="T31" fmla="*/ 62 h 80"/>
                <a:gd name="T32" fmla="*/ 18 w 28"/>
                <a:gd name="T33" fmla="*/ 18 h 80"/>
                <a:gd name="T34" fmla="*/ 0 w 28"/>
                <a:gd name="T35" fmla="*/ 18 h 80"/>
                <a:gd name="T36" fmla="*/ 0 w 28"/>
                <a:gd name="T37" fmla="*/ 18 h 80"/>
                <a:gd name="T38" fmla="*/ 18 w 28"/>
                <a:gd name="T39" fmla="*/ 35 h 80"/>
                <a:gd name="T40" fmla="*/ 18 w 28"/>
                <a:gd name="T41" fmla="*/ 35 h 80"/>
                <a:gd name="T42" fmla="*/ 0 w 28"/>
                <a:gd name="T43" fmla="*/ 35 h 80"/>
                <a:gd name="T44" fmla="*/ 18 w 28"/>
                <a:gd name="T45" fmla="*/ 35 h 80"/>
                <a:gd name="T46" fmla="*/ 18 w 28"/>
                <a:gd name="T47" fmla="*/ 35 h 80"/>
                <a:gd name="T48" fmla="*/ 0 w 28"/>
                <a:gd name="T49" fmla="*/ 35 h 80"/>
                <a:gd name="T50" fmla="*/ 0 w 28"/>
                <a:gd name="T51" fmla="*/ 44 h 80"/>
                <a:gd name="T52" fmla="*/ 18 w 28"/>
                <a:gd name="T53" fmla="*/ 44 h 80"/>
                <a:gd name="T54" fmla="*/ 18 w 28"/>
                <a:gd name="T55" fmla="*/ 35 h 80"/>
                <a:gd name="T56" fmla="*/ 0 w 28"/>
                <a:gd name="T57" fmla="*/ 44 h 80"/>
                <a:gd name="T58" fmla="*/ 18 w 28"/>
                <a:gd name="T59" fmla="*/ 44 h 80"/>
                <a:gd name="T60" fmla="*/ 18 w 28"/>
                <a:gd name="T61" fmla="*/ 26 h 80"/>
                <a:gd name="T62" fmla="*/ 0 w 28"/>
                <a:gd name="T63" fmla="*/ 35 h 80"/>
                <a:gd name="T64" fmla="*/ 0 w 28"/>
                <a:gd name="T65" fmla="*/ 35 h 80"/>
                <a:gd name="T66" fmla="*/ 18 w 28"/>
                <a:gd name="T67" fmla="*/ 9 h 80"/>
                <a:gd name="T68" fmla="*/ 18 w 28"/>
                <a:gd name="T69" fmla="*/ 9 h 80"/>
                <a:gd name="T70" fmla="*/ 0 w 28"/>
                <a:gd name="T71" fmla="*/ 9 h 80"/>
                <a:gd name="T72" fmla="*/ 18 w 28"/>
                <a:gd name="T73" fmla="*/ 9 h 80"/>
                <a:gd name="T74" fmla="*/ 18 w 28"/>
                <a:gd name="T75" fmla="*/ 44 h 80"/>
                <a:gd name="T76" fmla="*/ 0 w 28"/>
                <a:gd name="T77" fmla="*/ 44 h 80"/>
                <a:gd name="T78" fmla="*/ 0 w 28"/>
                <a:gd name="T79" fmla="*/ 53 h 80"/>
                <a:gd name="T80" fmla="*/ 18 w 28"/>
                <a:gd name="T81" fmla="*/ 26 h 80"/>
                <a:gd name="T82" fmla="*/ 18 w 28"/>
                <a:gd name="T83" fmla="*/ 26 h 80"/>
                <a:gd name="T84" fmla="*/ 0 w 28"/>
                <a:gd name="T85" fmla="*/ 26 h 80"/>
                <a:gd name="T86" fmla="*/ 18 w 28"/>
                <a:gd name="T87" fmla="*/ 26 h 80"/>
                <a:gd name="T88" fmla="*/ 27 w 28"/>
                <a:gd name="T89" fmla="*/ 62 h 80"/>
                <a:gd name="T90" fmla="*/ 0 w 28"/>
                <a:gd name="T91" fmla="*/ 62 h 80"/>
                <a:gd name="T92" fmla="*/ 0 w 28"/>
                <a:gd name="T93" fmla="*/ 62 h 80"/>
                <a:gd name="T94" fmla="*/ 18 w 28"/>
                <a:gd name="T95" fmla="*/ 62 h 80"/>
                <a:gd name="T96" fmla="*/ 18 w 28"/>
                <a:gd name="T97" fmla="*/ 62 h 80"/>
                <a:gd name="T98" fmla="*/ 0 w 28"/>
                <a:gd name="T99" fmla="*/ 71 h 80"/>
                <a:gd name="T100" fmla="*/ 18 w 28"/>
                <a:gd name="T101" fmla="*/ 62 h 80"/>
                <a:gd name="T102" fmla="*/ 18 w 28"/>
                <a:gd name="T103" fmla="*/ 9 h 80"/>
                <a:gd name="T104" fmla="*/ 0 w 28"/>
                <a:gd name="T105" fmla="*/ 18 h 80"/>
                <a:gd name="T106" fmla="*/ 0 w 28"/>
                <a:gd name="T107" fmla="*/ 18 h 80"/>
                <a:gd name="T108" fmla="*/ 18 w 28"/>
                <a:gd name="T109" fmla="*/ 53 h 80"/>
                <a:gd name="T110" fmla="*/ 18 w 28"/>
                <a:gd name="T111" fmla="*/ 53 h 80"/>
                <a:gd name="T112" fmla="*/ 0 w 28"/>
                <a:gd name="T113" fmla="*/ 53 h 80"/>
                <a:gd name="T114" fmla="*/ 18 w 28"/>
                <a:gd name="T115" fmla="*/ 53 h 80"/>
                <a:gd name="T116" fmla="*/ 27 w 28"/>
                <a:gd name="T117" fmla="*/ 44 h 80"/>
                <a:gd name="T118" fmla="*/ 0 w 28"/>
                <a:gd name="T119" fmla="*/ 53 h 80"/>
                <a:gd name="T120" fmla="*/ 0 w 28"/>
                <a:gd name="T121" fmla="*/ 5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80">
                  <a:moveTo>
                    <a:pt x="18" y="0"/>
                  </a:moveTo>
                  <a:lnTo>
                    <a:pt x="27" y="9"/>
                  </a:lnTo>
                  <a:lnTo>
                    <a:pt x="27" y="44"/>
                  </a:lnTo>
                  <a:lnTo>
                    <a:pt x="27" y="44"/>
                  </a:lnTo>
                  <a:lnTo>
                    <a:pt x="27" y="44"/>
                  </a:lnTo>
                  <a:lnTo>
                    <a:pt x="27" y="62"/>
                  </a:lnTo>
                  <a:lnTo>
                    <a:pt x="27" y="71"/>
                  </a:lnTo>
                  <a:lnTo>
                    <a:pt x="27" y="71"/>
                  </a:lnTo>
                  <a:lnTo>
                    <a:pt x="18" y="71"/>
                  </a:lnTo>
                  <a:lnTo>
                    <a:pt x="9" y="79"/>
                  </a:lnTo>
                  <a:lnTo>
                    <a:pt x="0" y="79"/>
                  </a:lnTo>
                  <a:lnTo>
                    <a:pt x="0" y="71"/>
                  </a:lnTo>
                  <a:lnTo>
                    <a:pt x="0" y="71"/>
                  </a:lnTo>
                  <a:lnTo>
                    <a:pt x="0" y="53"/>
                  </a:lnTo>
                  <a:lnTo>
                    <a:pt x="0" y="44"/>
                  </a:lnTo>
                  <a:lnTo>
                    <a:pt x="0" y="9"/>
                  </a:lnTo>
                  <a:lnTo>
                    <a:pt x="0" y="9"/>
                  </a:lnTo>
                  <a:lnTo>
                    <a:pt x="18" y="0"/>
                  </a:lnTo>
                  <a:close/>
                  <a:moveTo>
                    <a:pt x="18" y="18"/>
                  </a:moveTo>
                  <a:lnTo>
                    <a:pt x="18" y="18"/>
                  </a:lnTo>
                  <a:lnTo>
                    <a:pt x="18" y="18"/>
                  </a:lnTo>
                  <a:lnTo>
                    <a:pt x="0" y="26"/>
                  </a:lnTo>
                  <a:lnTo>
                    <a:pt x="0" y="26"/>
                  </a:lnTo>
                  <a:lnTo>
                    <a:pt x="0" y="26"/>
                  </a:lnTo>
                  <a:lnTo>
                    <a:pt x="18" y="18"/>
                  </a:lnTo>
                  <a:close/>
                  <a:moveTo>
                    <a:pt x="18" y="62"/>
                  </a:moveTo>
                  <a:lnTo>
                    <a:pt x="27" y="53"/>
                  </a:lnTo>
                  <a:lnTo>
                    <a:pt x="18" y="53"/>
                  </a:lnTo>
                  <a:lnTo>
                    <a:pt x="0" y="62"/>
                  </a:lnTo>
                  <a:lnTo>
                    <a:pt x="0" y="62"/>
                  </a:lnTo>
                  <a:lnTo>
                    <a:pt x="0" y="62"/>
                  </a:lnTo>
                  <a:lnTo>
                    <a:pt x="18" y="62"/>
                  </a:lnTo>
                  <a:close/>
                  <a:moveTo>
                    <a:pt x="18" y="18"/>
                  </a:moveTo>
                  <a:lnTo>
                    <a:pt x="18" y="18"/>
                  </a:lnTo>
                  <a:lnTo>
                    <a:pt x="18" y="18"/>
                  </a:lnTo>
                  <a:lnTo>
                    <a:pt x="0" y="18"/>
                  </a:lnTo>
                  <a:lnTo>
                    <a:pt x="0" y="18"/>
                  </a:lnTo>
                  <a:lnTo>
                    <a:pt x="0" y="18"/>
                  </a:lnTo>
                  <a:lnTo>
                    <a:pt x="18" y="18"/>
                  </a:lnTo>
                  <a:close/>
                  <a:moveTo>
                    <a:pt x="18" y="35"/>
                  </a:moveTo>
                  <a:lnTo>
                    <a:pt x="18" y="35"/>
                  </a:lnTo>
                  <a:lnTo>
                    <a:pt x="18" y="35"/>
                  </a:lnTo>
                  <a:lnTo>
                    <a:pt x="0" y="35"/>
                  </a:lnTo>
                  <a:lnTo>
                    <a:pt x="0" y="35"/>
                  </a:lnTo>
                  <a:lnTo>
                    <a:pt x="0" y="35"/>
                  </a:lnTo>
                  <a:lnTo>
                    <a:pt x="18" y="35"/>
                  </a:lnTo>
                  <a:close/>
                  <a:moveTo>
                    <a:pt x="18" y="35"/>
                  </a:moveTo>
                  <a:lnTo>
                    <a:pt x="18" y="35"/>
                  </a:lnTo>
                  <a:lnTo>
                    <a:pt x="18" y="35"/>
                  </a:lnTo>
                  <a:lnTo>
                    <a:pt x="0" y="35"/>
                  </a:lnTo>
                  <a:lnTo>
                    <a:pt x="0" y="44"/>
                  </a:lnTo>
                  <a:lnTo>
                    <a:pt x="0" y="44"/>
                  </a:lnTo>
                  <a:lnTo>
                    <a:pt x="18" y="35"/>
                  </a:lnTo>
                  <a:close/>
                  <a:moveTo>
                    <a:pt x="18" y="44"/>
                  </a:moveTo>
                  <a:lnTo>
                    <a:pt x="18" y="44"/>
                  </a:lnTo>
                  <a:lnTo>
                    <a:pt x="18" y="35"/>
                  </a:lnTo>
                  <a:lnTo>
                    <a:pt x="0" y="44"/>
                  </a:lnTo>
                  <a:lnTo>
                    <a:pt x="0" y="44"/>
                  </a:lnTo>
                  <a:lnTo>
                    <a:pt x="0" y="44"/>
                  </a:lnTo>
                  <a:lnTo>
                    <a:pt x="18" y="44"/>
                  </a:lnTo>
                  <a:close/>
                  <a:moveTo>
                    <a:pt x="18" y="26"/>
                  </a:moveTo>
                  <a:lnTo>
                    <a:pt x="18" y="26"/>
                  </a:lnTo>
                  <a:lnTo>
                    <a:pt x="18" y="26"/>
                  </a:lnTo>
                  <a:lnTo>
                    <a:pt x="0" y="35"/>
                  </a:lnTo>
                  <a:lnTo>
                    <a:pt x="0" y="35"/>
                  </a:lnTo>
                  <a:lnTo>
                    <a:pt x="0" y="35"/>
                  </a:lnTo>
                  <a:lnTo>
                    <a:pt x="18" y="26"/>
                  </a:lnTo>
                  <a:close/>
                  <a:moveTo>
                    <a:pt x="18" y="9"/>
                  </a:moveTo>
                  <a:lnTo>
                    <a:pt x="18" y="9"/>
                  </a:lnTo>
                  <a:lnTo>
                    <a:pt x="18" y="9"/>
                  </a:lnTo>
                  <a:lnTo>
                    <a:pt x="0" y="9"/>
                  </a:lnTo>
                  <a:lnTo>
                    <a:pt x="0" y="9"/>
                  </a:lnTo>
                  <a:lnTo>
                    <a:pt x="0" y="18"/>
                  </a:lnTo>
                  <a:lnTo>
                    <a:pt x="18" y="9"/>
                  </a:lnTo>
                  <a:close/>
                  <a:moveTo>
                    <a:pt x="18" y="44"/>
                  </a:moveTo>
                  <a:lnTo>
                    <a:pt x="18" y="44"/>
                  </a:lnTo>
                  <a:lnTo>
                    <a:pt x="18" y="44"/>
                  </a:lnTo>
                  <a:lnTo>
                    <a:pt x="0" y="44"/>
                  </a:lnTo>
                  <a:lnTo>
                    <a:pt x="0" y="53"/>
                  </a:lnTo>
                  <a:lnTo>
                    <a:pt x="0" y="53"/>
                  </a:lnTo>
                  <a:lnTo>
                    <a:pt x="18" y="44"/>
                  </a:lnTo>
                  <a:close/>
                  <a:moveTo>
                    <a:pt x="18" y="26"/>
                  </a:moveTo>
                  <a:lnTo>
                    <a:pt x="18" y="26"/>
                  </a:lnTo>
                  <a:lnTo>
                    <a:pt x="18" y="26"/>
                  </a:lnTo>
                  <a:lnTo>
                    <a:pt x="0" y="26"/>
                  </a:lnTo>
                  <a:lnTo>
                    <a:pt x="0" y="26"/>
                  </a:lnTo>
                  <a:lnTo>
                    <a:pt x="0" y="26"/>
                  </a:lnTo>
                  <a:lnTo>
                    <a:pt x="18" y="26"/>
                  </a:lnTo>
                  <a:close/>
                  <a:moveTo>
                    <a:pt x="18" y="62"/>
                  </a:moveTo>
                  <a:lnTo>
                    <a:pt x="27" y="62"/>
                  </a:lnTo>
                  <a:lnTo>
                    <a:pt x="18" y="62"/>
                  </a:lnTo>
                  <a:lnTo>
                    <a:pt x="0" y="62"/>
                  </a:lnTo>
                  <a:lnTo>
                    <a:pt x="0" y="62"/>
                  </a:lnTo>
                  <a:lnTo>
                    <a:pt x="0" y="62"/>
                  </a:lnTo>
                  <a:lnTo>
                    <a:pt x="18" y="62"/>
                  </a:lnTo>
                  <a:close/>
                  <a:moveTo>
                    <a:pt x="18" y="62"/>
                  </a:moveTo>
                  <a:lnTo>
                    <a:pt x="27" y="62"/>
                  </a:lnTo>
                  <a:lnTo>
                    <a:pt x="18" y="62"/>
                  </a:lnTo>
                  <a:lnTo>
                    <a:pt x="9" y="71"/>
                  </a:lnTo>
                  <a:lnTo>
                    <a:pt x="0" y="71"/>
                  </a:lnTo>
                  <a:lnTo>
                    <a:pt x="9" y="71"/>
                  </a:lnTo>
                  <a:lnTo>
                    <a:pt x="18" y="62"/>
                  </a:lnTo>
                  <a:close/>
                  <a:moveTo>
                    <a:pt x="18" y="18"/>
                  </a:moveTo>
                  <a:lnTo>
                    <a:pt x="18" y="9"/>
                  </a:lnTo>
                  <a:lnTo>
                    <a:pt x="18" y="9"/>
                  </a:lnTo>
                  <a:lnTo>
                    <a:pt x="0" y="18"/>
                  </a:lnTo>
                  <a:lnTo>
                    <a:pt x="0" y="18"/>
                  </a:lnTo>
                  <a:lnTo>
                    <a:pt x="0" y="18"/>
                  </a:lnTo>
                  <a:lnTo>
                    <a:pt x="18" y="18"/>
                  </a:lnTo>
                  <a:close/>
                  <a:moveTo>
                    <a:pt x="18" y="53"/>
                  </a:moveTo>
                  <a:lnTo>
                    <a:pt x="27" y="53"/>
                  </a:lnTo>
                  <a:lnTo>
                    <a:pt x="18" y="53"/>
                  </a:lnTo>
                  <a:lnTo>
                    <a:pt x="0" y="53"/>
                  </a:lnTo>
                  <a:lnTo>
                    <a:pt x="0" y="53"/>
                  </a:lnTo>
                  <a:lnTo>
                    <a:pt x="0" y="62"/>
                  </a:lnTo>
                  <a:lnTo>
                    <a:pt x="18" y="53"/>
                  </a:lnTo>
                  <a:close/>
                  <a:moveTo>
                    <a:pt x="18" y="53"/>
                  </a:moveTo>
                  <a:lnTo>
                    <a:pt x="27" y="44"/>
                  </a:lnTo>
                  <a:lnTo>
                    <a:pt x="18" y="44"/>
                  </a:lnTo>
                  <a:lnTo>
                    <a:pt x="0" y="53"/>
                  </a:lnTo>
                  <a:lnTo>
                    <a:pt x="0" y="53"/>
                  </a:lnTo>
                  <a:lnTo>
                    <a:pt x="0" y="53"/>
                  </a:lnTo>
                  <a:lnTo>
                    <a:pt x="18" y="53"/>
                  </a:lnTo>
                  <a:close/>
                </a:path>
              </a:pathLst>
            </a:custGeom>
            <a:solidFill>
              <a:srgbClr val="DBDB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06" name="Freeform 206">
              <a:extLst>
                <a:ext uri="{FF2B5EF4-FFF2-40B4-BE49-F238E27FC236}">
                  <a16:creationId xmlns:a16="http://schemas.microsoft.com/office/drawing/2014/main" id="{2BC4AFA5-6AE0-C724-69FC-39305787D9CB}"/>
                </a:ext>
              </a:extLst>
            </p:cNvPr>
            <p:cNvSpPr>
              <a:spLocks noChangeArrowheads="1"/>
            </p:cNvSpPr>
            <p:nvPr/>
          </p:nvSpPr>
          <p:spPr bwMode="auto">
            <a:xfrm>
              <a:off x="3044825" y="3141663"/>
              <a:ext cx="9525" cy="28575"/>
            </a:xfrm>
            <a:custGeom>
              <a:avLst/>
              <a:gdLst>
                <a:gd name="T0" fmla="*/ 18 w 28"/>
                <a:gd name="T1" fmla="*/ 0 h 80"/>
                <a:gd name="T2" fmla="*/ 27 w 28"/>
                <a:gd name="T3" fmla="*/ 9 h 80"/>
                <a:gd name="T4" fmla="*/ 27 w 28"/>
                <a:gd name="T5" fmla="*/ 44 h 80"/>
                <a:gd name="T6" fmla="*/ 27 w 28"/>
                <a:gd name="T7" fmla="*/ 44 h 80"/>
                <a:gd name="T8" fmla="*/ 27 w 28"/>
                <a:gd name="T9" fmla="*/ 44 h 80"/>
                <a:gd name="T10" fmla="*/ 27 w 28"/>
                <a:gd name="T11" fmla="*/ 62 h 80"/>
                <a:gd name="T12" fmla="*/ 27 w 28"/>
                <a:gd name="T13" fmla="*/ 71 h 80"/>
                <a:gd name="T14" fmla="*/ 27 w 28"/>
                <a:gd name="T15" fmla="*/ 71 h 80"/>
                <a:gd name="T16" fmla="*/ 18 w 28"/>
                <a:gd name="T17" fmla="*/ 71 h 80"/>
                <a:gd name="T18" fmla="*/ 9 w 28"/>
                <a:gd name="T19" fmla="*/ 79 h 80"/>
                <a:gd name="T20" fmla="*/ 0 w 28"/>
                <a:gd name="T21" fmla="*/ 79 h 80"/>
                <a:gd name="T22" fmla="*/ 0 w 28"/>
                <a:gd name="T23" fmla="*/ 71 h 80"/>
                <a:gd name="T24" fmla="*/ 0 w 28"/>
                <a:gd name="T25" fmla="*/ 71 h 80"/>
                <a:gd name="T26" fmla="*/ 0 w 28"/>
                <a:gd name="T27" fmla="*/ 53 h 80"/>
                <a:gd name="T28" fmla="*/ 0 w 28"/>
                <a:gd name="T29" fmla="*/ 44 h 80"/>
                <a:gd name="T30" fmla="*/ 0 w 28"/>
                <a:gd name="T31" fmla="*/ 9 h 80"/>
                <a:gd name="T32" fmla="*/ 0 w 28"/>
                <a:gd name="T33" fmla="*/ 9 h 80"/>
                <a:gd name="T34" fmla="*/ 18 w 28"/>
                <a:gd name="T3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80">
                  <a:moveTo>
                    <a:pt x="18" y="0"/>
                  </a:moveTo>
                  <a:lnTo>
                    <a:pt x="27" y="9"/>
                  </a:lnTo>
                  <a:lnTo>
                    <a:pt x="27" y="44"/>
                  </a:lnTo>
                  <a:lnTo>
                    <a:pt x="27" y="44"/>
                  </a:lnTo>
                  <a:lnTo>
                    <a:pt x="27" y="44"/>
                  </a:lnTo>
                  <a:lnTo>
                    <a:pt x="27" y="62"/>
                  </a:lnTo>
                  <a:lnTo>
                    <a:pt x="27" y="71"/>
                  </a:lnTo>
                  <a:lnTo>
                    <a:pt x="27" y="71"/>
                  </a:lnTo>
                  <a:lnTo>
                    <a:pt x="18" y="71"/>
                  </a:lnTo>
                  <a:lnTo>
                    <a:pt x="9" y="79"/>
                  </a:lnTo>
                  <a:lnTo>
                    <a:pt x="0" y="79"/>
                  </a:lnTo>
                  <a:lnTo>
                    <a:pt x="0" y="71"/>
                  </a:lnTo>
                  <a:lnTo>
                    <a:pt x="0" y="71"/>
                  </a:lnTo>
                  <a:lnTo>
                    <a:pt x="0" y="53"/>
                  </a:lnTo>
                  <a:lnTo>
                    <a:pt x="0" y="44"/>
                  </a:lnTo>
                  <a:lnTo>
                    <a:pt x="0" y="9"/>
                  </a:lnTo>
                  <a:lnTo>
                    <a:pt x="0" y="9"/>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07" name="Freeform 207">
              <a:extLst>
                <a:ext uri="{FF2B5EF4-FFF2-40B4-BE49-F238E27FC236}">
                  <a16:creationId xmlns:a16="http://schemas.microsoft.com/office/drawing/2014/main" id="{7FE4D9A6-DEF2-18D4-6258-3963C92F87C9}"/>
                </a:ext>
              </a:extLst>
            </p:cNvPr>
            <p:cNvSpPr>
              <a:spLocks noChangeArrowheads="1"/>
            </p:cNvSpPr>
            <p:nvPr/>
          </p:nvSpPr>
          <p:spPr bwMode="auto">
            <a:xfrm>
              <a:off x="3044825" y="3148013"/>
              <a:ext cx="6350" cy="3175"/>
            </a:xfrm>
            <a:custGeom>
              <a:avLst/>
              <a:gdLst>
                <a:gd name="T0" fmla="*/ 18 w 19"/>
                <a:gd name="T1" fmla="*/ 0 h 9"/>
                <a:gd name="T2" fmla="*/ 18 w 19"/>
                <a:gd name="T3" fmla="*/ 0 h 9"/>
                <a:gd name="T4" fmla="*/ 18 w 19"/>
                <a:gd name="T5" fmla="*/ 0 h 9"/>
                <a:gd name="T6" fmla="*/ 0 w 19"/>
                <a:gd name="T7" fmla="*/ 8 h 9"/>
                <a:gd name="T8" fmla="*/ 0 w 19"/>
                <a:gd name="T9" fmla="*/ 8 h 9"/>
                <a:gd name="T10" fmla="*/ 0 w 19"/>
                <a:gd name="T11" fmla="*/ 8 h 9"/>
                <a:gd name="T12" fmla="*/ 18 w 1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18" y="0"/>
                  </a:moveTo>
                  <a:lnTo>
                    <a:pt x="18" y="0"/>
                  </a:lnTo>
                  <a:lnTo>
                    <a:pt x="18" y="0"/>
                  </a:lnTo>
                  <a:lnTo>
                    <a:pt x="0" y="8"/>
                  </a:lnTo>
                  <a:lnTo>
                    <a:pt x="0" y="8"/>
                  </a:lnTo>
                  <a:lnTo>
                    <a:pt x="0" y="8"/>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08" name="Freeform 208">
              <a:extLst>
                <a:ext uri="{FF2B5EF4-FFF2-40B4-BE49-F238E27FC236}">
                  <a16:creationId xmlns:a16="http://schemas.microsoft.com/office/drawing/2014/main" id="{45FF9E1A-F62A-DD33-7B94-F6FAAB5F28BF}"/>
                </a:ext>
              </a:extLst>
            </p:cNvPr>
            <p:cNvSpPr>
              <a:spLocks noChangeArrowheads="1"/>
            </p:cNvSpPr>
            <p:nvPr/>
          </p:nvSpPr>
          <p:spPr bwMode="auto">
            <a:xfrm>
              <a:off x="3044825" y="3160713"/>
              <a:ext cx="9525" cy="3175"/>
            </a:xfrm>
            <a:custGeom>
              <a:avLst/>
              <a:gdLst>
                <a:gd name="T0" fmla="*/ 18 w 28"/>
                <a:gd name="T1" fmla="*/ 9 h 10"/>
                <a:gd name="T2" fmla="*/ 27 w 28"/>
                <a:gd name="T3" fmla="*/ 0 h 10"/>
                <a:gd name="T4" fmla="*/ 18 w 28"/>
                <a:gd name="T5" fmla="*/ 0 h 10"/>
                <a:gd name="T6" fmla="*/ 0 w 28"/>
                <a:gd name="T7" fmla="*/ 9 h 10"/>
                <a:gd name="T8" fmla="*/ 0 w 28"/>
                <a:gd name="T9" fmla="*/ 9 h 10"/>
                <a:gd name="T10" fmla="*/ 0 w 28"/>
                <a:gd name="T11" fmla="*/ 9 h 10"/>
                <a:gd name="T12" fmla="*/ 18 w 28"/>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18" y="9"/>
                  </a:moveTo>
                  <a:lnTo>
                    <a:pt x="27" y="0"/>
                  </a:lnTo>
                  <a:lnTo>
                    <a:pt x="18" y="0"/>
                  </a:lnTo>
                  <a:lnTo>
                    <a:pt x="0" y="9"/>
                  </a:lnTo>
                  <a:lnTo>
                    <a:pt x="0" y="9"/>
                  </a:lnTo>
                  <a:lnTo>
                    <a:pt x="0" y="9"/>
                  </a:lnTo>
                  <a:lnTo>
                    <a:pt x="18" y="9"/>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09" name="Freeform 209">
              <a:extLst>
                <a:ext uri="{FF2B5EF4-FFF2-40B4-BE49-F238E27FC236}">
                  <a16:creationId xmlns:a16="http://schemas.microsoft.com/office/drawing/2014/main" id="{C5AF5696-25C2-40F9-C8EC-C76857A37CF9}"/>
                </a:ext>
              </a:extLst>
            </p:cNvPr>
            <p:cNvSpPr>
              <a:spLocks noChangeArrowheads="1"/>
            </p:cNvSpPr>
            <p:nvPr/>
          </p:nvSpPr>
          <p:spPr bwMode="auto">
            <a:xfrm>
              <a:off x="3044825" y="3148013"/>
              <a:ext cx="6350" cy="1587"/>
            </a:xfrm>
            <a:custGeom>
              <a:avLst/>
              <a:gdLst>
                <a:gd name="T0" fmla="*/ 18 w 19"/>
                <a:gd name="T1" fmla="*/ 0 h 1"/>
                <a:gd name="T2" fmla="*/ 18 w 19"/>
                <a:gd name="T3" fmla="*/ 0 h 1"/>
                <a:gd name="T4" fmla="*/ 18 w 19"/>
                <a:gd name="T5" fmla="*/ 0 h 1"/>
                <a:gd name="T6" fmla="*/ 0 w 19"/>
                <a:gd name="T7" fmla="*/ 0 h 1"/>
                <a:gd name="T8" fmla="*/ 0 w 19"/>
                <a:gd name="T9" fmla="*/ 0 h 1"/>
                <a:gd name="T10" fmla="*/ 0 w 19"/>
                <a:gd name="T11" fmla="*/ 0 h 1"/>
                <a:gd name="T12" fmla="*/ 18 w 1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9" h="1">
                  <a:moveTo>
                    <a:pt x="18" y="0"/>
                  </a:moveTo>
                  <a:lnTo>
                    <a:pt x="18" y="0"/>
                  </a:lnTo>
                  <a:lnTo>
                    <a:pt x="18" y="0"/>
                  </a:lnTo>
                  <a:lnTo>
                    <a:pt x="0" y="0"/>
                  </a:lnTo>
                  <a:lnTo>
                    <a:pt x="0" y="0"/>
                  </a:lnTo>
                  <a:lnTo>
                    <a:pt x="0" y="0"/>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0" name="Freeform 210">
              <a:extLst>
                <a:ext uri="{FF2B5EF4-FFF2-40B4-BE49-F238E27FC236}">
                  <a16:creationId xmlns:a16="http://schemas.microsoft.com/office/drawing/2014/main" id="{DD517D38-3812-B93B-B9EE-2D379B753B5F}"/>
                </a:ext>
              </a:extLst>
            </p:cNvPr>
            <p:cNvSpPr>
              <a:spLocks noChangeArrowheads="1"/>
            </p:cNvSpPr>
            <p:nvPr/>
          </p:nvSpPr>
          <p:spPr bwMode="auto">
            <a:xfrm>
              <a:off x="3044825" y="3154363"/>
              <a:ext cx="6350" cy="1587"/>
            </a:xfrm>
            <a:custGeom>
              <a:avLst/>
              <a:gdLst>
                <a:gd name="T0" fmla="*/ 18 w 19"/>
                <a:gd name="T1" fmla="*/ 0 h 1"/>
                <a:gd name="T2" fmla="*/ 18 w 19"/>
                <a:gd name="T3" fmla="*/ 0 h 1"/>
                <a:gd name="T4" fmla="*/ 18 w 19"/>
                <a:gd name="T5" fmla="*/ 0 h 1"/>
                <a:gd name="T6" fmla="*/ 0 w 19"/>
                <a:gd name="T7" fmla="*/ 0 h 1"/>
                <a:gd name="T8" fmla="*/ 0 w 19"/>
                <a:gd name="T9" fmla="*/ 0 h 1"/>
                <a:gd name="T10" fmla="*/ 0 w 19"/>
                <a:gd name="T11" fmla="*/ 0 h 1"/>
                <a:gd name="T12" fmla="*/ 18 w 1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9" h="1">
                  <a:moveTo>
                    <a:pt x="18" y="0"/>
                  </a:moveTo>
                  <a:lnTo>
                    <a:pt x="18" y="0"/>
                  </a:lnTo>
                  <a:lnTo>
                    <a:pt x="18" y="0"/>
                  </a:lnTo>
                  <a:lnTo>
                    <a:pt x="0" y="0"/>
                  </a:lnTo>
                  <a:lnTo>
                    <a:pt x="0" y="0"/>
                  </a:lnTo>
                  <a:lnTo>
                    <a:pt x="0" y="0"/>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1" name="Freeform 211">
              <a:extLst>
                <a:ext uri="{FF2B5EF4-FFF2-40B4-BE49-F238E27FC236}">
                  <a16:creationId xmlns:a16="http://schemas.microsoft.com/office/drawing/2014/main" id="{8666581D-66C4-64F6-8626-3FDC6BB79F88}"/>
                </a:ext>
              </a:extLst>
            </p:cNvPr>
            <p:cNvSpPr>
              <a:spLocks noChangeArrowheads="1"/>
            </p:cNvSpPr>
            <p:nvPr/>
          </p:nvSpPr>
          <p:spPr bwMode="auto">
            <a:xfrm>
              <a:off x="3044825" y="3154363"/>
              <a:ext cx="6350" cy="3175"/>
            </a:xfrm>
            <a:custGeom>
              <a:avLst/>
              <a:gdLst>
                <a:gd name="T0" fmla="*/ 18 w 19"/>
                <a:gd name="T1" fmla="*/ 0 h 10"/>
                <a:gd name="T2" fmla="*/ 18 w 19"/>
                <a:gd name="T3" fmla="*/ 0 h 10"/>
                <a:gd name="T4" fmla="*/ 18 w 19"/>
                <a:gd name="T5" fmla="*/ 0 h 10"/>
                <a:gd name="T6" fmla="*/ 0 w 19"/>
                <a:gd name="T7" fmla="*/ 0 h 10"/>
                <a:gd name="T8" fmla="*/ 0 w 19"/>
                <a:gd name="T9" fmla="*/ 9 h 10"/>
                <a:gd name="T10" fmla="*/ 0 w 19"/>
                <a:gd name="T11" fmla="*/ 9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0"/>
                  </a:lnTo>
                  <a:lnTo>
                    <a:pt x="18" y="0"/>
                  </a:lnTo>
                  <a:lnTo>
                    <a:pt x="0" y="0"/>
                  </a:lnTo>
                  <a:lnTo>
                    <a:pt x="0" y="9"/>
                  </a:lnTo>
                  <a:lnTo>
                    <a:pt x="0" y="9"/>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2" name="Freeform 212">
              <a:extLst>
                <a:ext uri="{FF2B5EF4-FFF2-40B4-BE49-F238E27FC236}">
                  <a16:creationId xmlns:a16="http://schemas.microsoft.com/office/drawing/2014/main" id="{2305820E-7DC5-0853-8733-0AC6F6B2981F}"/>
                </a:ext>
              </a:extLst>
            </p:cNvPr>
            <p:cNvSpPr>
              <a:spLocks noChangeArrowheads="1"/>
            </p:cNvSpPr>
            <p:nvPr/>
          </p:nvSpPr>
          <p:spPr bwMode="auto">
            <a:xfrm>
              <a:off x="3044825" y="3154363"/>
              <a:ext cx="6350" cy="3175"/>
            </a:xfrm>
            <a:custGeom>
              <a:avLst/>
              <a:gdLst>
                <a:gd name="T0" fmla="*/ 18 w 19"/>
                <a:gd name="T1" fmla="*/ 9 h 10"/>
                <a:gd name="T2" fmla="*/ 18 w 19"/>
                <a:gd name="T3" fmla="*/ 9 h 10"/>
                <a:gd name="T4" fmla="*/ 18 w 19"/>
                <a:gd name="T5" fmla="*/ 0 h 10"/>
                <a:gd name="T6" fmla="*/ 0 w 19"/>
                <a:gd name="T7" fmla="*/ 9 h 10"/>
                <a:gd name="T8" fmla="*/ 0 w 19"/>
                <a:gd name="T9" fmla="*/ 9 h 10"/>
                <a:gd name="T10" fmla="*/ 0 w 19"/>
                <a:gd name="T11" fmla="*/ 9 h 10"/>
                <a:gd name="T12" fmla="*/ 18 w 19"/>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9"/>
                  </a:moveTo>
                  <a:lnTo>
                    <a:pt x="18" y="9"/>
                  </a:lnTo>
                  <a:lnTo>
                    <a:pt x="18" y="0"/>
                  </a:lnTo>
                  <a:lnTo>
                    <a:pt x="0" y="9"/>
                  </a:lnTo>
                  <a:lnTo>
                    <a:pt x="0" y="9"/>
                  </a:lnTo>
                  <a:lnTo>
                    <a:pt x="0" y="9"/>
                  </a:lnTo>
                  <a:lnTo>
                    <a:pt x="18" y="9"/>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3" name="Freeform 213">
              <a:extLst>
                <a:ext uri="{FF2B5EF4-FFF2-40B4-BE49-F238E27FC236}">
                  <a16:creationId xmlns:a16="http://schemas.microsoft.com/office/drawing/2014/main" id="{26C7CA85-859F-2280-2AF6-6BFDBA4753B2}"/>
                </a:ext>
              </a:extLst>
            </p:cNvPr>
            <p:cNvSpPr>
              <a:spLocks noChangeArrowheads="1"/>
            </p:cNvSpPr>
            <p:nvPr/>
          </p:nvSpPr>
          <p:spPr bwMode="auto">
            <a:xfrm>
              <a:off x="3044825" y="3151188"/>
              <a:ext cx="6350" cy="3175"/>
            </a:xfrm>
            <a:custGeom>
              <a:avLst/>
              <a:gdLst>
                <a:gd name="T0" fmla="*/ 18 w 19"/>
                <a:gd name="T1" fmla="*/ 0 h 10"/>
                <a:gd name="T2" fmla="*/ 18 w 19"/>
                <a:gd name="T3" fmla="*/ 0 h 10"/>
                <a:gd name="T4" fmla="*/ 18 w 19"/>
                <a:gd name="T5" fmla="*/ 0 h 10"/>
                <a:gd name="T6" fmla="*/ 0 w 19"/>
                <a:gd name="T7" fmla="*/ 9 h 10"/>
                <a:gd name="T8" fmla="*/ 0 w 19"/>
                <a:gd name="T9" fmla="*/ 9 h 10"/>
                <a:gd name="T10" fmla="*/ 0 w 19"/>
                <a:gd name="T11" fmla="*/ 9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0"/>
                  </a:lnTo>
                  <a:lnTo>
                    <a:pt x="18" y="0"/>
                  </a:lnTo>
                  <a:lnTo>
                    <a:pt x="0" y="9"/>
                  </a:lnTo>
                  <a:lnTo>
                    <a:pt x="0" y="9"/>
                  </a:lnTo>
                  <a:lnTo>
                    <a:pt x="0" y="9"/>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4" name="Freeform 214">
              <a:extLst>
                <a:ext uri="{FF2B5EF4-FFF2-40B4-BE49-F238E27FC236}">
                  <a16:creationId xmlns:a16="http://schemas.microsoft.com/office/drawing/2014/main" id="{9ABABAF4-94E5-5F7F-DCC9-6128EB5E1213}"/>
                </a:ext>
              </a:extLst>
            </p:cNvPr>
            <p:cNvSpPr>
              <a:spLocks noChangeArrowheads="1"/>
            </p:cNvSpPr>
            <p:nvPr/>
          </p:nvSpPr>
          <p:spPr bwMode="auto">
            <a:xfrm>
              <a:off x="3044825" y="3144838"/>
              <a:ext cx="6350" cy="3175"/>
            </a:xfrm>
            <a:custGeom>
              <a:avLst/>
              <a:gdLst>
                <a:gd name="T0" fmla="*/ 18 w 19"/>
                <a:gd name="T1" fmla="*/ 0 h 10"/>
                <a:gd name="T2" fmla="*/ 18 w 19"/>
                <a:gd name="T3" fmla="*/ 0 h 10"/>
                <a:gd name="T4" fmla="*/ 18 w 19"/>
                <a:gd name="T5" fmla="*/ 0 h 10"/>
                <a:gd name="T6" fmla="*/ 0 w 19"/>
                <a:gd name="T7" fmla="*/ 0 h 10"/>
                <a:gd name="T8" fmla="*/ 0 w 19"/>
                <a:gd name="T9" fmla="*/ 0 h 10"/>
                <a:gd name="T10" fmla="*/ 0 w 19"/>
                <a:gd name="T11" fmla="*/ 9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0"/>
                  </a:lnTo>
                  <a:lnTo>
                    <a:pt x="18" y="0"/>
                  </a:lnTo>
                  <a:lnTo>
                    <a:pt x="0" y="0"/>
                  </a:lnTo>
                  <a:lnTo>
                    <a:pt x="0" y="0"/>
                  </a:lnTo>
                  <a:lnTo>
                    <a:pt x="0" y="9"/>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5" name="Freeform 215">
              <a:extLst>
                <a:ext uri="{FF2B5EF4-FFF2-40B4-BE49-F238E27FC236}">
                  <a16:creationId xmlns:a16="http://schemas.microsoft.com/office/drawing/2014/main" id="{B3679A7C-F608-4BB6-9BA0-A40D6023A2F1}"/>
                </a:ext>
              </a:extLst>
            </p:cNvPr>
            <p:cNvSpPr>
              <a:spLocks noChangeArrowheads="1"/>
            </p:cNvSpPr>
            <p:nvPr/>
          </p:nvSpPr>
          <p:spPr bwMode="auto">
            <a:xfrm>
              <a:off x="3044825" y="3157538"/>
              <a:ext cx="6350" cy="3175"/>
            </a:xfrm>
            <a:custGeom>
              <a:avLst/>
              <a:gdLst>
                <a:gd name="T0" fmla="*/ 18 w 19"/>
                <a:gd name="T1" fmla="*/ 0 h 10"/>
                <a:gd name="T2" fmla="*/ 18 w 19"/>
                <a:gd name="T3" fmla="*/ 0 h 10"/>
                <a:gd name="T4" fmla="*/ 18 w 19"/>
                <a:gd name="T5" fmla="*/ 0 h 10"/>
                <a:gd name="T6" fmla="*/ 0 w 19"/>
                <a:gd name="T7" fmla="*/ 0 h 10"/>
                <a:gd name="T8" fmla="*/ 0 w 19"/>
                <a:gd name="T9" fmla="*/ 9 h 10"/>
                <a:gd name="T10" fmla="*/ 0 w 19"/>
                <a:gd name="T11" fmla="*/ 9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0"/>
                  </a:lnTo>
                  <a:lnTo>
                    <a:pt x="18" y="0"/>
                  </a:lnTo>
                  <a:lnTo>
                    <a:pt x="0" y="0"/>
                  </a:lnTo>
                  <a:lnTo>
                    <a:pt x="0" y="9"/>
                  </a:lnTo>
                  <a:lnTo>
                    <a:pt x="0" y="9"/>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6" name="Freeform 216">
              <a:extLst>
                <a:ext uri="{FF2B5EF4-FFF2-40B4-BE49-F238E27FC236}">
                  <a16:creationId xmlns:a16="http://schemas.microsoft.com/office/drawing/2014/main" id="{1A34D0DA-34A5-8A78-CB57-4CAB3C174732}"/>
                </a:ext>
              </a:extLst>
            </p:cNvPr>
            <p:cNvSpPr>
              <a:spLocks noChangeArrowheads="1"/>
            </p:cNvSpPr>
            <p:nvPr/>
          </p:nvSpPr>
          <p:spPr bwMode="auto">
            <a:xfrm>
              <a:off x="3044825" y="3151188"/>
              <a:ext cx="6350" cy="1587"/>
            </a:xfrm>
            <a:custGeom>
              <a:avLst/>
              <a:gdLst>
                <a:gd name="T0" fmla="*/ 18 w 19"/>
                <a:gd name="T1" fmla="*/ 0 h 1"/>
                <a:gd name="T2" fmla="*/ 18 w 19"/>
                <a:gd name="T3" fmla="*/ 0 h 1"/>
                <a:gd name="T4" fmla="*/ 18 w 19"/>
                <a:gd name="T5" fmla="*/ 0 h 1"/>
                <a:gd name="T6" fmla="*/ 0 w 19"/>
                <a:gd name="T7" fmla="*/ 0 h 1"/>
                <a:gd name="T8" fmla="*/ 0 w 19"/>
                <a:gd name="T9" fmla="*/ 0 h 1"/>
                <a:gd name="T10" fmla="*/ 0 w 19"/>
                <a:gd name="T11" fmla="*/ 0 h 1"/>
                <a:gd name="T12" fmla="*/ 18 w 1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9" h="1">
                  <a:moveTo>
                    <a:pt x="18" y="0"/>
                  </a:moveTo>
                  <a:lnTo>
                    <a:pt x="18" y="0"/>
                  </a:lnTo>
                  <a:lnTo>
                    <a:pt x="18" y="0"/>
                  </a:lnTo>
                  <a:lnTo>
                    <a:pt x="0" y="0"/>
                  </a:lnTo>
                  <a:lnTo>
                    <a:pt x="0" y="0"/>
                  </a:lnTo>
                  <a:lnTo>
                    <a:pt x="0" y="0"/>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7" name="Freeform 217">
              <a:extLst>
                <a:ext uri="{FF2B5EF4-FFF2-40B4-BE49-F238E27FC236}">
                  <a16:creationId xmlns:a16="http://schemas.microsoft.com/office/drawing/2014/main" id="{83C7811A-E328-519B-0D95-A38B98B7BC2A}"/>
                </a:ext>
              </a:extLst>
            </p:cNvPr>
            <p:cNvSpPr>
              <a:spLocks noChangeArrowheads="1"/>
            </p:cNvSpPr>
            <p:nvPr/>
          </p:nvSpPr>
          <p:spPr bwMode="auto">
            <a:xfrm>
              <a:off x="3044825" y="3163888"/>
              <a:ext cx="9525" cy="1587"/>
            </a:xfrm>
            <a:custGeom>
              <a:avLst/>
              <a:gdLst>
                <a:gd name="T0" fmla="*/ 18 w 28"/>
                <a:gd name="T1" fmla="*/ 0 h 1"/>
                <a:gd name="T2" fmla="*/ 27 w 28"/>
                <a:gd name="T3" fmla="*/ 0 h 1"/>
                <a:gd name="T4" fmla="*/ 18 w 28"/>
                <a:gd name="T5" fmla="*/ 0 h 1"/>
                <a:gd name="T6" fmla="*/ 0 w 28"/>
                <a:gd name="T7" fmla="*/ 0 h 1"/>
                <a:gd name="T8" fmla="*/ 0 w 28"/>
                <a:gd name="T9" fmla="*/ 0 h 1"/>
                <a:gd name="T10" fmla="*/ 0 w 28"/>
                <a:gd name="T11" fmla="*/ 0 h 1"/>
                <a:gd name="T12" fmla="*/ 18 w 2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8" h="1">
                  <a:moveTo>
                    <a:pt x="18" y="0"/>
                  </a:moveTo>
                  <a:lnTo>
                    <a:pt x="27" y="0"/>
                  </a:lnTo>
                  <a:lnTo>
                    <a:pt x="18" y="0"/>
                  </a:lnTo>
                  <a:lnTo>
                    <a:pt x="0" y="0"/>
                  </a:lnTo>
                  <a:lnTo>
                    <a:pt x="0" y="0"/>
                  </a:lnTo>
                  <a:lnTo>
                    <a:pt x="0" y="0"/>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8" name="Freeform 218">
              <a:extLst>
                <a:ext uri="{FF2B5EF4-FFF2-40B4-BE49-F238E27FC236}">
                  <a16:creationId xmlns:a16="http://schemas.microsoft.com/office/drawing/2014/main" id="{581838EC-FA03-20F1-5638-8865AC1B20BE}"/>
                </a:ext>
              </a:extLst>
            </p:cNvPr>
            <p:cNvSpPr>
              <a:spLocks noChangeArrowheads="1"/>
            </p:cNvSpPr>
            <p:nvPr/>
          </p:nvSpPr>
          <p:spPr bwMode="auto">
            <a:xfrm>
              <a:off x="3044825" y="3163888"/>
              <a:ext cx="9525" cy="3175"/>
            </a:xfrm>
            <a:custGeom>
              <a:avLst/>
              <a:gdLst>
                <a:gd name="T0" fmla="*/ 18 w 28"/>
                <a:gd name="T1" fmla="*/ 0 h 10"/>
                <a:gd name="T2" fmla="*/ 27 w 28"/>
                <a:gd name="T3" fmla="*/ 0 h 10"/>
                <a:gd name="T4" fmla="*/ 18 w 28"/>
                <a:gd name="T5" fmla="*/ 0 h 10"/>
                <a:gd name="T6" fmla="*/ 9 w 28"/>
                <a:gd name="T7" fmla="*/ 9 h 10"/>
                <a:gd name="T8" fmla="*/ 0 w 28"/>
                <a:gd name="T9" fmla="*/ 9 h 10"/>
                <a:gd name="T10" fmla="*/ 9 w 28"/>
                <a:gd name="T11" fmla="*/ 9 h 10"/>
                <a:gd name="T12" fmla="*/ 18 w 2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18" y="0"/>
                  </a:moveTo>
                  <a:lnTo>
                    <a:pt x="27" y="0"/>
                  </a:lnTo>
                  <a:lnTo>
                    <a:pt x="18" y="0"/>
                  </a:lnTo>
                  <a:lnTo>
                    <a:pt x="9" y="9"/>
                  </a:lnTo>
                  <a:lnTo>
                    <a:pt x="0" y="9"/>
                  </a:lnTo>
                  <a:lnTo>
                    <a:pt x="9" y="9"/>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19" name="Freeform 219">
              <a:extLst>
                <a:ext uri="{FF2B5EF4-FFF2-40B4-BE49-F238E27FC236}">
                  <a16:creationId xmlns:a16="http://schemas.microsoft.com/office/drawing/2014/main" id="{F8830EA1-D91B-84F3-AB64-5727FC5360E3}"/>
                </a:ext>
              </a:extLst>
            </p:cNvPr>
            <p:cNvSpPr>
              <a:spLocks noChangeArrowheads="1"/>
            </p:cNvSpPr>
            <p:nvPr/>
          </p:nvSpPr>
          <p:spPr bwMode="auto">
            <a:xfrm>
              <a:off x="3044825" y="3144838"/>
              <a:ext cx="6350" cy="3175"/>
            </a:xfrm>
            <a:custGeom>
              <a:avLst/>
              <a:gdLst>
                <a:gd name="T0" fmla="*/ 18 w 19"/>
                <a:gd name="T1" fmla="*/ 9 h 10"/>
                <a:gd name="T2" fmla="*/ 18 w 19"/>
                <a:gd name="T3" fmla="*/ 0 h 10"/>
                <a:gd name="T4" fmla="*/ 18 w 19"/>
                <a:gd name="T5" fmla="*/ 0 h 10"/>
                <a:gd name="T6" fmla="*/ 0 w 19"/>
                <a:gd name="T7" fmla="*/ 9 h 10"/>
                <a:gd name="T8" fmla="*/ 0 w 19"/>
                <a:gd name="T9" fmla="*/ 9 h 10"/>
                <a:gd name="T10" fmla="*/ 0 w 19"/>
                <a:gd name="T11" fmla="*/ 9 h 10"/>
                <a:gd name="T12" fmla="*/ 18 w 19"/>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9"/>
                  </a:moveTo>
                  <a:lnTo>
                    <a:pt x="18" y="0"/>
                  </a:lnTo>
                  <a:lnTo>
                    <a:pt x="18" y="0"/>
                  </a:lnTo>
                  <a:lnTo>
                    <a:pt x="0" y="9"/>
                  </a:lnTo>
                  <a:lnTo>
                    <a:pt x="0" y="9"/>
                  </a:lnTo>
                  <a:lnTo>
                    <a:pt x="0" y="9"/>
                  </a:lnTo>
                  <a:lnTo>
                    <a:pt x="18" y="9"/>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20" name="Freeform 220">
              <a:extLst>
                <a:ext uri="{FF2B5EF4-FFF2-40B4-BE49-F238E27FC236}">
                  <a16:creationId xmlns:a16="http://schemas.microsoft.com/office/drawing/2014/main" id="{7C31129D-E1A2-CA6A-AE53-073CEDAE451E}"/>
                </a:ext>
              </a:extLst>
            </p:cNvPr>
            <p:cNvSpPr>
              <a:spLocks noChangeArrowheads="1"/>
            </p:cNvSpPr>
            <p:nvPr/>
          </p:nvSpPr>
          <p:spPr bwMode="auto">
            <a:xfrm>
              <a:off x="3044825" y="3160713"/>
              <a:ext cx="9525" cy="3175"/>
            </a:xfrm>
            <a:custGeom>
              <a:avLst/>
              <a:gdLst>
                <a:gd name="T0" fmla="*/ 18 w 28"/>
                <a:gd name="T1" fmla="*/ 0 h 10"/>
                <a:gd name="T2" fmla="*/ 27 w 28"/>
                <a:gd name="T3" fmla="*/ 0 h 10"/>
                <a:gd name="T4" fmla="*/ 18 w 28"/>
                <a:gd name="T5" fmla="*/ 0 h 10"/>
                <a:gd name="T6" fmla="*/ 0 w 28"/>
                <a:gd name="T7" fmla="*/ 0 h 10"/>
                <a:gd name="T8" fmla="*/ 0 w 28"/>
                <a:gd name="T9" fmla="*/ 0 h 10"/>
                <a:gd name="T10" fmla="*/ 0 w 28"/>
                <a:gd name="T11" fmla="*/ 9 h 10"/>
                <a:gd name="T12" fmla="*/ 18 w 2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18" y="0"/>
                  </a:moveTo>
                  <a:lnTo>
                    <a:pt x="27" y="0"/>
                  </a:lnTo>
                  <a:lnTo>
                    <a:pt x="18" y="0"/>
                  </a:lnTo>
                  <a:lnTo>
                    <a:pt x="0" y="0"/>
                  </a:lnTo>
                  <a:lnTo>
                    <a:pt x="0" y="0"/>
                  </a:lnTo>
                  <a:lnTo>
                    <a:pt x="0" y="9"/>
                  </a:lnTo>
                  <a:lnTo>
                    <a:pt x="18"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21" name="Freeform 221">
              <a:extLst>
                <a:ext uri="{FF2B5EF4-FFF2-40B4-BE49-F238E27FC236}">
                  <a16:creationId xmlns:a16="http://schemas.microsoft.com/office/drawing/2014/main" id="{F4DF8F59-CB0B-00A3-E62C-ECCCE148E1E4}"/>
                </a:ext>
              </a:extLst>
            </p:cNvPr>
            <p:cNvSpPr>
              <a:spLocks noChangeArrowheads="1"/>
            </p:cNvSpPr>
            <p:nvPr/>
          </p:nvSpPr>
          <p:spPr bwMode="auto">
            <a:xfrm>
              <a:off x="3044825" y="3157538"/>
              <a:ext cx="9525" cy="3175"/>
            </a:xfrm>
            <a:custGeom>
              <a:avLst/>
              <a:gdLst>
                <a:gd name="T0" fmla="*/ 18 w 28"/>
                <a:gd name="T1" fmla="*/ 9 h 10"/>
                <a:gd name="T2" fmla="*/ 27 w 28"/>
                <a:gd name="T3" fmla="*/ 0 h 10"/>
                <a:gd name="T4" fmla="*/ 18 w 28"/>
                <a:gd name="T5" fmla="*/ 0 h 10"/>
                <a:gd name="T6" fmla="*/ 0 w 28"/>
                <a:gd name="T7" fmla="*/ 9 h 10"/>
                <a:gd name="T8" fmla="*/ 0 w 28"/>
                <a:gd name="T9" fmla="*/ 9 h 10"/>
                <a:gd name="T10" fmla="*/ 0 w 28"/>
                <a:gd name="T11" fmla="*/ 9 h 10"/>
                <a:gd name="T12" fmla="*/ 18 w 28"/>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18" y="9"/>
                  </a:moveTo>
                  <a:lnTo>
                    <a:pt x="27" y="0"/>
                  </a:lnTo>
                  <a:lnTo>
                    <a:pt x="18" y="0"/>
                  </a:lnTo>
                  <a:lnTo>
                    <a:pt x="0" y="9"/>
                  </a:lnTo>
                  <a:lnTo>
                    <a:pt x="0" y="9"/>
                  </a:lnTo>
                  <a:lnTo>
                    <a:pt x="0" y="9"/>
                  </a:lnTo>
                  <a:lnTo>
                    <a:pt x="18" y="9"/>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22" name="Freeform 222">
              <a:extLst>
                <a:ext uri="{FF2B5EF4-FFF2-40B4-BE49-F238E27FC236}">
                  <a16:creationId xmlns:a16="http://schemas.microsoft.com/office/drawing/2014/main" id="{BBE88625-8772-923E-BE4B-1945C1DD264E}"/>
                </a:ext>
              </a:extLst>
            </p:cNvPr>
            <p:cNvSpPr>
              <a:spLocks noChangeArrowheads="1"/>
            </p:cNvSpPr>
            <p:nvPr/>
          </p:nvSpPr>
          <p:spPr bwMode="auto">
            <a:xfrm>
              <a:off x="3041650" y="3138488"/>
              <a:ext cx="15875" cy="22225"/>
            </a:xfrm>
            <a:custGeom>
              <a:avLst/>
              <a:gdLst>
                <a:gd name="T0" fmla="*/ 35 w 44"/>
                <a:gd name="T1" fmla="*/ 0 h 62"/>
                <a:gd name="T2" fmla="*/ 35 w 44"/>
                <a:gd name="T3" fmla="*/ 0 h 62"/>
                <a:gd name="T4" fmla="*/ 43 w 44"/>
                <a:gd name="T5" fmla="*/ 43 h 62"/>
                <a:gd name="T6" fmla="*/ 43 w 44"/>
                <a:gd name="T7" fmla="*/ 43 h 62"/>
                <a:gd name="T8" fmla="*/ 35 w 44"/>
                <a:gd name="T9" fmla="*/ 52 h 62"/>
                <a:gd name="T10" fmla="*/ 35 w 44"/>
                <a:gd name="T11" fmla="*/ 52 h 62"/>
                <a:gd name="T12" fmla="*/ 35 w 44"/>
                <a:gd name="T13" fmla="*/ 17 h 62"/>
                <a:gd name="T14" fmla="*/ 26 w 44"/>
                <a:gd name="T15" fmla="*/ 8 h 62"/>
                <a:gd name="T16" fmla="*/ 8 w 44"/>
                <a:gd name="T17" fmla="*/ 17 h 62"/>
                <a:gd name="T18" fmla="*/ 8 w 44"/>
                <a:gd name="T19" fmla="*/ 17 h 62"/>
                <a:gd name="T20" fmla="*/ 8 w 44"/>
                <a:gd name="T21" fmla="*/ 52 h 62"/>
                <a:gd name="T22" fmla="*/ 8 w 44"/>
                <a:gd name="T23" fmla="*/ 61 h 62"/>
                <a:gd name="T24" fmla="*/ 0 w 44"/>
                <a:gd name="T25" fmla="*/ 52 h 62"/>
                <a:gd name="T26" fmla="*/ 0 w 44"/>
                <a:gd name="T27" fmla="*/ 52 h 62"/>
                <a:gd name="T28" fmla="*/ 0 w 44"/>
                <a:gd name="T29" fmla="*/ 8 h 62"/>
                <a:gd name="T30" fmla="*/ 0 w 44"/>
                <a:gd name="T31" fmla="*/ 8 h 62"/>
                <a:gd name="T32" fmla="*/ 0 w 44"/>
                <a:gd name="T33" fmla="*/ 8 h 62"/>
                <a:gd name="T34" fmla="*/ 35 w 4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2">
                  <a:moveTo>
                    <a:pt x="35" y="0"/>
                  </a:moveTo>
                  <a:lnTo>
                    <a:pt x="35" y="0"/>
                  </a:lnTo>
                  <a:lnTo>
                    <a:pt x="43" y="43"/>
                  </a:lnTo>
                  <a:lnTo>
                    <a:pt x="43" y="43"/>
                  </a:lnTo>
                  <a:lnTo>
                    <a:pt x="35" y="52"/>
                  </a:lnTo>
                  <a:lnTo>
                    <a:pt x="35" y="52"/>
                  </a:lnTo>
                  <a:lnTo>
                    <a:pt x="35" y="17"/>
                  </a:lnTo>
                  <a:lnTo>
                    <a:pt x="26" y="8"/>
                  </a:lnTo>
                  <a:lnTo>
                    <a:pt x="8" y="17"/>
                  </a:lnTo>
                  <a:lnTo>
                    <a:pt x="8" y="17"/>
                  </a:lnTo>
                  <a:lnTo>
                    <a:pt x="8" y="52"/>
                  </a:lnTo>
                  <a:lnTo>
                    <a:pt x="8" y="61"/>
                  </a:lnTo>
                  <a:lnTo>
                    <a:pt x="0" y="52"/>
                  </a:lnTo>
                  <a:lnTo>
                    <a:pt x="0" y="52"/>
                  </a:lnTo>
                  <a:lnTo>
                    <a:pt x="0" y="8"/>
                  </a:lnTo>
                  <a:lnTo>
                    <a:pt x="0" y="8"/>
                  </a:lnTo>
                  <a:lnTo>
                    <a:pt x="0" y="8"/>
                  </a:lnTo>
                  <a:lnTo>
                    <a:pt x="35"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23" name="Picture 223">
              <a:extLst>
                <a:ext uri="{FF2B5EF4-FFF2-40B4-BE49-F238E27FC236}">
                  <a16:creationId xmlns:a16="http://schemas.microsoft.com/office/drawing/2014/main" id="{73C7962D-B42F-EFFB-28AE-AED143CE5283}"/>
                </a:ext>
              </a:extLst>
            </p:cNvPr>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3003550" y="312578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4" name="Freeform 224">
              <a:extLst>
                <a:ext uri="{FF2B5EF4-FFF2-40B4-BE49-F238E27FC236}">
                  <a16:creationId xmlns:a16="http://schemas.microsoft.com/office/drawing/2014/main" id="{82EBBB0D-D202-756A-09D5-D8B8E8B37AC2}"/>
                </a:ext>
              </a:extLst>
            </p:cNvPr>
            <p:cNvSpPr>
              <a:spLocks noChangeArrowheads="1"/>
            </p:cNvSpPr>
            <p:nvPr/>
          </p:nvSpPr>
          <p:spPr bwMode="auto">
            <a:xfrm>
              <a:off x="3019425" y="3163888"/>
              <a:ext cx="25400" cy="3175"/>
            </a:xfrm>
            <a:custGeom>
              <a:avLst/>
              <a:gdLst>
                <a:gd name="T0" fmla="*/ 61 w 70"/>
                <a:gd name="T1" fmla="*/ 9 h 10"/>
                <a:gd name="T2" fmla="*/ 0 w 70"/>
                <a:gd name="T3" fmla="*/ 0 h 10"/>
                <a:gd name="T4" fmla="*/ 0 w 70"/>
                <a:gd name="T5" fmla="*/ 0 h 10"/>
                <a:gd name="T6" fmla="*/ 69 w 70"/>
                <a:gd name="T7" fmla="*/ 9 h 10"/>
                <a:gd name="T8" fmla="*/ 61 w 70"/>
                <a:gd name="T9" fmla="*/ 9 h 10"/>
              </a:gdLst>
              <a:ahLst/>
              <a:cxnLst>
                <a:cxn ang="0">
                  <a:pos x="T0" y="T1"/>
                </a:cxn>
                <a:cxn ang="0">
                  <a:pos x="T2" y="T3"/>
                </a:cxn>
                <a:cxn ang="0">
                  <a:pos x="T4" y="T5"/>
                </a:cxn>
                <a:cxn ang="0">
                  <a:pos x="T6" y="T7"/>
                </a:cxn>
                <a:cxn ang="0">
                  <a:pos x="T8" y="T9"/>
                </a:cxn>
              </a:cxnLst>
              <a:rect l="0" t="0" r="r" b="b"/>
              <a:pathLst>
                <a:path w="70" h="10">
                  <a:moveTo>
                    <a:pt x="61" y="9"/>
                  </a:moveTo>
                  <a:lnTo>
                    <a:pt x="0" y="0"/>
                  </a:lnTo>
                  <a:lnTo>
                    <a:pt x="0" y="0"/>
                  </a:lnTo>
                  <a:lnTo>
                    <a:pt x="69" y="9"/>
                  </a:lnTo>
                  <a:lnTo>
                    <a:pt x="61"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25" name="Freeform 225">
              <a:extLst>
                <a:ext uri="{FF2B5EF4-FFF2-40B4-BE49-F238E27FC236}">
                  <a16:creationId xmlns:a16="http://schemas.microsoft.com/office/drawing/2014/main" id="{C6DF2815-334F-A61B-0E79-123DD5E723E0}"/>
                </a:ext>
              </a:extLst>
            </p:cNvPr>
            <p:cNvSpPr>
              <a:spLocks noChangeArrowheads="1"/>
            </p:cNvSpPr>
            <p:nvPr/>
          </p:nvSpPr>
          <p:spPr bwMode="auto">
            <a:xfrm>
              <a:off x="2903538" y="3157538"/>
              <a:ext cx="141287" cy="28575"/>
            </a:xfrm>
            <a:custGeom>
              <a:avLst/>
              <a:gdLst>
                <a:gd name="T0" fmla="*/ 70 w 394"/>
                <a:gd name="T1" fmla="*/ 79 h 80"/>
                <a:gd name="T2" fmla="*/ 0 w 394"/>
                <a:gd name="T3" fmla="*/ 70 h 80"/>
                <a:gd name="T4" fmla="*/ 324 w 394"/>
                <a:gd name="T5" fmla="*/ 0 h 80"/>
                <a:gd name="T6" fmla="*/ 393 w 394"/>
                <a:gd name="T7" fmla="*/ 9 h 80"/>
                <a:gd name="T8" fmla="*/ 70 w 394"/>
                <a:gd name="T9" fmla="*/ 79 h 80"/>
              </a:gdLst>
              <a:ahLst/>
              <a:cxnLst>
                <a:cxn ang="0">
                  <a:pos x="T0" y="T1"/>
                </a:cxn>
                <a:cxn ang="0">
                  <a:pos x="T2" y="T3"/>
                </a:cxn>
                <a:cxn ang="0">
                  <a:pos x="T4" y="T5"/>
                </a:cxn>
                <a:cxn ang="0">
                  <a:pos x="T6" y="T7"/>
                </a:cxn>
                <a:cxn ang="0">
                  <a:pos x="T8" y="T9"/>
                </a:cxn>
              </a:cxnLst>
              <a:rect l="0" t="0" r="r" b="b"/>
              <a:pathLst>
                <a:path w="394" h="80">
                  <a:moveTo>
                    <a:pt x="70" y="79"/>
                  </a:moveTo>
                  <a:lnTo>
                    <a:pt x="0" y="70"/>
                  </a:lnTo>
                  <a:lnTo>
                    <a:pt x="324" y="0"/>
                  </a:lnTo>
                  <a:lnTo>
                    <a:pt x="393" y="9"/>
                  </a:lnTo>
                  <a:lnTo>
                    <a:pt x="70" y="79"/>
                  </a:lnTo>
                </a:path>
              </a:pathLst>
            </a:custGeom>
            <a:solidFill>
              <a:srgbClr val="533F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26" name="Freeform 226">
              <a:extLst>
                <a:ext uri="{FF2B5EF4-FFF2-40B4-BE49-F238E27FC236}">
                  <a16:creationId xmlns:a16="http://schemas.microsoft.com/office/drawing/2014/main" id="{3C4625E4-651C-FDAC-4112-7C0465450F6A}"/>
                </a:ext>
              </a:extLst>
            </p:cNvPr>
            <p:cNvSpPr>
              <a:spLocks noChangeArrowheads="1"/>
            </p:cNvSpPr>
            <p:nvPr/>
          </p:nvSpPr>
          <p:spPr bwMode="auto">
            <a:xfrm>
              <a:off x="2906713" y="3157538"/>
              <a:ext cx="134937" cy="25400"/>
            </a:xfrm>
            <a:custGeom>
              <a:avLst/>
              <a:gdLst>
                <a:gd name="T0" fmla="*/ 70 w 377"/>
                <a:gd name="T1" fmla="*/ 70 h 71"/>
                <a:gd name="T2" fmla="*/ 0 w 377"/>
                <a:gd name="T3" fmla="*/ 61 h 71"/>
                <a:gd name="T4" fmla="*/ 306 w 377"/>
                <a:gd name="T5" fmla="*/ 0 h 71"/>
                <a:gd name="T6" fmla="*/ 376 w 377"/>
                <a:gd name="T7" fmla="*/ 0 h 71"/>
                <a:gd name="T8" fmla="*/ 70 w 377"/>
                <a:gd name="T9" fmla="*/ 70 h 71"/>
              </a:gdLst>
              <a:ahLst/>
              <a:cxnLst>
                <a:cxn ang="0">
                  <a:pos x="T0" y="T1"/>
                </a:cxn>
                <a:cxn ang="0">
                  <a:pos x="T2" y="T3"/>
                </a:cxn>
                <a:cxn ang="0">
                  <a:pos x="T4" y="T5"/>
                </a:cxn>
                <a:cxn ang="0">
                  <a:pos x="T6" y="T7"/>
                </a:cxn>
                <a:cxn ang="0">
                  <a:pos x="T8" y="T9"/>
                </a:cxn>
              </a:cxnLst>
              <a:rect l="0" t="0" r="r" b="b"/>
              <a:pathLst>
                <a:path w="377" h="71">
                  <a:moveTo>
                    <a:pt x="70" y="70"/>
                  </a:moveTo>
                  <a:lnTo>
                    <a:pt x="0" y="61"/>
                  </a:lnTo>
                  <a:lnTo>
                    <a:pt x="306" y="0"/>
                  </a:lnTo>
                  <a:lnTo>
                    <a:pt x="376" y="0"/>
                  </a:lnTo>
                  <a:lnTo>
                    <a:pt x="70" y="70"/>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27" name="Picture 227">
              <a:extLst>
                <a:ext uri="{FF2B5EF4-FFF2-40B4-BE49-F238E27FC236}">
                  <a16:creationId xmlns:a16="http://schemas.microsoft.com/office/drawing/2014/main" id="{16844E95-EBFE-ACEF-8FB6-3D1FFA13F78A}"/>
                </a:ext>
              </a:extLst>
            </p:cNvPr>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2894013" y="3163888"/>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8" name="Picture 228">
              <a:extLst>
                <a:ext uri="{FF2B5EF4-FFF2-40B4-BE49-F238E27FC236}">
                  <a16:creationId xmlns:a16="http://schemas.microsoft.com/office/drawing/2014/main" id="{58861E4A-5658-49F5-9E1C-88E142E604E2}"/>
                </a:ext>
              </a:extLst>
            </p:cNvPr>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2890838" y="31670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9" name="Freeform 229">
              <a:extLst>
                <a:ext uri="{FF2B5EF4-FFF2-40B4-BE49-F238E27FC236}">
                  <a16:creationId xmlns:a16="http://schemas.microsoft.com/office/drawing/2014/main" id="{CACBA528-B2F0-E5A0-F20B-6CC65CE69A99}"/>
                </a:ext>
              </a:extLst>
            </p:cNvPr>
            <p:cNvSpPr>
              <a:spLocks noChangeArrowheads="1"/>
            </p:cNvSpPr>
            <p:nvPr/>
          </p:nvSpPr>
          <p:spPr bwMode="auto">
            <a:xfrm>
              <a:off x="2906713" y="3179763"/>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2823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30" name="Freeform 230">
              <a:extLst>
                <a:ext uri="{FF2B5EF4-FFF2-40B4-BE49-F238E27FC236}">
                  <a16:creationId xmlns:a16="http://schemas.microsoft.com/office/drawing/2014/main" id="{A79B67E8-B8B4-4FA1-25E1-1917C29A8944}"/>
                </a:ext>
              </a:extLst>
            </p:cNvPr>
            <p:cNvSpPr>
              <a:spLocks noChangeArrowheads="1"/>
            </p:cNvSpPr>
            <p:nvPr/>
          </p:nvSpPr>
          <p:spPr bwMode="auto">
            <a:xfrm>
              <a:off x="2932113" y="31829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6050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31" name="Freeform 231">
              <a:extLst>
                <a:ext uri="{FF2B5EF4-FFF2-40B4-BE49-F238E27FC236}">
                  <a16:creationId xmlns:a16="http://schemas.microsoft.com/office/drawing/2014/main" id="{E932F83E-4A13-8016-B731-E1EA264586DB}"/>
                </a:ext>
              </a:extLst>
            </p:cNvPr>
            <p:cNvSpPr>
              <a:spLocks noChangeArrowheads="1"/>
            </p:cNvSpPr>
            <p:nvPr/>
          </p:nvSpPr>
          <p:spPr bwMode="auto">
            <a:xfrm>
              <a:off x="2906713" y="3163888"/>
              <a:ext cx="25400" cy="19050"/>
            </a:xfrm>
            <a:custGeom>
              <a:avLst/>
              <a:gdLst>
                <a:gd name="T0" fmla="*/ 70 w 71"/>
                <a:gd name="T1" fmla="*/ 52 h 53"/>
                <a:gd name="T2" fmla="*/ 0 w 71"/>
                <a:gd name="T3" fmla="*/ 43 h 53"/>
                <a:gd name="T4" fmla="*/ 0 w 71"/>
                <a:gd name="T5" fmla="*/ 0 h 53"/>
                <a:gd name="T6" fmla="*/ 70 w 71"/>
                <a:gd name="T7" fmla="*/ 9 h 53"/>
                <a:gd name="T8" fmla="*/ 70 w 71"/>
                <a:gd name="T9" fmla="*/ 52 h 53"/>
              </a:gdLst>
              <a:ahLst/>
              <a:cxnLst>
                <a:cxn ang="0">
                  <a:pos x="T0" y="T1"/>
                </a:cxn>
                <a:cxn ang="0">
                  <a:pos x="T2" y="T3"/>
                </a:cxn>
                <a:cxn ang="0">
                  <a:pos x="T4" y="T5"/>
                </a:cxn>
                <a:cxn ang="0">
                  <a:pos x="T6" y="T7"/>
                </a:cxn>
                <a:cxn ang="0">
                  <a:pos x="T8" y="T9"/>
                </a:cxn>
              </a:cxnLst>
              <a:rect l="0" t="0" r="r" b="b"/>
              <a:pathLst>
                <a:path w="71" h="53">
                  <a:moveTo>
                    <a:pt x="70" y="52"/>
                  </a:moveTo>
                  <a:lnTo>
                    <a:pt x="0" y="43"/>
                  </a:lnTo>
                  <a:lnTo>
                    <a:pt x="0" y="0"/>
                  </a:lnTo>
                  <a:lnTo>
                    <a:pt x="70" y="9"/>
                  </a:lnTo>
                  <a:lnTo>
                    <a:pt x="70" y="52"/>
                  </a:lnTo>
                </a:path>
              </a:pathLst>
            </a:custGeom>
            <a:solidFill>
              <a:srgbClr val="705A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32" name="Picture 232">
              <a:extLst>
                <a:ext uri="{FF2B5EF4-FFF2-40B4-BE49-F238E27FC236}">
                  <a16:creationId xmlns:a16="http://schemas.microsoft.com/office/drawing/2014/main" id="{0BE53D5F-53DE-5C4B-933C-86F64D539258}"/>
                </a:ext>
              </a:extLst>
            </p:cNvPr>
            <p:cNvPicPr>
              <a:picLocks noChangeAspect="1" noChangeArrowheads="1"/>
            </p:cNvPicPr>
            <p:nvPr/>
          </p:nvPicPr>
          <p:blipFill>
            <a:blip r:embed="rId34">
              <a:extLst>
                <a:ext uri="{28A0092B-C50C-407E-A947-70E740481C1C}">
                  <a14:useLocalDpi xmlns:a14="http://schemas.microsoft.com/office/drawing/2010/main"/>
                </a:ext>
              </a:extLst>
            </a:blip>
            <a:srcRect/>
            <a:stretch>
              <a:fillRect/>
            </a:stretch>
          </p:blipFill>
          <p:spPr bwMode="auto">
            <a:xfrm>
              <a:off x="2894013" y="3163888"/>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3" name="Picture 233">
              <a:extLst>
                <a:ext uri="{FF2B5EF4-FFF2-40B4-BE49-F238E27FC236}">
                  <a16:creationId xmlns:a16="http://schemas.microsoft.com/office/drawing/2014/main" id="{2D828CFF-6274-7254-5812-7432A94CE0A4}"/>
                </a:ext>
              </a:extLst>
            </p:cNvPr>
            <p:cNvPicPr>
              <a:picLocks noChangeAspect="1" noChangeArrowheads="1"/>
            </p:cNvPicPr>
            <p:nvPr/>
          </p:nvPicPr>
          <p:blipFill>
            <a:blip r:embed="rId35">
              <a:extLst>
                <a:ext uri="{28A0092B-C50C-407E-A947-70E740481C1C}">
                  <a14:useLocalDpi xmlns:a14="http://schemas.microsoft.com/office/drawing/2010/main"/>
                </a:ext>
              </a:extLst>
            </a:blip>
            <a:srcRect/>
            <a:stretch>
              <a:fillRect/>
            </a:stretch>
          </p:blipFill>
          <p:spPr bwMode="auto">
            <a:xfrm>
              <a:off x="2890838" y="31670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4" name="Picture 234">
              <a:extLst>
                <a:ext uri="{FF2B5EF4-FFF2-40B4-BE49-F238E27FC236}">
                  <a16:creationId xmlns:a16="http://schemas.microsoft.com/office/drawing/2014/main" id="{FA860D72-855B-60CF-0EE6-398565C61DD4}"/>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2894013" y="317341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 name="Picture 235">
              <a:extLst>
                <a:ext uri="{FF2B5EF4-FFF2-40B4-BE49-F238E27FC236}">
                  <a16:creationId xmlns:a16="http://schemas.microsoft.com/office/drawing/2014/main" id="{16267781-CB98-BEBD-0617-4FBF2312EC5A}"/>
                </a:ext>
              </a:extLst>
            </p:cNvPr>
            <p:cNvPicPr>
              <a:picLocks noChangeAspect="1" noChangeArrowheads="1"/>
            </p:cNvPicPr>
            <p:nvPr/>
          </p:nvPicPr>
          <p:blipFill>
            <a:blip r:embed="rId37">
              <a:extLst>
                <a:ext uri="{28A0092B-C50C-407E-A947-70E740481C1C}">
                  <a14:useLocalDpi xmlns:a14="http://schemas.microsoft.com/office/drawing/2010/main"/>
                </a:ext>
              </a:extLst>
            </a:blip>
            <a:srcRect/>
            <a:stretch>
              <a:fillRect/>
            </a:stretch>
          </p:blipFill>
          <p:spPr bwMode="auto">
            <a:xfrm>
              <a:off x="2894013" y="317341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6" name="Freeform 236">
              <a:extLst>
                <a:ext uri="{FF2B5EF4-FFF2-40B4-BE49-F238E27FC236}">
                  <a16:creationId xmlns:a16="http://schemas.microsoft.com/office/drawing/2014/main" id="{3AC1BCA8-9575-ED65-765C-5D9DBFBF22C2}"/>
                </a:ext>
              </a:extLst>
            </p:cNvPr>
            <p:cNvSpPr>
              <a:spLocks noChangeArrowheads="1"/>
            </p:cNvSpPr>
            <p:nvPr/>
          </p:nvSpPr>
          <p:spPr bwMode="auto">
            <a:xfrm>
              <a:off x="2906713" y="3189288"/>
              <a:ext cx="25400" cy="3175"/>
            </a:xfrm>
            <a:custGeom>
              <a:avLst/>
              <a:gdLst>
                <a:gd name="T0" fmla="*/ 61 w 71"/>
                <a:gd name="T1" fmla="*/ 9 h 10"/>
                <a:gd name="T2" fmla="*/ 0 w 71"/>
                <a:gd name="T3" fmla="*/ 0 h 10"/>
                <a:gd name="T4" fmla="*/ 0 w 71"/>
                <a:gd name="T5" fmla="*/ 0 h 10"/>
                <a:gd name="T6" fmla="*/ 70 w 71"/>
                <a:gd name="T7" fmla="*/ 9 h 10"/>
                <a:gd name="T8" fmla="*/ 61 w 71"/>
                <a:gd name="T9" fmla="*/ 9 h 10"/>
              </a:gdLst>
              <a:ahLst/>
              <a:cxnLst>
                <a:cxn ang="0">
                  <a:pos x="T0" y="T1"/>
                </a:cxn>
                <a:cxn ang="0">
                  <a:pos x="T2" y="T3"/>
                </a:cxn>
                <a:cxn ang="0">
                  <a:pos x="T4" y="T5"/>
                </a:cxn>
                <a:cxn ang="0">
                  <a:pos x="T6" y="T7"/>
                </a:cxn>
                <a:cxn ang="0">
                  <a:pos x="T8" y="T9"/>
                </a:cxn>
              </a:cxnLst>
              <a:rect l="0" t="0" r="r" b="b"/>
              <a:pathLst>
                <a:path w="71" h="10">
                  <a:moveTo>
                    <a:pt x="61" y="9"/>
                  </a:moveTo>
                  <a:lnTo>
                    <a:pt x="0" y="0"/>
                  </a:lnTo>
                  <a:lnTo>
                    <a:pt x="0" y="0"/>
                  </a:lnTo>
                  <a:lnTo>
                    <a:pt x="70" y="9"/>
                  </a:lnTo>
                  <a:lnTo>
                    <a:pt x="61"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37" name="Freeform 237">
              <a:extLst>
                <a:ext uri="{FF2B5EF4-FFF2-40B4-BE49-F238E27FC236}">
                  <a16:creationId xmlns:a16="http://schemas.microsoft.com/office/drawing/2014/main" id="{667D03B5-DBFD-B77F-9253-FF98165A220D}"/>
                </a:ext>
              </a:extLst>
            </p:cNvPr>
            <p:cNvSpPr>
              <a:spLocks noChangeArrowheads="1"/>
            </p:cNvSpPr>
            <p:nvPr/>
          </p:nvSpPr>
          <p:spPr bwMode="auto">
            <a:xfrm>
              <a:off x="2903538" y="3182938"/>
              <a:ext cx="25400" cy="9525"/>
            </a:xfrm>
            <a:custGeom>
              <a:avLst/>
              <a:gdLst>
                <a:gd name="T0" fmla="*/ 70 w 71"/>
                <a:gd name="T1" fmla="*/ 26 h 27"/>
                <a:gd name="T2" fmla="*/ 9 w 71"/>
                <a:gd name="T3" fmla="*/ 17 h 27"/>
                <a:gd name="T4" fmla="*/ 0 w 71"/>
                <a:gd name="T5" fmla="*/ 0 h 27"/>
                <a:gd name="T6" fmla="*/ 70 w 71"/>
                <a:gd name="T7" fmla="*/ 9 h 27"/>
                <a:gd name="T8" fmla="*/ 70 w 71"/>
                <a:gd name="T9" fmla="*/ 26 h 27"/>
              </a:gdLst>
              <a:ahLst/>
              <a:cxnLst>
                <a:cxn ang="0">
                  <a:pos x="T0" y="T1"/>
                </a:cxn>
                <a:cxn ang="0">
                  <a:pos x="T2" y="T3"/>
                </a:cxn>
                <a:cxn ang="0">
                  <a:pos x="T4" y="T5"/>
                </a:cxn>
                <a:cxn ang="0">
                  <a:pos x="T6" y="T7"/>
                </a:cxn>
                <a:cxn ang="0">
                  <a:pos x="T8" y="T9"/>
                </a:cxn>
              </a:cxnLst>
              <a:rect l="0" t="0" r="r" b="b"/>
              <a:pathLst>
                <a:path w="71" h="27">
                  <a:moveTo>
                    <a:pt x="70" y="26"/>
                  </a:moveTo>
                  <a:lnTo>
                    <a:pt x="9" y="17"/>
                  </a:lnTo>
                  <a:lnTo>
                    <a:pt x="0" y="0"/>
                  </a:lnTo>
                  <a:lnTo>
                    <a:pt x="70" y="9"/>
                  </a:lnTo>
                  <a:lnTo>
                    <a:pt x="70" y="26"/>
                  </a:lnTo>
                </a:path>
              </a:pathLst>
            </a:custGeom>
            <a:solidFill>
              <a:srgbClr val="5641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38" name="Freeform 238">
              <a:extLst>
                <a:ext uri="{FF2B5EF4-FFF2-40B4-BE49-F238E27FC236}">
                  <a16:creationId xmlns:a16="http://schemas.microsoft.com/office/drawing/2014/main" id="{BC335232-A132-79B8-9A54-F700AD09EE87}"/>
                </a:ext>
              </a:extLst>
            </p:cNvPr>
            <p:cNvSpPr>
              <a:spLocks noChangeArrowheads="1"/>
            </p:cNvSpPr>
            <p:nvPr/>
          </p:nvSpPr>
          <p:spPr bwMode="auto">
            <a:xfrm>
              <a:off x="2903538" y="3182938"/>
              <a:ext cx="28575" cy="3175"/>
            </a:xfrm>
            <a:custGeom>
              <a:avLst/>
              <a:gdLst>
                <a:gd name="T0" fmla="*/ 70 w 80"/>
                <a:gd name="T1" fmla="*/ 9 h 10"/>
                <a:gd name="T2" fmla="*/ 0 w 80"/>
                <a:gd name="T3" fmla="*/ 0 h 10"/>
                <a:gd name="T4" fmla="*/ 9 w 80"/>
                <a:gd name="T5" fmla="*/ 0 h 10"/>
                <a:gd name="T6" fmla="*/ 79 w 80"/>
                <a:gd name="T7" fmla="*/ 0 h 10"/>
                <a:gd name="T8" fmla="*/ 70 w 80"/>
                <a:gd name="T9" fmla="*/ 9 h 10"/>
              </a:gdLst>
              <a:ahLst/>
              <a:cxnLst>
                <a:cxn ang="0">
                  <a:pos x="T0" y="T1"/>
                </a:cxn>
                <a:cxn ang="0">
                  <a:pos x="T2" y="T3"/>
                </a:cxn>
                <a:cxn ang="0">
                  <a:pos x="T4" y="T5"/>
                </a:cxn>
                <a:cxn ang="0">
                  <a:pos x="T6" y="T7"/>
                </a:cxn>
                <a:cxn ang="0">
                  <a:pos x="T8" y="T9"/>
                </a:cxn>
              </a:cxnLst>
              <a:rect l="0" t="0" r="r" b="b"/>
              <a:pathLst>
                <a:path w="80" h="10">
                  <a:moveTo>
                    <a:pt x="70" y="9"/>
                  </a:moveTo>
                  <a:lnTo>
                    <a:pt x="0" y="0"/>
                  </a:lnTo>
                  <a:lnTo>
                    <a:pt x="9" y="0"/>
                  </a:lnTo>
                  <a:lnTo>
                    <a:pt x="79" y="0"/>
                  </a:lnTo>
                  <a:lnTo>
                    <a:pt x="70" y="9"/>
                  </a:lnTo>
                </a:path>
              </a:pathLst>
            </a:custGeom>
            <a:solidFill>
              <a:srgbClr val="392F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39" name="Picture 239">
              <a:extLst>
                <a:ext uri="{FF2B5EF4-FFF2-40B4-BE49-F238E27FC236}">
                  <a16:creationId xmlns:a16="http://schemas.microsoft.com/office/drawing/2014/main" id="{30F052B9-3934-372B-D7B3-CF6FC87FD693}"/>
                </a:ext>
              </a:extLst>
            </p:cNvPr>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3006725" y="31543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0" name="Freeform 240">
              <a:extLst>
                <a:ext uri="{FF2B5EF4-FFF2-40B4-BE49-F238E27FC236}">
                  <a16:creationId xmlns:a16="http://schemas.microsoft.com/office/drawing/2014/main" id="{A9F5CDEB-BEDA-5756-77C6-DDD8B576F8FD}"/>
                </a:ext>
              </a:extLst>
            </p:cNvPr>
            <p:cNvSpPr>
              <a:spLocks noChangeArrowheads="1"/>
            </p:cNvSpPr>
            <p:nvPr/>
          </p:nvSpPr>
          <p:spPr bwMode="auto">
            <a:xfrm>
              <a:off x="2928938" y="3157538"/>
              <a:ext cx="115887" cy="28575"/>
            </a:xfrm>
            <a:custGeom>
              <a:avLst/>
              <a:gdLst>
                <a:gd name="T0" fmla="*/ 315 w 324"/>
                <a:gd name="T1" fmla="*/ 0 h 80"/>
                <a:gd name="T2" fmla="*/ 323 w 324"/>
                <a:gd name="T3" fmla="*/ 9 h 80"/>
                <a:gd name="T4" fmla="*/ 323 w 324"/>
                <a:gd name="T5" fmla="*/ 9 h 80"/>
                <a:gd name="T6" fmla="*/ 323 w 324"/>
                <a:gd name="T7" fmla="*/ 9 h 80"/>
                <a:gd name="T8" fmla="*/ 0 w 324"/>
                <a:gd name="T9" fmla="*/ 79 h 80"/>
                <a:gd name="T10" fmla="*/ 9 w 324"/>
                <a:gd name="T11" fmla="*/ 70 h 80"/>
                <a:gd name="T12" fmla="*/ 9 w 324"/>
                <a:gd name="T13" fmla="*/ 70 h 80"/>
                <a:gd name="T14" fmla="*/ 315 w 324"/>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80">
                  <a:moveTo>
                    <a:pt x="315" y="0"/>
                  </a:moveTo>
                  <a:lnTo>
                    <a:pt x="323" y="9"/>
                  </a:lnTo>
                  <a:lnTo>
                    <a:pt x="323" y="9"/>
                  </a:lnTo>
                  <a:lnTo>
                    <a:pt x="323" y="9"/>
                  </a:lnTo>
                  <a:lnTo>
                    <a:pt x="0" y="79"/>
                  </a:lnTo>
                  <a:lnTo>
                    <a:pt x="9" y="70"/>
                  </a:lnTo>
                  <a:lnTo>
                    <a:pt x="9" y="70"/>
                  </a:lnTo>
                  <a:lnTo>
                    <a:pt x="315" y="0"/>
                  </a:lnTo>
                </a:path>
              </a:pathLst>
            </a:custGeom>
            <a:solidFill>
              <a:srgbClr val="4E3F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41" name="Freeform 241">
              <a:extLst>
                <a:ext uri="{FF2B5EF4-FFF2-40B4-BE49-F238E27FC236}">
                  <a16:creationId xmlns:a16="http://schemas.microsoft.com/office/drawing/2014/main" id="{3243420E-AD9C-3D85-99A2-25FDF1618896}"/>
                </a:ext>
              </a:extLst>
            </p:cNvPr>
            <p:cNvSpPr>
              <a:spLocks noChangeArrowheads="1"/>
            </p:cNvSpPr>
            <p:nvPr/>
          </p:nvSpPr>
          <p:spPr bwMode="auto">
            <a:xfrm>
              <a:off x="2903538" y="3182938"/>
              <a:ext cx="25400" cy="3175"/>
            </a:xfrm>
            <a:custGeom>
              <a:avLst/>
              <a:gdLst>
                <a:gd name="T0" fmla="*/ 70 w 71"/>
                <a:gd name="T1" fmla="*/ 9 h 10"/>
                <a:gd name="T2" fmla="*/ 0 w 71"/>
                <a:gd name="T3" fmla="*/ 0 h 10"/>
                <a:gd name="T4" fmla="*/ 0 w 71"/>
                <a:gd name="T5" fmla="*/ 0 h 10"/>
                <a:gd name="T6" fmla="*/ 70 w 71"/>
                <a:gd name="T7" fmla="*/ 0 h 10"/>
                <a:gd name="T8" fmla="*/ 70 w 71"/>
                <a:gd name="T9" fmla="*/ 9 h 10"/>
              </a:gdLst>
              <a:ahLst/>
              <a:cxnLst>
                <a:cxn ang="0">
                  <a:pos x="T0" y="T1"/>
                </a:cxn>
                <a:cxn ang="0">
                  <a:pos x="T2" y="T3"/>
                </a:cxn>
                <a:cxn ang="0">
                  <a:pos x="T4" y="T5"/>
                </a:cxn>
                <a:cxn ang="0">
                  <a:pos x="T6" y="T7"/>
                </a:cxn>
                <a:cxn ang="0">
                  <a:pos x="T8" y="T9"/>
                </a:cxn>
              </a:cxnLst>
              <a:rect l="0" t="0" r="r" b="b"/>
              <a:pathLst>
                <a:path w="71" h="10">
                  <a:moveTo>
                    <a:pt x="70" y="9"/>
                  </a:moveTo>
                  <a:lnTo>
                    <a:pt x="0" y="0"/>
                  </a:lnTo>
                  <a:lnTo>
                    <a:pt x="0" y="0"/>
                  </a:lnTo>
                  <a:lnTo>
                    <a:pt x="70" y="0"/>
                  </a:lnTo>
                  <a:lnTo>
                    <a:pt x="70" y="9"/>
                  </a:lnTo>
                </a:path>
              </a:pathLst>
            </a:custGeom>
            <a:solidFill>
              <a:srgbClr val="29241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42" name="Freeform 242">
              <a:extLst>
                <a:ext uri="{FF2B5EF4-FFF2-40B4-BE49-F238E27FC236}">
                  <a16:creationId xmlns:a16="http://schemas.microsoft.com/office/drawing/2014/main" id="{38CBB620-5B77-CE68-75A4-8C2D3BB4CE63}"/>
                </a:ext>
              </a:extLst>
            </p:cNvPr>
            <p:cNvSpPr>
              <a:spLocks noChangeArrowheads="1"/>
            </p:cNvSpPr>
            <p:nvPr/>
          </p:nvSpPr>
          <p:spPr bwMode="auto">
            <a:xfrm>
              <a:off x="2903538" y="3182938"/>
              <a:ext cx="28575" cy="1587"/>
            </a:xfrm>
            <a:custGeom>
              <a:avLst/>
              <a:gdLst>
                <a:gd name="T0" fmla="*/ 70 w 80"/>
                <a:gd name="T1" fmla="*/ 0 h 1"/>
                <a:gd name="T2" fmla="*/ 0 w 80"/>
                <a:gd name="T3" fmla="*/ 0 h 1"/>
                <a:gd name="T4" fmla="*/ 9 w 80"/>
                <a:gd name="T5" fmla="*/ 0 h 1"/>
                <a:gd name="T6" fmla="*/ 79 w 80"/>
                <a:gd name="T7" fmla="*/ 0 h 1"/>
                <a:gd name="T8" fmla="*/ 70 w 80"/>
                <a:gd name="T9" fmla="*/ 0 h 1"/>
              </a:gdLst>
              <a:ahLst/>
              <a:cxnLst>
                <a:cxn ang="0">
                  <a:pos x="T0" y="T1"/>
                </a:cxn>
                <a:cxn ang="0">
                  <a:pos x="T2" y="T3"/>
                </a:cxn>
                <a:cxn ang="0">
                  <a:pos x="T4" y="T5"/>
                </a:cxn>
                <a:cxn ang="0">
                  <a:pos x="T6" y="T7"/>
                </a:cxn>
                <a:cxn ang="0">
                  <a:pos x="T8" y="T9"/>
                </a:cxn>
              </a:cxnLst>
              <a:rect l="0" t="0" r="r" b="b"/>
              <a:pathLst>
                <a:path w="80" h="1">
                  <a:moveTo>
                    <a:pt x="70" y="0"/>
                  </a:moveTo>
                  <a:lnTo>
                    <a:pt x="0" y="0"/>
                  </a:lnTo>
                  <a:lnTo>
                    <a:pt x="9" y="0"/>
                  </a:lnTo>
                  <a:lnTo>
                    <a:pt x="79" y="0"/>
                  </a:lnTo>
                  <a:lnTo>
                    <a:pt x="70" y="0"/>
                  </a:lnTo>
                </a:path>
              </a:pathLst>
            </a:custGeom>
            <a:solidFill>
              <a:srgbClr val="2823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43" name="Picture 243">
              <a:extLst>
                <a:ext uri="{FF2B5EF4-FFF2-40B4-BE49-F238E27FC236}">
                  <a16:creationId xmlns:a16="http://schemas.microsoft.com/office/drawing/2014/main" id="{E33F31D3-36A4-FA1C-0429-C2641911ED08}"/>
                </a:ext>
              </a:extLst>
            </p:cNvPr>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2890838" y="314801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4" name="Freeform 244">
              <a:extLst>
                <a:ext uri="{FF2B5EF4-FFF2-40B4-BE49-F238E27FC236}">
                  <a16:creationId xmlns:a16="http://schemas.microsoft.com/office/drawing/2014/main" id="{ABA01130-A3BA-2727-6AE3-409ABC6F320B}"/>
                </a:ext>
              </a:extLst>
            </p:cNvPr>
            <p:cNvSpPr>
              <a:spLocks noChangeArrowheads="1"/>
            </p:cNvSpPr>
            <p:nvPr/>
          </p:nvSpPr>
          <p:spPr bwMode="auto">
            <a:xfrm>
              <a:off x="2903538" y="3189288"/>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45" name="Freeform 245">
              <a:extLst>
                <a:ext uri="{FF2B5EF4-FFF2-40B4-BE49-F238E27FC236}">
                  <a16:creationId xmlns:a16="http://schemas.microsoft.com/office/drawing/2014/main" id="{0B1406CF-7C3A-25D4-1A57-1A5F559920E2}"/>
                </a:ext>
              </a:extLst>
            </p:cNvPr>
            <p:cNvSpPr>
              <a:spLocks noChangeArrowheads="1"/>
            </p:cNvSpPr>
            <p:nvPr/>
          </p:nvSpPr>
          <p:spPr bwMode="auto">
            <a:xfrm>
              <a:off x="2903538" y="3186113"/>
              <a:ext cx="25400" cy="3175"/>
            </a:xfrm>
            <a:custGeom>
              <a:avLst/>
              <a:gdLst>
                <a:gd name="T0" fmla="*/ 70 w 71"/>
                <a:gd name="T1" fmla="*/ 8 h 9"/>
                <a:gd name="T2" fmla="*/ 0 w 71"/>
                <a:gd name="T3" fmla="*/ 8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8"/>
                  </a:lnTo>
                  <a:lnTo>
                    <a:pt x="0" y="0"/>
                  </a:lnTo>
                  <a:lnTo>
                    <a:pt x="70" y="8"/>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46" name="Picture 246">
              <a:extLst>
                <a:ext uri="{FF2B5EF4-FFF2-40B4-BE49-F238E27FC236}">
                  <a16:creationId xmlns:a16="http://schemas.microsoft.com/office/drawing/2014/main" id="{FBC30572-7328-B009-B636-F7B071524B62}"/>
                </a:ext>
              </a:extLst>
            </p:cNvPr>
            <p:cNvPicPr>
              <a:picLocks noChangeAspect="1" noChangeArrowheads="1"/>
            </p:cNvPicPr>
            <p:nvPr/>
          </p:nvPicPr>
          <p:blipFill>
            <a:blip r:embed="rId40">
              <a:extLst>
                <a:ext uri="{28A0092B-C50C-407E-A947-70E740481C1C}">
                  <a14:useLocalDpi xmlns:a14="http://schemas.microsoft.com/office/drawing/2010/main"/>
                </a:ext>
              </a:extLst>
            </a:blip>
            <a:srcRect/>
            <a:stretch>
              <a:fillRect/>
            </a:stretch>
          </p:blipFill>
          <p:spPr bwMode="auto">
            <a:xfrm>
              <a:off x="2890838" y="314801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 name="Freeform 247">
              <a:extLst>
                <a:ext uri="{FF2B5EF4-FFF2-40B4-BE49-F238E27FC236}">
                  <a16:creationId xmlns:a16="http://schemas.microsoft.com/office/drawing/2014/main" id="{795C7D14-6129-5C64-C8F9-711EE0D9D0CC}"/>
                </a:ext>
              </a:extLst>
            </p:cNvPr>
            <p:cNvSpPr>
              <a:spLocks noChangeArrowheads="1"/>
            </p:cNvSpPr>
            <p:nvPr/>
          </p:nvSpPr>
          <p:spPr bwMode="auto">
            <a:xfrm>
              <a:off x="2903538" y="318611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48" name="Freeform 248">
              <a:extLst>
                <a:ext uri="{FF2B5EF4-FFF2-40B4-BE49-F238E27FC236}">
                  <a16:creationId xmlns:a16="http://schemas.microsoft.com/office/drawing/2014/main" id="{9C50D2A4-323F-84C2-809C-52EA12FC4F7E}"/>
                </a:ext>
              </a:extLst>
            </p:cNvPr>
            <p:cNvSpPr>
              <a:spLocks noChangeArrowheads="1"/>
            </p:cNvSpPr>
            <p:nvPr/>
          </p:nvSpPr>
          <p:spPr bwMode="auto">
            <a:xfrm>
              <a:off x="2903538" y="318611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49" name="Freeform 249">
              <a:extLst>
                <a:ext uri="{FF2B5EF4-FFF2-40B4-BE49-F238E27FC236}">
                  <a16:creationId xmlns:a16="http://schemas.microsoft.com/office/drawing/2014/main" id="{2607D886-7D01-8191-D5EE-6F0EEE9FC296}"/>
                </a:ext>
              </a:extLst>
            </p:cNvPr>
            <p:cNvSpPr>
              <a:spLocks noChangeArrowheads="1"/>
            </p:cNvSpPr>
            <p:nvPr/>
          </p:nvSpPr>
          <p:spPr bwMode="auto">
            <a:xfrm>
              <a:off x="2903538" y="3186113"/>
              <a:ext cx="25400" cy="3175"/>
            </a:xfrm>
            <a:custGeom>
              <a:avLst/>
              <a:gdLst>
                <a:gd name="T0" fmla="*/ 70 w 71"/>
                <a:gd name="T1" fmla="*/ 8 h 9"/>
                <a:gd name="T2" fmla="*/ 0 w 71"/>
                <a:gd name="T3" fmla="*/ 0 h 9"/>
                <a:gd name="T4" fmla="*/ 0 w 71"/>
                <a:gd name="T5" fmla="*/ 0 h 9"/>
                <a:gd name="T6" fmla="*/ 70 w 71"/>
                <a:gd name="T7" fmla="*/ 0 h 9"/>
                <a:gd name="T8" fmla="*/ 70 w 71"/>
                <a:gd name="T9" fmla="*/ 8 h 9"/>
              </a:gdLst>
              <a:ahLst/>
              <a:cxnLst>
                <a:cxn ang="0">
                  <a:pos x="T0" y="T1"/>
                </a:cxn>
                <a:cxn ang="0">
                  <a:pos x="T2" y="T3"/>
                </a:cxn>
                <a:cxn ang="0">
                  <a:pos x="T4" y="T5"/>
                </a:cxn>
                <a:cxn ang="0">
                  <a:pos x="T6" y="T7"/>
                </a:cxn>
                <a:cxn ang="0">
                  <a:pos x="T8" y="T9"/>
                </a:cxn>
              </a:cxnLst>
              <a:rect l="0" t="0" r="r" b="b"/>
              <a:pathLst>
                <a:path w="71" h="9">
                  <a:moveTo>
                    <a:pt x="70" y="8"/>
                  </a:moveTo>
                  <a:lnTo>
                    <a:pt x="0" y="0"/>
                  </a:lnTo>
                  <a:lnTo>
                    <a:pt x="0" y="0"/>
                  </a:lnTo>
                  <a:lnTo>
                    <a:pt x="70" y="0"/>
                  </a:lnTo>
                  <a:lnTo>
                    <a:pt x="70" y="8"/>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0" name="Freeform 250">
              <a:extLst>
                <a:ext uri="{FF2B5EF4-FFF2-40B4-BE49-F238E27FC236}">
                  <a16:creationId xmlns:a16="http://schemas.microsoft.com/office/drawing/2014/main" id="{FA5458B5-5526-86F1-DDC2-CB0D1F421E05}"/>
                </a:ext>
              </a:extLst>
            </p:cNvPr>
            <p:cNvSpPr>
              <a:spLocks noChangeArrowheads="1"/>
            </p:cNvSpPr>
            <p:nvPr/>
          </p:nvSpPr>
          <p:spPr bwMode="auto">
            <a:xfrm>
              <a:off x="2903538" y="3182938"/>
              <a:ext cx="25400" cy="3175"/>
            </a:xfrm>
            <a:custGeom>
              <a:avLst/>
              <a:gdLst>
                <a:gd name="T0" fmla="*/ 70 w 71"/>
                <a:gd name="T1" fmla="*/ 9 h 10"/>
                <a:gd name="T2" fmla="*/ 0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9"/>
                  </a:lnTo>
                  <a:lnTo>
                    <a:pt x="0" y="0"/>
                  </a:lnTo>
                  <a:lnTo>
                    <a:pt x="70"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1" name="Freeform 251">
              <a:extLst>
                <a:ext uri="{FF2B5EF4-FFF2-40B4-BE49-F238E27FC236}">
                  <a16:creationId xmlns:a16="http://schemas.microsoft.com/office/drawing/2014/main" id="{5B7B582A-CCB6-3247-48DE-906B29816EFC}"/>
                </a:ext>
              </a:extLst>
            </p:cNvPr>
            <p:cNvSpPr>
              <a:spLocks noChangeArrowheads="1"/>
            </p:cNvSpPr>
            <p:nvPr/>
          </p:nvSpPr>
          <p:spPr bwMode="auto">
            <a:xfrm>
              <a:off x="2903538" y="31829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2" name="Freeform 252">
              <a:extLst>
                <a:ext uri="{FF2B5EF4-FFF2-40B4-BE49-F238E27FC236}">
                  <a16:creationId xmlns:a16="http://schemas.microsoft.com/office/drawing/2014/main" id="{73971666-791A-1D1D-69EF-A362D5D01026}"/>
                </a:ext>
              </a:extLst>
            </p:cNvPr>
            <p:cNvSpPr>
              <a:spLocks noChangeArrowheads="1"/>
            </p:cNvSpPr>
            <p:nvPr/>
          </p:nvSpPr>
          <p:spPr bwMode="auto">
            <a:xfrm>
              <a:off x="2903538" y="3170238"/>
              <a:ext cx="25400" cy="12700"/>
            </a:xfrm>
            <a:custGeom>
              <a:avLst/>
              <a:gdLst>
                <a:gd name="T0" fmla="*/ 70 w 71"/>
                <a:gd name="T1" fmla="*/ 35 h 36"/>
                <a:gd name="T2" fmla="*/ 0 w 71"/>
                <a:gd name="T3" fmla="*/ 35 h 36"/>
                <a:gd name="T4" fmla="*/ 0 w 71"/>
                <a:gd name="T5" fmla="*/ 0 h 36"/>
                <a:gd name="T6" fmla="*/ 70 w 71"/>
                <a:gd name="T7" fmla="*/ 0 h 36"/>
                <a:gd name="T8" fmla="*/ 70 w 71"/>
                <a:gd name="T9" fmla="*/ 35 h 36"/>
              </a:gdLst>
              <a:ahLst/>
              <a:cxnLst>
                <a:cxn ang="0">
                  <a:pos x="T0" y="T1"/>
                </a:cxn>
                <a:cxn ang="0">
                  <a:pos x="T2" y="T3"/>
                </a:cxn>
                <a:cxn ang="0">
                  <a:pos x="T4" y="T5"/>
                </a:cxn>
                <a:cxn ang="0">
                  <a:pos x="T6" y="T7"/>
                </a:cxn>
                <a:cxn ang="0">
                  <a:pos x="T8" y="T9"/>
                </a:cxn>
              </a:cxnLst>
              <a:rect l="0" t="0" r="r" b="b"/>
              <a:pathLst>
                <a:path w="71" h="36">
                  <a:moveTo>
                    <a:pt x="70" y="35"/>
                  </a:moveTo>
                  <a:lnTo>
                    <a:pt x="0" y="35"/>
                  </a:lnTo>
                  <a:lnTo>
                    <a:pt x="0" y="0"/>
                  </a:lnTo>
                  <a:lnTo>
                    <a:pt x="70" y="0"/>
                  </a:lnTo>
                  <a:lnTo>
                    <a:pt x="70" y="35"/>
                  </a:lnTo>
                </a:path>
              </a:pathLst>
            </a:custGeom>
            <a:solidFill>
              <a:srgbClr val="9696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3" name="Freeform 253">
              <a:extLst>
                <a:ext uri="{FF2B5EF4-FFF2-40B4-BE49-F238E27FC236}">
                  <a16:creationId xmlns:a16="http://schemas.microsoft.com/office/drawing/2014/main" id="{E852822F-C02B-2DCE-EBB1-94C4EEF21CA1}"/>
                </a:ext>
              </a:extLst>
            </p:cNvPr>
            <p:cNvSpPr>
              <a:spLocks noChangeArrowheads="1"/>
            </p:cNvSpPr>
            <p:nvPr/>
          </p:nvSpPr>
          <p:spPr bwMode="auto">
            <a:xfrm>
              <a:off x="2903538" y="31829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4" name="Freeform 254">
              <a:extLst>
                <a:ext uri="{FF2B5EF4-FFF2-40B4-BE49-F238E27FC236}">
                  <a16:creationId xmlns:a16="http://schemas.microsoft.com/office/drawing/2014/main" id="{0522FA15-8C3B-C6E9-D43D-9B4E8C441DF9}"/>
                </a:ext>
              </a:extLst>
            </p:cNvPr>
            <p:cNvSpPr>
              <a:spLocks noChangeArrowheads="1"/>
            </p:cNvSpPr>
            <p:nvPr/>
          </p:nvSpPr>
          <p:spPr bwMode="auto">
            <a:xfrm>
              <a:off x="2903538" y="31829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5" name="Freeform 255">
              <a:extLst>
                <a:ext uri="{FF2B5EF4-FFF2-40B4-BE49-F238E27FC236}">
                  <a16:creationId xmlns:a16="http://schemas.microsoft.com/office/drawing/2014/main" id="{D7AA8FC3-1279-1719-BFEA-B5602559EB48}"/>
                </a:ext>
              </a:extLst>
            </p:cNvPr>
            <p:cNvSpPr>
              <a:spLocks noChangeArrowheads="1"/>
            </p:cNvSpPr>
            <p:nvPr/>
          </p:nvSpPr>
          <p:spPr bwMode="auto">
            <a:xfrm>
              <a:off x="2903538" y="3182938"/>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6" name="Freeform 256">
              <a:extLst>
                <a:ext uri="{FF2B5EF4-FFF2-40B4-BE49-F238E27FC236}">
                  <a16:creationId xmlns:a16="http://schemas.microsoft.com/office/drawing/2014/main" id="{4DD8BF68-9255-8B44-1A25-281010D02134}"/>
                </a:ext>
              </a:extLst>
            </p:cNvPr>
            <p:cNvSpPr>
              <a:spLocks noChangeArrowheads="1"/>
            </p:cNvSpPr>
            <p:nvPr/>
          </p:nvSpPr>
          <p:spPr bwMode="auto">
            <a:xfrm>
              <a:off x="2903538" y="3179763"/>
              <a:ext cx="25400" cy="3175"/>
            </a:xfrm>
            <a:custGeom>
              <a:avLst/>
              <a:gdLst>
                <a:gd name="T0" fmla="*/ 70 w 71"/>
                <a:gd name="T1" fmla="*/ 9 h 10"/>
                <a:gd name="T2" fmla="*/ 0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9"/>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7" name="Freeform 257">
              <a:extLst>
                <a:ext uri="{FF2B5EF4-FFF2-40B4-BE49-F238E27FC236}">
                  <a16:creationId xmlns:a16="http://schemas.microsoft.com/office/drawing/2014/main" id="{D2CF412D-6D81-7AFC-4C40-F8BCC8802188}"/>
                </a:ext>
              </a:extLst>
            </p:cNvPr>
            <p:cNvSpPr>
              <a:spLocks noChangeArrowheads="1"/>
            </p:cNvSpPr>
            <p:nvPr/>
          </p:nvSpPr>
          <p:spPr bwMode="auto">
            <a:xfrm>
              <a:off x="2903538" y="3179763"/>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8" name="Freeform 258">
              <a:extLst>
                <a:ext uri="{FF2B5EF4-FFF2-40B4-BE49-F238E27FC236}">
                  <a16:creationId xmlns:a16="http://schemas.microsoft.com/office/drawing/2014/main" id="{2927E4BD-948E-54AE-61B3-E934A12CB158}"/>
                </a:ext>
              </a:extLst>
            </p:cNvPr>
            <p:cNvSpPr>
              <a:spLocks noChangeArrowheads="1"/>
            </p:cNvSpPr>
            <p:nvPr/>
          </p:nvSpPr>
          <p:spPr bwMode="auto">
            <a:xfrm>
              <a:off x="2903538" y="3179763"/>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59" name="Freeform 259">
              <a:extLst>
                <a:ext uri="{FF2B5EF4-FFF2-40B4-BE49-F238E27FC236}">
                  <a16:creationId xmlns:a16="http://schemas.microsoft.com/office/drawing/2014/main" id="{4B627085-54AD-A82E-9065-DF264F517AD8}"/>
                </a:ext>
              </a:extLst>
            </p:cNvPr>
            <p:cNvSpPr>
              <a:spLocks noChangeArrowheads="1"/>
            </p:cNvSpPr>
            <p:nvPr/>
          </p:nvSpPr>
          <p:spPr bwMode="auto">
            <a:xfrm>
              <a:off x="2903538" y="317976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0" name="Freeform 260">
              <a:extLst>
                <a:ext uri="{FF2B5EF4-FFF2-40B4-BE49-F238E27FC236}">
                  <a16:creationId xmlns:a16="http://schemas.microsoft.com/office/drawing/2014/main" id="{814D8FCC-AC5F-EEE8-D92A-574BDB5DE85E}"/>
                </a:ext>
              </a:extLst>
            </p:cNvPr>
            <p:cNvSpPr>
              <a:spLocks noChangeArrowheads="1"/>
            </p:cNvSpPr>
            <p:nvPr/>
          </p:nvSpPr>
          <p:spPr bwMode="auto">
            <a:xfrm>
              <a:off x="2903538" y="317976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1" name="Freeform 261">
              <a:extLst>
                <a:ext uri="{FF2B5EF4-FFF2-40B4-BE49-F238E27FC236}">
                  <a16:creationId xmlns:a16="http://schemas.microsoft.com/office/drawing/2014/main" id="{BB0A4730-4A48-059E-036F-93BD42B17AC1}"/>
                </a:ext>
              </a:extLst>
            </p:cNvPr>
            <p:cNvSpPr>
              <a:spLocks noChangeArrowheads="1"/>
            </p:cNvSpPr>
            <p:nvPr/>
          </p:nvSpPr>
          <p:spPr bwMode="auto">
            <a:xfrm>
              <a:off x="2903538" y="317658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2" name="Freeform 262">
              <a:extLst>
                <a:ext uri="{FF2B5EF4-FFF2-40B4-BE49-F238E27FC236}">
                  <a16:creationId xmlns:a16="http://schemas.microsoft.com/office/drawing/2014/main" id="{132D8CA7-2D78-1260-C062-789BC43BD78B}"/>
                </a:ext>
              </a:extLst>
            </p:cNvPr>
            <p:cNvSpPr>
              <a:spLocks noChangeArrowheads="1"/>
            </p:cNvSpPr>
            <p:nvPr/>
          </p:nvSpPr>
          <p:spPr bwMode="auto">
            <a:xfrm>
              <a:off x="2903538" y="317658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3" name="Freeform 263">
              <a:extLst>
                <a:ext uri="{FF2B5EF4-FFF2-40B4-BE49-F238E27FC236}">
                  <a16:creationId xmlns:a16="http://schemas.microsoft.com/office/drawing/2014/main" id="{1EF6AFE8-A41C-D293-DF5E-B2072822535D}"/>
                </a:ext>
              </a:extLst>
            </p:cNvPr>
            <p:cNvSpPr>
              <a:spLocks noChangeArrowheads="1"/>
            </p:cNvSpPr>
            <p:nvPr/>
          </p:nvSpPr>
          <p:spPr bwMode="auto">
            <a:xfrm>
              <a:off x="2903538" y="3176588"/>
              <a:ext cx="25400" cy="3175"/>
            </a:xfrm>
            <a:custGeom>
              <a:avLst/>
              <a:gdLst>
                <a:gd name="T0" fmla="*/ 70 w 71"/>
                <a:gd name="T1" fmla="*/ 9 h 10"/>
                <a:gd name="T2" fmla="*/ 0 w 71"/>
                <a:gd name="T3" fmla="*/ 0 h 10"/>
                <a:gd name="T4" fmla="*/ 0 w 71"/>
                <a:gd name="T5" fmla="*/ 0 h 10"/>
                <a:gd name="T6" fmla="*/ 70 w 71"/>
                <a:gd name="T7" fmla="*/ 0 h 10"/>
                <a:gd name="T8" fmla="*/ 70 w 71"/>
                <a:gd name="T9" fmla="*/ 9 h 10"/>
              </a:gdLst>
              <a:ahLst/>
              <a:cxnLst>
                <a:cxn ang="0">
                  <a:pos x="T0" y="T1"/>
                </a:cxn>
                <a:cxn ang="0">
                  <a:pos x="T2" y="T3"/>
                </a:cxn>
                <a:cxn ang="0">
                  <a:pos x="T4" y="T5"/>
                </a:cxn>
                <a:cxn ang="0">
                  <a:pos x="T6" y="T7"/>
                </a:cxn>
                <a:cxn ang="0">
                  <a:pos x="T8" y="T9"/>
                </a:cxn>
              </a:cxnLst>
              <a:rect l="0" t="0" r="r" b="b"/>
              <a:pathLst>
                <a:path w="71" h="10">
                  <a:moveTo>
                    <a:pt x="70" y="9"/>
                  </a:moveTo>
                  <a:lnTo>
                    <a:pt x="0" y="0"/>
                  </a:lnTo>
                  <a:lnTo>
                    <a:pt x="0" y="0"/>
                  </a:lnTo>
                  <a:lnTo>
                    <a:pt x="70" y="0"/>
                  </a:lnTo>
                  <a:lnTo>
                    <a:pt x="70"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4" name="Freeform 264">
              <a:extLst>
                <a:ext uri="{FF2B5EF4-FFF2-40B4-BE49-F238E27FC236}">
                  <a16:creationId xmlns:a16="http://schemas.microsoft.com/office/drawing/2014/main" id="{54D38A80-1977-401E-F293-E0DAE83BD62B}"/>
                </a:ext>
              </a:extLst>
            </p:cNvPr>
            <p:cNvSpPr>
              <a:spLocks noChangeArrowheads="1"/>
            </p:cNvSpPr>
            <p:nvPr/>
          </p:nvSpPr>
          <p:spPr bwMode="auto">
            <a:xfrm>
              <a:off x="2903538" y="3176588"/>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5" name="Freeform 265">
              <a:extLst>
                <a:ext uri="{FF2B5EF4-FFF2-40B4-BE49-F238E27FC236}">
                  <a16:creationId xmlns:a16="http://schemas.microsoft.com/office/drawing/2014/main" id="{CB944869-0163-0AE6-1254-DC2AF2CB4EA1}"/>
                </a:ext>
              </a:extLst>
            </p:cNvPr>
            <p:cNvSpPr>
              <a:spLocks noChangeArrowheads="1"/>
            </p:cNvSpPr>
            <p:nvPr/>
          </p:nvSpPr>
          <p:spPr bwMode="auto">
            <a:xfrm>
              <a:off x="2903538" y="317341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6" name="Freeform 266">
              <a:extLst>
                <a:ext uri="{FF2B5EF4-FFF2-40B4-BE49-F238E27FC236}">
                  <a16:creationId xmlns:a16="http://schemas.microsoft.com/office/drawing/2014/main" id="{B5783D2A-1C69-9492-EC47-B70AC402B804}"/>
                </a:ext>
              </a:extLst>
            </p:cNvPr>
            <p:cNvSpPr>
              <a:spLocks noChangeArrowheads="1"/>
            </p:cNvSpPr>
            <p:nvPr/>
          </p:nvSpPr>
          <p:spPr bwMode="auto">
            <a:xfrm>
              <a:off x="2903538" y="317341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7" name="Freeform 267">
              <a:extLst>
                <a:ext uri="{FF2B5EF4-FFF2-40B4-BE49-F238E27FC236}">
                  <a16:creationId xmlns:a16="http://schemas.microsoft.com/office/drawing/2014/main" id="{CFCECEA6-F5FD-6002-FB05-0DDC163629E3}"/>
                </a:ext>
              </a:extLst>
            </p:cNvPr>
            <p:cNvSpPr>
              <a:spLocks noChangeArrowheads="1"/>
            </p:cNvSpPr>
            <p:nvPr/>
          </p:nvSpPr>
          <p:spPr bwMode="auto">
            <a:xfrm>
              <a:off x="2903538" y="3173413"/>
              <a:ext cx="25400" cy="3175"/>
            </a:xfrm>
            <a:custGeom>
              <a:avLst/>
              <a:gdLst>
                <a:gd name="T0" fmla="*/ 70 w 71"/>
                <a:gd name="T1" fmla="*/ 8 h 9"/>
                <a:gd name="T2" fmla="*/ 0 w 71"/>
                <a:gd name="T3" fmla="*/ 0 h 9"/>
                <a:gd name="T4" fmla="*/ 0 w 71"/>
                <a:gd name="T5" fmla="*/ 0 h 9"/>
                <a:gd name="T6" fmla="*/ 70 w 71"/>
                <a:gd name="T7" fmla="*/ 0 h 9"/>
                <a:gd name="T8" fmla="*/ 70 w 71"/>
                <a:gd name="T9" fmla="*/ 8 h 9"/>
              </a:gdLst>
              <a:ahLst/>
              <a:cxnLst>
                <a:cxn ang="0">
                  <a:pos x="T0" y="T1"/>
                </a:cxn>
                <a:cxn ang="0">
                  <a:pos x="T2" y="T3"/>
                </a:cxn>
                <a:cxn ang="0">
                  <a:pos x="T4" y="T5"/>
                </a:cxn>
                <a:cxn ang="0">
                  <a:pos x="T6" y="T7"/>
                </a:cxn>
                <a:cxn ang="0">
                  <a:pos x="T8" y="T9"/>
                </a:cxn>
              </a:cxnLst>
              <a:rect l="0" t="0" r="r" b="b"/>
              <a:pathLst>
                <a:path w="71" h="9">
                  <a:moveTo>
                    <a:pt x="70" y="8"/>
                  </a:moveTo>
                  <a:lnTo>
                    <a:pt x="0" y="0"/>
                  </a:lnTo>
                  <a:lnTo>
                    <a:pt x="0" y="0"/>
                  </a:lnTo>
                  <a:lnTo>
                    <a:pt x="70" y="0"/>
                  </a:lnTo>
                  <a:lnTo>
                    <a:pt x="70" y="8"/>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8" name="Freeform 268">
              <a:extLst>
                <a:ext uri="{FF2B5EF4-FFF2-40B4-BE49-F238E27FC236}">
                  <a16:creationId xmlns:a16="http://schemas.microsoft.com/office/drawing/2014/main" id="{06CA85E4-0F60-F51A-BD5A-13A51F8C208C}"/>
                </a:ext>
              </a:extLst>
            </p:cNvPr>
            <p:cNvSpPr>
              <a:spLocks noChangeArrowheads="1"/>
            </p:cNvSpPr>
            <p:nvPr/>
          </p:nvSpPr>
          <p:spPr bwMode="auto">
            <a:xfrm>
              <a:off x="2903538" y="317341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69" name="Freeform 269">
              <a:extLst>
                <a:ext uri="{FF2B5EF4-FFF2-40B4-BE49-F238E27FC236}">
                  <a16:creationId xmlns:a16="http://schemas.microsoft.com/office/drawing/2014/main" id="{E07719E2-2A6F-D086-593A-824F1DC4F0D4}"/>
                </a:ext>
              </a:extLst>
            </p:cNvPr>
            <p:cNvSpPr>
              <a:spLocks noChangeArrowheads="1"/>
            </p:cNvSpPr>
            <p:nvPr/>
          </p:nvSpPr>
          <p:spPr bwMode="auto">
            <a:xfrm>
              <a:off x="2903538" y="3170238"/>
              <a:ext cx="25400" cy="3175"/>
            </a:xfrm>
            <a:custGeom>
              <a:avLst/>
              <a:gdLst>
                <a:gd name="T0" fmla="*/ 70 w 71"/>
                <a:gd name="T1" fmla="*/ 9 h 10"/>
                <a:gd name="T2" fmla="*/ 0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9"/>
                  </a:lnTo>
                  <a:lnTo>
                    <a:pt x="0" y="0"/>
                  </a:lnTo>
                  <a:lnTo>
                    <a:pt x="70" y="9"/>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70" name="Freeform 270">
              <a:extLst>
                <a:ext uri="{FF2B5EF4-FFF2-40B4-BE49-F238E27FC236}">
                  <a16:creationId xmlns:a16="http://schemas.microsoft.com/office/drawing/2014/main" id="{64DCBC38-0488-CEAA-9E26-F7D1F85A4BF3}"/>
                </a:ext>
              </a:extLst>
            </p:cNvPr>
            <p:cNvSpPr>
              <a:spLocks noChangeArrowheads="1"/>
            </p:cNvSpPr>
            <p:nvPr/>
          </p:nvSpPr>
          <p:spPr bwMode="auto">
            <a:xfrm>
              <a:off x="2903538" y="31702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71" name="Picture 271">
              <a:extLst>
                <a:ext uri="{FF2B5EF4-FFF2-40B4-BE49-F238E27FC236}">
                  <a16:creationId xmlns:a16="http://schemas.microsoft.com/office/drawing/2014/main" id="{9A3539A3-6932-F4AD-CDF3-8CAA91AFBB63}"/>
                </a:ext>
              </a:extLst>
            </p:cNvPr>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2887663" y="31543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2" name="Freeform 272">
              <a:extLst>
                <a:ext uri="{FF2B5EF4-FFF2-40B4-BE49-F238E27FC236}">
                  <a16:creationId xmlns:a16="http://schemas.microsoft.com/office/drawing/2014/main" id="{B0BED834-D4CE-4191-D160-74F0CB05AA25}"/>
                </a:ext>
              </a:extLst>
            </p:cNvPr>
            <p:cNvSpPr>
              <a:spLocks noChangeArrowheads="1"/>
            </p:cNvSpPr>
            <p:nvPr/>
          </p:nvSpPr>
          <p:spPr bwMode="auto">
            <a:xfrm>
              <a:off x="2903538" y="31702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73" name="Freeform 273">
              <a:extLst>
                <a:ext uri="{FF2B5EF4-FFF2-40B4-BE49-F238E27FC236}">
                  <a16:creationId xmlns:a16="http://schemas.microsoft.com/office/drawing/2014/main" id="{60425A44-8040-ACA3-D21B-645C8CEA90A5}"/>
                </a:ext>
              </a:extLst>
            </p:cNvPr>
            <p:cNvSpPr>
              <a:spLocks noChangeArrowheads="1"/>
            </p:cNvSpPr>
            <p:nvPr/>
          </p:nvSpPr>
          <p:spPr bwMode="auto">
            <a:xfrm>
              <a:off x="2903538" y="3170238"/>
              <a:ext cx="25400" cy="3175"/>
            </a:xfrm>
            <a:custGeom>
              <a:avLst/>
              <a:gdLst>
                <a:gd name="T0" fmla="*/ 70 w 71"/>
                <a:gd name="T1" fmla="*/ 9 h 10"/>
                <a:gd name="T2" fmla="*/ 0 w 71"/>
                <a:gd name="T3" fmla="*/ 0 h 10"/>
                <a:gd name="T4" fmla="*/ 0 w 71"/>
                <a:gd name="T5" fmla="*/ 0 h 10"/>
                <a:gd name="T6" fmla="*/ 70 w 71"/>
                <a:gd name="T7" fmla="*/ 0 h 10"/>
                <a:gd name="T8" fmla="*/ 70 w 71"/>
                <a:gd name="T9" fmla="*/ 9 h 10"/>
              </a:gdLst>
              <a:ahLst/>
              <a:cxnLst>
                <a:cxn ang="0">
                  <a:pos x="T0" y="T1"/>
                </a:cxn>
                <a:cxn ang="0">
                  <a:pos x="T2" y="T3"/>
                </a:cxn>
                <a:cxn ang="0">
                  <a:pos x="T4" y="T5"/>
                </a:cxn>
                <a:cxn ang="0">
                  <a:pos x="T6" y="T7"/>
                </a:cxn>
                <a:cxn ang="0">
                  <a:pos x="T8" y="T9"/>
                </a:cxn>
              </a:cxnLst>
              <a:rect l="0" t="0" r="r" b="b"/>
              <a:pathLst>
                <a:path w="71" h="10">
                  <a:moveTo>
                    <a:pt x="70" y="9"/>
                  </a:moveTo>
                  <a:lnTo>
                    <a:pt x="0" y="0"/>
                  </a:lnTo>
                  <a:lnTo>
                    <a:pt x="0" y="0"/>
                  </a:lnTo>
                  <a:lnTo>
                    <a:pt x="7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74" name="Picture 274">
              <a:extLst>
                <a:ext uri="{FF2B5EF4-FFF2-40B4-BE49-F238E27FC236}">
                  <a16:creationId xmlns:a16="http://schemas.microsoft.com/office/drawing/2014/main" id="{9A259D38-20DA-EEF3-6F42-3B0614A50EEF}"/>
                </a:ext>
              </a:extLst>
            </p:cNvPr>
            <p:cNvPicPr>
              <a:picLocks noChangeAspect="1" noChangeArrowheads="1"/>
            </p:cNvPicPr>
            <p:nvPr/>
          </p:nvPicPr>
          <p:blipFill>
            <a:blip r:embed="rId42">
              <a:extLst>
                <a:ext uri="{28A0092B-C50C-407E-A947-70E740481C1C}">
                  <a14:useLocalDpi xmlns:a14="http://schemas.microsoft.com/office/drawing/2010/main"/>
                </a:ext>
              </a:extLst>
            </a:blip>
            <a:srcRect/>
            <a:stretch>
              <a:fillRect/>
            </a:stretch>
          </p:blipFill>
          <p:spPr bwMode="auto">
            <a:xfrm>
              <a:off x="2887663" y="3151188"/>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5" name="Picture 275">
              <a:extLst>
                <a:ext uri="{FF2B5EF4-FFF2-40B4-BE49-F238E27FC236}">
                  <a16:creationId xmlns:a16="http://schemas.microsoft.com/office/drawing/2014/main" id="{D23C61C0-A3A2-9425-1B77-328B23960E8B}"/>
                </a:ext>
              </a:extLst>
            </p:cNvPr>
            <p:cNvPicPr>
              <a:picLocks noChangeAspect="1" noChangeArrowheads="1"/>
            </p:cNvPicPr>
            <p:nvPr/>
          </p:nvPicPr>
          <p:blipFill>
            <a:blip r:embed="rId43">
              <a:extLst>
                <a:ext uri="{28A0092B-C50C-407E-A947-70E740481C1C}">
                  <a14:useLocalDpi xmlns:a14="http://schemas.microsoft.com/office/drawing/2010/main"/>
                </a:ext>
              </a:extLst>
            </a:blip>
            <a:srcRect/>
            <a:stretch>
              <a:fillRect/>
            </a:stretch>
          </p:blipFill>
          <p:spPr bwMode="auto">
            <a:xfrm>
              <a:off x="2894013" y="317341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6" name="Picture 276">
              <a:extLst>
                <a:ext uri="{FF2B5EF4-FFF2-40B4-BE49-F238E27FC236}">
                  <a16:creationId xmlns:a16="http://schemas.microsoft.com/office/drawing/2014/main" id="{009BDA77-8C39-37A7-11AD-9287403A1EEC}"/>
                </a:ext>
              </a:extLst>
            </p:cNvPr>
            <p:cNvPicPr>
              <a:picLocks noChangeAspect="1" noChangeArrowheads="1"/>
            </p:cNvPicPr>
            <p:nvPr/>
          </p:nvPicPr>
          <p:blipFill>
            <a:blip r:embed="rId44">
              <a:extLst>
                <a:ext uri="{28A0092B-C50C-407E-A947-70E740481C1C}">
                  <a14:useLocalDpi xmlns:a14="http://schemas.microsoft.com/office/drawing/2010/main"/>
                </a:ext>
              </a:extLst>
            </a:blip>
            <a:srcRect/>
            <a:stretch>
              <a:fillRect/>
            </a:stretch>
          </p:blipFill>
          <p:spPr bwMode="auto">
            <a:xfrm>
              <a:off x="2894013" y="3176588"/>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7" name="Picture 277">
              <a:extLst>
                <a:ext uri="{FF2B5EF4-FFF2-40B4-BE49-F238E27FC236}">
                  <a16:creationId xmlns:a16="http://schemas.microsoft.com/office/drawing/2014/main" id="{AB24022B-B27C-366B-125A-8498B4376182}"/>
                </a:ext>
              </a:extLst>
            </p:cNvPr>
            <p:cNvPicPr>
              <a:picLocks noChangeAspect="1" noChangeArrowheads="1"/>
            </p:cNvPicPr>
            <p:nvPr/>
          </p:nvPicPr>
          <p:blipFill>
            <a:blip r:embed="rId45">
              <a:extLst>
                <a:ext uri="{28A0092B-C50C-407E-A947-70E740481C1C}">
                  <a14:useLocalDpi xmlns:a14="http://schemas.microsoft.com/office/drawing/2010/main"/>
                </a:ext>
              </a:extLst>
            </a:blip>
            <a:srcRect/>
            <a:stretch>
              <a:fillRect/>
            </a:stretch>
          </p:blipFill>
          <p:spPr bwMode="auto">
            <a:xfrm>
              <a:off x="2894013" y="3176588"/>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8" name="Picture 278">
              <a:extLst>
                <a:ext uri="{FF2B5EF4-FFF2-40B4-BE49-F238E27FC236}">
                  <a16:creationId xmlns:a16="http://schemas.microsoft.com/office/drawing/2014/main" id="{99AEF96A-B5BB-AA4F-1C0F-CE95A2F0DC82}"/>
                </a:ext>
              </a:extLst>
            </p:cNvPr>
            <p:cNvPicPr>
              <a:picLocks noChangeAspect="1" noChangeArrowheads="1"/>
            </p:cNvPicPr>
            <p:nvPr/>
          </p:nvPicPr>
          <p:blipFill>
            <a:blip r:embed="rId46">
              <a:extLst>
                <a:ext uri="{28A0092B-C50C-407E-A947-70E740481C1C}">
                  <a14:useLocalDpi xmlns:a14="http://schemas.microsoft.com/office/drawing/2010/main"/>
                </a:ext>
              </a:extLst>
            </a:blip>
            <a:srcRect/>
            <a:stretch>
              <a:fillRect/>
            </a:stretch>
          </p:blipFill>
          <p:spPr bwMode="auto">
            <a:xfrm>
              <a:off x="2894013" y="3176588"/>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9" name="Freeform 279">
              <a:extLst>
                <a:ext uri="{FF2B5EF4-FFF2-40B4-BE49-F238E27FC236}">
                  <a16:creationId xmlns:a16="http://schemas.microsoft.com/office/drawing/2014/main" id="{E8F92330-48D3-AA3E-F625-679701818B29}"/>
                </a:ext>
              </a:extLst>
            </p:cNvPr>
            <p:cNvSpPr>
              <a:spLocks noChangeArrowheads="1"/>
            </p:cNvSpPr>
            <p:nvPr/>
          </p:nvSpPr>
          <p:spPr bwMode="auto">
            <a:xfrm>
              <a:off x="2906713" y="3189288"/>
              <a:ext cx="22225" cy="3175"/>
            </a:xfrm>
            <a:custGeom>
              <a:avLst/>
              <a:gdLst>
                <a:gd name="T0" fmla="*/ 61 w 62"/>
                <a:gd name="T1" fmla="*/ 9 h 10"/>
                <a:gd name="T2" fmla="*/ 0 w 62"/>
                <a:gd name="T3" fmla="*/ 9 h 10"/>
                <a:gd name="T4" fmla="*/ 0 w 62"/>
                <a:gd name="T5" fmla="*/ 0 h 10"/>
                <a:gd name="T6" fmla="*/ 61 w 62"/>
                <a:gd name="T7" fmla="*/ 9 h 10"/>
              </a:gdLst>
              <a:ahLst/>
              <a:cxnLst>
                <a:cxn ang="0">
                  <a:pos x="T0" y="T1"/>
                </a:cxn>
                <a:cxn ang="0">
                  <a:pos x="T2" y="T3"/>
                </a:cxn>
                <a:cxn ang="0">
                  <a:pos x="T4" y="T5"/>
                </a:cxn>
                <a:cxn ang="0">
                  <a:pos x="T6" y="T7"/>
                </a:cxn>
              </a:cxnLst>
              <a:rect l="0" t="0" r="r" b="b"/>
              <a:pathLst>
                <a:path w="62" h="10">
                  <a:moveTo>
                    <a:pt x="61" y="9"/>
                  </a:moveTo>
                  <a:lnTo>
                    <a:pt x="0" y="9"/>
                  </a:lnTo>
                  <a:lnTo>
                    <a:pt x="0" y="0"/>
                  </a:lnTo>
                  <a:lnTo>
                    <a:pt x="61" y="9"/>
                  </a:lnTo>
                </a:path>
              </a:pathLst>
            </a:custGeom>
            <a:solidFill>
              <a:srgbClr val="9696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80" name="Freeform 280">
              <a:extLst>
                <a:ext uri="{FF2B5EF4-FFF2-40B4-BE49-F238E27FC236}">
                  <a16:creationId xmlns:a16="http://schemas.microsoft.com/office/drawing/2014/main" id="{E55D6D65-E125-AC0C-43E0-FD391A8E5A80}"/>
                </a:ext>
              </a:extLst>
            </p:cNvPr>
            <p:cNvSpPr>
              <a:spLocks noChangeArrowheads="1"/>
            </p:cNvSpPr>
            <p:nvPr/>
          </p:nvSpPr>
          <p:spPr bwMode="auto">
            <a:xfrm>
              <a:off x="2903538" y="318928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B5B5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81" name="Freeform 281">
              <a:extLst>
                <a:ext uri="{FF2B5EF4-FFF2-40B4-BE49-F238E27FC236}">
                  <a16:creationId xmlns:a16="http://schemas.microsoft.com/office/drawing/2014/main" id="{8708DC3D-D25B-D17D-EDC6-EE5EE1773F6B}"/>
                </a:ext>
              </a:extLst>
            </p:cNvPr>
            <p:cNvSpPr>
              <a:spLocks noChangeArrowheads="1"/>
            </p:cNvSpPr>
            <p:nvPr/>
          </p:nvSpPr>
          <p:spPr bwMode="auto">
            <a:xfrm>
              <a:off x="2903538" y="318928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B7B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82" name="Freeform 282">
              <a:extLst>
                <a:ext uri="{FF2B5EF4-FFF2-40B4-BE49-F238E27FC236}">
                  <a16:creationId xmlns:a16="http://schemas.microsoft.com/office/drawing/2014/main" id="{B0791CF9-D010-8B13-5585-89317761C5ED}"/>
                </a:ext>
              </a:extLst>
            </p:cNvPr>
            <p:cNvSpPr>
              <a:spLocks noChangeArrowheads="1"/>
            </p:cNvSpPr>
            <p:nvPr/>
          </p:nvSpPr>
          <p:spPr bwMode="auto">
            <a:xfrm>
              <a:off x="2903538" y="3189288"/>
              <a:ext cx="25400" cy="3175"/>
            </a:xfrm>
            <a:custGeom>
              <a:avLst/>
              <a:gdLst>
                <a:gd name="T0" fmla="*/ 70 w 71"/>
                <a:gd name="T1" fmla="*/ 9 h 10"/>
                <a:gd name="T2" fmla="*/ 0 w 71"/>
                <a:gd name="T3" fmla="*/ 0 h 10"/>
                <a:gd name="T4" fmla="*/ 0 w 71"/>
                <a:gd name="T5" fmla="*/ 0 h 10"/>
                <a:gd name="T6" fmla="*/ 70 w 71"/>
                <a:gd name="T7" fmla="*/ 0 h 10"/>
                <a:gd name="T8" fmla="*/ 70 w 71"/>
                <a:gd name="T9" fmla="*/ 9 h 10"/>
              </a:gdLst>
              <a:ahLst/>
              <a:cxnLst>
                <a:cxn ang="0">
                  <a:pos x="T0" y="T1"/>
                </a:cxn>
                <a:cxn ang="0">
                  <a:pos x="T2" y="T3"/>
                </a:cxn>
                <a:cxn ang="0">
                  <a:pos x="T4" y="T5"/>
                </a:cxn>
                <a:cxn ang="0">
                  <a:pos x="T6" y="T7"/>
                </a:cxn>
                <a:cxn ang="0">
                  <a:pos x="T8" y="T9"/>
                </a:cxn>
              </a:cxnLst>
              <a:rect l="0" t="0" r="r" b="b"/>
              <a:pathLst>
                <a:path w="71" h="10">
                  <a:moveTo>
                    <a:pt x="70" y="9"/>
                  </a:moveTo>
                  <a:lnTo>
                    <a:pt x="0" y="0"/>
                  </a:lnTo>
                  <a:lnTo>
                    <a:pt x="0" y="0"/>
                  </a:lnTo>
                  <a:lnTo>
                    <a:pt x="70" y="0"/>
                  </a:lnTo>
                  <a:lnTo>
                    <a:pt x="70" y="9"/>
                  </a:lnTo>
                </a:path>
              </a:pathLst>
            </a:custGeom>
            <a:solidFill>
              <a:srgbClr val="B4B4B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83" name="Freeform 283">
              <a:extLst>
                <a:ext uri="{FF2B5EF4-FFF2-40B4-BE49-F238E27FC236}">
                  <a16:creationId xmlns:a16="http://schemas.microsoft.com/office/drawing/2014/main" id="{91D564C5-D36E-CF12-6DF4-02CA0BB340D8}"/>
                </a:ext>
              </a:extLst>
            </p:cNvPr>
            <p:cNvSpPr>
              <a:spLocks noChangeArrowheads="1"/>
            </p:cNvSpPr>
            <p:nvPr/>
          </p:nvSpPr>
          <p:spPr bwMode="auto">
            <a:xfrm>
              <a:off x="2906713" y="3192463"/>
              <a:ext cx="25400" cy="3175"/>
            </a:xfrm>
            <a:custGeom>
              <a:avLst/>
              <a:gdLst>
                <a:gd name="T0" fmla="*/ 61 w 71"/>
                <a:gd name="T1" fmla="*/ 9 h 10"/>
                <a:gd name="T2" fmla="*/ 0 w 71"/>
                <a:gd name="T3" fmla="*/ 0 h 10"/>
                <a:gd name="T4" fmla="*/ 0 w 71"/>
                <a:gd name="T5" fmla="*/ 0 h 10"/>
                <a:gd name="T6" fmla="*/ 70 w 71"/>
                <a:gd name="T7" fmla="*/ 9 h 10"/>
                <a:gd name="T8" fmla="*/ 61 w 71"/>
                <a:gd name="T9" fmla="*/ 9 h 10"/>
              </a:gdLst>
              <a:ahLst/>
              <a:cxnLst>
                <a:cxn ang="0">
                  <a:pos x="T0" y="T1"/>
                </a:cxn>
                <a:cxn ang="0">
                  <a:pos x="T2" y="T3"/>
                </a:cxn>
                <a:cxn ang="0">
                  <a:pos x="T4" y="T5"/>
                </a:cxn>
                <a:cxn ang="0">
                  <a:pos x="T6" y="T7"/>
                </a:cxn>
                <a:cxn ang="0">
                  <a:pos x="T8" y="T9"/>
                </a:cxn>
              </a:cxnLst>
              <a:rect l="0" t="0" r="r" b="b"/>
              <a:pathLst>
                <a:path w="71" h="10">
                  <a:moveTo>
                    <a:pt x="61" y="9"/>
                  </a:moveTo>
                  <a:lnTo>
                    <a:pt x="0" y="0"/>
                  </a:lnTo>
                  <a:lnTo>
                    <a:pt x="0" y="0"/>
                  </a:lnTo>
                  <a:lnTo>
                    <a:pt x="70" y="9"/>
                  </a:lnTo>
                  <a:lnTo>
                    <a:pt x="61" y="9"/>
                  </a:lnTo>
                </a:path>
              </a:pathLst>
            </a:custGeom>
            <a:solidFill>
              <a:srgbClr val="533F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84" name="Freeform 284">
              <a:extLst>
                <a:ext uri="{FF2B5EF4-FFF2-40B4-BE49-F238E27FC236}">
                  <a16:creationId xmlns:a16="http://schemas.microsoft.com/office/drawing/2014/main" id="{CBAE598A-C697-E518-3B0D-C1546C368DD7}"/>
                </a:ext>
              </a:extLst>
            </p:cNvPr>
            <p:cNvSpPr>
              <a:spLocks noChangeArrowheads="1"/>
            </p:cNvSpPr>
            <p:nvPr/>
          </p:nvSpPr>
          <p:spPr bwMode="auto">
            <a:xfrm>
              <a:off x="2906713" y="3192463"/>
              <a:ext cx="25400" cy="3175"/>
            </a:xfrm>
            <a:custGeom>
              <a:avLst/>
              <a:gdLst>
                <a:gd name="T0" fmla="*/ 61 w 71"/>
                <a:gd name="T1" fmla="*/ 9 h 10"/>
                <a:gd name="T2" fmla="*/ 0 w 71"/>
                <a:gd name="T3" fmla="*/ 0 h 10"/>
                <a:gd name="T4" fmla="*/ 0 w 71"/>
                <a:gd name="T5" fmla="*/ 0 h 10"/>
                <a:gd name="T6" fmla="*/ 70 w 71"/>
                <a:gd name="T7" fmla="*/ 0 h 10"/>
                <a:gd name="T8" fmla="*/ 61 w 71"/>
                <a:gd name="T9" fmla="*/ 9 h 10"/>
              </a:gdLst>
              <a:ahLst/>
              <a:cxnLst>
                <a:cxn ang="0">
                  <a:pos x="T0" y="T1"/>
                </a:cxn>
                <a:cxn ang="0">
                  <a:pos x="T2" y="T3"/>
                </a:cxn>
                <a:cxn ang="0">
                  <a:pos x="T4" y="T5"/>
                </a:cxn>
                <a:cxn ang="0">
                  <a:pos x="T6" y="T7"/>
                </a:cxn>
                <a:cxn ang="0">
                  <a:pos x="T8" y="T9"/>
                </a:cxn>
              </a:cxnLst>
              <a:rect l="0" t="0" r="r" b="b"/>
              <a:pathLst>
                <a:path w="71" h="10">
                  <a:moveTo>
                    <a:pt x="61" y="9"/>
                  </a:moveTo>
                  <a:lnTo>
                    <a:pt x="0" y="0"/>
                  </a:lnTo>
                  <a:lnTo>
                    <a:pt x="0" y="0"/>
                  </a:lnTo>
                  <a:lnTo>
                    <a:pt x="70" y="0"/>
                  </a:lnTo>
                  <a:lnTo>
                    <a:pt x="61" y="9"/>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285" name="Picture 285">
              <a:extLst>
                <a:ext uri="{FF2B5EF4-FFF2-40B4-BE49-F238E27FC236}">
                  <a16:creationId xmlns:a16="http://schemas.microsoft.com/office/drawing/2014/main" id="{44E23F14-40E9-AC20-ACF3-98BE5B98698C}"/>
                </a:ext>
              </a:extLst>
            </p:cNvPr>
            <p:cNvPicPr>
              <a:picLocks noChangeAspect="1" noChangeArrowheads="1"/>
            </p:cNvPicPr>
            <p:nvPr/>
          </p:nvPicPr>
          <p:blipFill>
            <a:blip r:embed="rId47">
              <a:extLst>
                <a:ext uri="{28A0092B-C50C-407E-A947-70E740481C1C}">
                  <a14:useLocalDpi xmlns:a14="http://schemas.microsoft.com/office/drawing/2010/main"/>
                </a:ext>
              </a:extLst>
            </a:blip>
            <a:srcRect/>
            <a:stretch>
              <a:fillRect/>
            </a:stretch>
          </p:blipFill>
          <p:spPr bwMode="auto">
            <a:xfrm>
              <a:off x="2890838" y="3176588"/>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6" name="Picture 286">
              <a:extLst>
                <a:ext uri="{FF2B5EF4-FFF2-40B4-BE49-F238E27FC236}">
                  <a16:creationId xmlns:a16="http://schemas.microsoft.com/office/drawing/2014/main" id="{B1081913-0C0D-2689-506F-A4C560884900}"/>
                </a:ext>
              </a:extLst>
            </p:cNvPr>
            <p:cNvPicPr>
              <a:picLocks noChangeAspect="1" noChangeArrowheads="1"/>
            </p:cNvPicPr>
            <p:nvPr/>
          </p:nvPicPr>
          <p:blipFill>
            <a:blip r:embed="rId48">
              <a:extLst>
                <a:ext uri="{28A0092B-C50C-407E-A947-70E740481C1C}">
                  <a14:useLocalDpi xmlns:a14="http://schemas.microsoft.com/office/drawing/2010/main"/>
                </a:ext>
              </a:extLst>
            </a:blip>
            <a:srcRect/>
            <a:stretch>
              <a:fillRect/>
            </a:stretch>
          </p:blipFill>
          <p:spPr bwMode="auto">
            <a:xfrm>
              <a:off x="2890838" y="31797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87" name="Picture 287">
              <a:extLst>
                <a:ext uri="{FF2B5EF4-FFF2-40B4-BE49-F238E27FC236}">
                  <a16:creationId xmlns:a16="http://schemas.microsoft.com/office/drawing/2014/main" id="{DD964A41-BE45-94FA-CB84-CD0A2D117E78}"/>
                </a:ext>
              </a:extLst>
            </p:cNvPr>
            <p:cNvPicPr>
              <a:picLocks noChangeAspect="1" noChangeArrowheads="1"/>
            </p:cNvPicPr>
            <p:nvPr/>
          </p:nvPicPr>
          <p:blipFill>
            <a:blip r:embed="rId49">
              <a:extLst>
                <a:ext uri="{28A0092B-C50C-407E-A947-70E740481C1C}">
                  <a14:useLocalDpi xmlns:a14="http://schemas.microsoft.com/office/drawing/2010/main"/>
                </a:ext>
              </a:extLst>
            </a:blip>
            <a:srcRect/>
            <a:stretch>
              <a:fillRect/>
            </a:stretch>
          </p:blipFill>
          <p:spPr bwMode="auto">
            <a:xfrm>
              <a:off x="2890838" y="31797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8" name="Freeform 288">
              <a:extLst>
                <a:ext uri="{FF2B5EF4-FFF2-40B4-BE49-F238E27FC236}">
                  <a16:creationId xmlns:a16="http://schemas.microsoft.com/office/drawing/2014/main" id="{6CE66520-CF47-74C9-31DD-42117519FED9}"/>
                </a:ext>
              </a:extLst>
            </p:cNvPr>
            <p:cNvSpPr>
              <a:spLocks noChangeArrowheads="1"/>
            </p:cNvSpPr>
            <p:nvPr/>
          </p:nvSpPr>
          <p:spPr bwMode="auto">
            <a:xfrm>
              <a:off x="2897188" y="3189288"/>
              <a:ext cx="31750" cy="3175"/>
            </a:xfrm>
            <a:custGeom>
              <a:avLst/>
              <a:gdLst>
                <a:gd name="T0" fmla="*/ 70 w 88"/>
                <a:gd name="T1" fmla="*/ 9 h 10"/>
                <a:gd name="T2" fmla="*/ 0 w 88"/>
                <a:gd name="T3" fmla="*/ 9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9"/>
                  </a:lnTo>
                  <a:lnTo>
                    <a:pt x="17" y="0"/>
                  </a:lnTo>
                  <a:lnTo>
                    <a:pt x="87" y="9"/>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89" name="Freeform 289">
              <a:extLst>
                <a:ext uri="{FF2B5EF4-FFF2-40B4-BE49-F238E27FC236}">
                  <a16:creationId xmlns:a16="http://schemas.microsoft.com/office/drawing/2014/main" id="{F26D8975-C6C6-04FA-8946-4D92E700EA66}"/>
                </a:ext>
              </a:extLst>
            </p:cNvPr>
            <p:cNvSpPr>
              <a:spLocks noChangeArrowheads="1"/>
            </p:cNvSpPr>
            <p:nvPr/>
          </p:nvSpPr>
          <p:spPr bwMode="auto">
            <a:xfrm>
              <a:off x="2897188" y="3189288"/>
              <a:ext cx="31750" cy="3175"/>
            </a:xfrm>
            <a:custGeom>
              <a:avLst/>
              <a:gdLst>
                <a:gd name="T0" fmla="*/ 70 w 88"/>
                <a:gd name="T1" fmla="*/ 9 h 10"/>
                <a:gd name="T2" fmla="*/ 0 w 88"/>
                <a:gd name="T3" fmla="*/ 9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9"/>
                  </a:lnTo>
                  <a:lnTo>
                    <a:pt x="17" y="0"/>
                  </a:lnTo>
                  <a:lnTo>
                    <a:pt x="87" y="9"/>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0" name="Freeform 290">
              <a:extLst>
                <a:ext uri="{FF2B5EF4-FFF2-40B4-BE49-F238E27FC236}">
                  <a16:creationId xmlns:a16="http://schemas.microsoft.com/office/drawing/2014/main" id="{A1025BE7-B35F-59D2-D193-ED5E6B16FEB0}"/>
                </a:ext>
              </a:extLst>
            </p:cNvPr>
            <p:cNvSpPr>
              <a:spLocks noChangeArrowheads="1"/>
            </p:cNvSpPr>
            <p:nvPr/>
          </p:nvSpPr>
          <p:spPr bwMode="auto">
            <a:xfrm>
              <a:off x="2897188" y="3189288"/>
              <a:ext cx="31750" cy="3175"/>
            </a:xfrm>
            <a:custGeom>
              <a:avLst/>
              <a:gdLst>
                <a:gd name="T0" fmla="*/ 70 w 88"/>
                <a:gd name="T1" fmla="*/ 9 h 10"/>
                <a:gd name="T2" fmla="*/ 0 w 88"/>
                <a:gd name="T3" fmla="*/ 0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9"/>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1" name="Freeform 291">
              <a:extLst>
                <a:ext uri="{FF2B5EF4-FFF2-40B4-BE49-F238E27FC236}">
                  <a16:creationId xmlns:a16="http://schemas.microsoft.com/office/drawing/2014/main" id="{28348FAF-B598-968F-77C2-D74380A69DB1}"/>
                </a:ext>
              </a:extLst>
            </p:cNvPr>
            <p:cNvSpPr>
              <a:spLocks noChangeArrowheads="1"/>
            </p:cNvSpPr>
            <p:nvPr/>
          </p:nvSpPr>
          <p:spPr bwMode="auto">
            <a:xfrm>
              <a:off x="2897188" y="3189288"/>
              <a:ext cx="31750" cy="3175"/>
            </a:xfrm>
            <a:custGeom>
              <a:avLst/>
              <a:gdLst>
                <a:gd name="T0" fmla="*/ 70 w 88"/>
                <a:gd name="T1" fmla="*/ 9 h 10"/>
                <a:gd name="T2" fmla="*/ 0 w 88"/>
                <a:gd name="T3" fmla="*/ 0 h 10"/>
                <a:gd name="T4" fmla="*/ 17 w 88"/>
                <a:gd name="T5" fmla="*/ 0 h 10"/>
                <a:gd name="T6" fmla="*/ 87 w 88"/>
                <a:gd name="T7" fmla="*/ 0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0"/>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2" name="Freeform 292">
              <a:extLst>
                <a:ext uri="{FF2B5EF4-FFF2-40B4-BE49-F238E27FC236}">
                  <a16:creationId xmlns:a16="http://schemas.microsoft.com/office/drawing/2014/main" id="{016C4A78-D5A3-9A66-C630-4EEEC60CB9A5}"/>
                </a:ext>
              </a:extLst>
            </p:cNvPr>
            <p:cNvSpPr>
              <a:spLocks noChangeArrowheads="1"/>
            </p:cNvSpPr>
            <p:nvPr/>
          </p:nvSpPr>
          <p:spPr bwMode="auto">
            <a:xfrm>
              <a:off x="2897188" y="3189288"/>
              <a:ext cx="31750" cy="3175"/>
            </a:xfrm>
            <a:custGeom>
              <a:avLst/>
              <a:gdLst>
                <a:gd name="T0" fmla="*/ 70 w 88"/>
                <a:gd name="T1" fmla="*/ 9 h 10"/>
                <a:gd name="T2" fmla="*/ 0 w 88"/>
                <a:gd name="T3" fmla="*/ 0 h 10"/>
                <a:gd name="T4" fmla="*/ 17 w 88"/>
                <a:gd name="T5" fmla="*/ 0 h 10"/>
                <a:gd name="T6" fmla="*/ 87 w 88"/>
                <a:gd name="T7" fmla="*/ 0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0"/>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3" name="Freeform 293">
              <a:extLst>
                <a:ext uri="{FF2B5EF4-FFF2-40B4-BE49-F238E27FC236}">
                  <a16:creationId xmlns:a16="http://schemas.microsoft.com/office/drawing/2014/main" id="{EEB66594-2CEC-9E83-7936-D4CAE309D587}"/>
                </a:ext>
              </a:extLst>
            </p:cNvPr>
            <p:cNvSpPr>
              <a:spLocks noChangeArrowheads="1"/>
            </p:cNvSpPr>
            <p:nvPr/>
          </p:nvSpPr>
          <p:spPr bwMode="auto">
            <a:xfrm>
              <a:off x="2897188" y="3186113"/>
              <a:ext cx="31750" cy="3175"/>
            </a:xfrm>
            <a:custGeom>
              <a:avLst/>
              <a:gdLst>
                <a:gd name="T0" fmla="*/ 70 w 88"/>
                <a:gd name="T1" fmla="*/ 8 h 9"/>
                <a:gd name="T2" fmla="*/ 0 w 88"/>
                <a:gd name="T3" fmla="*/ 8 h 9"/>
                <a:gd name="T4" fmla="*/ 17 w 88"/>
                <a:gd name="T5" fmla="*/ 0 h 9"/>
                <a:gd name="T6" fmla="*/ 87 w 88"/>
                <a:gd name="T7" fmla="*/ 8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8"/>
                  </a:lnTo>
                  <a:lnTo>
                    <a:pt x="17" y="0"/>
                  </a:lnTo>
                  <a:lnTo>
                    <a:pt x="87" y="8"/>
                  </a:lnTo>
                  <a:lnTo>
                    <a:pt x="70" y="8"/>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4" name="Freeform 294">
              <a:extLst>
                <a:ext uri="{FF2B5EF4-FFF2-40B4-BE49-F238E27FC236}">
                  <a16:creationId xmlns:a16="http://schemas.microsoft.com/office/drawing/2014/main" id="{BA797A69-3EA8-F6EE-20DF-75A08F3B83D9}"/>
                </a:ext>
              </a:extLst>
            </p:cNvPr>
            <p:cNvSpPr>
              <a:spLocks noChangeArrowheads="1"/>
            </p:cNvSpPr>
            <p:nvPr/>
          </p:nvSpPr>
          <p:spPr bwMode="auto">
            <a:xfrm>
              <a:off x="2897188" y="3186113"/>
              <a:ext cx="31750" cy="3175"/>
            </a:xfrm>
            <a:custGeom>
              <a:avLst/>
              <a:gdLst>
                <a:gd name="T0" fmla="*/ 70 w 88"/>
                <a:gd name="T1" fmla="*/ 8 h 9"/>
                <a:gd name="T2" fmla="*/ 0 w 88"/>
                <a:gd name="T3" fmla="*/ 0 h 9"/>
                <a:gd name="T4" fmla="*/ 17 w 88"/>
                <a:gd name="T5" fmla="*/ 0 h 9"/>
                <a:gd name="T6" fmla="*/ 87 w 88"/>
                <a:gd name="T7" fmla="*/ 8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0"/>
                  </a:lnTo>
                  <a:lnTo>
                    <a:pt x="17" y="0"/>
                  </a:lnTo>
                  <a:lnTo>
                    <a:pt x="87" y="8"/>
                  </a:lnTo>
                  <a:lnTo>
                    <a:pt x="70" y="8"/>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5" name="Freeform 295">
              <a:extLst>
                <a:ext uri="{FF2B5EF4-FFF2-40B4-BE49-F238E27FC236}">
                  <a16:creationId xmlns:a16="http://schemas.microsoft.com/office/drawing/2014/main" id="{4802FC43-EEB7-A65A-C66B-4B74326180CE}"/>
                </a:ext>
              </a:extLst>
            </p:cNvPr>
            <p:cNvSpPr>
              <a:spLocks noChangeArrowheads="1"/>
            </p:cNvSpPr>
            <p:nvPr/>
          </p:nvSpPr>
          <p:spPr bwMode="auto">
            <a:xfrm>
              <a:off x="2897188" y="318928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6" name="Freeform 296">
              <a:extLst>
                <a:ext uri="{FF2B5EF4-FFF2-40B4-BE49-F238E27FC236}">
                  <a16:creationId xmlns:a16="http://schemas.microsoft.com/office/drawing/2014/main" id="{3C2A639F-A9DF-A3CD-0A7E-1A32E50FED39}"/>
                </a:ext>
              </a:extLst>
            </p:cNvPr>
            <p:cNvSpPr>
              <a:spLocks noChangeArrowheads="1"/>
            </p:cNvSpPr>
            <p:nvPr/>
          </p:nvSpPr>
          <p:spPr bwMode="auto">
            <a:xfrm>
              <a:off x="2897188" y="3186113"/>
              <a:ext cx="31750" cy="3175"/>
            </a:xfrm>
            <a:custGeom>
              <a:avLst/>
              <a:gdLst>
                <a:gd name="T0" fmla="*/ 70 w 88"/>
                <a:gd name="T1" fmla="*/ 8 h 9"/>
                <a:gd name="T2" fmla="*/ 0 w 88"/>
                <a:gd name="T3" fmla="*/ 0 h 9"/>
                <a:gd name="T4" fmla="*/ 17 w 88"/>
                <a:gd name="T5" fmla="*/ 0 h 9"/>
                <a:gd name="T6" fmla="*/ 87 w 88"/>
                <a:gd name="T7" fmla="*/ 0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0"/>
                  </a:lnTo>
                  <a:lnTo>
                    <a:pt x="17" y="0"/>
                  </a:lnTo>
                  <a:lnTo>
                    <a:pt x="87" y="0"/>
                  </a:lnTo>
                  <a:lnTo>
                    <a:pt x="70" y="8"/>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7" name="Freeform 297">
              <a:extLst>
                <a:ext uri="{FF2B5EF4-FFF2-40B4-BE49-F238E27FC236}">
                  <a16:creationId xmlns:a16="http://schemas.microsoft.com/office/drawing/2014/main" id="{A30341B7-59C4-3DAE-4B8A-686CCA48DD34}"/>
                </a:ext>
              </a:extLst>
            </p:cNvPr>
            <p:cNvSpPr>
              <a:spLocks noChangeArrowheads="1"/>
            </p:cNvSpPr>
            <p:nvPr/>
          </p:nvSpPr>
          <p:spPr bwMode="auto">
            <a:xfrm>
              <a:off x="2897188" y="3186113"/>
              <a:ext cx="31750" cy="3175"/>
            </a:xfrm>
            <a:custGeom>
              <a:avLst/>
              <a:gdLst>
                <a:gd name="T0" fmla="*/ 70 w 88"/>
                <a:gd name="T1" fmla="*/ 8 h 9"/>
                <a:gd name="T2" fmla="*/ 0 w 88"/>
                <a:gd name="T3" fmla="*/ 0 h 9"/>
                <a:gd name="T4" fmla="*/ 17 w 88"/>
                <a:gd name="T5" fmla="*/ 0 h 9"/>
                <a:gd name="T6" fmla="*/ 87 w 88"/>
                <a:gd name="T7" fmla="*/ 0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0"/>
                  </a:lnTo>
                  <a:lnTo>
                    <a:pt x="17" y="0"/>
                  </a:lnTo>
                  <a:lnTo>
                    <a:pt x="87" y="0"/>
                  </a:lnTo>
                  <a:lnTo>
                    <a:pt x="70" y="8"/>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8" name="Freeform 298">
              <a:extLst>
                <a:ext uri="{FF2B5EF4-FFF2-40B4-BE49-F238E27FC236}">
                  <a16:creationId xmlns:a16="http://schemas.microsoft.com/office/drawing/2014/main" id="{CC8B91F1-B1F8-94C5-2FDF-8DE69E447EBD}"/>
                </a:ext>
              </a:extLst>
            </p:cNvPr>
            <p:cNvSpPr>
              <a:spLocks noChangeArrowheads="1"/>
            </p:cNvSpPr>
            <p:nvPr/>
          </p:nvSpPr>
          <p:spPr bwMode="auto">
            <a:xfrm>
              <a:off x="2897188" y="3189288"/>
              <a:ext cx="25400" cy="3175"/>
            </a:xfrm>
            <a:custGeom>
              <a:avLst/>
              <a:gdLst>
                <a:gd name="T0" fmla="*/ 70 w 71"/>
                <a:gd name="T1" fmla="*/ 9 h 10"/>
                <a:gd name="T2" fmla="*/ 0 w 71"/>
                <a:gd name="T3" fmla="*/ 0 h 10"/>
                <a:gd name="T4" fmla="*/ 0 w 71"/>
                <a:gd name="T5" fmla="*/ 0 h 10"/>
                <a:gd name="T6" fmla="*/ 70 w 71"/>
                <a:gd name="T7" fmla="*/ 0 h 10"/>
                <a:gd name="T8" fmla="*/ 70 w 71"/>
                <a:gd name="T9" fmla="*/ 9 h 10"/>
              </a:gdLst>
              <a:ahLst/>
              <a:cxnLst>
                <a:cxn ang="0">
                  <a:pos x="T0" y="T1"/>
                </a:cxn>
                <a:cxn ang="0">
                  <a:pos x="T2" y="T3"/>
                </a:cxn>
                <a:cxn ang="0">
                  <a:pos x="T4" y="T5"/>
                </a:cxn>
                <a:cxn ang="0">
                  <a:pos x="T6" y="T7"/>
                </a:cxn>
                <a:cxn ang="0">
                  <a:pos x="T8" y="T9"/>
                </a:cxn>
              </a:cxnLst>
              <a:rect l="0" t="0" r="r" b="b"/>
              <a:pathLst>
                <a:path w="71" h="10">
                  <a:moveTo>
                    <a:pt x="70" y="9"/>
                  </a:moveTo>
                  <a:lnTo>
                    <a:pt x="0" y="0"/>
                  </a:lnTo>
                  <a:lnTo>
                    <a:pt x="0" y="0"/>
                  </a:lnTo>
                  <a:lnTo>
                    <a:pt x="70" y="0"/>
                  </a:lnTo>
                  <a:lnTo>
                    <a:pt x="70"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299" name="Freeform 299">
              <a:extLst>
                <a:ext uri="{FF2B5EF4-FFF2-40B4-BE49-F238E27FC236}">
                  <a16:creationId xmlns:a16="http://schemas.microsoft.com/office/drawing/2014/main" id="{3F26DC8A-D8A8-B674-B2DF-DE94A084BB57}"/>
                </a:ext>
              </a:extLst>
            </p:cNvPr>
            <p:cNvSpPr>
              <a:spLocks noChangeArrowheads="1"/>
            </p:cNvSpPr>
            <p:nvPr/>
          </p:nvSpPr>
          <p:spPr bwMode="auto">
            <a:xfrm>
              <a:off x="2897188" y="3189288"/>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0" name="Freeform 300">
              <a:extLst>
                <a:ext uri="{FF2B5EF4-FFF2-40B4-BE49-F238E27FC236}">
                  <a16:creationId xmlns:a16="http://schemas.microsoft.com/office/drawing/2014/main" id="{6F83804F-B88D-5561-CFB0-1BE74667BF34}"/>
                </a:ext>
              </a:extLst>
            </p:cNvPr>
            <p:cNvSpPr>
              <a:spLocks noChangeArrowheads="1"/>
            </p:cNvSpPr>
            <p:nvPr/>
          </p:nvSpPr>
          <p:spPr bwMode="auto">
            <a:xfrm>
              <a:off x="2897188" y="3182938"/>
              <a:ext cx="31750" cy="3175"/>
            </a:xfrm>
            <a:custGeom>
              <a:avLst/>
              <a:gdLst>
                <a:gd name="T0" fmla="*/ 70 w 88"/>
                <a:gd name="T1" fmla="*/ 9 h 10"/>
                <a:gd name="T2" fmla="*/ 0 w 88"/>
                <a:gd name="T3" fmla="*/ 9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9"/>
                  </a:lnTo>
                  <a:lnTo>
                    <a:pt x="17" y="0"/>
                  </a:lnTo>
                  <a:lnTo>
                    <a:pt x="87" y="9"/>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1" name="Freeform 301">
              <a:extLst>
                <a:ext uri="{FF2B5EF4-FFF2-40B4-BE49-F238E27FC236}">
                  <a16:creationId xmlns:a16="http://schemas.microsoft.com/office/drawing/2014/main" id="{DB27830E-DDFD-7EB4-9E74-56310B904046}"/>
                </a:ext>
              </a:extLst>
            </p:cNvPr>
            <p:cNvSpPr>
              <a:spLocks noChangeArrowheads="1"/>
            </p:cNvSpPr>
            <p:nvPr/>
          </p:nvSpPr>
          <p:spPr bwMode="auto">
            <a:xfrm>
              <a:off x="2897188" y="3182938"/>
              <a:ext cx="31750" cy="3175"/>
            </a:xfrm>
            <a:custGeom>
              <a:avLst/>
              <a:gdLst>
                <a:gd name="T0" fmla="*/ 70 w 88"/>
                <a:gd name="T1" fmla="*/ 9 h 10"/>
                <a:gd name="T2" fmla="*/ 0 w 88"/>
                <a:gd name="T3" fmla="*/ 9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9"/>
                  </a:lnTo>
                  <a:lnTo>
                    <a:pt x="17" y="0"/>
                  </a:lnTo>
                  <a:lnTo>
                    <a:pt x="87" y="9"/>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2" name="Freeform 302">
              <a:extLst>
                <a:ext uri="{FF2B5EF4-FFF2-40B4-BE49-F238E27FC236}">
                  <a16:creationId xmlns:a16="http://schemas.microsoft.com/office/drawing/2014/main" id="{627BA90E-9974-AC70-5FD1-F54793D78D9A}"/>
                </a:ext>
              </a:extLst>
            </p:cNvPr>
            <p:cNvSpPr>
              <a:spLocks noChangeArrowheads="1"/>
            </p:cNvSpPr>
            <p:nvPr/>
          </p:nvSpPr>
          <p:spPr bwMode="auto">
            <a:xfrm>
              <a:off x="2897188" y="318611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3" name="Freeform 303">
              <a:extLst>
                <a:ext uri="{FF2B5EF4-FFF2-40B4-BE49-F238E27FC236}">
                  <a16:creationId xmlns:a16="http://schemas.microsoft.com/office/drawing/2014/main" id="{B475E301-6DD9-9FCE-C3C8-F999DA3FA7B7}"/>
                </a:ext>
              </a:extLst>
            </p:cNvPr>
            <p:cNvSpPr>
              <a:spLocks noChangeArrowheads="1"/>
            </p:cNvSpPr>
            <p:nvPr/>
          </p:nvSpPr>
          <p:spPr bwMode="auto">
            <a:xfrm>
              <a:off x="2897188" y="318611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4" name="Freeform 304">
              <a:extLst>
                <a:ext uri="{FF2B5EF4-FFF2-40B4-BE49-F238E27FC236}">
                  <a16:creationId xmlns:a16="http://schemas.microsoft.com/office/drawing/2014/main" id="{60964B03-299F-7968-D049-D325EFEA954F}"/>
                </a:ext>
              </a:extLst>
            </p:cNvPr>
            <p:cNvSpPr>
              <a:spLocks noChangeArrowheads="1"/>
            </p:cNvSpPr>
            <p:nvPr/>
          </p:nvSpPr>
          <p:spPr bwMode="auto">
            <a:xfrm>
              <a:off x="2897188" y="3182938"/>
              <a:ext cx="31750" cy="3175"/>
            </a:xfrm>
            <a:custGeom>
              <a:avLst/>
              <a:gdLst>
                <a:gd name="T0" fmla="*/ 70 w 88"/>
                <a:gd name="T1" fmla="*/ 9 h 10"/>
                <a:gd name="T2" fmla="*/ 0 w 88"/>
                <a:gd name="T3" fmla="*/ 0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9"/>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5" name="Freeform 305">
              <a:extLst>
                <a:ext uri="{FF2B5EF4-FFF2-40B4-BE49-F238E27FC236}">
                  <a16:creationId xmlns:a16="http://schemas.microsoft.com/office/drawing/2014/main" id="{BF58F23B-D676-6BD2-82ED-D862E72D0A03}"/>
                </a:ext>
              </a:extLst>
            </p:cNvPr>
            <p:cNvSpPr>
              <a:spLocks noChangeArrowheads="1"/>
            </p:cNvSpPr>
            <p:nvPr/>
          </p:nvSpPr>
          <p:spPr bwMode="auto">
            <a:xfrm>
              <a:off x="2897188" y="3182938"/>
              <a:ext cx="31750" cy="3175"/>
            </a:xfrm>
            <a:custGeom>
              <a:avLst/>
              <a:gdLst>
                <a:gd name="T0" fmla="*/ 70 w 88"/>
                <a:gd name="T1" fmla="*/ 9 h 10"/>
                <a:gd name="T2" fmla="*/ 0 w 88"/>
                <a:gd name="T3" fmla="*/ 0 h 10"/>
                <a:gd name="T4" fmla="*/ 17 w 88"/>
                <a:gd name="T5" fmla="*/ 0 h 10"/>
                <a:gd name="T6" fmla="*/ 87 w 88"/>
                <a:gd name="T7" fmla="*/ 0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0"/>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6" name="Freeform 306">
              <a:extLst>
                <a:ext uri="{FF2B5EF4-FFF2-40B4-BE49-F238E27FC236}">
                  <a16:creationId xmlns:a16="http://schemas.microsoft.com/office/drawing/2014/main" id="{FDEB7D10-F77A-44EC-CCC8-C1C9A00D7EAB}"/>
                </a:ext>
              </a:extLst>
            </p:cNvPr>
            <p:cNvSpPr>
              <a:spLocks noChangeArrowheads="1"/>
            </p:cNvSpPr>
            <p:nvPr/>
          </p:nvSpPr>
          <p:spPr bwMode="auto">
            <a:xfrm>
              <a:off x="2897188" y="318611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7" name="Freeform 307">
              <a:extLst>
                <a:ext uri="{FF2B5EF4-FFF2-40B4-BE49-F238E27FC236}">
                  <a16:creationId xmlns:a16="http://schemas.microsoft.com/office/drawing/2014/main" id="{5573C948-AAA3-FCB9-4BAD-D161BAB1162A}"/>
                </a:ext>
              </a:extLst>
            </p:cNvPr>
            <p:cNvSpPr>
              <a:spLocks noChangeArrowheads="1"/>
            </p:cNvSpPr>
            <p:nvPr/>
          </p:nvSpPr>
          <p:spPr bwMode="auto">
            <a:xfrm>
              <a:off x="2897188" y="3186113"/>
              <a:ext cx="25400" cy="3175"/>
            </a:xfrm>
            <a:custGeom>
              <a:avLst/>
              <a:gdLst>
                <a:gd name="T0" fmla="*/ 70 w 71"/>
                <a:gd name="T1" fmla="*/ 8 h 9"/>
                <a:gd name="T2" fmla="*/ 0 w 71"/>
                <a:gd name="T3" fmla="*/ 0 h 9"/>
                <a:gd name="T4" fmla="*/ 0 w 71"/>
                <a:gd name="T5" fmla="*/ 0 h 9"/>
                <a:gd name="T6" fmla="*/ 70 w 71"/>
                <a:gd name="T7" fmla="*/ 0 h 9"/>
                <a:gd name="T8" fmla="*/ 70 w 71"/>
                <a:gd name="T9" fmla="*/ 8 h 9"/>
              </a:gdLst>
              <a:ahLst/>
              <a:cxnLst>
                <a:cxn ang="0">
                  <a:pos x="T0" y="T1"/>
                </a:cxn>
                <a:cxn ang="0">
                  <a:pos x="T2" y="T3"/>
                </a:cxn>
                <a:cxn ang="0">
                  <a:pos x="T4" y="T5"/>
                </a:cxn>
                <a:cxn ang="0">
                  <a:pos x="T6" y="T7"/>
                </a:cxn>
                <a:cxn ang="0">
                  <a:pos x="T8" y="T9"/>
                </a:cxn>
              </a:cxnLst>
              <a:rect l="0" t="0" r="r" b="b"/>
              <a:pathLst>
                <a:path w="71" h="9">
                  <a:moveTo>
                    <a:pt x="70" y="8"/>
                  </a:moveTo>
                  <a:lnTo>
                    <a:pt x="0" y="0"/>
                  </a:lnTo>
                  <a:lnTo>
                    <a:pt x="0" y="0"/>
                  </a:lnTo>
                  <a:lnTo>
                    <a:pt x="70" y="0"/>
                  </a:lnTo>
                  <a:lnTo>
                    <a:pt x="70" y="8"/>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8" name="Freeform 308">
              <a:extLst>
                <a:ext uri="{FF2B5EF4-FFF2-40B4-BE49-F238E27FC236}">
                  <a16:creationId xmlns:a16="http://schemas.microsoft.com/office/drawing/2014/main" id="{86B4E24F-5ED2-27E3-AEB8-42AB190CB48C}"/>
                </a:ext>
              </a:extLst>
            </p:cNvPr>
            <p:cNvSpPr>
              <a:spLocks noChangeArrowheads="1"/>
            </p:cNvSpPr>
            <p:nvPr/>
          </p:nvSpPr>
          <p:spPr bwMode="auto">
            <a:xfrm>
              <a:off x="2897188" y="3179763"/>
              <a:ext cx="31750" cy="3175"/>
            </a:xfrm>
            <a:custGeom>
              <a:avLst/>
              <a:gdLst>
                <a:gd name="T0" fmla="*/ 70 w 88"/>
                <a:gd name="T1" fmla="*/ 9 h 10"/>
                <a:gd name="T2" fmla="*/ 0 w 88"/>
                <a:gd name="T3" fmla="*/ 9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9"/>
                  </a:lnTo>
                  <a:lnTo>
                    <a:pt x="17" y="0"/>
                  </a:lnTo>
                  <a:lnTo>
                    <a:pt x="87" y="9"/>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09" name="Freeform 309">
              <a:extLst>
                <a:ext uri="{FF2B5EF4-FFF2-40B4-BE49-F238E27FC236}">
                  <a16:creationId xmlns:a16="http://schemas.microsoft.com/office/drawing/2014/main" id="{1352A87A-622D-7FD2-BCB7-53F4589F8FEC}"/>
                </a:ext>
              </a:extLst>
            </p:cNvPr>
            <p:cNvSpPr>
              <a:spLocks noChangeArrowheads="1"/>
            </p:cNvSpPr>
            <p:nvPr/>
          </p:nvSpPr>
          <p:spPr bwMode="auto">
            <a:xfrm>
              <a:off x="2897188" y="3179763"/>
              <a:ext cx="31750" cy="3175"/>
            </a:xfrm>
            <a:custGeom>
              <a:avLst/>
              <a:gdLst>
                <a:gd name="T0" fmla="*/ 70 w 88"/>
                <a:gd name="T1" fmla="*/ 9 h 10"/>
                <a:gd name="T2" fmla="*/ 0 w 88"/>
                <a:gd name="T3" fmla="*/ 9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9"/>
                  </a:lnTo>
                  <a:lnTo>
                    <a:pt x="17" y="0"/>
                  </a:lnTo>
                  <a:lnTo>
                    <a:pt x="87" y="9"/>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0" name="Freeform 310">
              <a:extLst>
                <a:ext uri="{FF2B5EF4-FFF2-40B4-BE49-F238E27FC236}">
                  <a16:creationId xmlns:a16="http://schemas.microsoft.com/office/drawing/2014/main" id="{5DC7A0D1-5CAE-BED5-8DD1-FBBCC758948E}"/>
                </a:ext>
              </a:extLst>
            </p:cNvPr>
            <p:cNvSpPr>
              <a:spLocks noChangeArrowheads="1"/>
            </p:cNvSpPr>
            <p:nvPr/>
          </p:nvSpPr>
          <p:spPr bwMode="auto">
            <a:xfrm>
              <a:off x="2897188" y="31829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1" name="Freeform 311">
              <a:extLst>
                <a:ext uri="{FF2B5EF4-FFF2-40B4-BE49-F238E27FC236}">
                  <a16:creationId xmlns:a16="http://schemas.microsoft.com/office/drawing/2014/main" id="{FB99B52F-0817-E995-7EFD-12AB036FE8D1}"/>
                </a:ext>
              </a:extLst>
            </p:cNvPr>
            <p:cNvSpPr>
              <a:spLocks noChangeArrowheads="1"/>
            </p:cNvSpPr>
            <p:nvPr/>
          </p:nvSpPr>
          <p:spPr bwMode="auto">
            <a:xfrm>
              <a:off x="2897188" y="3182938"/>
              <a:ext cx="25400" cy="3175"/>
            </a:xfrm>
            <a:custGeom>
              <a:avLst/>
              <a:gdLst>
                <a:gd name="T0" fmla="*/ 70 w 71"/>
                <a:gd name="T1" fmla="*/ 9 h 10"/>
                <a:gd name="T2" fmla="*/ 0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9"/>
                  </a:lnTo>
                  <a:lnTo>
                    <a:pt x="0" y="0"/>
                  </a:lnTo>
                  <a:lnTo>
                    <a:pt x="70"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2" name="Freeform 312">
              <a:extLst>
                <a:ext uri="{FF2B5EF4-FFF2-40B4-BE49-F238E27FC236}">
                  <a16:creationId xmlns:a16="http://schemas.microsoft.com/office/drawing/2014/main" id="{C2FB2516-F6D1-B8A6-4140-E8DDC300DA3C}"/>
                </a:ext>
              </a:extLst>
            </p:cNvPr>
            <p:cNvSpPr>
              <a:spLocks noChangeArrowheads="1"/>
            </p:cNvSpPr>
            <p:nvPr/>
          </p:nvSpPr>
          <p:spPr bwMode="auto">
            <a:xfrm>
              <a:off x="2897188" y="3179763"/>
              <a:ext cx="31750" cy="3175"/>
            </a:xfrm>
            <a:custGeom>
              <a:avLst/>
              <a:gdLst>
                <a:gd name="T0" fmla="*/ 70 w 88"/>
                <a:gd name="T1" fmla="*/ 9 h 10"/>
                <a:gd name="T2" fmla="*/ 0 w 88"/>
                <a:gd name="T3" fmla="*/ 0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9"/>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3" name="Freeform 313">
              <a:extLst>
                <a:ext uri="{FF2B5EF4-FFF2-40B4-BE49-F238E27FC236}">
                  <a16:creationId xmlns:a16="http://schemas.microsoft.com/office/drawing/2014/main" id="{F4ACB758-71BA-C01A-EC02-28F0D43E8CCA}"/>
                </a:ext>
              </a:extLst>
            </p:cNvPr>
            <p:cNvSpPr>
              <a:spLocks noChangeArrowheads="1"/>
            </p:cNvSpPr>
            <p:nvPr/>
          </p:nvSpPr>
          <p:spPr bwMode="auto">
            <a:xfrm>
              <a:off x="2897188" y="3179763"/>
              <a:ext cx="31750" cy="3175"/>
            </a:xfrm>
            <a:custGeom>
              <a:avLst/>
              <a:gdLst>
                <a:gd name="T0" fmla="*/ 70 w 88"/>
                <a:gd name="T1" fmla="*/ 9 h 10"/>
                <a:gd name="T2" fmla="*/ 0 w 88"/>
                <a:gd name="T3" fmla="*/ 0 h 10"/>
                <a:gd name="T4" fmla="*/ 17 w 88"/>
                <a:gd name="T5" fmla="*/ 0 h 10"/>
                <a:gd name="T6" fmla="*/ 87 w 88"/>
                <a:gd name="T7" fmla="*/ 0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0"/>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4" name="Freeform 314">
              <a:extLst>
                <a:ext uri="{FF2B5EF4-FFF2-40B4-BE49-F238E27FC236}">
                  <a16:creationId xmlns:a16="http://schemas.microsoft.com/office/drawing/2014/main" id="{1BFACA14-584B-5CD1-06E4-0C7433987E3A}"/>
                </a:ext>
              </a:extLst>
            </p:cNvPr>
            <p:cNvSpPr>
              <a:spLocks noChangeArrowheads="1"/>
            </p:cNvSpPr>
            <p:nvPr/>
          </p:nvSpPr>
          <p:spPr bwMode="auto">
            <a:xfrm>
              <a:off x="2897188" y="3182938"/>
              <a:ext cx="25400" cy="3175"/>
            </a:xfrm>
            <a:custGeom>
              <a:avLst/>
              <a:gdLst>
                <a:gd name="T0" fmla="*/ 70 w 71"/>
                <a:gd name="T1" fmla="*/ 9 h 10"/>
                <a:gd name="T2" fmla="*/ 0 w 71"/>
                <a:gd name="T3" fmla="*/ 0 h 10"/>
                <a:gd name="T4" fmla="*/ 0 w 71"/>
                <a:gd name="T5" fmla="*/ 0 h 10"/>
                <a:gd name="T6" fmla="*/ 70 w 71"/>
                <a:gd name="T7" fmla="*/ 0 h 10"/>
                <a:gd name="T8" fmla="*/ 70 w 71"/>
                <a:gd name="T9" fmla="*/ 9 h 10"/>
              </a:gdLst>
              <a:ahLst/>
              <a:cxnLst>
                <a:cxn ang="0">
                  <a:pos x="T0" y="T1"/>
                </a:cxn>
                <a:cxn ang="0">
                  <a:pos x="T2" y="T3"/>
                </a:cxn>
                <a:cxn ang="0">
                  <a:pos x="T4" y="T5"/>
                </a:cxn>
                <a:cxn ang="0">
                  <a:pos x="T6" y="T7"/>
                </a:cxn>
                <a:cxn ang="0">
                  <a:pos x="T8" y="T9"/>
                </a:cxn>
              </a:cxnLst>
              <a:rect l="0" t="0" r="r" b="b"/>
              <a:pathLst>
                <a:path w="71" h="10">
                  <a:moveTo>
                    <a:pt x="70" y="9"/>
                  </a:moveTo>
                  <a:lnTo>
                    <a:pt x="0" y="0"/>
                  </a:lnTo>
                  <a:lnTo>
                    <a:pt x="0" y="0"/>
                  </a:lnTo>
                  <a:lnTo>
                    <a:pt x="70" y="0"/>
                  </a:lnTo>
                  <a:lnTo>
                    <a:pt x="70"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5" name="Freeform 315">
              <a:extLst>
                <a:ext uri="{FF2B5EF4-FFF2-40B4-BE49-F238E27FC236}">
                  <a16:creationId xmlns:a16="http://schemas.microsoft.com/office/drawing/2014/main" id="{6D292C0F-D2D8-1C0F-C724-0BFB0ADCDD82}"/>
                </a:ext>
              </a:extLst>
            </p:cNvPr>
            <p:cNvSpPr>
              <a:spLocks noChangeArrowheads="1"/>
            </p:cNvSpPr>
            <p:nvPr/>
          </p:nvSpPr>
          <p:spPr bwMode="auto">
            <a:xfrm>
              <a:off x="2897188" y="31829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6" name="Freeform 316">
              <a:extLst>
                <a:ext uri="{FF2B5EF4-FFF2-40B4-BE49-F238E27FC236}">
                  <a16:creationId xmlns:a16="http://schemas.microsoft.com/office/drawing/2014/main" id="{F0BAC8DB-A531-77BE-18E0-2875008C8FA2}"/>
                </a:ext>
              </a:extLst>
            </p:cNvPr>
            <p:cNvSpPr>
              <a:spLocks noChangeArrowheads="1"/>
            </p:cNvSpPr>
            <p:nvPr/>
          </p:nvSpPr>
          <p:spPr bwMode="auto">
            <a:xfrm>
              <a:off x="2897188" y="3179763"/>
              <a:ext cx="31750" cy="3175"/>
            </a:xfrm>
            <a:custGeom>
              <a:avLst/>
              <a:gdLst>
                <a:gd name="T0" fmla="*/ 70 w 88"/>
                <a:gd name="T1" fmla="*/ 9 h 10"/>
                <a:gd name="T2" fmla="*/ 0 w 88"/>
                <a:gd name="T3" fmla="*/ 0 h 10"/>
                <a:gd name="T4" fmla="*/ 17 w 88"/>
                <a:gd name="T5" fmla="*/ 0 h 10"/>
                <a:gd name="T6" fmla="*/ 87 w 88"/>
                <a:gd name="T7" fmla="*/ 0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0"/>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7" name="Freeform 317">
              <a:extLst>
                <a:ext uri="{FF2B5EF4-FFF2-40B4-BE49-F238E27FC236}">
                  <a16:creationId xmlns:a16="http://schemas.microsoft.com/office/drawing/2014/main" id="{F8BF5F9F-2377-986D-4A6C-B60357DEA773}"/>
                </a:ext>
              </a:extLst>
            </p:cNvPr>
            <p:cNvSpPr>
              <a:spLocks noChangeArrowheads="1"/>
            </p:cNvSpPr>
            <p:nvPr/>
          </p:nvSpPr>
          <p:spPr bwMode="auto">
            <a:xfrm>
              <a:off x="2897188" y="3176588"/>
              <a:ext cx="31750" cy="3175"/>
            </a:xfrm>
            <a:custGeom>
              <a:avLst/>
              <a:gdLst>
                <a:gd name="T0" fmla="*/ 70 w 88"/>
                <a:gd name="T1" fmla="*/ 9 h 10"/>
                <a:gd name="T2" fmla="*/ 0 w 88"/>
                <a:gd name="T3" fmla="*/ 9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9"/>
                  </a:lnTo>
                  <a:lnTo>
                    <a:pt x="17" y="0"/>
                  </a:lnTo>
                  <a:lnTo>
                    <a:pt x="87" y="9"/>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8" name="Freeform 318">
              <a:extLst>
                <a:ext uri="{FF2B5EF4-FFF2-40B4-BE49-F238E27FC236}">
                  <a16:creationId xmlns:a16="http://schemas.microsoft.com/office/drawing/2014/main" id="{48BD1D5E-B44B-04F4-ED03-21125D6A6C53}"/>
                </a:ext>
              </a:extLst>
            </p:cNvPr>
            <p:cNvSpPr>
              <a:spLocks noChangeArrowheads="1"/>
            </p:cNvSpPr>
            <p:nvPr/>
          </p:nvSpPr>
          <p:spPr bwMode="auto">
            <a:xfrm>
              <a:off x="2897188" y="3179763"/>
              <a:ext cx="25400" cy="3175"/>
            </a:xfrm>
            <a:custGeom>
              <a:avLst/>
              <a:gdLst>
                <a:gd name="T0" fmla="*/ 70 w 71"/>
                <a:gd name="T1" fmla="*/ 9 h 10"/>
                <a:gd name="T2" fmla="*/ 0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9"/>
                  </a:lnTo>
                  <a:lnTo>
                    <a:pt x="0" y="0"/>
                  </a:lnTo>
                  <a:lnTo>
                    <a:pt x="70"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19" name="Freeform 319">
              <a:extLst>
                <a:ext uri="{FF2B5EF4-FFF2-40B4-BE49-F238E27FC236}">
                  <a16:creationId xmlns:a16="http://schemas.microsoft.com/office/drawing/2014/main" id="{B5048096-983F-8B75-33E1-5E1C5C32E274}"/>
                </a:ext>
              </a:extLst>
            </p:cNvPr>
            <p:cNvSpPr>
              <a:spLocks noChangeArrowheads="1"/>
            </p:cNvSpPr>
            <p:nvPr/>
          </p:nvSpPr>
          <p:spPr bwMode="auto">
            <a:xfrm>
              <a:off x="2897188" y="3182938"/>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0" name="Freeform 320">
              <a:extLst>
                <a:ext uri="{FF2B5EF4-FFF2-40B4-BE49-F238E27FC236}">
                  <a16:creationId xmlns:a16="http://schemas.microsoft.com/office/drawing/2014/main" id="{8D9FEF92-0215-6192-F648-F29A2D0EEF6E}"/>
                </a:ext>
              </a:extLst>
            </p:cNvPr>
            <p:cNvSpPr>
              <a:spLocks noChangeArrowheads="1"/>
            </p:cNvSpPr>
            <p:nvPr/>
          </p:nvSpPr>
          <p:spPr bwMode="auto">
            <a:xfrm>
              <a:off x="2897188" y="3176588"/>
              <a:ext cx="31750" cy="3175"/>
            </a:xfrm>
            <a:custGeom>
              <a:avLst/>
              <a:gdLst>
                <a:gd name="T0" fmla="*/ 70 w 88"/>
                <a:gd name="T1" fmla="*/ 9 h 10"/>
                <a:gd name="T2" fmla="*/ 0 w 88"/>
                <a:gd name="T3" fmla="*/ 0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9"/>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1" name="Freeform 321">
              <a:extLst>
                <a:ext uri="{FF2B5EF4-FFF2-40B4-BE49-F238E27FC236}">
                  <a16:creationId xmlns:a16="http://schemas.microsoft.com/office/drawing/2014/main" id="{B15C3279-C716-33A5-1DA6-8EFBC9793313}"/>
                </a:ext>
              </a:extLst>
            </p:cNvPr>
            <p:cNvSpPr>
              <a:spLocks noChangeArrowheads="1"/>
            </p:cNvSpPr>
            <p:nvPr/>
          </p:nvSpPr>
          <p:spPr bwMode="auto">
            <a:xfrm>
              <a:off x="2897188" y="3176588"/>
              <a:ext cx="31750" cy="3175"/>
            </a:xfrm>
            <a:custGeom>
              <a:avLst/>
              <a:gdLst>
                <a:gd name="T0" fmla="*/ 70 w 88"/>
                <a:gd name="T1" fmla="*/ 9 h 10"/>
                <a:gd name="T2" fmla="*/ 0 w 88"/>
                <a:gd name="T3" fmla="*/ 0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9"/>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2" name="Freeform 322">
              <a:extLst>
                <a:ext uri="{FF2B5EF4-FFF2-40B4-BE49-F238E27FC236}">
                  <a16:creationId xmlns:a16="http://schemas.microsoft.com/office/drawing/2014/main" id="{1B236C09-0796-90F2-4028-F385F86A9D3D}"/>
                </a:ext>
              </a:extLst>
            </p:cNvPr>
            <p:cNvSpPr>
              <a:spLocks noChangeArrowheads="1"/>
            </p:cNvSpPr>
            <p:nvPr/>
          </p:nvSpPr>
          <p:spPr bwMode="auto">
            <a:xfrm>
              <a:off x="2897188" y="3179763"/>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3" name="Freeform 323">
              <a:extLst>
                <a:ext uri="{FF2B5EF4-FFF2-40B4-BE49-F238E27FC236}">
                  <a16:creationId xmlns:a16="http://schemas.microsoft.com/office/drawing/2014/main" id="{DFCC8178-C92A-4427-D6C1-998B0188EF0F}"/>
                </a:ext>
              </a:extLst>
            </p:cNvPr>
            <p:cNvSpPr>
              <a:spLocks noChangeArrowheads="1"/>
            </p:cNvSpPr>
            <p:nvPr/>
          </p:nvSpPr>
          <p:spPr bwMode="auto">
            <a:xfrm>
              <a:off x="2897188" y="3179763"/>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4" name="Freeform 324">
              <a:extLst>
                <a:ext uri="{FF2B5EF4-FFF2-40B4-BE49-F238E27FC236}">
                  <a16:creationId xmlns:a16="http://schemas.microsoft.com/office/drawing/2014/main" id="{24432D64-DF92-C2CD-04F8-E683B4CB8F06}"/>
                </a:ext>
              </a:extLst>
            </p:cNvPr>
            <p:cNvSpPr>
              <a:spLocks noChangeArrowheads="1"/>
            </p:cNvSpPr>
            <p:nvPr/>
          </p:nvSpPr>
          <p:spPr bwMode="auto">
            <a:xfrm>
              <a:off x="2897188" y="3176588"/>
              <a:ext cx="31750" cy="3175"/>
            </a:xfrm>
            <a:custGeom>
              <a:avLst/>
              <a:gdLst>
                <a:gd name="T0" fmla="*/ 70 w 88"/>
                <a:gd name="T1" fmla="*/ 9 h 10"/>
                <a:gd name="T2" fmla="*/ 0 w 88"/>
                <a:gd name="T3" fmla="*/ 0 h 10"/>
                <a:gd name="T4" fmla="*/ 17 w 88"/>
                <a:gd name="T5" fmla="*/ 0 h 10"/>
                <a:gd name="T6" fmla="*/ 87 w 88"/>
                <a:gd name="T7" fmla="*/ 0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0"/>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5" name="Freeform 325">
              <a:extLst>
                <a:ext uri="{FF2B5EF4-FFF2-40B4-BE49-F238E27FC236}">
                  <a16:creationId xmlns:a16="http://schemas.microsoft.com/office/drawing/2014/main" id="{CE2FC05A-1EA6-F089-A9D8-B9CD73A4999A}"/>
                </a:ext>
              </a:extLst>
            </p:cNvPr>
            <p:cNvSpPr>
              <a:spLocks noChangeArrowheads="1"/>
            </p:cNvSpPr>
            <p:nvPr/>
          </p:nvSpPr>
          <p:spPr bwMode="auto">
            <a:xfrm>
              <a:off x="2897188" y="3173413"/>
              <a:ext cx="31750" cy="3175"/>
            </a:xfrm>
            <a:custGeom>
              <a:avLst/>
              <a:gdLst>
                <a:gd name="T0" fmla="*/ 70 w 88"/>
                <a:gd name="T1" fmla="*/ 8 h 9"/>
                <a:gd name="T2" fmla="*/ 0 w 88"/>
                <a:gd name="T3" fmla="*/ 8 h 9"/>
                <a:gd name="T4" fmla="*/ 17 w 88"/>
                <a:gd name="T5" fmla="*/ 0 h 9"/>
                <a:gd name="T6" fmla="*/ 87 w 88"/>
                <a:gd name="T7" fmla="*/ 8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8"/>
                  </a:lnTo>
                  <a:lnTo>
                    <a:pt x="17" y="0"/>
                  </a:lnTo>
                  <a:lnTo>
                    <a:pt x="87" y="8"/>
                  </a:lnTo>
                  <a:lnTo>
                    <a:pt x="70" y="8"/>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6" name="Freeform 326">
              <a:extLst>
                <a:ext uri="{FF2B5EF4-FFF2-40B4-BE49-F238E27FC236}">
                  <a16:creationId xmlns:a16="http://schemas.microsoft.com/office/drawing/2014/main" id="{EE5D558A-0645-2D42-4D3C-E7100D0A8DA3}"/>
                </a:ext>
              </a:extLst>
            </p:cNvPr>
            <p:cNvSpPr>
              <a:spLocks noChangeArrowheads="1"/>
            </p:cNvSpPr>
            <p:nvPr/>
          </p:nvSpPr>
          <p:spPr bwMode="auto">
            <a:xfrm>
              <a:off x="2897188" y="317976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7" name="Freeform 327">
              <a:extLst>
                <a:ext uri="{FF2B5EF4-FFF2-40B4-BE49-F238E27FC236}">
                  <a16:creationId xmlns:a16="http://schemas.microsoft.com/office/drawing/2014/main" id="{81F594C0-B7BA-723F-7CE0-6DC063C8D92E}"/>
                </a:ext>
              </a:extLst>
            </p:cNvPr>
            <p:cNvSpPr>
              <a:spLocks noChangeArrowheads="1"/>
            </p:cNvSpPr>
            <p:nvPr/>
          </p:nvSpPr>
          <p:spPr bwMode="auto">
            <a:xfrm>
              <a:off x="2897188" y="3176588"/>
              <a:ext cx="25400" cy="3175"/>
            </a:xfrm>
            <a:custGeom>
              <a:avLst/>
              <a:gdLst>
                <a:gd name="T0" fmla="*/ 70 w 71"/>
                <a:gd name="T1" fmla="*/ 9 h 10"/>
                <a:gd name="T2" fmla="*/ 0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9"/>
                  </a:lnTo>
                  <a:lnTo>
                    <a:pt x="0" y="0"/>
                  </a:lnTo>
                  <a:lnTo>
                    <a:pt x="70"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8" name="Freeform 328">
              <a:extLst>
                <a:ext uri="{FF2B5EF4-FFF2-40B4-BE49-F238E27FC236}">
                  <a16:creationId xmlns:a16="http://schemas.microsoft.com/office/drawing/2014/main" id="{0E24B6D0-F613-D4C8-EB7F-B7B48B1E843F}"/>
                </a:ext>
              </a:extLst>
            </p:cNvPr>
            <p:cNvSpPr>
              <a:spLocks noChangeArrowheads="1"/>
            </p:cNvSpPr>
            <p:nvPr/>
          </p:nvSpPr>
          <p:spPr bwMode="auto">
            <a:xfrm>
              <a:off x="2897188" y="3173413"/>
              <a:ext cx="31750" cy="3175"/>
            </a:xfrm>
            <a:custGeom>
              <a:avLst/>
              <a:gdLst>
                <a:gd name="T0" fmla="*/ 70 w 88"/>
                <a:gd name="T1" fmla="*/ 8 h 9"/>
                <a:gd name="T2" fmla="*/ 0 w 88"/>
                <a:gd name="T3" fmla="*/ 8 h 9"/>
                <a:gd name="T4" fmla="*/ 17 w 88"/>
                <a:gd name="T5" fmla="*/ 0 h 9"/>
                <a:gd name="T6" fmla="*/ 87 w 88"/>
                <a:gd name="T7" fmla="*/ 8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8"/>
                  </a:lnTo>
                  <a:lnTo>
                    <a:pt x="17" y="0"/>
                  </a:lnTo>
                  <a:lnTo>
                    <a:pt x="87" y="8"/>
                  </a:lnTo>
                  <a:lnTo>
                    <a:pt x="70" y="8"/>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29" name="Freeform 329">
              <a:extLst>
                <a:ext uri="{FF2B5EF4-FFF2-40B4-BE49-F238E27FC236}">
                  <a16:creationId xmlns:a16="http://schemas.microsoft.com/office/drawing/2014/main" id="{9E7C683C-FAF4-80D8-53D6-94B115633D08}"/>
                </a:ext>
              </a:extLst>
            </p:cNvPr>
            <p:cNvSpPr>
              <a:spLocks noChangeArrowheads="1"/>
            </p:cNvSpPr>
            <p:nvPr/>
          </p:nvSpPr>
          <p:spPr bwMode="auto">
            <a:xfrm>
              <a:off x="2897188" y="3173413"/>
              <a:ext cx="31750" cy="3175"/>
            </a:xfrm>
            <a:custGeom>
              <a:avLst/>
              <a:gdLst>
                <a:gd name="T0" fmla="*/ 70 w 88"/>
                <a:gd name="T1" fmla="*/ 8 h 9"/>
                <a:gd name="T2" fmla="*/ 0 w 88"/>
                <a:gd name="T3" fmla="*/ 0 h 9"/>
                <a:gd name="T4" fmla="*/ 17 w 88"/>
                <a:gd name="T5" fmla="*/ 0 h 9"/>
                <a:gd name="T6" fmla="*/ 87 w 88"/>
                <a:gd name="T7" fmla="*/ 8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0"/>
                  </a:lnTo>
                  <a:lnTo>
                    <a:pt x="17" y="0"/>
                  </a:lnTo>
                  <a:lnTo>
                    <a:pt x="87" y="8"/>
                  </a:lnTo>
                  <a:lnTo>
                    <a:pt x="70" y="8"/>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0" name="Freeform 330">
              <a:extLst>
                <a:ext uri="{FF2B5EF4-FFF2-40B4-BE49-F238E27FC236}">
                  <a16:creationId xmlns:a16="http://schemas.microsoft.com/office/drawing/2014/main" id="{D9136DBC-147F-EB04-9B55-C4FE5E08DEC2}"/>
                </a:ext>
              </a:extLst>
            </p:cNvPr>
            <p:cNvSpPr>
              <a:spLocks noChangeArrowheads="1"/>
            </p:cNvSpPr>
            <p:nvPr/>
          </p:nvSpPr>
          <p:spPr bwMode="auto">
            <a:xfrm>
              <a:off x="2897188" y="317658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1" name="Freeform 331">
              <a:extLst>
                <a:ext uri="{FF2B5EF4-FFF2-40B4-BE49-F238E27FC236}">
                  <a16:creationId xmlns:a16="http://schemas.microsoft.com/office/drawing/2014/main" id="{42BB7117-58BF-EFB7-32AC-9BC1236ECED2}"/>
                </a:ext>
              </a:extLst>
            </p:cNvPr>
            <p:cNvSpPr>
              <a:spLocks noChangeArrowheads="1"/>
            </p:cNvSpPr>
            <p:nvPr/>
          </p:nvSpPr>
          <p:spPr bwMode="auto">
            <a:xfrm>
              <a:off x="2897188" y="317658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2" name="Freeform 332">
              <a:extLst>
                <a:ext uri="{FF2B5EF4-FFF2-40B4-BE49-F238E27FC236}">
                  <a16:creationId xmlns:a16="http://schemas.microsoft.com/office/drawing/2014/main" id="{24663B7C-CD0F-102C-A21E-D44AA3E60B2D}"/>
                </a:ext>
              </a:extLst>
            </p:cNvPr>
            <p:cNvSpPr>
              <a:spLocks noChangeArrowheads="1"/>
            </p:cNvSpPr>
            <p:nvPr/>
          </p:nvSpPr>
          <p:spPr bwMode="auto">
            <a:xfrm>
              <a:off x="2897188" y="3173413"/>
              <a:ext cx="31750" cy="3175"/>
            </a:xfrm>
            <a:custGeom>
              <a:avLst/>
              <a:gdLst>
                <a:gd name="T0" fmla="*/ 70 w 88"/>
                <a:gd name="T1" fmla="*/ 8 h 9"/>
                <a:gd name="T2" fmla="*/ 0 w 88"/>
                <a:gd name="T3" fmla="*/ 0 h 9"/>
                <a:gd name="T4" fmla="*/ 17 w 88"/>
                <a:gd name="T5" fmla="*/ 0 h 9"/>
                <a:gd name="T6" fmla="*/ 87 w 88"/>
                <a:gd name="T7" fmla="*/ 0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0"/>
                  </a:lnTo>
                  <a:lnTo>
                    <a:pt x="17" y="0"/>
                  </a:lnTo>
                  <a:lnTo>
                    <a:pt x="87" y="0"/>
                  </a:lnTo>
                  <a:lnTo>
                    <a:pt x="70" y="8"/>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3" name="Freeform 333">
              <a:extLst>
                <a:ext uri="{FF2B5EF4-FFF2-40B4-BE49-F238E27FC236}">
                  <a16:creationId xmlns:a16="http://schemas.microsoft.com/office/drawing/2014/main" id="{4E68DEC4-9D7F-6A20-7B4D-3446D8A20E4B}"/>
                </a:ext>
              </a:extLst>
            </p:cNvPr>
            <p:cNvSpPr>
              <a:spLocks noChangeArrowheads="1"/>
            </p:cNvSpPr>
            <p:nvPr/>
          </p:nvSpPr>
          <p:spPr bwMode="auto">
            <a:xfrm>
              <a:off x="2897188" y="3173413"/>
              <a:ext cx="31750" cy="3175"/>
            </a:xfrm>
            <a:custGeom>
              <a:avLst/>
              <a:gdLst>
                <a:gd name="T0" fmla="*/ 70 w 88"/>
                <a:gd name="T1" fmla="*/ 8 h 9"/>
                <a:gd name="T2" fmla="*/ 0 w 88"/>
                <a:gd name="T3" fmla="*/ 0 h 9"/>
                <a:gd name="T4" fmla="*/ 17 w 88"/>
                <a:gd name="T5" fmla="*/ 0 h 9"/>
                <a:gd name="T6" fmla="*/ 87 w 88"/>
                <a:gd name="T7" fmla="*/ 0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0"/>
                  </a:lnTo>
                  <a:lnTo>
                    <a:pt x="17" y="0"/>
                  </a:lnTo>
                  <a:lnTo>
                    <a:pt x="87" y="0"/>
                  </a:lnTo>
                  <a:lnTo>
                    <a:pt x="70" y="8"/>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4" name="Freeform 334">
              <a:extLst>
                <a:ext uri="{FF2B5EF4-FFF2-40B4-BE49-F238E27FC236}">
                  <a16:creationId xmlns:a16="http://schemas.microsoft.com/office/drawing/2014/main" id="{5D2C8E31-8792-F5BE-DA16-D47E7104758F}"/>
                </a:ext>
              </a:extLst>
            </p:cNvPr>
            <p:cNvSpPr>
              <a:spLocks noChangeArrowheads="1"/>
            </p:cNvSpPr>
            <p:nvPr/>
          </p:nvSpPr>
          <p:spPr bwMode="auto">
            <a:xfrm>
              <a:off x="2897188" y="3176588"/>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5" name="Freeform 335">
              <a:extLst>
                <a:ext uri="{FF2B5EF4-FFF2-40B4-BE49-F238E27FC236}">
                  <a16:creationId xmlns:a16="http://schemas.microsoft.com/office/drawing/2014/main" id="{3B820792-5021-E098-21FE-491E7074DDA5}"/>
                </a:ext>
              </a:extLst>
            </p:cNvPr>
            <p:cNvSpPr>
              <a:spLocks noChangeArrowheads="1"/>
            </p:cNvSpPr>
            <p:nvPr/>
          </p:nvSpPr>
          <p:spPr bwMode="auto">
            <a:xfrm>
              <a:off x="2897188" y="3176588"/>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6" name="Freeform 336">
              <a:extLst>
                <a:ext uri="{FF2B5EF4-FFF2-40B4-BE49-F238E27FC236}">
                  <a16:creationId xmlns:a16="http://schemas.microsoft.com/office/drawing/2014/main" id="{1D68D61B-1E0B-15CF-986F-F77AA633F8B3}"/>
                </a:ext>
              </a:extLst>
            </p:cNvPr>
            <p:cNvSpPr>
              <a:spLocks noChangeArrowheads="1"/>
            </p:cNvSpPr>
            <p:nvPr/>
          </p:nvSpPr>
          <p:spPr bwMode="auto">
            <a:xfrm>
              <a:off x="2897188" y="3170238"/>
              <a:ext cx="31750" cy="3175"/>
            </a:xfrm>
            <a:custGeom>
              <a:avLst/>
              <a:gdLst>
                <a:gd name="T0" fmla="*/ 70 w 88"/>
                <a:gd name="T1" fmla="*/ 9 h 10"/>
                <a:gd name="T2" fmla="*/ 0 w 88"/>
                <a:gd name="T3" fmla="*/ 9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9"/>
                  </a:lnTo>
                  <a:lnTo>
                    <a:pt x="17" y="0"/>
                  </a:lnTo>
                  <a:lnTo>
                    <a:pt x="87" y="9"/>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7" name="Freeform 337">
              <a:extLst>
                <a:ext uri="{FF2B5EF4-FFF2-40B4-BE49-F238E27FC236}">
                  <a16:creationId xmlns:a16="http://schemas.microsoft.com/office/drawing/2014/main" id="{17F17C04-2CB3-330F-6A8E-1096D9711E47}"/>
                </a:ext>
              </a:extLst>
            </p:cNvPr>
            <p:cNvSpPr>
              <a:spLocks noChangeArrowheads="1"/>
            </p:cNvSpPr>
            <p:nvPr/>
          </p:nvSpPr>
          <p:spPr bwMode="auto">
            <a:xfrm>
              <a:off x="2897188" y="3170238"/>
              <a:ext cx="31750" cy="3175"/>
            </a:xfrm>
            <a:custGeom>
              <a:avLst/>
              <a:gdLst>
                <a:gd name="T0" fmla="*/ 70 w 88"/>
                <a:gd name="T1" fmla="*/ 9 h 10"/>
                <a:gd name="T2" fmla="*/ 0 w 88"/>
                <a:gd name="T3" fmla="*/ 0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9"/>
                  </a:lnTo>
                  <a:lnTo>
                    <a:pt x="70" y="9"/>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8" name="Freeform 338">
              <a:extLst>
                <a:ext uri="{FF2B5EF4-FFF2-40B4-BE49-F238E27FC236}">
                  <a16:creationId xmlns:a16="http://schemas.microsoft.com/office/drawing/2014/main" id="{0DB9530C-56E6-AAE4-E299-21C9281197DD}"/>
                </a:ext>
              </a:extLst>
            </p:cNvPr>
            <p:cNvSpPr>
              <a:spLocks noChangeArrowheads="1"/>
            </p:cNvSpPr>
            <p:nvPr/>
          </p:nvSpPr>
          <p:spPr bwMode="auto">
            <a:xfrm>
              <a:off x="2897188" y="317341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39" name="Freeform 339">
              <a:extLst>
                <a:ext uri="{FF2B5EF4-FFF2-40B4-BE49-F238E27FC236}">
                  <a16:creationId xmlns:a16="http://schemas.microsoft.com/office/drawing/2014/main" id="{E8FFE609-7015-0723-91D1-0D13BD1059DC}"/>
                </a:ext>
              </a:extLst>
            </p:cNvPr>
            <p:cNvSpPr>
              <a:spLocks noChangeArrowheads="1"/>
            </p:cNvSpPr>
            <p:nvPr/>
          </p:nvSpPr>
          <p:spPr bwMode="auto">
            <a:xfrm>
              <a:off x="2897188" y="317341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0" name="Freeform 340">
              <a:extLst>
                <a:ext uri="{FF2B5EF4-FFF2-40B4-BE49-F238E27FC236}">
                  <a16:creationId xmlns:a16="http://schemas.microsoft.com/office/drawing/2014/main" id="{E9E7EC3B-4248-11D3-1F87-B2B3C6ECD3AB}"/>
                </a:ext>
              </a:extLst>
            </p:cNvPr>
            <p:cNvSpPr>
              <a:spLocks noChangeArrowheads="1"/>
            </p:cNvSpPr>
            <p:nvPr/>
          </p:nvSpPr>
          <p:spPr bwMode="auto">
            <a:xfrm>
              <a:off x="2897188" y="3170238"/>
              <a:ext cx="31750" cy="3175"/>
            </a:xfrm>
            <a:custGeom>
              <a:avLst/>
              <a:gdLst>
                <a:gd name="T0" fmla="*/ 70 w 88"/>
                <a:gd name="T1" fmla="*/ 9 h 10"/>
                <a:gd name="T2" fmla="*/ 0 w 88"/>
                <a:gd name="T3" fmla="*/ 0 h 10"/>
                <a:gd name="T4" fmla="*/ 17 w 88"/>
                <a:gd name="T5" fmla="*/ 0 h 10"/>
                <a:gd name="T6" fmla="*/ 87 w 88"/>
                <a:gd name="T7" fmla="*/ 0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0"/>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1" name="Freeform 341">
              <a:extLst>
                <a:ext uri="{FF2B5EF4-FFF2-40B4-BE49-F238E27FC236}">
                  <a16:creationId xmlns:a16="http://schemas.microsoft.com/office/drawing/2014/main" id="{C2E7BD70-D7D8-556B-C440-4E24DD4B3E0F}"/>
                </a:ext>
              </a:extLst>
            </p:cNvPr>
            <p:cNvSpPr>
              <a:spLocks noChangeArrowheads="1"/>
            </p:cNvSpPr>
            <p:nvPr/>
          </p:nvSpPr>
          <p:spPr bwMode="auto">
            <a:xfrm>
              <a:off x="2897188" y="319246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2" name="Freeform 342">
              <a:extLst>
                <a:ext uri="{FF2B5EF4-FFF2-40B4-BE49-F238E27FC236}">
                  <a16:creationId xmlns:a16="http://schemas.microsoft.com/office/drawing/2014/main" id="{305CADBD-830C-8316-6A10-DE797BD6D124}"/>
                </a:ext>
              </a:extLst>
            </p:cNvPr>
            <p:cNvSpPr>
              <a:spLocks noChangeArrowheads="1"/>
            </p:cNvSpPr>
            <p:nvPr/>
          </p:nvSpPr>
          <p:spPr bwMode="auto">
            <a:xfrm>
              <a:off x="2897188" y="318928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3" name="Freeform 343">
              <a:extLst>
                <a:ext uri="{FF2B5EF4-FFF2-40B4-BE49-F238E27FC236}">
                  <a16:creationId xmlns:a16="http://schemas.microsoft.com/office/drawing/2014/main" id="{6B8616A4-0C0C-6536-1885-506565DAD42C}"/>
                </a:ext>
              </a:extLst>
            </p:cNvPr>
            <p:cNvSpPr>
              <a:spLocks noChangeArrowheads="1"/>
            </p:cNvSpPr>
            <p:nvPr/>
          </p:nvSpPr>
          <p:spPr bwMode="auto">
            <a:xfrm>
              <a:off x="2894013" y="3186113"/>
              <a:ext cx="25400" cy="6350"/>
            </a:xfrm>
            <a:custGeom>
              <a:avLst/>
              <a:gdLst>
                <a:gd name="T0" fmla="*/ 70 w 71"/>
                <a:gd name="T1" fmla="*/ 17 h 18"/>
                <a:gd name="T2" fmla="*/ 8 w 71"/>
                <a:gd name="T3" fmla="*/ 17 h 18"/>
                <a:gd name="T4" fmla="*/ 0 w 71"/>
                <a:gd name="T5" fmla="*/ 0 h 18"/>
                <a:gd name="T6" fmla="*/ 70 w 71"/>
                <a:gd name="T7" fmla="*/ 0 h 18"/>
                <a:gd name="T8" fmla="*/ 70 w 71"/>
                <a:gd name="T9" fmla="*/ 17 h 18"/>
              </a:gdLst>
              <a:ahLst/>
              <a:cxnLst>
                <a:cxn ang="0">
                  <a:pos x="T0" y="T1"/>
                </a:cxn>
                <a:cxn ang="0">
                  <a:pos x="T2" y="T3"/>
                </a:cxn>
                <a:cxn ang="0">
                  <a:pos x="T4" y="T5"/>
                </a:cxn>
                <a:cxn ang="0">
                  <a:pos x="T6" y="T7"/>
                </a:cxn>
                <a:cxn ang="0">
                  <a:pos x="T8" y="T9"/>
                </a:cxn>
              </a:cxnLst>
              <a:rect l="0" t="0" r="r" b="b"/>
              <a:pathLst>
                <a:path w="71" h="18">
                  <a:moveTo>
                    <a:pt x="70" y="17"/>
                  </a:moveTo>
                  <a:lnTo>
                    <a:pt x="8" y="17"/>
                  </a:lnTo>
                  <a:lnTo>
                    <a:pt x="0" y="0"/>
                  </a:lnTo>
                  <a:lnTo>
                    <a:pt x="70" y="0"/>
                  </a:lnTo>
                  <a:lnTo>
                    <a:pt x="70" y="17"/>
                  </a:lnTo>
                </a:path>
              </a:pathLst>
            </a:custGeom>
            <a:solidFill>
              <a:srgbClr val="9D9D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4" name="Freeform 344">
              <a:extLst>
                <a:ext uri="{FF2B5EF4-FFF2-40B4-BE49-F238E27FC236}">
                  <a16:creationId xmlns:a16="http://schemas.microsoft.com/office/drawing/2014/main" id="{A34943CD-B67E-72A4-D9C9-7F7677BACF5B}"/>
                </a:ext>
              </a:extLst>
            </p:cNvPr>
            <p:cNvSpPr>
              <a:spLocks noChangeArrowheads="1"/>
            </p:cNvSpPr>
            <p:nvPr/>
          </p:nvSpPr>
          <p:spPr bwMode="auto">
            <a:xfrm>
              <a:off x="2894013" y="318611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29241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5" name="Freeform 345">
              <a:extLst>
                <a:ext uri="{FF2B5EF4-FFF2-40B4-BE49-F238E27FC236}">
                  <a16:creationId xmlns:a16="http://schemas.microsoft.com/office/drawing/2014/main" id="{8A907167-D9D9-2467-7C80-6D6BF27A8090}"/>
                </a:ext>
              </a:extLst>
            </p:cNvPr>
            <p:cNvSpPr>
              <a:spLocks noChangeArrowheads="1"/>
            </p:cNvSpPr>
            <p:nvPr/>
          </p:nvSpPr>
          <p:spPr bwMode="auto">
            <a:xfrm>
              <a:off x="2897188" y="3173413"/>
              <a:ext cx="25400" cy="3175"/>
            </a:xfrm>
            <a:custGeom>
              <a:avLst/>
              <a:gdLst>
                <a:gd name="T0" fmla="*/ 70 w 71"/>
                <a:gd name="T1" fmla="*/ 8 h 9"/>
                <a:gd name="T2" fmla="*/ 0 w 71"/>
                <a:gd name="T3" fmla="*/ 0 h 9"/>
                <a:gd name="T4" fmla="*/ 0 w 71"/>
                <a:gd name="T5" fmla="*/ 0 h 9"/>
                <a:gd name="T6" fmla="*/ 70 w 71"/>
                <a:gd name="T7" fmla="*/ 0 h 9"/>
                <a:gd name="T8" fmla="*/ 70 w 71"/>
                <a:gd name="T9" fmla="*/ 8 h 9"/>
              </a:gdLst>
              <a:ahLst/>
              <a:cxnLst>
                <a:cxn ang="0">
                  <a:pos x="T0" y="T1"/>
                </a:cxn>
                <a:cxn ang="0">
                  <a:pos x="T2" y="T3"/>
                </a:cxn>
                <a:cxn ang="0">
                  <a:pos x="T4" y="T5"/>
                </a:cxn>
                <a:cxn ang="0">
                  <a:pos x="T6" y="T7"/>
                </a:cxn>
                <a:cxn ang="0">
                  <a:pos x="T8" y="T9"/>
                </a:cxn>
              </a:cxnLst>
              <a:rect l="0" t="0" r="r" b="b"/>
              <a:pathLst>
                <a:path w="71" h="9">
                  <a:moveTo>
                    <a:pt x="70" y="8"/>
                  </a:moveTo>
                  <a:lnTo>
                    <a:pt x="0" y="0"/>
                  </a:lnTo>
                  <a:lnTo>
                    <a:pt x="0" y="0"/>
                  </a:lnTo>
                  <a:lnTo>
                    <a:pt x="70" y="0"/>
                  </a:lnTo>
                  <a:lnTo>
                    <a:pt x="70" y="8"/>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6" name="Freeform 346">
              <a:extLst>
                <a:ext uri="{FF2B5EF4-FFF2-40B4-BE49-F238E27FC236}">
                  <a16:creationId xmlns:a16="http://schemas.microsoft.com/office/drawing/2014/main" id="{A143DB14-B6BA-F58E-18AE-87C1B21A135A}"/>
                </a:ext>
              </a:extLst>
            </p:cNvPr>
            <p:cNvSpPr>
              <a:spLocks noChangeArrowheads="1"/>
            </p:cNvSpPr>
            <p:nvPr/>
          </p:nvSpPr>
          <p:spPr bwMode="auto">
            <a:xfrm>
              <a:off x="2897188" y="317341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7" name="Freeform 347">
              <a:extLst>
                <a:ext uri="{FF2B5EF4-FFF2-40B4-BE49-F238E27FC236}">
                  <a16:creationId xmlns:a16="http://schemas.microsoft.com/office/drawing/2014/main" id="{7A7622C7-C147-49A4-0644-6F4E2D9AE550}"/>
                </a:ext>
              </a:extLst>
            </p:cNvPr>
            <p:cNvSpPr>
              <a:spLocks noChangeArrowheads="1"/>
            </p:cNvSpPr>
            <p:nvPr/>
          </p:nvSpPr>
          <p:spPr bwMode="auto">
            <a:xfrm>
              <a:off x="2894013" y="3182938"/>
              <a:ext cx="25400" cy="3175"/>
            </a:xfrm>
            <a:custGeom>
              <a:avLst/>
              <a:gdLst>
                <a:gd name="T0" fmla="*/ 70 w 71"/>
                <a:gd name="T1" fmla="*/ 9 h 10"/>
                <a:gd name="T2" fmla="*/ 0 w 71"/>
                <a:gd name="T3" fmla="*/ 9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9"/>
                  </a:lnTo>
                  <a:lnTo>
                    <a:pt x="0" y="0"/>
                  </a:lnTo>
                  <a:lnTo>
                    <a:pt x="70" y="9"/>
                  </a:lnTo>
                </a:path>
              </a:pathLst>
            </a:custGeom>
            <a:solidFill>
              <a:srgbClr val="9D9D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8" name="Freeform 348">
              <a:extLst>
                <a:ext uri="{FF2B5EF4-FFF2-40B4-BE49-F238E27FC236}">
                  <a16:creationId xmlns:a16="http://schemas.microsoft.com/office/drawing/2014/main" id="{981BA12A-1929-C506-7DE5-178B79F97E87}"/>
                </a:ext>
              </a:extLst>
            </p:cNvPr>
            <p:cNvSpPr>
              <a:spLocks noChangeArrowheads="1"/>
            </p:cNvSpPr>
            <p:nvPr/>
          </p:nvSpPr>
          <p:spPr bwMode="auto">
            <a:xfrm>
              <a:off x="2897188" y="3167063"/>
              <a:ext cx="31750" cy="3175"/>
            </a:xfrm>
            <a:custGeom>
              <a:avLst/>
              <a:gdLst>
                <a:gd name="T0" fmla="*/ 70 w 88"/>
                <a:gd name="T1" fmla="*/ 8 h 9"/>
                <a:gd name="T2" fmla="*/ 0 w 88"/>
                <a:gd name="T3" fmla="*/ 8 h 9"/>
                <a:gd name="T4" fmla="*/ 17 w 88"/>
                <a:gd name="T5" fmla="*/ 0 h 9"/>
                <a:gd name="T6" fmla="*/ 87 w 88"/>
                <a:gd name="T7" fmla="*/ 8 h 9"/>
                <a:gd name="T8" fmla="*/ 70 w 88"/>
                <a:gd name="T9" fmla="*/ 8 h 9"/>
              </a:gdLst>
              <a:ahLst/>
              <a:cxnLst>
                <a:cxn ang="0">
                  <a:pos x="T0" y="T1"/>
                </a:cxn>
                <a:cxn ang="0">
                  <a:pos x="T2" y="T3"/>
                </a:cxn>
                <a:cxn ang="0">
                  <a:pos x="T4" y="T5"/>
                </a:cxn>
                <a:cxn ang="0">
                  <a:pos x="T6" y="T7"/>
                </a:cxn>
                <a:cxn ang="0">
                  <a:pos x="T8" y="T9"/>
                </a:cxn>
              </a:cxnLst>
              <a:rect l="0" t="0" r="r" b="b"/>
              <a:pathLst>
                <a:path w="88" h="9">
                  <a:moveTo>
                    <a:pt x="70" y="8"/>
                  </a:moveTo>
                  <a:lnTo>
                    <a:pt x="0" y="8"/>
                  </a:lnTo>
                  <a:lnTo>
                    <a:pt x="17" y="0"/>
                  </a:lnTo>
                  <a:lnTo>
                    <a:pt x="87" y="8"/>
                  </a:lnTo>
                  <a:lnTo>
                    <a:pt x="70" y="8"/>
                  </a:lnTo>
                </a:path>
              </a:pathLst>
            </a:custGeom>
            <a:solidFill>
              <a:srgbClr val="98989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49" name="Freeform 349">
              <a:extLst>
                <a:ext uri="{FF2B5EF4-FFF2-40B4-BE49-F238E27FC236}">
                  <a16:creationId xmlns:a16="http://schemas.microsoft.com/office/drawing/2014/main" id="{229F6382-0450-1760-BB5A-668538D26701}"/>
                </a:ext>
              </a:extLst>
            </p:cNvPr>
            <p:cNvSpPr>
              <a:spLocks noChangeArrowheads="1"/>
            </p:cNvSpPr>
            <p:nvPr/>
          </p:nvSpPr>
          <p:spPr bwMode="auto">
            <a:xfrm>
              <a:off x="2897188" y="31702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ACAC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50" name="Freeform 350">
              <a:extLst>
                <a:ext uri="{FF2B5EF4-FFF2-40B4-BE49-F238E27FC236}">
                  <a16:creationId xmlns:a16="http://schemas.microsoft.com/office/drawing/2014/main" id="{92F03B61-8316-09F6-2A8C-ECD35CE43BAD}"/>
                </a:ext>
              </a:extLst>
            </p:cNvPr>
            <p:cNvSpPr>
              <a:spLocks noChangeArrowheads="1"/>
            </p:cNvSpPr>
            <p:nvPr/>
          </p:nvSpPr>
          <p:spPr bwMode="auto">
            <a:xfrm>
              <a:off x="2897188" y="31702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51" name="Freeform 351">
              <a:extLst>
                <a:ext uri="{FF2B5EF4-FFF2-40B4-BE49-F238E27FC236}">
                  <a16:creationId xmlns:a16="http://schemas.microsoft.com/office/drawing/2014/main" id="{04494397-89B0-007F-4DA1-EC0914784E9F}"/>
                </a:ext>
              </a:extLst>
            </p:cNvPr>
            <p:cNvSpPr>
              <a:spLocks noChangeArrowheads="1"/>
            </p:cNvSpPr>
            <p:nvPr/>
          </p:nvSpPr>
          <p:spPr bwMode="auto">
            <a:xfrm>
              <a:off x="2897188" y="319246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575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52" name="Freeform 352">
              <a:extLst>
                <a:ext uri="{FF2B5EF4-FFF2-40B4-BE49-F238E27FC236}">
                  <a16:creationId xmlns:a16="http://schemas.microsoft.com/office/drawing/2014/main" id="{360966C0-3973-FF65-C629-4D209520A1F5}"/>
                </a:ext>
              </a:extLst>
            </p:cNvPr>
            <p:cNvSpPr>
              <a:spLocks noChangeArrowheads="1"/>
            </p:cNvSpPr>
            <p:nvPr/>
          </p:nvSpPr>
          <p:spPr bwMode="auto">
            <a:xfrm>
              <a:off x="2897188" y="3195638"/>
              <a:ext cx="31750" cy="3175"/>
            </a:xfrm>
            <a:custGeom>
              <a:avLst/>
              <a:gdLst>
                <a:gd name="T0" fmla="*/ 70 w 88"/>
                <a:gd name="T1" fmla="*/ 9 h 10"/>
                <a:gd name="T2" fmla="*/ 0 w 88"/>
                <a:gd name="T3" fmla="*/ 0 h 10"/>
                <a:gd name="T4" fmla="*/ 17 w 88"/>
                <a:gd name="T5" fmla="*/ 0 h 10"/>
                <a:gd name="T6" fmla="*/ 87 w 88"/>
                <a:gd name="T7" fmla="*/ 0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0"/>
                  </a:lnTo>
                  <a:lnTo>
                    <a:pt x="17" y="0"/>
                  </a:lnTo>
                  <a:lnTo>
                    <a:pt x="87" y="0"/>
                  </a:lnTo>
                  <a:lnTo>
                    <a:pt x="70" y="9"/>
                  </a:lnTo>
                </a:path>
              </a:pathLst>
            </a:custGeom>
            <a:solidFill>
              <a:srgbClr val="533F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53" name="Freeform 353">
              <a:extLst>
                <a:ext uri="{FF2B5EF4-FFF2-40B4-BE49-F238E27FC236}">
                  <a16:creationId xmlns:a16="http://schemas.microsoft.com/office/drawing/2014/main" id="{255CBBB1-9D78-3E04-DA8B-C1C66331913F}"/>
                </a:ext>
              </a:extLst>
            </p:cNvPr>
            <p:cNvSpPr>
              <a:spLocks noChangeArrowheads="1"/>
            </p:cNvSpPr>
            <p:nvPr/>
          </p:nvSpPr>
          <p:spPr bwMode="auto">
            <a:xfrm>
              <a:off x="2897188" y="3192463"/>
              <a:ext cx="31750" cy="3175"/>
            </a:xfrm>
            <a:custGeom>
              <a:avLst/>
              <a:gdLst>
                <a:gd name="T0" fmla="*/ 70 w 88"/>
                <a:gd name="T1" fmla="*/ 9 h 10"/>
                <a:gd name="T2" fmla="*/ 0 w 88"/>
                <a:gd name="T3" fmla="*/ 9 h 10"/>
                <a:gd name="T4" fmla="*/ 17 w 88"/>
                <a:gd name="T5" fmla="*/ 0 h 10"/>
                <a:gd name="T6" fmla="*/ 87 w 88"/>
                <a:gd name="T7" fmla="*/ 9 h 10"/>
                <a:gd name="T8" fmla="*/ 70 w 88"/>
                <a:gd name="T9" fmla="*/ 9 h 10"/>
              </a:gdLst>
              <a:ahLst/>
              <a:cxnLst>
                <a:cxn ang="0">
                  <a:pos x="T0" y="T1"/>
                </a:cxn>
                <a:cxn ang="0">
                  <a:pos x="T2" y="T3"/>
                </a:cxn>
                <a:cxn ang="0">
                  <a:pos x="T4" y="T5"/>
                </a:cxn>
                <a:cxn ang="0">
                  <a:pos x="T6" y="T7"/>
                </a:cxn>
                <a:cxn ang="0">
                  <a:pos x="T8" y="T9"/>
                </a:cxn>
              </a:cxnLst>
              <a:rect l="0" t="0" r="r" b="b"/>
              <a:pathLst>
                <a:path w="88" h="10">
                  <a:moveTo>
                    <a:pt x="70" y="9"/>
                  </a:moveTo>
                  <a:lnTo>
                    <a:pt x="0" y="9"/>
                  </a:lnTo>
                  <a:lnTo>
                    <a:pt x="17" y="0"/>
                  </a:lnTo>
                  <a:lnTo>
                    <a:pt x="87" y="9"/>
                  </a:lnTo>
                  <a:lnTo>
                    <a:pt x="70" y="9"/>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54" name="Freeform 354">
              <a:extLst>
                <a:ext uri="{FF2B5EF4-FFF2-40B4-BE49-F238E27FC236}">
                  <a16:creationId xmlns:a16="http://schemas.microsoft.com/office/drawing/2014/main" id="{D058769E-C1FA-2F67-C134-523759562264}"/>
                </a:ext>
              </a:extLst>
            </p:cNvPr>
            <p:cNvSpPr>
              <a:spLocks noChangeArrowheads="1"/>
            </p:cNvSpPr>
            <p:nvPr/>
          </p:nvSpPr>
          <p:spPr bwMode="auto">
            <a:xfrm>
              <a:off x="2897188" y="3192463"/>
              <a:ext cx="22225" cy="3175"/>
            </a:xfrm>
            <a:custGeom>
              <a:avLst/>
              <a:gdLst>
                <a:gd name="T0" fmla="*/ 62 w 63"/>
                <a:gd name="T1" fmla="*/ 9 h 10"/>
                <a:gd name="T2" fmla="*/ 0 w 63"/>
                <a:gd name="T3" fmla="*/ 0 h 10"/>
                <a:gd name="T4" fmla="*/ 0 w 63"/>
                <a:gd name="T5" fmla="*/ 0 h 10"/>
                <a:gd name="T6" fmla="*/ 62 w 63"/>
                <a:gd name="T7" fmla="*/ 0 h 10"/>
                <a:gd name="T8" fmla="*/ 62 w 63"/>
                <a:gd name="T9" fmla="*/ 9 h 10"/>
              </a:gdLst>
              <a:ahLst/>
              <a:cxnLst>
                <a:cxn ang="0">
                  <a:pos x="T0" y="T1"/>
                </a:cxn>
                <a:cxn ang="0">
                  <a:pos x="T2" y="T3"/>
                </a:cxn>
                <a:cxn ang="0">
                  <a:pos x="T4" y="T5"/>
                </a:cxn>
                <a:cxn ang="0">
                  <a:pos x="T6" y="T7"/>
                </a:cxn>
                <a:cxn ang="0">
                  <a:pos x="T8" y="T9"/>
                </a:cxn>
              </a:cxnLst>
              <a:rect l="0" t="0" r="r" b="b"/>
              <a:pathLst>
                <a:path w="63" h="10">
                  <a:moveTo>
                    <a:pt x="62" y="9"/>
                  </a:moveTo>
                  <a:lnTo>
                    <a:pt x="0" y="0"/>
                  </a:lnTo>
                  <a:lnTo>
                    <a:pt x="0" y="0"/>
                  </a:lnTo>
                  <a:lnTo>
                    <a:pt x="62" y="0"/>
                  </a:lnTo>
                  <a:lnTo>
                    <a:pt x="62" y="9"/>
                  </a:lnTo>
                </a:path>
              </a:pathLst>
            </a:custGeom>
            <a:solidFill>
              <a:srgbClr val="9D9D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55" name="Freeform 355">
              <a:extLst>
                <a:ext uri="{FF2B5EF4-FFF2-40B4-BE49-F238E27FC236}">
                  <a16:creationId xmlns:a16="http://schemas.microsoft.com/office/drawing/2014/main" id="{8769A60E-6434-4877-74CA-6A11F2B9A063}"/>
                </a:ext>
              </a:extLst>
            </p:cNvPr>
            <p:cNvSpPr>
              <a:spLocks noChangeArrowheads="1"/>
            </p:cNvSpPr>
            <p:nvPr/>
          </p:nvSpPr>
          <p:spPr bwMode="auto">
            <a:xfrm>
              <a:off x="2894013" y="3192463"/>
              <a:ext cx="25400" cy="1587"/>
            </a:xfrm>
            <a:custGeom>
              <a:avLst/>
              <a:gdLst>
                <a:gd name="T0" fmla="*/ 70 w 71"/>
                <a:gd name="T1" fmla="*/ 0 h 1"/>
                <a:gd name="T2" fmla="*/ 0 w 71"/>
                <a:gd name="T3" fmla="*/ 0 h 1"/>
                <a:gd name="T4" fmla="*/ 8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8" y="0"/>
                  </a:lnTo>
                  <a:lnTo>
                    <a:pt x="70" y="0"/>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356" name="Picture 356">
              <a:extLst>
                <a:ext uri="{FF2B5EF4-FFF2-40B4-BE49-F238E27FC236}">
                  <a16:creationId xmlns:a16="http://schemas.microsoft.com/office/drawing/2014/main" id="{BA19EA66-E7F7-5269-749C-CD1C4526F0B8}"/>
                </a:ext>
              </a:extLst>
            </p:cNvPr>
            <p:cNvPicPr>
              <a:picLocks noChangeAspect="1" noChangeArrowheads="1"/>
            </p:cNvPicPr>
            <p:nvPr/>
          </p:nvPicPr>
          <p:blipFill>
            <a:blip r:embed="rId50">
              <a:extLst>
                <a:ext uri="{28A0092B-C50C-407E-A947-70E740481C1C}">
                  <a14:useLocalDpi xmlns:a14="http://schemas.microsoft.com/office/drawing/2010/main"/>
                </a:ext>
              </a:extLst>
            </a:blip>
            <a:srcRect/>
            <a:stretch>
              <a:fillRect/>
            </a:stretch>
          </p:blipFill>
          <p:spPr bwMode="auto">
            <a:xfrm>
              <a:off x="2881313" y="31797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57" name="Picture 357">
              <a:extLst>
                <a:ext uri="{FF2B5EF4-FFF2-40B4-BE49-F238E27FC236}">
                  <a16:creationId xmlns:a16="http://schemas.microsoft.com/office/drawing/2014/main" id="{BFE60487-BF83-5992-6E8E-3D6A722A4F85}"/>
                </a:ext>
              </a:extLst>
            </p:cNvPr>
            <p:cNvPicPr>
              <a:picLocks noChangeAspect="1" noChangeArrowheads="1"/>
            </p:cNvPicPr>
            <p:nvPr/>
          </p:nvPicPr>
          <p:blipFill>
            <a:blip r:embed="rId51">
              <a:extLst>
                <a:ext uri="{28A0092B-C50C-407E-A947-70E740481C1C}">
                  <a14:useLocalDpi xmlns:a14="http://schemas.microsoft.com/office/drawing/2010/main"/>
                </a:ext>
              </a:extLst>
            </a:blip>
            <a:srcRect/>
            <a:stretch>
              <a:fillRect/>
            </a:stretch>
          </p:blipFill>
          <p:spPr bwMode="auto">
            <a:xfrm>
              <a:off x="2881313" y="31797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58" name="Picture 358">
              <a:extLst>
                <a:ext uri="{FF2B5EF4-FFF2-40B4-BE49-F238E27FC236}">
                  <a16:creationId xmlns:a16="http://schemas.microsoft.com/office/drawing/2014/main" id="{3F94F7B0-6890-AAF5-E8E8-C571B14945B7}"/>
                </a:ext>
              </a:extLst>
            </p:cNvPr>
            <p:cNvPicPr>
              <a:picLocks noChangeAspect="1" noChangeArrowheads="1"/>
            </p:cNvPicPr>
            <p:nvPr/>
          </p:nvPicPr>
          <p:blipFill>
            <a:blip r:embed="rId52">
              <a:extLst>
                <a:ext uri="{28A0092B-C50C-407E-A947-70E740481C1C}">
                  <a14:useLocalDpi xmlns:a14="http://schemas.microsoft.com/office/drawing/2010/main"/>
                </a:ext>
              </a:extLst>
            </a:blip>
            <a:srcRect/>
            <a:stretch>
              <a:fillRect/>
            </a:stretch>
          </p:blipFill>
          <p:spPr bwMode="auto">
            <a:xfrm>
              <a:off x="2881313" y="31797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9" name="Freeform 359">
              <a:extLst>
                <a:ext uri="{FF2B5EF4-FFF2-40B4-BE49-F238E27FC236}">
                  <a16:creationId xmlns:a16="http://schemas.microsoft.com/office/drawing/2014/main" id="{4E0F4A26-EA95-4FE1-DE13-096C9F5B3A3B}"/>
                </a:ext>
              </a:extLst>
            </p:cNvPr>
            <p:cNvSpPr>
              <a:spLocks noChangeArrowheads="1"/>
            </p:cNvSpPr>
            <p:nvPr/>
          </p:nvSpPr>
          <p:spPr bwMode="auto">
            <a:xfrm>
              <a:off x="2894013" y="3195638"/>
              <a:ext cx="25400" cy="1587"/>
            </a:xfrm>
            <a:custGeom>
              <a:avLst/>
              <a:gdLst>
                <a:gd name="T0" fmla="*/ 70 w 71"/>
                <a:gd name="T1" fmla="*/ 0 h 1"/>
                <a:gd name="T2" fmla="*/ 0 w 71"/>
                <a:gd name="T3" fmla="*/ 0 h 1"/>
                <a:gd name="T4" fmla="*/ 8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8" y="0"/>
                  </a:lnTo>
                  <a:lnTo>
                    <a:pt x="70" y="0"/>
                  </a:lnTo>
                </a:path>
              </a:pathLst>
            </a:custGeom>
            <a:solidFill>
              <a:srgbClr val="533F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60" name="Freeform 360">
              <a:extLst>
                <a:ext uri="{FF2B5EF4-FFF2-40B4-BE49-F238E27FC236}">
                  <a16:creationId xmlns:a16="http://schemas.microsoft.com/office/drawing/2014/main" id="{56067720-A0C3-9565-C2E5-F42F8632B8CC}"/>
                </a:ext>
              </a:extLst>
            </p:cNvPr>
            <p:cNvSpPr>
              <a:spLocks noChangeArrowheads="1"/>
            </p:cNvSpPr>
            <p:nvPr/>
          </p:nvSpPr>
          <p:spPr bwMode="auto">
            <a:xfrm>
              <a:off x="2894013" y="3195638"/>
              <a:ext cx="25400" cy="1587"/>
            </a:xfrm>
            <a:custGeom>
              <a:avLst/>
              <a:gdLst>
                <a:gd name="T0" fmla="*/ 70 w 71"/>
                <a:gd name="T1" fmla="*/ 0 h 1"/>
                <a:gd name="T2" fmla="*/ 0 w 71"/>
                <a:gd name="T3" fmla="*/ 0 h 1"/>
                <a:gd name="T4" fmla="*/ 8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8" y="0"/>
                  </a:lnTo>
                  <a:lnTo>
                    <a:pt x="70" y="0"/>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361" name="Picture 361">
              <a:extLst>
                <a:ext uri="{FF2B5EF4-FFF2-40B4-BE49-F238E27FC236}">
                  <a16:creationId xmlns:a16="http://schemas.microsoft.com/office/drawing/2014/main" id="{44D7DB21-0C8D-DDE0-0659-5E4590DDD401}"/>
                </a:ext>
              </a:extLst>
            </p:cNvPr>
            <p:cNvPicPr>
              <a:picLocks noChangeAspect="1" noChangeArrowheads="1"/>
            </p:cNvPicPr>
            <p:nvPr/>
          </p:nvPicPr>
          <p:blipFill>
            <a:blip r:embed="rId53">
              <a:extLst>
                <a:ext uri="{28A0092B-C50C-407E-A947-70E740481C1C}">
                  <a14:useLocalDpi xmlns:a14="http://schemas.microsoft.com/office/drawing/2010/main"/>
                </a:ext>
              </a:extLst>
            </a:blip>
            <a:srcRect/>
            <a:stretch>
              <a:fillRect/>
            </a:stretch>
          </p:blipFill>
          <p:spPr bwMode="auto">
            <a:xfrm>
              <a:off x="2878138" y="31797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62" name="Freeform 362">
              <a:extLst>
                <a:ext uri="{FF2B5EF4-FFF2-40B4-BE49-F238E27FC236}">
                  <a16:creationId xmlns:a16="http://schemas.microsoft.com/office/drawing/2014/main" id="{7DD832F3-AE15-DE47-0E20-36C5D2168634}"/>
                </a:ext>
              </a:extLst>
            </p:cNvPr>
            <p:cNvSpPr>
              <a:spLocks noChangeArrowheads="1"/>
            </p:cNvSpPr>
            <p:nvPr/>
          </p:nvSpPr>
          <p:spPr bwMode="auto">
            <a:xfrm>
              <a:off x="2855913" y="3186113"/>
              <a:ext cx="63500" cy="9525"/>
            </a:xfrm>
            <a:custGeom>
              <a:avLst/>
              <a:gdLst>
                <a:gd name="T0" fmla="*/ 70 w 176"/>
                <a:gd name="T1" fmla="*/ 26 h 27"/>
                <a:gd name="T2" fmla="*/ 0 w 176"/>
                <a:gd name="T3" fmla="*/ 17 h 27"/>
                <a:gd name="T4" fmla="*/ 105 w 176"/>
                <a:gd name="T5" fmla="*/ 0 h 27"/>
                <a:gd name="T6" fmla="*/ 175 w 176"/>
                <a:gd name="T7" fmla="*/ 0 h 27"/>
                <a:gd name="T8" fmla="*/ 70 w 176"/>
                <a:gd name="T9" fmla="*/ 26 h 27"/>
              </a:gdLst>
              <a:ahLst/>
              <a:cxnLst>
                <a:cxn ang="0">
                  <a:pos x="T0" y="T1"/>
                </a:cxn>
                <a:cxn ang="0">
                  <a:pos x="T2" y="T3"/>
                </a:cxn>
                <a:cxn ang="0">
                  <a:pos x="T4" y="T5"/>
                </a:cxn>
                <a:cxn ang="0">
                  <a:pos x="T6" y="T7"/>
                </a:cxn>
                <a:cxn ang="0">
                  <a:pos x="T8" y="T9"/>
                </a:cxn>
              </a:cxnLst>
              <a:rect l="0" t="0" r="r" b="b"/>
              <a:pathLst>
                <a:path w="176" h="27">
                  <a:moveTo>
                    <a:pt x="70" y="26"/>
                  </a:moveTo>
                  <a:lnTo>
                    <a:pt x="0" y="17"/>
                  </a:lnTo>
                  <a:lnTo>
                    <a:pt x="105" y="0"/>
                  </a:lnTo>
                  <a:lnTo>
                    <a:pt x="175" y="0"/>
                  </a:lnTo>
                  <a:lnTo>
                    <a:pt x="70" y="26"/>
                  </a:lnTo>
                </a:path>
              </a:pathLst>
            </a:custGeom>
            <a:solidFill>
              <a:srgbClr val="533F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63" name="Freeform 363">
              <a:extLst>
                <a:ext uri="{FF2B5EF4-FFF2-40B4-BE49-F238E27FC236}">
                  <a16:creationId xmlns:a16="http://schemas.microsoft.com/office/drawing/2014/main" id="{2CC18E48-1A72-C244-6B79-63ACA0176445}"/>
                </a:ext>
              </a:extLst>
            </p:cNvPr>
            <p:cNvSpPr>
              <a:spLocks noChangeArrowheads="1"/>
            </p:cNvSpPr>
            <p:nvPr/>
          </p:nvSpPr>
          <p:spPr bwMode="auto">
            <a:xfrm>
              <a:off x="2894013" y="318611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64" name="Freeform 364">
              <a:extLst>
                <a:ext uri="{FF2B5EF4-FFF2-40B4-BE49-F238E27FC236}">
                  <a16:creationId xmlns:a16="http://schemas.microsoft.com/office/drawing/2014/main" id="{C29592DD-C11B-3F3C-0EB3-1025A007E3A4}"/>
                </a:ext>
              </a:extLst>
            </p:cNvPr>
            <p:cNvSpPr>
              <a:spLocks noChangeArrowheads="1"/>
            </p:cNvSpPr>
            <p:nvPr/>
          </p:nvSpPr>
          <p:spPr bwMode="auto">
            <a:xfrm>
              <a:off x="2894013" y="318293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28231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65" name="Freeform 365">
              <a:extLst>
                <a:ext uri="{FF2B5EF4-FFF2-40B4-BE49-F238E27FC236}">
                  <a16:creationId xmlns:a16="http://schemas.microsoft.com/office/drawing/2014/main" id="{A8B913C0-1D0D-465A-FA8E-7CD98986368F}"/>
                </a:ext>
              </a:extLst>
            </p:cNvPr>
            <p:cNvSpPr>
              <a:spLocks noChangeArrowheads="1"/>
            </p:cNvSpPr>
            <p:nvPr/>
          </p:nvSpPr>
          <p:spPr bwMode="auto">
            <a:xfrm>
              <a:off x="2894013" y="3170238"/>
              <a:ext cx="25400" cy="15875"/>
            </a:xfrm>
            <a:custGeom>
              <a:avLst/>
              <a:gdLst>
                <a:gd name="T0" fmla="*/ 70 w 71"/>
                <a:gd name="T1" fmla="*/ 44 h 45"/>
                <a:gd name="T2" fmla="*/ 0 w 71"/>
                <a:gd name="T3" fmla="*/ 35 h 45"/>
                <a:gd name="T4" fmla="*/ 0 w 71"/>
                <a:gd name="T5" fmla="*/ 0 h 45"/>
                <a:gd name="T6" fmla="*/ 70 w 71"/>
                <a:gd name="T7" fmla="*/ 9 h 45"/>
                <a:gd name="T8" fmla="*/ 70 w 71"/>
                <a:gd name="T9" fmla="*/ 44 h 45"/>
              </a:gdLst>
              <a:ahLst/>
              <a:cxnLst>
                <a:cxn ang="0">
                  <a:pos x="T0" y="T1"/>
                </a:cxn>
                <a:cxn ang="0">
                  <a:pos x="T2" y="T3"/>
                </a:cxn>
                <a:cxn ang="0">
                  <a:pos x="T4" y="T5"/>
                </a:cxn>
                <a:cxn ang="0">
                  <a:pos x="T6" y="T7"/>
                </a:cxn>
                <a:cxn ang="0">
                  <a:pos x="T8" y="T9"/>
                </a:cxn>
              </a:cxnLst>
              <a:rect l="0" t="0" r="r" b="b"/>
              <a:pathLst>
                <a:path w="71" h="45">
                  <a:moveTo>
                    <a:pt x="70" y="44"/>
                  </a:moveTo>
                  <a:lnTo>
                    <a:pt x="0" y="35"/>
                  </a:lnTo>
                  <a:lnTo>
                    <a:pt x="0" y="0"/>
                  </a:lnTo>
                  <a:lnTo>
                    <a:pt x="70" y="9"/>
                  </a:lnTo>
                  <a:lnTo>
                    <a:pt x="70" y="44"/>
                  </a:lnTo>
                </a:path>
              </a:pathLst>
            </a:custGeom>
            <a:solidFill>
              <a:srgbClr val="9D9D9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366" name="Picture 366">
              <a:extLst>
                <a:ext uri="{FF2B5EF4-FFF2-40B4-BE49-F238E27FC236}">
                  <a16:creationId xmlns:a16="http://schemas.microsoft.com/office/drawing/2014/main" id="{B71EC532-382C-E31B-2A99-02A5B8CDABCA}"/>
                </a:ext>
              </a:extLst>
            </p:cNvPr>
            <p:cNvPicPr>
              <a:picLocks noChangeAspect="1" noChangeArrowheads="1"/>
            </p:cNvPicPr>
            <p:nvPr/>
          </p:nvPicPr>
          <p:blipFill>
            <a:blip r:embed="rId54">
              <a:extLst>
                <a:ext uri="{28A0092B-C50C-407E-A947-70E740481C1C}">
                  <a14:useLocalDpi xmlns:a14="http://schemas.microsoft.com/office/drawing/2010/main"/>
                </a:ext>
              </a:extLst>
            </a:blip>
            <a:srcRect/>
            <a:stretch>
              <a:fillRect/>
            </a:stretch>
          </p:blipFill>
          <p:spPr bwMode="auto">
            <a:xfrm>
              <a:off x="2878138" y="317023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7" name="Picture 367">
              <a:extLst>
                <a:ext uri="{FF2B5EF4-FFF2-40B4-BE49-F238E27FC236}">
                  <a16:creationId xmlns:a16="http://schemas.microsoft.com/office/drawing/2014/main" id="{A342C8A5-0A11-AA55-DAC9-25CEF2F249B4}"/>
                </a:ext>
              </a:extLst>
            </p:cNvPr>
            <p:cNvPicPr>
              <a:picLocks noChangeAspect="1" noChangeArrowheads="1"/>
            </p:cNvPicPr>
            <p:nvPr/>
          </p:nvPicPr>
          <p:blipFill>
            <a:blip r:embed="rId55">
              <a:extLst>
                <a:ext uri="{28A0092B-C50C-407E-A947-70E740481C1C}">
                  <a14:useLocalDpi xmlns:a14="http://schemas.microsoft.com/office/drawing/2010/main"/>
                </a:ext>
              </a:extLst>
            </a:blip>
            <a:srcRect/>
            <a:stretch>
              <a:fillRect/>
            </a:stretch>
          </p:blipFill>
          <p:spPr bwMode="auto">
            <a:xfrm>
              <a:off x="2878138" y="317023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8" name="Picture 368">
              <a:extLst>
                <a:ext uri="{FF2B5EF4-FFF2-40B4-BE49-F238E27FC236}">
                  <a16:creationId xmlns:a16="http://schemas.microsoft.com/office/drawing/2014/main" id="{5FCE1358-6FFF-AFF8-6D82-37F079DC6C1A}"/>
                </a:ext>
              </a:extLst>
            </p:cNvPr>
            <p:cNvPicPr>
              <a:picLocks noChangeAspect="1" noChangeArrowheads="1"/>
            </p:cNvPicPr>
            <p:nvPr/>
          </p:nvPicPr>
          <p:blipFill>
            <a:blip r:embed="rId56">
              <a:extLst>
                <a:ext uri="{28A0092B-C50C-407E-A947-70E740481C1C}">
                  <a14:useLocalDpi xmlns:a14="http://schemas.microsoft.com/office/drawing/2010/main"/>
                </a:ext>
              </a:extLst>
            </a:blip>
            <a:srcRect/>
            <a:stretch>
              <a:fillRect/>
            </a:stretch>
          </p:blipFill>
          <p:spPr bwMode="auto">
            <a:xfrm>
              <a:off x="2881313" y="31543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69" name="Picture 369">
              <a:extLst>
                <a:ext uri="{FF2B5EF4-FFF2-40B4-BE49-F238E27FC236}">
                  <a16:creationId xmlns:a16="http://schemas.microsoft.com/office/drawing/2014/main" id="{A4CD1132-AD5C-E482-C13F-531CDA4D6299}"/>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2878138" y="317023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70" name="Picture 370">
              <a:extLst>
                <a:ext uri="{FF2B5EF4-FFF2-40B4-BE49-F238E27FC236}">
                  <a16:creationId xmlns:a16="http://schemas.microsoft.com/office/drawing/2014/main" id="{A4FD5757-6AB5-6354-3075-012DDB2BA508}"/>
                </a:ext>
              </a:extLst>
            </p:cNvPr>
            <p:cNvPicPr>
              <a:picLocks noChangeAspect="1" noChangeArrowheads="1"/>
            </p:cNvPicPr>
            <p:nvPr/>
          </p:nvPicPr>
          <p:blipFill>
            <a:blip r:embed="rId58">
              <a:extLst>
                <a:ext uri="{28A0092B-C50C-407E-A947-70E740481C1C}">
                  <a14:useLocalDpi xmlns:a14="http://schemas.microsoft.com/office/drawing/2010/main"/>
                </a:ext>
              </a:extLst>
            </a:blip>
            <a:srcRect/>
            <a:stretch>
              <a:fillRect/>
            </a:stretch>
          </p:blipFill>
          <p:spPr bwMode="auto">
            <a:xfrm>
              <a:off x="2878138" y="317023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71" name="Picture 371">
              <a:extLst>
                <a:ext uri="{FF2B5EF4-FFF2-40B4-BE49-F238E27FC236}">
                  <a16:creationId xmlns:a16="http://schemas.microsoft.com/office/drawing/2014/main" id="{FE42FDDC-3F39-E72A-B391-A28DDBC48687}"/>
                </a:ext>
              </a:extLst>
            </p:cNvPr>
            <p:cNvPicPr>
              <a:picLocks noChangeAspect="1" noChangeArrowheads="1"/>
            </p:cNvPicPr>
            <p:nvPr/>
          </p:nvPicPr>
          <p:blipFill>
            <a:blip r:embed="rId59">
              <a:extLst>
                <a:ext uri="{28A0092B-C50C-407E-A947-70E740481C1C}">
                  <a14:useLocalDpi xmlns:a14="http://schemas.microsoft.com/office/drawing/2010/main"/>
                </a:ext>
              </a:extLst>
            </a:blip>
            <a:srcRect/>
            <a:stretch>
              <a:fillRect/>
            </a:stretch>
          </p:blipFill>
          <p:spPr bwMode="auto">
            <a:xfrm>
              <a:off x="2878138" y="31670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72" name="Freeform 372">
              <a:extLst>
                <a:ext uri="{FF2B5EF4-FFF2-40B4-BE49-F238E27FC236}">
                  <a16:creationId xmlns:a16="http://schemas.microsoft.com/office/drawing/2014/main" id="{975EEC66-683A-6BC5-98E8-E5D58147C1B5}"/>
                </a:ext>
              </a:extLst>
            </p:cNvPr>
            <p:cNvSpPr>
              <a:spLocks noChangeArrowheads="1"/>
            </p:cNvSpPr>
            <p:nvPr/>
          </p:nvSpPr>
          <p:spPr bwMode="auto">
            <a:xfrm>
              <a:off x="2894013" y="3163888"/>
              <a:ext cx="34925" cy="3175"/>
            </a:xfrm>
            <a:custGeom>
              <a:avLst/>
              <a:gdLst>
                <a:gd name="T0" fmla="*/ 70 w 96"/>
                <a:gd name="T1" fmla="*/ 9 h 10"/>
                <a:gd name="T2" fmla="*/ 0 w 96"/>
                <a:gd name="T3" fmla="*/ 0 h 10"/>
                <a:gd name="T4" fmla="*/ 34 w 96"/>
                <a:gd name="T5" fmla="*/ 0 h 10"/>
                <a:gd name="T6" fmla="*/ 95 w 96"/>
                <a:gd name="T7" fmla="*/ 0 h 10"/>
                <a:gd name="T8" fmla="*/ 70 w 96"/>
                <a:gd name="T9" fmla="*/ 9 h 10"/>
              </a:gdLst>
              <a:ahLst/>
              <a:cxnLst>
                <a:cxn ang="0">
                  <a:pos x="T0" y="T1"/>
                </a:cxn>
                <a:cxn ang="0">
                  <a:pos x="T2" y="T3"/>
                </a:cxn>
                <a:cxn ang="0">
                  <a:pos x="T4" y="T5"/>
                </a:cxn>
                <a:cxn ang="0">
                  <a:pos x="T6" y="T7"/>
                </a:cxn>
                <a:cxn ang="0">
                  <a:pos x="T8" y="T9"/>
                </a:cxn>
              </a:cxnLst>
              <a:rect l="0" t="0" r="r" b="b"/>
              <a:pathLst>
                <a:path w="96" h="10">
                  <a:moveTo>
                    <a:pt x="70" y="9"/>
                  </a:moveTo>
                  <a:lnTo>
                    <a:pt x="0" y="0"/>
                  </a:lnTo>
                  <a:lnTo>
                    <a:pt x="34" y="0"/>
                  </a:lnTo>
                  <a:lnTo>
                    <a:pt x="95" y="0"/>
                  </a:lnTo>
                  <a:lnTo>
                    <a:pt x="70" y="9"/>
                  </a:lnTo>
                </a:path>
              </a:pathLst>
            </a:custGeom>
            <a:solidFill>
              <a:srgbClr val="9191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73" name="Freeform 373">
              <a:extLst>
                <a:ext uri="{FF2B5EF4-FFF2-40B4-BE49-F238E27FC236}">
                  <a16:creationId xmlns:a16="http://schemas.microsoft.com/office/drawing/2014/main" id="{ECEDEFE0-EB0D-C829-E52C-0D48F670B794}"/>
                </a:ext>
              </a:extLst>
            </p:cNvPr>
            <p:cNvSpPr>
              <a:spLocks noChangeArrowheads="1"/>
            </p:cNvSpPr>
            <p:nvPr/>
          </p:nvSpPr>
          <p:spPr bwMode="auto">
            <a:xfrm>
              <a:off x="2890838" y="3167063"/>
              <a:ext cx="28575" cy="19050"/>
            </a:xfrm>
            <a:custGeom>
              <a:avLst/>
              <a:gdLst>
                <a:gd name="T0" fmla="*/ 79 w 80"/>
                <a:gd name="T1" fmla="*/ 52 h 53"/>
                <a:gd name="T2" fmla="*/ 9 w 80"/>
                <a:gd name="T3" fmla="*/ 43 h 53"/>
                <a:gd name="T4" fmla="*/ 0 w 80"/>
                <a:gd name="T5" fmla="*/ 0 h 53"/>
                <a:gd name="T6" fmla="*/ 70 w 80"/>
                <a:gd name="T7" fmla="*/ 8 h 53"/>
                <a:gd name="T8" fmla="*/ 79 w 80"/>
                <a:gd name="T9" fmla="*/ 52 h 53"/>
              </a:gdLst>
              <a:ahLst/>
              <a:cxnLst>
                <a:cxn ang="0">
                  <a:pos x="T0" y="T1"/>
                </a:cxn>
                <a:cxn ang="0">
                  <a:pos x="T2" y="T3"/>
                </a:cxn>
                <a:cxn ang="0">
                  <a:pos x="T4" y="T5"/>
                </a:cxn>
                <a:cxn ang="0">
                  <a:pos x="T6" y="T7"/>
                </a:cxn>
                <a:cxn ang="0">
                  <a:pos x="T8" y="T9"/>
                </a:cxn>
              </a:cxnLst>
              <a:rect l="0" t="0" r="r" b="b"/>
              <a:pathLst>
                <a:path w="80" h="53">
                  <a:moveTo>
                    <a:pt x="79" y="52"/>
                  </a:moveTo>
                  <a:lnTo>
                    <a:pt x="9" y="43"/>
                  </a:lnTo>
                  <a:lnTo>
                    <a:pt x="0" y="0"/>
                  </a:lnTo>
                  <a:lnTo>
                    <a:pt x="70" y="8"/>
                  </a:lnTo>
                  <a:lnTo>
                    <a:pt x="79" y="52"/>
                  </a:lnTo>
                </a:path>
              </a:pathLst>
            </a:custGeom>
            <a:solidFill>
              <a:srgbClr val="9696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74" name="Freeform 374">
              <a:extLst>
                <a:ext uri="{FF2B5EF4-FFF2-40B4-BE49-F238E27FC236}">
                  <a16:creationId xmlns:a16="http://schemas.microsoft.com/office/drawing/2014/main" id="{11A59991-4AE7-8F54-44DF-48FF4EEA4BBB}"/>
                </a:ext>
              </a:extLst>
            </p:cNvPr>
            <p:cNvSpPr>
              <a:spLocks noChangeArrowheads="1"/>
            </p:cNvSpPr>
            <p:nvPr/>
          </p:nvSpPr>
          <p:spPr bwMode="auto">
            <a:xfrm>
              <a:off x="2890838" y="3167063"/>
              <a:ext cx="28575" cy="19050"/>
            </a:xfrm>
            <a:custGeom>
              <a:avLst/>
              <a:gdLst>
                <a:gd name="T0" fmla="*/ 79 w 80"/>
                <a:gd name="T1" fmla="*/ 52 h 53"/>
                <a:gd name="T2" fmla="*/ 9 w 80"/>
                <a:gd name="T3" fmla="*/ 43 h 53"/>
                <a:gd name="T4" fmla="*/ 0 w 80"/>
                <a:gd name="T5" fmla="*/ 0 h 53"/>
                <a:gd name="T6" fmla="*/ 70 w 80"/>
                <a:gd name="T7" fmla="*/ 8 h 53"/>
                <a:gd name="T8" fmla="*/ 79 w 80"/>
                <a:gd name="T9" fmla="*/ 52 h 53"/>
              </a:gdLst>
              <a:ahLst/>
              <a:cxnLst>
                <a:cxn ang="0">
                  <a:pos x="T0" y="T1"/>
                </a:cxn>
                <a:cxn ang="0">
                  <a:pos x="T2" y="T3"/>
                </a:cxn>
                <a:cxn ang="0">
                  <a:pos x="T4" y="T5"/>
                </a:cxn>
                <a:cxn ang="0">
                  <a:pos x="T6" y="T7"/>
                </a:cxn>
                <a:cxn ang="0">
                  <a:pos x="T8" y="T9"/>
                </a:cxn>
              </a:cxnLst>
              <a:rect l="0" t="0" r="r" b="b"/>
              <a:pathLst>
                <a:path w="80" h="53">
                  <a:moveTo>
                    <a:pt x="79" y="52"/>
                  </a:moveTo>
                  <a:lnTo>
                    <a:pt x="9" y="43"/>
                  </a:lnTo>
                  <a:lnTo>
                    <a:pt x="0" y="0"/>
                  </a:lnTo>
                  <a:lnTo>
                    <a:pt x="70" y="8"/>
                  </a:lnTo>
                  <a:lnTo>
                    <a:pt x="79" y="52"/>
                  </a:lnTo>
                </a:path>
              </a:pathLst>
            </a:custGeom>
            <a:solidFill>
              <a:srgbClr val="453A2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75" name="Freeform 375">
              <a:extLst>
                <a:ext uri="{FF2B5EF4-FFF2-40B4-BE49-F238E27FC236}">
                  <a16:creationId xmlns:a16="http://schemas.microsoft.com/office/drawing/2014/main" id="{967ABE07-1687-51D2-C5BF-C204866A2292}"/>
                </a:ext>
              </a:extLst>
            </p:cNvPr>
            <p:cNvSpPr>
              <a:spLocks noChangeArrowheads="1"/>
            </p:cNvSpPr>
            <p:nvPr/>
          </p:nvSpPr>
          <p:spPr bwMode="auto">
            <a:xfrm>
              <a:off x="2890838" y="3167063"/>
              <a:ext cx="25400" cy="3175"/>
            </a:xfrm>
            <a:custGeom>
              <a:avLst/>
              <a:gdLst>
                <a:gd name="T0" fmla="*/ 70 w 71"/>
                <a:gd name="T1" fmla="*/ 8 h 9"/>
                <a:gd name="T2" fmla="*/ 0 w 71"/>
                <a:gd name="T3" fmla="*/ 0 h 9"/>
                <a:gd name="T4" fmla="*/ 0 w 71"/>
                <a:gd name="T5" fmla="*/ 0 h 9"/>
                <a:gd name="T6" fmla="*/ 70 w 71"/>
                <a:gd name="T7" fmla="*/ 8 h 9"/>
              </a:gdLst>
              <a:ahLst/>
              <a:cxnLst>
                <a:cxn ang="0">
                  <a:pos x="T0" y="T1"/>
                </a:cxn>
                <a:cxn ang="0">
                  <a:pos x="T2" y="T3"/>
                </a:cxn>
                <a:cxn ang="0">
                  <a:pos x="T4" y="T5"/>
                </a:cxn>
                <a:cxn ang="0">
                  <a:pos x="T6" y="T7"/>
                </a:cxn>
              </a:cxnLst>
              <a:rect l="0" t="0" r="r" b="b"/>
              <a:pathLst>
                <a:path w="71" h="9">
                  <a:moveTo>
                    <a:pt x="70" y="8"/>
                  </a:moveTo>
                  <a:lnTo>
                    <a:pt x="0" y="0"/>
                  </a:lnTo>
                  <a:lnTo>
                    <a:pt x="0" y="0"/>
                  </a:lnTo>
                  <a:lnTo>
                    <a:pt x="70" y="8"/>
                  </a:lnTo>
                </a:path>
              </a:pathLst>
            </a:custGeom>
            <a:solidFill>
              <a:srgbClr val="96969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76" name="Freeform 376">
              <a:extLst>
                <a:ext uri="{FF2B5EF4-FFF2-40B4-BE49-F238E27FC236}">
                  <a16:creationId xmlns:a16="http://schemas.microsoft.com/office/drawing/2014/main" id="{5AE2400A-9FF4-0642-19C5-E0BE11415FBD}"/>
                </a:ext>
              </a:extLst>
            </p:cNvPr>
            <p:cNvSpPr>
              <a:spLocks noChangeArrowheads="1"/>
            </p:cNvSpPr>
            <p:nvPr/>
          </p:nvSpPr>
          <p:spPr bwMode="auto">
            <a:xfrm>
              <a:off x="2922588" y="3189288"/>
              <a:ext cx="6350" cy="3175"/>
            </a:xfrm>
            <a:custGeom>
              <a:avLst/>
              <a:gdLst>
                <a:gd name="T0" fmla="*/ 17 w 18"/>
                <a:gd name="T1" fmla="*/ 0 h 10"/>
                <a:gd name="T2" fmla="*/ 17 w 18"/>
                <a:gd name="T3" fmla="*/ 0 h 10"/>
                <a:gd name="T4" fmla="*/ 17 w 18"/>
                <a:gd name="T5" fmla="*/ 9 h 10"/>
                <a:gd name="T6" fmla="*/ 0 w 18"/>
                <a:gd name="T7" fmla="*/ 9 h 10"/>
                <a:gd name="T8" fmla="*/ 0 w 18"/>
                <a:gd name="T9" fmla="*/ 9 h 10"/>
                <a:gd name="T10" fmla="*/ 0 w 18"/>
                <a:gd name="T11" fmla="*/ 9 h 10"/>
                <a:gd name="T12" fmla="*/ 17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0"/>
                  </a:moveTo>
                  <a:lnTo>
                    <a:pt x="17" y="0"/>
                  </a:lnTo>
                  <a:lnTo>
                    <a:pt x="17" y="9"/>
                  </a:lnTo>
                  <a:lnTo>
                    <a:pt x="0" y="9"/>
                  </a:lnTo>
                  <a:lnTo>
                    <a:pt x="0" y="9"/>
                  </a:lnTo>
                  <a:lnTo>
                    <a:pt x="0" y="9"/>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77" name="Freeform 377">
              <a:extLst>
                <a:ext uri="{FF2B5EF4-FFF2-40B4-BE49-F238E27FC236}">
                  <a16:creationId xmlns:a16="http://schemas.microsoft.com/office/drawing/2014/main" id="{C9592954-7855-3B71-DCFB-8E320CDE8B86}"/>
                </a:ext>
              </a:extLst>
            </p:cNvPr>
            <p:cNvSpPr>
              <a:spLocks noChangeArrowheads="1"/>
            </p:cNvSpPr>
            <p:nvPr/>
          </p:nvSpPr>
          <p:spPr bwMode="auto">
            <a:xfrm>
              <a:off x="2922588" y="3189288"/>
              <a:ext cx="6350" cy="3175"/>
            </a:xfrm>
            <a:custGeom>
              <a:avLst/>
              <a:gdLst>
                <a:gd name="T0" fmla="*/ 17 w 18"/>
                <a:gd name="T1" fmla="*/ 0 h 10"/>
                <a:gd name="T2" fmla="*/ 17 w 18"/>
                <a:gd name="T3" fmla="*/ 0 h 10"/>
                <a:gd name="T4" fmla="*/ 17 w 18"/>
                <a:gd name="T5" fmla="*/ 0 h 10"/>
                <a:gd name="T6" fmla="*/ 0 w 18"/>
                <a:gd name="T7" fmla="*/ 9 h 10"/>
                <a:gd name="T8" fmla="*/ 0 w 18"/>
                <a:gd name="T9" fmla="*/ 0 h 10"/>
                <a:gd name="T10" fmla="*/ 0 w 18"/>
                <a:gd name="T11" fmla="*/ 0 h 10"/>
                <a:gd name="T12" fmla="*/ 17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0"/>
                  </a:moveTo>
                  <a:lnTo>
                    <a:pt x="17" y="0"/>
                  </a:lnTo>
                  <a:lnTo>
                    <a:pt x="17" y="0"/>
                  </a:lnTo>
                  <a:lnTo>
                    <a:pt x="0" y="9"/>
                  </a:lnTo>
                  <a:lnTo>
                    <a:pt x="0" y="0"/>
                  </a:lnTo>
                  <a:lnTo>
                    <a:pt x="0" y="0"/>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78" name="Freeform 378">
              <a:extLst>
                <a:ext uri="{FF2B5EF4-FFF2-40B4-BE49-F238E27FC236}">
                  <a16:creationId xmlns:a16="http://schemas.microsoft.com/office/drawing/2014/main" id="{F44B05FC-8C75-0895-33B4-3ED5D3EDE91B}"/>
                </a:ext>
              </a:extLst>
            </p:cNvPr>
            <p:cNvSpPr>
              <a:spLocks noChangeArrowheads="1"/>
            </p:cNvSpPr>
            <p:nvPr/>
          </p:nvSpPr>
          <p:spPr bwMode="auto">
            <a:xfrm>
              <a:off x="2922588" y="3186113"/>
              <a:ext cx="6350" cy="3175"/>
            </a:xfrm>
            <a:custGeom>
              <a:avLst/>
              <a:gdLst>
                <a:gd name="T0" fmla="*/ 17 w 18"/>
                <a:gd name="T1" fmla="*/ 0 h 9"/>
                <a:gd name="T2" fmla="*/ 17 w 18"/>
                <a:gd name="T3" fmla="*/ 8 h 9"/>
                <a:gd name="T4" fmla="*/ 17 w 18"/>
                <a:gd name="T5" fmla="*/ 8 h 9"/>
                <a:gd name="T6" fmla="*/ 0 w 18"/>
                <a:gd name="T7" fmla="*/ 8 h 9"/>
                <a:gd name="T8" fmla="*/ 0 w 18"/>
                <a:gd name="T9" fmla="*/ 8 h 9"/>
                <a:gd name="T10" fmla="*/ 0 w 18"/>
                <a:gd name="T11" fmla="*/ 8 h 9"/>
                <a:gd name="T12" fmla="*/ 17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7" y="0"/>
                  </a:moveTo>
                  <a:lnTo>
                    <a:pt x="17" y="8"/>
                  </a:lnTo>
                  <a:lnTo>
                    <a:pt x="17" y="8"/>
                  </a:lnTo>
                  <a:lnTo>
                    <a:pt x="0" y="8"/>
                  </a:lnTo>
                  <a:lnTo>
                    <a:pt x="0" y="8"/>
                  </a:lnTo>
                  <a:lnTo>
                    <a:pt x="0" y="8"/>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79" name="Freeform 379">
              <a:extLst>
                <a:ext uri="{FF2B5EF4-FFF2-40B4-BE49-F238E27FC236}">
                  <a16:creationId xmlns:a16="http://schemas.microsoft.com/office/drawing/2014/main" id="{A6579ED5-9652-5ACC-7FFF-384687B598E0}"/>
                </a:ext>
              </a:extLst>
            </p:cNvPr>
            <p:cNvSpPr>
              <a:spLocks noChangeArrowheads="1"/>
            </p:cNvSpPr>
            <p:nvPr/>
          </p:nvSpPr>
          <p:spPr bwMode="auto">
            <a:xfrm>
              <a:off x="2922588" y="3179763"/>
              <a:ext cx="6350" cy="3175"/>
            </a:xfrm>
            <a:custGeom>
              <a:avLst/>
              <a:gdLst>
                <a:gd name="T0" fmla="*/ 17 w 18"/>
                <a:gd name="T1" fmla="*/ 0 h 10"/>
                <a:gd name="T2" fmla="*/ 17 w 18"/>
                <a:gd name="T3" fmla="*/ 0 h 10"/>
                <a:gd name="T4" fmla="*/ 17 w 18"/>
                <a:gd name="T5" fmla="*/ 0 h 10"/>
                <a:gd name="T6" fmla="*/ 0 w 18"/>
                <a:gd name="T7" fmla="*/ 9 h 10"/>
                <a:gd name="T8" fmla="*/ 0 w 18"/>
                <a:gd name="T9" fmla="*/ 9 h 10"/>
                <a:gd name="T10" fmla="*/ 0 w 18"/>
                <a:gd name="T11" fmla="*/ 9 h 10"/>
                <a:gd name="T12" fmla="*/ 17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0"/>
                  </a:moveTo>
                  <a:lnTo>
                    <a:pt x="17" y="0"/>
                  </a:lnTo>
                  <a:lnTo>
                    <a:pt x="17" y="0"/>
                  </a:lnTo>
                  <a:lnTo>
                    <a:pt x="0" y="9"/>
                  </a:lnTo>
                  <a:lnTo>
                    <a:pt x="0" y="9"/>
                  </a:lnTo>
                  <a:lnTo>
                    <a:pt x="0" y="9"/>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0" name="Freeform 380">
              <a:extLst>
                <a:ext uri="{FF2B5EF4-FFF2-40B4-BE49-F238E27FC236}">
                  <a16:creationId xmlns:a16="http://schemas.microsoft.com/office/drawing/2014/main" id="{D1313B60-8E0B-56D1-7FB3-1C949D685232}"/>
                </a:ext>
              </a:extLst>
            </p:cNvPr>
            <p:cNvSpPr>
              <a:spLocks noChangeArrowheads="1"/>
            </p:cNvSpPr>
            <p:nvPr/>
          </p:nvSpPr>
          <p:spPr bwMode="auto">
            <a:xfrm>
              <a:off x="2922588" y="3170238"/>
              <a:ext cx="6350" cy="3175"/>
            </a:xfrm>
            <a:custGeom>
              <a:avLst/>
              <a:gdLst>
                <a:gd name="T0" fmla="*/ 17 w 18"/>
                <a:gd name="T1" fmla="*/ 0 h 10"/>
                <a:gd name="T2" fmla="*/ 17 w 18"/>
                <a:gd name="T3" fmla="*/ 9 h 10"/>
                <a:gd name="T4" fmla="*/ 17 w 18"/>
                <a:gd name="T5" fmla="*/ 9 h 10"/>
                <a:gd name="T6" fmla="*/ 0 w 18"/>
                <a:gd name="T7" fmla="*/ 9 h 10"/>
                <a:gd name="T8" fmla="*/ 0 w 18"/>
                <a:gd name="T9" fmla="*/ 9 h 10"/>
                <a:gd name="T10" fmla="*/ 0 w 18"/>
                <a:gd name="T11" fmla="*/ 9 h 10"/>
                <a:gd name="T12" fmla="*/ 17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0"/>
                  </a:moveTo>
                  <a:lnTo>
                    <a:pt x="17" y="9"/>
                  </a:lnTo>
                  <a:lnTo>
                    <a:pt x="17" y="9"/>
                  </a:lnTo>
                  <a:lnTo>
                    <a:pt x="0" y="9"/>
                  </a:lnTo>
                  <a:lnTo>
                    <a:pt x="0" y="9"/>
                  </a:lnTo>
                  <a:lnTo>
                    <a:pt x="0" y="9"/>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1" name="Freeform 381">
              <a:extLst>
                <a:ext uri="{FF2B5EF4-FFF2-40B4-BE49-F238E27FC236}">
                  <a16:creationId xmlns:a16="http://schemas.microsoft.com/office/drawing/2014/main" id="{D43E53AE-3977-DC7F-344E-B13D24F32CFF}"/>
                </a:ext>
              </a:extLst>
            </p:cNvPr>
            <p:cNvSpPr>
              <a:spLocks noChangeArrowheads="1"/>
            </p:cNvSpPr>
            <p:nvPr/>
          </p:nvSpPr>
          <p:spPr bwMode="auto">
            <a:xfrm>
              <a:off x="2919413" y="3170238"/>
              <a:ext cx="9525" cy="25400"/>
            </a:xfrm>
            <a:custGeom>
              <a:avLst/>
              <a:gdLst>
                <a:gd name="T0" fmla="*/ 25 w 26"/>
                <a:gd name="T1" fmla="*/ 0 h 71"/>
                <a:gd name="T2" fmla="*/ 25 w 26"/>
                <a:gd name="T3" fmla="*/ 44 h 71"/>
                <a:gd name="T4" fmla="*/ 25 w 26"/>
                <a:gd name="T5" fmla="*/ 61 h 71"/>
                <a:gd name="T6" fmla="*/ 25 w 26"/>
                <a:gd name="T7" fmla="*/ 70 h 71"/>
                <a:gd name="T8" fmla="*/ 8 w 26"/>
                <a:gd name="T9" fmla="*/ 70 h 71"/>
                <a:gd name="T10" fmla="*/ 0 w 26"/>
                <a:gd name="T11" fmla="*/ 70 h 71"/>
                <a:gd name="T12" fmla="*/ 0 w 26"/>
                <a:gd name="T13" fmla="*/ 44 h 71"/>
                <a:gd name="T14" fmla="*/ 0 w 26"/>
                <a:gd name="T15" fmla="*/ 9 h 71"/>
                <a:gd name="T16" fmla="*/ 25 w 26"/>
                <a:gd name="T17" fmla="*/ 0 h 71"/>
                <a:gd name="T18" fmla="*/ 25 w 26"/>
                <a:gd name="T19" fmla="*/ 9 h 71"/>
                <a:gd name="T20" fmla="*/ 8 w 26"/>
                <a:gd name="T21" fmla="*/ 9 h 71"/>
                <a:gd name="T22" fmla="*/ 8 w 26"/>
                <a:gd name="T23" fmla="*/ 17 h 71"/>
                <a:gd name="T24" fmla="*/ 25 w 26"/>
                <a:gd name="T25" fmla="*/ 35 h 71"/>
                <a:gd name="T26" fmla="*/ 25 w 26"/>
                <a:gd name="T27" fmla="*/ 35 h 71"/>
                <a:gd name="T28" fmla="*/ 8 w 26"/>
                <a:gd name="T29" fmla="*/ 35 h 71"/>
                <a:gd name="T30" fmla="*/ 25 w 26"/>
                <a:gd name="T31" fmla="*/ 35 h 71"/>
                <a:gd name="T32" fmla="*/ 25 w 26"/>
                <a:gd name="T33" fmla="*/ 17 h 71"/>
                <a:gd name="T34" fmla="*/ 8 w 26"/>
                <a:gd name="T35" fmla="*/ 26 h 71"/>
                <a:gd name="T36" fmla="*/ 8 w 26"/>
                <a:gd name="T37" fmla="*/ 26 h 71"/>
                <a:gd name="T38" fmla="*/ 25 w 26"/>
                <a:gd name="T39" fmla="*/ 44 h 71"/>
                <a:gd name="T40" fmla="*/ 25 w 26"/>
                <a:gd name="T41" fmla="*/ 44 h 71"/>
                <a:gd name="T42" fmla="*/ 8 w 26"/>
                <a:gd name="T43" fmla="*/ 52 h 71"/>
                <a:gd name="T44" fmla="*/ 25 w 26"/>
                <a:gd name="T45" fmla="*/ 44 h 71"/>
                <a:gd name="T46" fmla="*/ 25 w 26"/>
                <a:gd name="T47" fmla="*/ 61 h 71"/>
                <a:gd name="T48" fmla="*/ 8 w 26"/>
                <a:gd name="T49" fmla="*/ 61 h 71"/>
                <a:gd name="T50" fmla="*/ 8 w 26"/>
                <a:gd name="T51" fmla="*/ 61 h 71"/>
                <a:gd name="T52" fmla="*/ 25 w 26"/>
                <a:gd name="T53" fmla="*/ 61 h 71"/>
                <a:gd name="T54" fmla="*/ 25 w 26"/>
                <a:gd name="T55" fmla="*/ 52 h 71"/>
                <a:gd name="T56" fmla="*/ 8 w 26"/>
                <a:gd name="T57" fmla="*/ 61 h 71"/>
                <a:gd name="T58" fmla="*/ 25 w 26"/>
                <a:gd name="T59" fmla="*/ 61 h 71"/>
                <a:gd name="T60" fmla="*/ 25 w 26"/>
                <a:gd name="T61" fmla="*/ 9 h 71"/>
                <a:gd name="T62" fmla="*/ 8 w 26"/>
                <a:gd name="T63" fmla="*/ 17 h 71"/>
                <a:gd name="T64" fmla="*/ 8 w 26"/>
                <a:gd name="T65" fmla="*/ 17 h 71"/>
                <a:gd name="T66" fmla="*/ 25 w 26"/>
                <a:gd name="T67" fmla="*/ 52 h 71"/>
                <a:gd name="T68" fmla="*/ 25 w 26"/>
                <a:gd name="T69" fmla="*/ 44 h 71"/>
                <a:gd name="T70" fmla="*/ 8 w 26"/>
                <a:gd name="T71" fmla="*/ 52 h 71"/>
                <a:gd name="T72" fmla="*/ 25 w 26"/>
                <a:gd name="T73" fmla="*/ 52 h 71"/>
                <a:gd name="T74" fmla="*/ 25 w 26"/>
                <a:gd name="T75" fmla="*/ 26 h 71"/>
                <a:gd name="T76" fmla="*/ 8 w 26"/>
                <a:gd name="T77" fmla="*/ 26 h 71"/>
                <a:gd name="T78" fmla="*/ 8 w 26"/>
                <a:gd name="T79" fmla="*/ 26 h 71"/>
                <a:gd name="T80" fmla="*/ 25 w 26"/>
                <a:gd name="T81" fmla="*/ 26 h 71"/>
                <a:gd name="T82" fmla="*/ 25 w 26"/>
                <a:gd name="T83" fmla="*/ 26 h 71"/>
                <a:gd name="T84" fmla="*/ 8 w 26"/>
                <a:gd name="T85" fmla="*/ 35 h 71"/>
                <a:gd name="T86" fmla="*/ 25 w 26"/>
                <a:gd name="T87" fmla="*/ 26 h 71"/>
                <a:gd name="T88" fmla="*/ 25 w 26"/>
                <a:gd name="T89" fmla="*/ 17 h 71"/>
                <a:gd name="T90" fmla="*/ 8 w 26"/>
                <a:gd name="T91" fmla="*/ 17 h 71"/>
                <a:gd name="T92" fmla="*/ 8 w 26"/>
                <a:gd name="T93" fmla="*/ 17 h 71"/>
                <a:gd name="T94" fmla="*/ 25 w 26"/>
                <a:gd name="T95" fmla="*/ 44 h 71"/>
                <a:gd name="T96" fmla="*/ 25 w 26"/>
                <a:gd name="T97" fmla="*/ 44 h 71"/>
                <a:gd name="T98" fmla="*/ 8 w 26"/>
                <a:gd name="T99" fmla="*/ 44 h 71"/>
                <a:gd name="T100" fmla="*/ 25 w 26"/>
                <a:gd name="T101" fmla="*/ 44 h 71"/>
                <a:gd name="T102" fmla="*/ 25 w 26"/>
                <a:gd name="T103" fmla="*/ 35 h 71"/>
                <a:gd name="T104" fmla="*/ 8 w 26"/>
                <a:gd name="T105" fmla="*/ 35 h 71"/>
                <a:gd name="T106" fmla="*/ 8 w 26"/>
                <a:gd name="T107" fmla="*/ 44 h 71"/>
                <a:gd name="T108" fmla="*/ 25 w 26"/>
                <a:gd name="T109" fmla="*/ 52 h 71"/>
                <a:gd name="T110" fmla="*/ 25 w 26"/>
                <a:gd name="T111" fmla="*/ 52 h 71"/>
                <a:gd name="T112" fmla="*/ 8 w 26"/>
                <a:gd name="T113" fmla="*/ 52 h 71"/>
                <a:gd name="T114" fmla="*/ 25 w 26"/>
                <a:gd name="T115" fmla="*/ 52 h 71"/>
                <a:gd name="T116" fmla="*/ 25 w 26"/>
                <a:gd name="T117" fmla="*/ 9 h 71"/>
                <a:gd name="T118" fmla="*/ 8 w 26"/>
                <a:gd name="T119" fmla="*/ 9 h 71"/>
                <a:gd name="T120" fmla="*/ 8 w 26"/>
                <a:gd name="T121" fmla="*/ 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 h="71">
                  <a:moveTo>
                    <a:pt x="25" y="0"/>
                  </a:moveTo>
                  <a:lnTo>
                    <a:pt x="25" y="0"/>
                  </a:lnTo>
                  <a:lnTo>
                    <a:pt x="25" y="35"/>
                  </a:lnTo>
                  <a:lnTo>
                    <a:pt x="25" y="44"/>
                  </a:lnTo>
                  <a:lnTo>
                    <a:pt x="25" y="44"/>
                  </a:lnTo>
                  <a:lnTo>
                    <a:pt x="25" y="61"/>
                  </a:lnTo>
                  <a:lnTo>
                    <a:pt x="25" y="61"/>
                  </a:lnTo>
                  <a:lnTo>
                    <a:pt x="25" y="70"/>
                  </a:lnTo>
                  <a:lnTo>
                    <a:pt x="25" y="70"/>
                  </a:lnTo>
                  <a:lnTo>
                    <a:pt x="8" y="70"/>
                  </a:lnTo>
                  <a:lnTo>
                    <a:pt x="0" y="70"/>
                  </a:lnTo>
                  <a:lnTo>
                    <a:pt x="0" y="70"/>
                  </a:lnTo>
                  <a:lnTo>
                    <a:pt x="0" y="61"/>
                  </a:lnTo>
                  <a:lnTo>
                    <a:pt x="0" y="44"/>
                  </a:lnTo>
                  <a:lnTo>
                    <a:pt x="0" y="44"/>
                  </a:lnTo>
                  <a:lnTo>
                    <a:pt x="0" y="9"/>
                  </a:lnTo>
                  <a:lnTo>
                    <a:pt x="8" y="0"/>
                  </a:lnTo>
                  <a:lnTo>
                    <a:pt x="25" y="0"/>
                  </a:lnTo>
                  <a:close/>
                  <a:moveTo>
                    <a:pt x="25" y="9"/>
                  </a:moveTo>
                  <a:lnTo>
                    <a:pt x="25" y="9"/>
                  </a:lnTo>
                  <a:lnTo>
                    <a:pt x="25" y="9"/>
                  </a:lnTo>
                  <a:lnTo>
                    <a:pt x="8" y="9"/>
                  </a:lnTo>
                  <a:lnTo>
                    <a:pt x="8" y="9"/>
                  </a:lnTo>
                  <a:lnTo>
                    <a:pt x="8" y="17"/>
                  </a:lnTo>
                  <a:lnTo>
                    <a:pt x="25" y="9"/>
                  </a:lnTo>
                  <a:close/>
                  <a:moveTo>
                    <a:pt x="25" y="35"/>
                  </a:moveTo>
                  <a:lnTo>
                    <a:pt x="25" y="35"/>
                  </a:lnTo>
                  <a:lnTo>
                    <a:pt x="25" y="35"/>
                  </a:lnTo>
                  <a:lnTo>
                    <a:pt x="8" y="35"/>
                  </a:lnTo>
                  <a:lnTo>
                    <a:pt x="8" y="35"/>
                  </a:lnTo>
                  <a:lnTo>
                    <a:pt x="8" y="35"/>
                  </a:lnTo>
                  <a:lnTo>
                    <a:pt x="25" y="35"/>
                  </a:lnTo>
                  <a:close/>
                  <a:moveTo>
                    <a:pt x="25" y="26"/>
                  </a:moveTo>
                  <a:lnTo>
                    <a:pt x="25" y="17"/>
                  </a:lnTo>
                  <a:lnTo>
                    <a:pt x="25" y="17"/>
                  </a:lnTo>
                  <a:lnTo>
                    <a:pt x="8" y="26"/>
                  </a:lnTo>
                  <a:lnTo>
                    <a:pt x="8" y="26"/>
                  </a:lnTo>
                  <a:lnTo>
                    <a:pt x="8" y="26"/>
                  </a:lnTo>
                  <a:lnTo>
                    <a:pt x="25" y="26"/>
                  </a:lnTo>
                  <a:close/>
                  <a:moveTo>
                    <a:pt x="25" y="44"/>
                  </a:moveTo>
                  <a:lnTo>
                    <a:pt x="25" y="44"/>
                  </a:lnTo>
                  <a:lnTo>
                    <a:pt x="25" y="44"/>
                  </a:lnTo>
                  <a:lnTo>
                    <a:pt x="8" y="44"/>
                  </a:lnTo>
                  <a:lnTo>
                    <a:pt x="8" y="52"/>
                  </a:lnTo>
                  <a:lnTo>
                    <a:pt x="8" y="52"/>
                  </a:lnTo>
                  <a:lnTo>
                    <a:pt x="25" y="44"/>
                  </a:lnTo>
                  <a:close/>
                  <a:moveTo>
                    <a:pt x="25" y="61"/>
                  </a:moveTo>
                  <a:lnTo>
                    <a:pt x="25" y="61"/>
                  </a:lnTo>
                  <a:lnTo>
                    <a:pt x="25" y="61"/>
                  </a:lnTo>
                  <a:lnTo>
                    <a:pt x="8" y="61"/>
                  </a:lnTo>
                  <a:lnTo>
                    <a:pt x="8" y="61"/>
                  </a:lnTo>
                  <a:lnTo>
                    <a:pt x="8" y="61"/>
                  </a:lnTo>
                  <a:lnTo>
                    <a:pt x="25" y="61"/>
                  </a:lnTo>
                  <a:close/>
                  <a:moveTo>
                    <a:pt x="25" y="61"/>
                  </a:moveTo>
                  <a:lnTo>
                    <a:pt x="25" y="52"/>
                  </a:lnTo>
                  <a:lnTo>
                    <a:pt x="25" y="52"/>
                  </a:lnTo>
                  <a:lnTo>
                    <a:pt x="8" y="61"/>
                  </a:lnTo>
                  <a:lnTo>
                    <a:pt x="8" y="61"/>
                  </a:lnTo>
                  <a:lnTo>
                    <a:pt x="8" y="61"/>
                  </a:lnTo>
                  <a:lnTo>
                    <a:pt x="25" y="61"/>
                  </a:lnTo>
                  <a:close/>
                  <a:moveTo>
                    <a:pt x="25" y="17"/>
                  </a:moveTo>
                  <a:lnTo>
                    <a:pt x="25" y="9"/>
                  </a:lnTo>
                  <a:lnTo>
                    <a:pt x="25" y="9"/>
                  </a:lnTo>
                  <a:lnTo>
                    <a:pt x="8" y="17"/>
                  </a:lnTo>
                  <a:lnTo>
                    <a:pt x="8" y="17"/>
                  </a:lnTo>
                  <a:lnTo>
                    <a:pt x="8" y="17"/>
                  </a:lnTo>
                  <a:lnTo>
                    <a:pt x="25" y="17"/>
                  </a:lnTo>
                  <a:close/>
                  <a:moveTo>
                    <a:pt x="25" y="52"/>
                  </a:moveTo>
                  <a:lnTo>
                    <a:pt x="25" y="52"/>
                  </a:lnTo>
                  <a:lnTo>
                    <a:pt x="25" y="44"/>
                  </a:lnTo>
                  <a:lnTo>
                    <a:pt x="8" y="52"/>
                  </a:lnTo>
                  <a:lnTo>
                    <a:pt x="8" y="52"/>
                  </a:lnTo>
                  <a:lnTo>
                    <a:pt x="8" y="52"/>
                  </a:lnTo>
                  <a:lnTo>
                    <a:pt x="25" y="52"/>
                  </a:lnTo>
                  <a:close/>
                  <a:moveTo>
                    <a:pt x="25" y="26"/>
                  </a:moveTo>
                  <a:lnTo>
                    <a:pt x="25" y="26"/>
                  </a:lnTo>
                  <a:lnTo>
                    <a:pt x="25" y="26"/>
                  </a:lnTo>
                  <a:lnTo>
                    <a:pt x="8" y="26"/>
                  </a:lnTo>
                  <a:lnTo>
                    <a:pt x="8" y="26"/>
                  </a:lnTo>
                  <a:lnTo>
                    <a:pt x="8" y="26"/>
                  </a:lnTo>
                  <a:lnTo>
                    <a:pt x="25" y="26"/>
                  </a:lnTo>
                  <a:close/>
                  <a:moveTo>
                    <a:pt x="25" y="26"/>
                  </a:moveTo>
                  <a:lnTo>
                    <a:pt x="25" y="26"/>
                  </a:lnTo>
                  <a:lnTo>
                    <a:pt x="25" y="26"/>
                  </a:lnTo>
                  <a:lnTo>
                    <a:pt x="8" y="35"/>
                  </a:lnTo>
                  <a:lnTo>
                    <a:pt x="8" y="35"/>
                  </a:lnTo>
                  <a:lnTo>
                    <a:pt x="8" y="35"/>
                  </a:lnTo>
                  <a:lnTo>
                    <a:pt x="25" y="26"/>
                  </a:lnTo>
                  <a:close/>
                  <a:moveTo>
                    <a:pt x="25" y="17"/>
                  </a:moveTo>
                  <a:lnTo>
                    <a:pt x="25" y="17"/>
                  </a:lnTo>
                  <a:lnTo>
                    <a:pt x="25" y="17"/>
                  </a:lnTo>
                  <a:lnTo>
                    <a:pt x="8" y="17"/>
                  </a:lnTo>
                  <a:lnTo>
                    <a:pt x="8" y="17"/>
                  </a:lnTo>
                  <a:lnTo>
                    <a:pt x="8" y="17"/>
                  </a:lnTo>
                  <a:lnTo>
                    <a:pt x="25" y="17"/>
                  </a:lnTo>
                  <a:close/>
                  <a:moveTo>
                    <a:pt x="25" y="44"/>
                  </a:moveTo>
                  <a:lnTo>
                    <a:pt x="25" y="44"/>
                  </a:lnTo>
                  <a:lnTo>
                    <a:pt x="25" y="44"/>
                  </a:lnTo>
                  <a:lnTo>
                    <a:pt x="8" y="44"/>
                  </a:lnTo>
                  <a:lnTo>
                    <a:pt x="8" y="44"/>
                  </a:lnTo>
                  <a:lnTo>
                    <a:pt x="8" y="44"/>
                  </a:lnTo>
                  <a:lnTo>
                    <a:pt x="25" y="44"/>
                  </a:lnTo>
                  <a:close/>
                  <a:moveTo>
                    <a:pt x="25" y="35"/>
                  </a:moveTo>
                  <a:lnTo>
                    <a:pt x="25" y="35"/>
                  </a:lnTo>
                  <a:lnTo>
                    <a:pt x="25" y="35"/>
                  </a:lnTo>
                  <a:lnTo>
                    <a:pt x="8" y="35"/>
                  </a:lnTo>
                  <a:lnTo>
                    <a:pt x="8" y="44"/>
                  </a:lnTo>
                  <a:lnTo>
                    <a:pt x="8" y="44"/>
                  </a:lnTo>
                  <a:lnTo>
                    <a:pt x="25" y="35"/>
                  </a:lnTo>
                  <a:close/>
                  <a:moveTo>
                    <a:pt x="25" y="52"/>
                  </a:moveTo>
                  <a:lnTo>
                    <a:pt x="25" y="52"/>
                  </a:lnTo>
                  <a:lnTo>
                    <a:pt x="25" y="52"/>
                  </a:lnTo>
                  <a:lnTo>
                    <a:pt x="8" y="52"/>
                  </a:lnTo>
                  <a:lnTo>
                    <a:pt x="8" y="52"/>
                  </a:lnTo>
                  <a:lnTo>
                    <a:pt x="8" y="61"/>
                  </a:lnTo>
                  <a:lnTo>
                    <a:pt x="25" y="52"/>
                  </a:lnTo>
                  <a:close/>
                  <a:moveTo>
                    <a:pt x="25" y="9"/>
                  </a:moveTo>
                  <a:lnTo>
                    <a:pt x="25" y="9"/>
                  </a:lnTo>
                  <a:lnTo>
                    <a:pt x="25" y="0"/>
                  </a:lnTo>
                  <a:lnTo>
                    <a:pt x="8" y="9"/>
                  </a:lnTo>
                  <a:lnTo>
                    <a:pt x="8" y="9"/>
                  </a:lnTo>
                  <a:lnTo>
                    <a:pt x="8" y="9"/>
                  </a:lnTo>
                  <a:lnTo>
                    <a:pt x="25" y="9"/>
                  </a:lnTo>
                  <a:close/>
                </a:path>
              </a:pathLst>
            </a:custGeom>
            <a:solidFill>
              <a:srgbClr val="DBDB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2" name="Freeform 382">
              <a:extLst>
                <a:ext uri="{FF2B5EF4-FFF2-40B4-BE49-F238E27FC236}">
                  <a16:creationId xmlns:a16="http://schemas.microsoft.com/office/drawing/2014/main" id="{718E11C4-635E-4048-740F-8954AC7367F7}"/>
                </a:ext>
              </a:extLst>
            </p:cNvPr>
            <p:cNvSpPr>
              <a:spLocks noChangeArrowheads="1"/>
            </p:cNvSpPr>
            <p:nvPr/>
          </p:nvSpPr>
          <p:spPr bwMode="auto">
            <a:xfrm>
              <a:off x="2919413" y="3170238"/>
              <a:ext cx="9525" cy="25400"/>
            </a:xfrm>
            <a:custGeom>
              <a:avLst/>
              <a:gdLst>
                <a:gd name="T0" fmla="*/ 25 w 26"/>
                <a:gd name="T1" fmla="*/ 0 h 71"/>
                <a:gd name="T2" fmla="*/ 25 w 26"/>
                <a:gd name="T3" fmla="*/ 0 h 71"/>
                <a:gd name="T4" fmla="*/ 25 w 26"/>
                <a:gd name="T5" fmla="*/ 35 h 71"/>
                <a:gd name="T6" fmla="*/ 25 w 26"/>
                <a:gd name="T7" fmla="*/ 44 h 71"/>
                <a:gd name="T8" fmla="*/ 25 w 26"/>
                <a:gd name="T9" fmla="*/ 44 h 71"/>
                <a:gd name="T10" fmla="*/ 25 w 26"/>
                <a:gd name="T11" fmla="*/ 61 h 71"/>
                <a:gd name="T12" fmla="*/ 25 w 26"/>
                <a:gd name="T13" fmla="*/ 61 h 71"/>
                <a:gd name="T14" fmla="*/ 25 w 26"/>
                <a:gd name="T15" fmla="*/ 70 h 71"/>
                <a:gd name="T16" fmla="*/ 25 w 26"/>
                <a:gd name="T17" fmla="*/ 70 h 71"/>
                <a:gd name="T18" fmla="*/ 8 w 26"/>
                <a:gd name="T19" fmla="*/ 70 h 71"/>
                <a:gd name="T20" fmla="*/ 0 w 26"/>
                <a:gd name="T21" fmla="*/ 70 h 71"/>
                <a:gd name="T22" fmla="*/ 0 w 26"/>
                <a:gd name="T23" fmla="*/ 70 h 71"/>
                <a:gd name="T24" fmla="*/ 0 w 26"/>
                <a:gd name="T25" fmla="*/ 61 h 71"/>
                <a:gd name="T26" fmla="*/ 0 w 26"/>
                <a:gd name="T27" fmla="*/ 44 h 71"/>
                <a:gd name="T28" fmla="*/ 0 w 26"/>
                <a:gd name="T29" fmla="*/ 44 h 71"/>
                <a:gd name="T30" fmla="*/ 0 w 26"/>
                <a:gd name="T31" fmla="*/ 9 h 71"/>
                <a:gd name="T32" fmla="*/ 8 w 26"/>
                <a:gd name="T33" fmla="*/ 0 h 71"/>
                <a:gd name="T34" fmla="*/ 25 w 26"/>
                <a:gd name="T3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71">
                  <a:moveTo>
                    <a:pt x="25" y="0"/>
                  </a:moveTo>
                  <a:lnTo>
                    <a:pt x="25" y="0"/>
                  </a:lnTo>
                  <a:lnTo>
                    <a:pt x="25" y="35"/>
                  </a:lnTo>
                  <a:lnTo>
                    <a:pt x="25" y="44"/>
                  </a:lnTo>
                  <a:lnTo>
                    <a:pt x="25" y="44"/>
                  </a:lnTo>
                  <a:lnTo>
                    <a:pt x="25" y="61"/>
                  </a:lnTo>
                  <a:lnTo>
                    <a:pt x="25" y="61"/>
                  </a:lnTo>
                  <a:lnTo>
                    <a:pt x="25" y="70"/>
                  </a:lnTo>
                  <a:lnTo>
                    <a:pt x="25" y="70"/>
                  </a:lnTo>
                  <a:lnTo>
                    <a:pt x="8" y="70"/>
                  </a:lnTo>
                  <a:lnTo>
                    <a:pt x="0" y="70"/>
                  </a:lnTo>
                  <a:lnTo>
                    <a:pt x="0" y="70"/>
                  </a:lnTo>
                  <a:lnTo>
                    <a:pt x="0" y="61"/>
                  </a:lnTo>
                  <a:lnTo>
                    <a:pt x="0" y="44"/>
                  </a:lnTo>
                  <a:lnTo>
                    <a:pt x="0" y="44"/>
                  </a:lnTo>
                  <a:lnTo>
                    <a:pt x="0" y="9"/>
                  </a:lnTo>
                  <a:lnTo>
                    <a:pt x="8" y="0"/>
                  </a:lnTo>
                  <a:lnTo>
                    <a:pt x="25"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3" name="Freeform 383">
              <a:extLst>
                <a:ext uri="{FF2B5EF4-FFF2-40B4-BE49-F238E27FC236}">
                  <a16:creationId xmlns:a16="http://schemas.microsoft.com/office/drawing/2014/main" id="{967474F6-E48A-6C17-8B14-053D0D4ECB6B}"/>
                </a:ext>
              </a:extLst>
            </p:cNvPr>
            <p:cNvSpPr>
              <a:spLocks noChangeArrowheads="1"/>
            </p:cNvSpPr>
            <p:nvPr/>
          </p:nvSpPr>
          <p:spPr bwMode="auto">
            <a:xfrm>
              <a:off x="2922588" y="3173413"/>
              <a:ext cx="6350" cy="3175"/>
            </a:xfrm>
            <a:custGeom>
              <a:avLst/>
              <a:gdLst>
                <a:gd name="T0" fmla="*/ 17 w 18"/>
                <a:gd name="T1" fmla="*/ 0 h 9"/>
                <a:gd name="T2" fmla="*/ 17 w 18"/>
                <a:gd name="T3" fmla="*/ 0 h 9"/>
                <a:gd name="T4" fmla="*/ 17 w 18"/>
                <a:gd name="T5" fmla="*/ 0 h 9"/>
                <a:gd name="T6" fmla="*/ 0 w 18"/>
                <a:gd name="T7" fmla="*/ 0 h 9"/>
                <a:gd name="T8" fmla="*/ 0 w 18"/>
                <a:gd name="T9" fmla="*/ 0 h 9"/>
                <a:gd name="T10" fmla="*/ 0 w 18"/>
                <a:gd name="T11" fmla="*/ 8 h 9"/>
                <a:gd name="T12" fmla="*/ 17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7" y="0"/>
                  </a:moveTo>
                  <a:lnTo>
                    <a:pt x="17" y="0"/>
                  </a:lnTo>
                  <a:lnTo>
                    <a:pt x="17" y="0"/>
                  </a:lnTo>
                  <a:lnTo>
                    <a:pt x="0" y="0"/>
                  </a:lnTo>
                  <a:lnTo>
                    <a:pt x="0" y="0"/>
                  </a:lnTo>
                  <a:lnTo>
                    <a:pt x="0" y="8"/>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4" name="Freeform 384">
              <a:extLst>
                <a:ext uri="{FF2B5EF4-FFF2-40B4-BE49-F238E27FC236}">
                  <a16:creationId xmlns:a16="http://schemas.microsoft.com/office/drawing/2014/main" id="{880F0970-3644-5C83-4107-B4C07361EF2E}"/>
                </a:ext>
              </a:extLst>
            </p:cNvPr>
            <p:cNvSpPr>
              <a:spLocks noChangeArrowheads="1"/>
            </p:cNvSpPr>
            <p:nvPr/>
          </p:nvSpPr>
          <p:spPr bwMode="auto">
            <a:xfrm>
              <a:off x="2922588" y="3182938"/>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5" name="Freeform 385">
              <a:extLst>
                <a:ext uri="{FF2B5EF4-FFF2-40B4-BE49-F238E27FC236}">
                  <a16:creationId xmlns:a16="http://schemas.microsoft.com/office/drawing/2014/main" id="{79C42F56-2392-B878-4A85-9C6DF0D4CE57}"/>
                </a:ext>
              </a:extLst>
            </p:cNvPr>
            <p:cNvSpPr>
              <a:spLocks noChangeArrowheads="1"/>
            </p:cNvSpPr>
            <p:nvPr/>
          </p:nvSpPr>
          <p:spPr bwMode="auto">
            <a:xfrm>
              <a:off x="2922588" y="3176588"/>
              <a:ext cx="6350" cy="3175"/>
            </a:xfrm>
            <a:custGeom>
              <a:avLst/>
              <a:gdLst>
                <a:gd name="T0" fmla="*/ 17 w 18"/>
                <a:gd name="T1" fmla="*/ 9 h 10"/>
                <a:gd name="T2" fmla="*/ 17 w 18"/>
                <a:gd name="T3" fmla="*/ 0 h 10"/>
                <a:gd name="T4" fmla="*/ 17 w 18"/>
                <a:gd name="T5" fmla="*/ 0 h 10"/>
                <a:gd name="T6" fmla="*/ 0 w 18"/>
                <a:gd name="T7" fmla="*/ 9 h 10"/>
                <a:gd name="T8" fmla="*/ 0 w 18"/>
                <a:gd name="T9" fmla="*/ 9 h 10"/>
                <a:gd name="T10" fmla="*/ 0 w 18"/>
                <a:gd name="T11" fmla="*/ 9 h 10"/>
                <a:gd name="T12" fmla="*/ 17 w 18"/>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9"/>
                  </a:moveTo>
                  <a:lnTo>
                    <a:pt x="17" y="0"/>
                  </a:lnTo>
                  <a:lnTo>
                    <a:pt x="17" y="0"/>
                  </a:lnTo>
                  <a:lnTo>
                    <a:pt x="0" y="9"/>
                  </a:lnTo>
                  <a:lnTo>
                    <a:pt x="0" y="9"/>
                  </a:lnTo>
                  <a:lnTo>
                    <a:pt x="0" y="9"/>
                  </a:lnTo>
                  <a:lnTo>
                    <a:pt x="17" y="9"/>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6" name="Freeform 386">
              <a:extLst>
                <a:ext uri="{FF2B5EF4-FFF2-40B4-BE49-F238E27FC236}">
                  <a16:creationId xmlns:a16="http://schemas.microsoft.com/office/drawing/2014/main" id="{08FAC7A5-DA9B-0803-BA0F-BA235E2AACAC}"/>
                </a:ext>
              </a:extLst>
            </p:cNvPr>
            <p:cNvSpPr>
              <a:spLocks noChangeArrowheads="1"/>
            </p:cNvSpPr>
            <p:nvPr/>
          </p:nvSpPr>
          <p:spPr bwMode="auto">
            <a:xfrm>
              <a:off x="2922588" y="3186113"/>
              <a:ext cx="6350" cy="3175"/>
            </a:xfrm>
            <a:custGeom>
              <a:avLst/>
              <a:gdLst>
                <a:gd name="T0" fmla="*/ 17 w 18"/>
                <a:gd name="T1" fmla="*/ 0 h 9"/>
                <a:gd name="T2" fmla="*/ 17 w 18"/>
                <a:gd name="T3" fmla="*/ 0 h 9"/>
                <a:gd name="T4" fmla="*/ 17 w 18"/>
                <a:gd name="T5" fmla="*/ 0 h 9"/>
                <a:gd name="T6" fmla="*/ 0 w 18"/>
                <a:gd name="T7" fmla="*/ 0 h 9"/>
                <a:gd name="T8" fmla="*/ 0 w 18"/>
                <a:gd name="T9" fmla="*/ 8 h 9"/>
                <a:gd name="T10" fmla="*/ 0 w 18"/>
                <a:gd name="T11" fmla="*/ 8 h 9"/>
                <a:gd name="T12" fmla="*/ 17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7" y="0"/>
                  </a:moveTo>
                  <a:lnTo>
                    <a:pt x="17" y="0"/>
                  </a:lnTo>
                  <a:lnTo>
                    <a:pt x="17" y="0"/>
                  </a:lnTo>
                  <a:lnTo>
                    <a:pt x="0" y="0"/>
                  </a:lnTo>
                  <a:lnTo>
                    <a:pt x="0" y="8"/>
                  </a:lnTo>
                  <a:lnTo>
                    <a:pt x="0" y="8"/>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7" name="Freeform 387">
              <a:extLst>
                <a:ext uri="{FF2B5EF4-FFF2-40B4-BE49-F238E27FC236}">
                  <a16:creationId xmlns:a16="http://schemas.microsoft.com/office/drawing/2014/main" id="{1C98249B-DE05-5CF9-218C-CADB34319EE6}"/>
                </a:ext>
              </a:extLst>
            </p:cNvPr>
            <p:cNvSpPr>
              <a:spLocks noChangeArrowheads="1"/>
            </p:cNvSpPr>
            <p:nvPr/>
          </p:nvSpPr>
          <p:spPr bwMode="auto">
            <a:xfrm>
              <a:off x="2922588" y="3192463"/>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8" name="Freeform 388">
              <a:extLst>
                <a:ext uri="{FF2B5EF4-FFF2-40B4-BE49-F238E27FC236}">
                  <a16:creationId xmlns:a16="http://schemas.microsoft.com/office/drawing/2014/main" id="{18C59060-6B72-63D9-8C8A-C049EAF7AAF3}"/>
                </a:ext>
              </a:extLst>
            </p:cNvPr>
            <p:cNvSpPr>
              <a:spLocks noChangeArrowheads="1"/>
            </p:cNvSpPr>
            <p:nvPr/>
          </p:nvSpPr>
          <p:spPr bwMode="auto">
            <a:xfrm>
              <a:off x="2922588" y="3189288"/>
              <a:ext cx="6350" cy="3175"/>
            </a:xfrm>
            <a:custGeom>
              <a:avLst/>
              <a:gdLst>
                <a:gd name="T0" fmla="*/ 17 w 18"/>
                <a:gd name="T1" fmla="*/ 9 h 10"/>
                <a:gd name="T2" fmla="*/ 17 w 18"/>
                <a:gd name="T3" fmla="*/ 0 h 10"/>
                <a:gd name="T4" fmla="*/ 17 w 18"/>
                <a:gd name="T5" fmla="*/ 0 h 10"/>
                <a:gd name="T6" fmla="*/ 0 w 18"/>
                <a:gd name="T7" fmla="*/ 9 h 10"/>
                <a:gd name="T8" fmla="*/ 0 w 18"/>
                <a:gd name="T9" fmla="*/ 9 h 10"/>
                <a:gd name="T10" fmla="*/ 0 w 18"/>
                <a:gd name="T11" fmla="*/ 9 h 10"/>
                <a:gd name="T12" fmla="*/ 17 w 18"/>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9"/>
                  </a:moveTo>
                  <a:lnTo>
                    <a:pt x="17" y="0"/>
                  </a:lnTo>
                  <a:lnTo>
                    <a:pt x="17" y="0"/>
                  </a:lnTo>
                  <a:lnTo>
                    <a:pt x="0" y="9"/>
                  </a:lnTo>
                  <a:lnTo>
                    <a:pt x="0" y="9"/>
                  </a:lnTo>
                  <a:lnTo>
                    <a:pt x="0" y="9"/>
                  </a:lnTo>
                  <a:lnTo>
                    <a:pt x="17" y="9"/>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89" name="Freeform 389">
              <a:extLst>
                <a:ext uri="{FF2B5EF4-FFF2-40B4-BE49-F238E27FC236}">
                  <a16:creationId xmlns:a16="http://schemas.microsoft.com/office/drawing/2014/main" id="{7E4F3C0A-01C4-DBDD-55CB-7D5E1CD5F0F2}"/>
                </a:ext>
              </a:extLst>
            </p:cNvPr>
            <p:cNvSpPr>
              <a:spLocks noChangeArrowheads="1"/>
            </p:cNvSpPr>
            <p:nvPr/>
          </p:nvSpPr>
          <p:spPr bwMode="auto">
            <a:xfrm>
              <a:off x="2922588" y="3173413"/>
              <a:ext cx="6350" cy="3175"/>
            </a:xfrm>
            <a:custGeom>
              <a:avLst/>
              <a:gdLst>
                <a:gd name="T0" fmla="*/ 17 w 18"/>
                <a:gd name="T1" fmla="*/ 8 h 9"/>
                <a:gd name="T2" fmla="*/ 17 w 18"/>
                <a:gd name="T3" fmla="*/ 0 h 9"/>
                <a:gd name="T4" fmla="*/ 17 w 18"/>
                <a:gd name="T5" fmla="*/ 0 h 9"/>
                <a:gd name="T6" fmla="*/ 0 w 18"/>
                <a:gd name="T7" fmla="*/ 8 h 9"/>
                <a:gd name="T8" fmla="*/ 0 w 18"/>
                <a:gd name="T9" fmla="*/ 8 h 9"/>
                <a:gd name="T10" fmla="*/ 0 w 18"/>
                <a:gd name="T11" fmla="*/ 8 h 9"/>
                <a:gd name="T12" fmla="*/ 17 w 18"/>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7" y="8"/>
                  </a:moveTo>
                  <a:lnTo>
                    <a:pt x="17" y="0"/>
                  </a:lnTo>
                  <a:lnTo>
                    <a:pt x="17" y="0"/>
                  </a:lnTo>
                  <a:lnTo>
                    <a:pt x="0" y="8"/>
                  </a:lnTo>
                  <a:lnTo>
                    <a:pt x="0" y="8"/>
                  </a:lnTo>
                  <a:lnTo>
                    <a:pt x="0" y="8"/>
                  </a:lnTo>
                  <a:lnTo>
                    <a:pt x="17" y="8"/>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0" name="Freeform 390">
              <a:extLst>
                <a:ext uri="{FF2B5EF4-FFF2-40B4-BE49-F238E27FC236}">
                  <a16:creationId xmlns:a16="http://schemas.microsoft.com/office/drawing/2014/main" id="{6DBAA715-D5CC-3E86-FC2C-CF5C8CEB8FFD}"/>
                </a:ext>
              </a:extLst>
            </p:cNvPr>
            <p:cNvSpPr>
              <a:spLocks noChangeArrowheads="1"/>
            </p:cNvSpPr>
            <p:nvPr/>
          </p:nvSpPr>
          <p:spPr bwMode="auto">
            <a:xfrm>
              <a:off x="2922588" y="3186113"/>
              <a:ext cx="6350" cy="3175"/>
            </a:xfrm>
            <a:custGeom>
              <a:avLst/>
              <a:gdLst>
                <a:gd name="T0" fmla="*/ 17 w 18"/>
                <a:gd name="T1" fmla="*/ 8 h 9"/>
                <a:gd name="T2" fmla="*/ 17 w 18"/>
                <a:gd name="T3" fmla="*/ 8 h 9"/>
                <a:gd name="T4" fmla="*/ 17 w 18"/>
                <a:gd name="T5" fmla="*/ 0 h 9"/>
                <a:gd name="T6" fmla="*/ 0 w 18"/>
                <a:gd name="T7" fmla="*/ 8 h 9"/>
                <a:gd name="T8" fmla="*/ 0 w 18"/>
                <a:gd name="T9" fmla="*/ 8 h 9"/>
                <a:gd name="T10" fmla="*/ 0 w 18"/>
                <a:gd name="T11" fmla="*/ 8 h 9"/>
                <a:gd name="T12" fmla="*/ 17 w 18"/>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7" y="8"/>
                  </a:moveTo>
                  <a:lnTo>
                    <a:pt x="17" y="8"/>
                  </a:lnTo>
                  <a:lnTo>
                    <a:pt x="17" y="0"/>
                  </a:lnTo>
                  <a:lnTo>
                    <a:pt x="0" y="8"/>
                  </a:lnTo>
                  <a:lnTo>
                    <a:pt x="0" y="8"/>
                  </a:lnTo>
                  <a:lnTo>
                    <a:pt x="0" y="8"/>
                  </a:lnTo>
                  <a:lnTo>
                    <a:pt x="17" y="8"/>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1" name="Freeform 391">
              <a:extLst>
                <a:ext uri="{FF2B5EF4-FFF2-40B4-BE49-F238E27FC236}">
                  <a16:creationId xmlns:a16="http://schemas.microsoft.com/office/drawing/2014/main" id="{C3C23DA8-08B9-5532-AA7E-2972CB43DB2E}"/>
                </a:ext>
              </a:extLst>
            </p:cNvPr>
            <p:cNvSpPr>
              <a:spLocks noChangeArrowheads="1"/>
            </p:cNvSpPr>
            <p:nvPr/>
          </p:nvSpPr>
          <p:spPr bwMode="auto">
            <a:xfrm>
              <a:off x="2922588" y="3179763"/>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2" name="Freeform 392">
              <a:extLst>
                <a:ext uri="{FF2B5EF4-FFF2-40B4-BE49-F238E27FC236}">
                  <a16:creationId xmlns:a16="http://schemas.microsoft.com/office/drawing/2014/main" id="{00F21036-AB66-95FF-C067-73A513F79248}"/>
                </a:ext>
              </a:extLst>
            </p:cNvPr>
            <p:cNvSpPr>
              <a:spLocks noChangeArrowheads="1"/>
            </p:cNvSpPr>
            <p:nvPr/>
          </p:nvSpPr>
          <p:spPr bwMode="auto">
            <a:xfrm>
              <a:off x="2922588" y="3179763"/>
              <a:ext cx="6350" cy="3175"/>
            </a:xfrm>
            <a:custGeom>
              <a:avLst/>
              <a:gdLst>
                <a:gd name="T0" fmla="*/ 17 w 18"/>
                <a:gd name="T1" fmla="*/ 0 h 10"/>
                <a:gd name="T2" fmla="*/ 17 w 18"/>
                <a:gd name="T3" fmla="*/ 0 h 10"/>
                <a:gd name="T4" fmla="*/ 17 w 18"/>
                <a:gd name="T5" fmla="*/ 0 h 10"/>
                <a:gd name="T6" fmla="*/ 0 w 18"/>
                <a:gd name="T7" fmla="*/ 9 h 10"/>
                <a:gd name="T8" fmla="*/ 0 w 18"/>
                <a:gd name="T9" fmla="*/ 9 h 10"/>
                <a:gd name="T10" fmla="*/ 0 w 18"/>
                <a:gd name="T11" fmla="*/ 9 h 10"/>
                <a:gd name="T12" fmla="*/ 17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0"/>
                  </a:moveTo>
                  <a:lnTo>
                    <a:pt x="17" y="0"/>
                  </a:lnTo>
                  <a:lnTo>
                    <a:pt x="17" y="0"/>
                  </a:lnTo>
                  <a:lnTo>
                    <a:pt x="0" y="9"/>
                  </a:lnTo>
                  <a:lnTo>
                    <a:pt x="0" y="9"/>
                  </a:lnTo>
                  <a:lnTo>
                    <a:pt x="0" y="9"/>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3" name="Freeform 393">
              <a:extLst>
                <a:ext uri="{FF2B5EF4-FFF2-40B4-BE49-F238E27FC236}">
                  <a16:creationId xmlns:a16="http://schemas.microsoft.com/office/drawing/2014/main" id="{417145F5-F5BA-F8FF-629A-99C138F7B200}"/>
                </a:ext>
              </a:extLst>
            </p:cNvPr>
            <p:cNvSpPr>
              <a:spLocks noChangeArrowheads="1"/>
            </p:cNvSpPr>
            <p:nvPr/>
          </p:nvSpPr>
          <p:spPr bwMode="auto">
            <a:xfrm>
              <a:off x="2922588" y="3176588"/>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4" name="Freeform 394">
              <a:extLst>
                <a:ext uri="{FF2B5EF4-FFF2-40B4-BE49-F238E27FC236}">
                  <a16:creationId xmlns:a16="http://schemas.microsoft.com/office/drawing/2014/main" id="{E41558F3-265B-2B6C-473B-0F02CD43E775}"/>
                </a:ext>
              </a:extLst>
            </p:cNvPr>
            <p:cNvSpPr>
              <a:spLocks noChangeArrowheads="1"/>
            </p:cNvSpPr>
            <p:nvPr/>
          </p:nvSpPr>
          <p:spPr bwMode="auto">
            <a:xfrm>
              <a:off x="2922588" y="3186113"/>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5" name="Freeform 395">
              <a:extLst>
                <a:ext uri="{FF2B5EF4-FFF2-40B4-BE49-F238E27FC236}">
                  <a16:creationId xmlns:a16="http://schemas.microsoft.com/office/drawing/2014/main" id="{5EAA587D-1948-02CF-27AC-CDD7BF2D14E1}"/>
                </a:ext>
              </a:extLst>
            </p:cNvPr>
            <p:cNvSpPr>
              <a:spLocks noChangeArrowheads="1"/>
            </p:cNvSpPr>
            <p:nvPr/>
          </p:nvSpPr>
          <p:spPr bwMode="auto">
            <a:xfrm>
              <a:off x="2922588" y="3182938"/>
              <a:ext cx="6350" cy="3175"/>
            </a:xfrm>
            <a:custGeom>
              <a:avLst/>
              <a:gdLst>
                <a:gd name="T0" fmla="*/ 17 w 18"/>
                <a:gd name="T1" fmla="*/ 0 h 10"/>
                <a:gd name="T2" fmla="*/ 17 w 18"/>
                <a:gd name="T3" fmla="*/ 0 h 10"/>
                <a:gd name="T4" fmla="*/ 17 w 18"/>
                <a:gd name="T5" fmla="*/ 0 h 10"/>
                <a:gd name="T6" fmla="*/ 0 w 18"/>
                <a:gd name="T7" fmla="*/ 0 h 10"/>
                <a:gd name="T8" fmla="*/ 0 w 18"/>
                <a:gd name="T9" fmla="*/ 9 h 10"/>
                <a:gd name="T10" fmla="*/ 0 w 18"/>
                <a:gd name="T11" fmla="*/ 9 h 10"/>
                <a:gd name="T12" fmla="*/ 17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0"/>
                  </a:moveTo>
                  <a:lnTo>
                    <a:pt x="17" y="0"/>
                  </a:lnTo>
                  <a:lnTo>
                    <a:pt x="17" y="0"/>
                  </a:lnTo>
                  <a:lnTo>
                    <a:pt x="0" y="0"/>
                  </a:lnTo>
                  <a:lnTo>
                    <a:pt x="0" y="9"/>
                  </a:lnTo>
                  <a:lnTo>
                    <a:pt x="0" y="9"/>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6" name="Freeform 396">
              <a:extLst>
                <a:ext uri="{FF2B5EF4-FFF2-40B4-BE49-F238E27FC236}">
                  <a16:creationId xmlns:a16="http://schemas.microsoft.com/office/drawing/2014/main" id="{4ED61F6B-5789-0D30-DC3B-5264E1B9BC4D}"/>
                </a:ext>
              </a:extLst>
            </p:cNvPr>
            <p:cNvSpPr>
              <a:spLocks noChangeArrowheads="1"/>
            </p:cNvSpPr>
            <p:nvPr/>
          </p:nvSpPr>
          <p:spPr bwMode="auto">
            <a:xfrm>
              <a:off x="2922588" y="3189288"/>
              <a:ext cx="6350" cy="3175"/>
            </a:xfrm>
            <a:custGeom>
              <a:avLst/>
              <a:gdLst>
                <a:gd name="T0" fmla="*/ 17 w 18"/>
                <a:gd name="T1" fmla="*/ 0 h 10"/>
                <a:gd name="T2" fmla="*/ 17 w 18"/>
                <a:gd name="T3" fmla="*/ 0 h 10"/>
                <a:gd name="T4" fmla="*/ 17 w 18"/>
                <a:gd name="T5" fmla="*/ 0 h 10"/>
                <a:gd name="T6" fmla="*/ 0 w 18"/>
                <a:gd name="T7" fmla="*/ 0 h 10"/>
                <a:gd name="T8" fmla="*/ 0 w 18"/>
                <a:gd name="T9" fmla="*/ 0 h 10"/>
                <a:gd name="T10" fmla="*/ 0 w 18"/>
                <a:gd name="T11" fmla="*/ 9 h 10"/>
                <a:gd name="T12" fmla="*/ 17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0"/>
                  </a:moveTo>
                  <a:lnTo>
                    <a:pt x="17" y="0"/>
                  </a:lnTo>
                  <a:lnTo>
                    <a:pt x="17" y="0"/>
                  </a:lnTo>
                  <a:lnTo>
                    <a:pt x="0" y="0"/>
                  </a:lnTo>
                  <a:lnTo>
                    <a:pt x="0" y="0"/>
                  </a:lnTo>
                  <a:lnTo>
                    <a:pt x="0" y="9"/>
                  </a:lnTo>
                  <a:lnTo>
                    <a:pt x="17" y="0"/>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7" name="Freeform 397">
              <a:extLst>
                <a:ext uri="{FF2B5EF4-FFF2-40B4-BE49-F238E27FC236}">
                  <a16:creationId xmlns:a16="http://schemas.microsoft.com/office/drawing/2014/main" id="{33AC54E8-D3A1-F750-76D7-C71762C587CA}"/>
                </a:ext>
              </a:extLst>
            </p:cNvPr>
            <p:cNvSpPr>
              <a:spLocks noChangeArrowheads="1"/>
            </p:cNvSpPr>
            <p:nvPr/>
          </p:nvSpPr>
          <p:spPr bwMode="auto">
            <a:xfrm>
              <a:off x="2922588" y="3170238"/>
              <a:ext cx="6350" cy="3175"/>
            </a:xfrm>
            <a:custGeom>
              <a:avLst/>
              <a:gdLst>
                <a:gd name="T0" fmla="*/ 17 w 18"/>
                <a:gd name="T1" fmla="*/ 9 h 10"/>
                <a:gd name="T2" fmla="*/ 17 w 18"/>
                <a:gd name="T3" fmla="*/ 9 h 10"/>
                <a:gd name="T4" fmla="*/ 17 w 18"/>
                <a:gd name="T5" fmla="*/ 0 h 10"/>
                <a:gd name="T6" fmla="*/ 0 w 18"/>
                <a:gd name="T7" fmla="*/ 9 h 10"/>
                <a:gd name="T8" fmla="*/ 0 w 18"/>
                <a:gd name="T9" fmla="*/ 9 h 10"/>
                <a:gd name="T10" fmla="*/ 0 w 18"/>
                <a:gd name="T11" fmla="*/ 9 h 10"/>
                <a:gd name="T12" fmla="*/ 17 w 18"/>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9"/>
                  </a:moveTo>
                  <a:lnTo>
                    <a:pt x="17" y="9"/>
                  </a:lnTo>
                  <a:lnTo>
                    <a:pt x="17" y="0"/>
                  </a:lnTo>
                  <a:lnTo>
                    <a:pt x="0" y="9"/>
                  </a:lnTo>
                  <a:lnTo>
                    <a:pt x="0" y="9"/>
                  </a:lnTo>
                  <a:lnTo>
                    <a:pt x="0" y="9"/>
                  </a:lnTo>
                  <a:lnTo>
                    <a:pt x="17" y="9"/>
                  </a:lnTo>
                </a:path>
              </a:pathLst>
            </a:custGeom>
            <a:solidFill>
              <a:srgbClr val="DBDBD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398" name="Freeform 398">
              <a:extLst>
                <a:ext uri="{FF2B5EF4-FFF2-40B4-BE49-F238E27FC236}">
                  <a16:creationId xmlns:a16="http://schemas.microsoft.com/office/drawing/2014/main" id="{1C3180A8-51D3-23BE-083F-FCBD484B82D3}"/>
                </a:ext>
              </a:extLst>
            </p:cNvPr>
            <p:cNvSpPr>
              <a:spLocks noChangeArrowheads="1"/>
            </p:cNvSpPr>
            <p:nvPr/>
          </p:nvSpPr>
          <p:spPr bwMode="auto">
            <a:xfrm>
              <a:off x="2916238" y="3163888"/>
              <a:ext cx="15875" cy="22225"/>
            </a:xfrm>
            <a:custGeom>
              <a:avLst/>
              <a:gdLst>
                <a:gd name="T0" fmla="*/ 34 w 44"/>
                <a:gd name="T1" fmla="*/ 0 h 62"/>
                <a:gd name="T2" fmla="*/ 43 w 44"/>
                <a:gd name="T3" fmla="*/ 9 h 62"/>
                <a:gd name="T4" fmla="*/ 43 w 44"/>
                <a:gd name="T5" fmla="*/ 52 h 62"/>
                <a:gd name="T6" fmla="*/ 43 w 44"/>
                <a:gd name="T7" fmla="*/ 52 h 62"/>
                <a:gd name="T8" fmla="*/ 43 w 44"/>
                <a:gd name="T9" fmla="*/ 52 h 62"/>
                <a:gd name="T10" fmla="*/ 34 w 44"/>
                <a:gd name="T11" fmla="*/ 52 h 62"/>
                <a:gd name="T12" fmla="*/ 34 w 44"/>
                <a:gd name="T13" fmla="*/ 17 h 62"/>
                <a:gd name="T14" fmla="*/ 34 w 44"/>
                <a:gd name="T15" fmla="*/ 17 h 62"/>
                <a:gd name="T16" fmla="*/ 17 w 44"/>
                <a:gd name="T17" fmla="*/ 17 h 62"/>
                <a:gd name="T18" fmla="*/ 9 w 44"/>
                <a:gd name="T19" fmla="*/ 26 h 62"/>
                <a:gd name="T20" fmla="*/ 9 w 44"/>
                <a:gd name="T21" fmla="*/ 61 h 62"/>
                <a:gd name="T22" fmla="*/ 9 w 44"/>
                <a:gd name="T23" fmla="*/ 61 h 62"/>
                <a:gd name="T24" fmla="*/ 9 w 44"/>
                <a:gd name="T25" fmla="*/ 61 h 62"/>
                <a:gd name="T26" fmla="*/ 9 w 44"/>
                <a:gd name="T27" fmla="*/ 61 h 62"/>
                <a:gd name="T28" fmla="*/ 0 w 44"/>
                <a:gd name="T29" fmla="*/ 17 h 62"/>
                <a:gd name="T30" fmla="*/ 0 w 44"/>
                <a:gd name="T31" fmla="*/ 17 h 62"/>
                <a:gd name="T32" fmla="*/ 9 w 44"/>
                <a:gd name="T33" fmla="*/ 9 h 62"/>
                <a:gd name="T34" fmla="*/ 34 w 44"/>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2">
                  <a:moveTo>
                    <a:pt x="34" y="0"/>
                  </a:moveTo>
                  <a:lnTo>
                    <a:pt x="43" y="9"/>
                  </a:lnTo>
                  <a:lnTo>
                    <a:pt x="43" y="52"/>
                  </a:lnTo>
                  <a:lnTo>
                    <a:pt x="43" y="52"/>
                  </a:lnTo>
                  <a:lnTo>
                    <a:pt x="43" y="52"/>
                  </a:lnTo>
                  <a:lnTo>
                    <a:pt x="34" y="52"/>
                  </a:lnTo>
                  <a:lnTo>
                    <a:pt x="34" y="17"/>
                  </a:lnTo>
                  <a:lnTo>
                    <a:pt x="34" y="17"/>
                  </a:lnTo>
                  <a:lnTo>
                    <a:pt x="17" y="17"/>
                  </a:lnTo>
                  <a:lnTo>
                    <a:pt x="9" y="26"/>
                  </a:lnTo>
                  <a:lnTo>
                    <a:pt x="9" y="61"/>
                  </a:lnTo>
                  <a:lnTo>
                    <a:pt x="9" y="61"/>
                  </a:lnTo>
                  <a:lnTo>
                    <a:pt x="9" y="61"/>
                  </a:lnTo>
                  <a:lnTo>
                    <a:pt x="9" y="61"/>
                  </a:lnTo>
                  <a:lnTo>
                    <a:pt x="0" y="17"/>
                  </a:lnTo>
                  <a:lnTo>
                    <a:pt x="0" y="17"/>
                  </a:lnTo>
                  <a:lnTo>
                    <a:pt x="9" y="9"/>
                  </a:lnTo>
                  <a:lnTo>
                    <a:pt x="34"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399" name="Picture 399">
              <a:extLst>
                <a:ext uri="{FF2B5EF4-FFF2-40B4-BE49-F238E27FC236}">
                  <a16:creationId xmlns:a16="http://schemas.microsoft.com/office/drawing/2014/main" id="{06135F83-F695-0382-A73C-DCE157A61B56}"/>
                </a:ext>
              </a:extLst>
            </p:cNvPr>
            <p:cNvPicPr>
              <a:picLocks noChangeAspect="1" noChangeArrowheads="1"/>
            </p:cNvPicPr>
            <p:nvPr/>
          </p:nvPicPr>
          <p:blipFill>
            <a:blip r:embed="rId60">
              <a:extLst>
                <a:ext uri="{28A0092B-C50C-407E-A947-70E740481C1C}">
                  <a14:useLocalDpi xmlns:a14="http://schemas.microsoft.com/office/drawing/2010/main"/>
                </a:ext>
              </a:extLst>
            </a:blip>
            <a:srcRect/>
            <a:stretch>
              <a:fillRect/>
            </a:stretch>
          </p:blipFill>
          <p:spPr bwMode="auto">
            <a:xfrm>
              <a:off x="2878138" y="315118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0" name="Freeform 400">
              <a:extLst>
                <a:ext uri="{FF2B5EF4-FFF2-40B4-BE49-F238E27FC236}">
                  <a16:creationId xmlns:a16="http://schemas.microsoft.com/office/drawing/2014/main" id="{6E3C469D-1CE9-FDB5-BD21-D9ADBF9C881F}"/>
                </a:ext>
              </a:extLst>
            </p:cNvPr>
            <p:cNvSpPr>
              <a:spLocks noChangeArrowheads="1"/>
            </p:cNvSpPr>
            <p:nvPr/>
          </p:nvSpPr>
          <p:spPr bwMode="auto">
            <a:xfrm>
              <a:off x="2855913" y="3182938"/>
              <a:ext cx="63500" cy="9525"/>
            </a:xfrm>
            <a:custGeom>
              <a:avLst/>
              <a:gdLst>
                <a:gd name="T0" fmla="*/ 70 w 176"/>
                <a:gd name="T1" fmla="*/ 26 h 27"/>
                <a:gd name="T2" fmla="*/ 0 w 176"/>
                <a:gd name="T3" fmla="*/ 26 h 27"/>
                <a:gd name="T4" fmla="*/ 105 w 176"/>
                <a:gd name="T5" fmla="*/ 0 h 27"/>
                <a:gd name="T6" fmla="*/ 175 w 176"/>
                <a:gd name="T7" fmla="*/ 9 h 27"/>
                <a:gd name="T8" fmla="*/ 70 w 176"/>
                <a:gd name="T9" fmla="*/ 26 h 27"/>
              </a:gdLst>
              <a:ahLst/>
              <a:cxnLst>
                <a:cxn ang="0">
                  <a:pos x="T0" y="T1"/>
                </a:cxn>
                <a:cxn ang="0">
                  <a:pos x="T2" y="T3"/>
                </a:cxn>
                <a:cxn ang="0">
                  <a:pos x="T4" y="T5"/>
                </a:cxn>
                <a:cxn ang="0">
                  <a:pos x="T6" y="T7"/>
                </a:cxn>
                <a:cxn ang="0">
                  <a:pos x="T8" y="T9"/>
                </a:cxn>
              </a:cxnLst>
              <a:rect l="0" t="0" r="r" b="b"/>
              <a:pathLst>
                <a:path w="176" h="27">
                  <a:moveTo>
                    <a:pt x="70" y="26"/>
                  </a:moveTo>
                  <a:lnTo>
                    <a:pt x="0" y="26"/>
                  </a:lnTo>
                  <a:lnTo>
                    <a:pt x="105" y="0"/>
                  </a:lnTo>
                  <a:lnTo>
                    <a:pt x="175" y="9"/>
                  </a:lnTo>
                  <a:lnTo>
                    <a:pt x="70" y="26"/>
                  </a:lnTo>
                </a:path>
              </a:pathLst>
            </a:custGeom>
            <a:solidFill>
              <a:srgbClr val="362C2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01" name="Freeform 401">
              <a:extLst>
                <a:ext uri="{FF2B5EF4-FFF2-40B4-BE49-F238E27FC236}">
                  <a16:creationId xmlns:a16="http://schemas.microsoft.com/office/drawing/2014/main" id="{7045C28B-34EB-BFC5-220D-62A64314FDA5}"/>
                </a:ext>
              </a:extLst>
            </p:cNvPr>
            <p:cNvSpPr>
              <a:spLocks noChangeArrowheads="1"/>
            </p:cNvSpPr>
            <p:nvPr/>
          </p:nvSpPr>
          <p:spPr bwMode="auto">
            <a:xfrm>
              <a:off x="2878138" y="3059113"/>
              <a:ext cx="220662" cy="131762"/>
            </a:xfrm>
            <a:custGeom>
              <a:avLst/>
              <a:gdLst>
                <a:gd name="T0" fmla="*/ 602 w 611"/>
                <a:gd name="T1" fmla="*/ 9 h 368"/>
                <a:gd name="T2" fmla="*/ 602 w 611"/>
                <a:gd name="T3" fmla="*/ 0 h 368"/>
                <a:gd name="T4" fmla="*/ 593 w 611"/>
                <a:gd name="T5" fmla="*/ 0 h 368"/>
                <a:gd name="T6" fmla="*/ 593 w 611"/>
                <a:gd name="T7" fmla="*/ 0 h 368"/>
                <a:gd name="T8" fmla="*/ 585 w 611"/>
                <a:gd name="T9" fmla="*/ 0 h 368"/>
                <a:gd name="T10" fmla="*/ 384 w 611"/>
                <a:gd name="T11" fmla="*/ 45 h 368"/>
                <a:gd name="T12" fmla="*/ 349 w 611"/>
                <a:gd name="T13" fmla="*/ 45 h 368"/>
                <a:gd name="T14" fmla="*/ 235 w 611"/>
                <a:gd name="T15" fmla="*/ 70 h 368"/>
                <a:gd name="T16" fmla="*/ 201 w 611"/>
                <a:gd name="T17" fmla="*/ 79 h 368"/>
                <a:gd name="T18" fmla="*/ 0 w 611"/>
                <a:gd name="T19" fmla="*/ 123 h 368"/>
                <a:gd name="T20" fmla="*/ 9 w 611"/>
                <a:gd name="T21" fmla="*/ 367 h 368"/>
                <a:gd name="T22" fmla="*/ 114 w 611"/>
                <a:gd name="T23" fmla="*/ 350 h 368"/>
                <a:gd name="T24" fmla="*/ 105 w 611"/>
                <a:gd name="T25" fmla="*/ 306 h 368"/>
                <a:gd name="T26" fmla="*/ 114 w 611"/>
                <a:gd name="T27" fmla="*/ 298 h 368"/>
                <a:gd name="T28" fmla="*/ 139 w 611"/>
                <a:gd name="T29" fmla="*/ 289 h 368"/>
                <a:gd name="T30" fmla="*/ 148 w 611"/>
                <a:gd name="T31" fmla="*/ 298 h 368"/>
                <a:gd name="T32" fmla="*/ 148 w 611"/>
                <a:gd name="T33" fmla="*/ 341 h 368"/>
                <a:gd name="T34" fmla="*/ 148 w 611"/>
                <a:gd name="T35" fmla="*/ 341 h 368"/>
                <a:gd name="T36" fmla="*/ 148 w 611"/>
                <a:gd name="T37" fmla="*/ 341 h 368"/>
                <a:gd name="T38" fmla="*/ 148 w 611"/>
                <a:gd name="T39" fmla="*/ 341 h 368"/>
                <a:gd name="T40" fmla="*/ 454 w 611"/>
                <a:gd name="T41" fmla="*/ 271 h 368"/>
                <a:gd name="T42" fmla="*/ 454 w 611"/>
                <a:gd name="T43" fmla="*/ 227 h 368"/>
                <a:gd name="T44" fmla="*/ 454 w 611"/>
                <a:gd name="T45" fmla="*/ 227 h 368"/>
                <a:gd name="T46" fmla="*/ 489 w 611"/>
                <a:gd name="T47" fmla="*/ 219 h 368"/>
                <a:gd name="T48" fmla="*/ 489 w 611"/>
                <a:gd name="T49" fmla="*/ 219 h 368"/>
                <a:gd name="T50" fmla="*/ 497 w 611"/>
                <a:gd name="T51" fmla="*/ 262 h 368"/>
                <a:gd name="T52" fmla="*/ 610 w 611"/>
                <a:gd name="T53" fmla="*/ 245 h 368"/>
                <a:gd name="T54" fmla="*/ 602 w 611"/>
                <a:gd name="T55" fmla="*/ 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1" h="368">
                  <a:moveTo>
                    <a:pt x="602" y="9"/>
                  </a:moveTo>
                  <a:lnTo>
                    <a:pt x="602" y="0"/>
                  </a:lnTo>
                  <a:lnTo>
                    <a:pt x="593" y="0"/>
                  </a:lnTo>
                  <a:lnTo>
                    <a:pt x="593" y="0"/>
                  </a:lnTo>
                  <a:lnTo>
                    <a:pt x="585" y="0"/>
                  </a:lnTo>
                  <a:lnTo>
                    <a:pt x="384" y="45"/>
                  </a:lnTo>
                  <a:lnTo>
                    <a:pt x="349" y="45"/>
                  </a:lnTo>
                  <a:lnTo>
                    <a:pt x="235" y="70"/>
                  </a:lnTo>
                  <a:lnTo>
                    <a:pt x="201" y="79"/>
                  </a:lnTo>
                  <a:lnTo>
                    <a:pt x="0" y="123"/>
                  </a:lnTo>
                  <a:lnTo>
                    <a:pt x="9" y="367"/>
                  </a:lnTo>
                  <a:lnTo>
                    <a:pt x="114" y="350"/>
                  </a:lnTo>
                  <a:lnTo>
                    <a:pt x="105" y="306"/>
                  </a:lnTo>
                  <a:lnTo>
                    <a:pt x="114" y="298"/>
                  </a:lnTo>
                  <a:lnTo>
                    <a:pt x="139" y="289"/>
                  </a:lnTo>
                  <a:lnTo>
                    <a:pt x="148" y="298"/>
                  </a:lnTo>
                  <a:lnTo>
                    <a:pt x="148" y="341"/>
                  </a:lnTo>
                  <a:lnTo>
                    <a:pt x="148" y="341"/>
                  </a:lnTo>
                  <a:lnTo>
                    <a:pt x="148" y="341"/>
                  </a:lnTo>
                  <a:lnTo>
                    <a:pt x="148" y="341"/>
                  </a:lnTo>
                  <a:lnTo>
                    <a:pt x="454" y="271"/>
                  </a:lnTo>
                  <a:lnTo>
                    <a:pt x="454" y="227"/>
                  </a:lnTo>
                  <a:lnTo>
                    <a:pt x="454" y="227"/>
                  </a:lnTo>
                  <a:lnTo>
                    <a:pt x="489" y="219"/>
                  </a:lnTo>
                  <a:lnTo>
                    <a:pt x="489" y="219"/>
                  </a:lnTo>
                  <a:lnTo>
                    <a:pt x="497" y="262"/>
                  </a:lnTo>
                  <a:lnTo>
                    <a:pt x="610" y="245"/>
                  </a:lnTo>
                  <a:lnTo>
                    <a:pt x="602" y="9"/>
                  </a:lnTo>
                </a:path>
              </a:pathLst>
            </a:custGeom>
            <a:solidFill>
              <a:srgbClr val="9B7D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02" name="Freeform 402">
              <a:extLst>
                <a:ext uri="{FF2B5EF4-FFF2-40B4-BE49-F238E27FC236}">
                  <a16:creationId xmlns:a16="http://schemas.microsoft.com/office/drawing/2014/main" id="{42572D5A-C209-7C18-4727-042C22361602}"/>
                </a:ext>
              </a:extLst>
            </p:cNvPr>
            <p:cNvSpPr>
              <a:spLocks noChangeArrowheads="1"/>
            </p:cNvSpPr>
            <p:nvPr/>
          </p:nvSpPr>
          <p:spPr bwMode="auto">
            <a:xfrm>
              <a:off x="2878138" y="3059113"/>
              <a:ext cx="220662" cy="131762"/>
            </a:xfrm>
            <a:custGeom>
              <a:avLst/>
              <a:gdLst>
                <a:gd name="T0" fmla="*/ 602 w 611"/>
                <a:gd name="T1" fmla="*/ 9 h 368"/>
                <a:gd name="T2" fmla="*/ 602 w 611"/>
                <a:gd name="T3" fmla="*/ 0 h 368"/>
                <a:gd name="T4" fmla="*/ 593 w 611"/>
                <a:gd name="T5" fmla="*/ 0 h 368"/>
                <a:gd name="T6" fmla="*/ 593 w 611"/>
                <a:gd name="T7" fmla="*/ 0 h 368"/>
                <a:gd name="T8" fmla="*/ 585 w 611"/>
                <a:gd name="T9" fmla="*/ 0 h 368"/>
                <a:gd name="T10" fmla="*/ 384 w 611"/>
                <a:gd name="T11" fmla="*/ 45 h 368"/>
                <a:gd name="T12" fmla="*/ 349 w 611"/>
                <a:gd name="T13" fmla="*/ 45 h 368"/>
                <a:gd name="T14" fmla="*/ 235 w 611"/>
                <a:gd name="T15" fmla="*/ 70 h 368"/>
                <a:gd name="T16" fmla="*/ 201 w 611"/>
                <a:gd name="T17" fmla="*/ 79 h 368"/>
                <a:gd name="T18" fmla="*/ 0 w 611"/>
                <a:gd name="T19" fmla="*/ 123 h 368"/>
                <a:gd name="T20" fmla="*/ 9 w 611"/>
                <a:gd name="T21" fmla="*/ 367 h 368"/>
                <a:gd name="T22" fmla="*/ 114 w 611"/>
                <a:gd name="T23" fmla="*/ 350 h 368"/>
                <a:gd name="T24" fmla="*/ 105 w 611"/>
                <a:gd name="T25" fmla="*/ 306 h 368"/>
                <a:gd name="T26" fmla="*/ 114 w 611"/>
                <a:gd name="T27" fmla="*/ 298 h 368"/>
                <a:gd name="T28" fmla="*/ 139 w 611"/>
                <a:gd name="T29" fmla="*/ 289 h 368"/>
                <a:gd name="T30" fmla="*/ 148 w 611"/>
                <a:gd name="T31" fmla="*/ 298 h 368"/>
                <a:gd name="T32" fmla="*/ 148 w 611"/>
                <a:gd name="T33" fmla="*/ 341 h 368"/>
                <a:gd name="T34" fmla="*/ 148 w 611"/>
                <a:gd name="T35" fmla="*/ 341 h 368"/>
                <a:gd name="T36" fmla="*/ 148 w 611"/>
                <a:gd name="T37" fmla="*/ 341 h 368"/>
                <a:gd name="T38" fmla="*/ 148 w 611"/>
                <a:gd name="T39" fmla="*/ 341 h 368"/>
                <a:gd name="T40" fmla="*/ 454 w 611"/>
                <a:gd name="T41" fmla="*/ 271 h 368"/>
                <a:gd name="T42" fmla="*/ 454 w 611"/>
                <a:gd name="T43" fmla="*/ 227 h 368"/>
                <a:gd name="T44" fmla="*/ 454 w 611"/>
                <a:gd name="T45" fmla="*/ 227 h 368"/>
                <a:gd name="T46" fmla="*/ 489 w 611"/>
                <a:gd name="T47" fmla="*/ 219 h 368"/>
                <a:gd name="T48" fmla="*/ 489 w 611"/>
                <a:gd name="T49" fmla="*/ 219 h 368"/>
                <a:gd name="T50" fmla="*/ 497 w 611"/>
                <a:gd name="T51" fmla="*/ 262 h 368"/>
                <a:gd name="T52" fmla="*/ 610 w 611"/>
                <a:gd name="T53" fmla="*/ 245 h 368"/>
                <a:gd name="T54" fmla="*/ 602 w 611"/>
                <a:gd name="T55" fmla="*/ 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1" h="368">
                  <a:moveTo>
                    <a:pt x="602" y="9"/>
                  </a:moveTo>
                  <a:lnTo>
                    <a:pt x="602" y="0"/>
                  </a:lnTo>
                  <a:lnTo>
                    <a:pt x="593" y="0"/>
                  </a:lnTo>
                  <a:lnTo>
                    <a:pt x="593" y="0"/>
                  </a:lnTo>
                  <a:lnTo>
                    <a:pt x="585" y="0"/>
                  </a:lnTo>
                  <a:lnTo>
                    <a:pt x="384" y="45"/>
                  </a:lnTo>
                  <a:lnTo>
                    <a:pt x="349" y="45"/>
                  </a:lnTo>
                  <a:lnTo>
                    <a:pt x="235" y="70"/>
                  </a:lnTo>
                  <a:lnTo>
                    <a:pt x="201" y="79"/>
                  </a:lnTo>
                  <a:lnTo>
                    <a:pt x="0" y="123"/>
                  </a:lnTo>
                  <a:lnTo>
                    <a:pt x="9" y="367"/>
                  </a:lnTo>
                  <a:lnTo>
                    <a:pt x="114" y="350"/>
                  </a:lnTo>
                  <a:lnTo>
                    <a:pt x="105" y="306"/>
                  </a:lnTo>
                  <a:lnTo>
                    <a:pt x="114" y="298"/>
                  </a:lnTo>
                  <a:lnTo>
                    <a:pt x="139" y="289"/>
                  </a:lnTo>
                  <a:lnTo>
                    <a:pt x="148" y="298"/>
                  </a:lnTo>
                  <a:lnTo>
                    <a:pt x="148" y="341"/>
                  </a:lnTo>
                  <a:lnTo>
                    <a:pt x="148" y="341"/>
                  </a:lnTo>
                  <a:lnTo>
                    <a:pt x="148" y="341"/>
                  </a:lnTo>
                  <a:lnTo>
                    <a:pt x="148" y="341"/>
                  </a:lnTo>
                  <a:lnTo>
                    <a:pt x="454" y="271"/>
                  </a:lnTo>
                  <a:lnTo>
                    <a:pt x="454" y="227"/>
                  </a:lnTo>
                  <a:lnTo>
                    <a:pt x="454" y="227"/>
                  </a:lnTo>
                  <a:lnTo>
                    <a:pt x="489" y="219"/>
                  </a:lnTo>
                  <a:lnTo>
                    <a:pt x="489" y="219"/>
                  </a:lnTo>
                  <a:lnTo>
                    <a:pt x="497" y="262"/>
                  </a:lnTo>
                  <a:lnTo>
                    <a:pt x="610" y="245"/>
                  </a:lnTo>
                  <a:lnTo>
                    <a:pt x="602" y="9"/>
                  </a:lnTo>
                </a:path>
              </a:pathLst>
            </a:custGeom>
            <a:solidFill>
              <a:srgbClr val="9B7D5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03" name="Freeform 403">
              <a:extLst>
                <a:ext uri="{FF2B5EF4-FFF2-40B4-BE49-F238E27FC236}">
                  <a16:creationId xmlns:a16="http://schemas.microsoft.com/office/drawing/2014/main" id="{0CF87AD7-BFE3-B396-0117-29B163E7B5B3}"/>
                </a:ext>
              </a:extLst>
            </p:cNvPr>
            <p:cNvSpPr>
              <a:spLocks noChangeArrowheads="1"/>
            </p:cNvSpPr>
            <p:nvPr/>
          </p:nvSpPr>
          <p:spPr bwMode="auto">
            <a:xfrm>
              <a:off x="3092450" y="3059113"/>
              <a:ext cx="3175" cy="3175"/>
            </a:xfrm>
            <a:custGeom>
              <a:avLst/>
              <a:gdLst>
                <a:gd name="T0" fmla="*/ 0 w 10"/>
                <a:gd name="T1" fmla="*/ 0 h 10"/>
                <a:gd name="T2" fmla="*/ 0 w 10"/>
                <a:gd name="T3" fmla="*/ 0 h 10"/>
                <a:gd name="T4" fmla="*/ 9 w 10"/>
                <a:gd name="T5" fmla="*/ 9 h 10"/>
                <a:gd name="T6" fmla="*/ 9 w 10"/>
                <a:gd name="T7" fmla="*/ 9 h 10"/>
                <a:gd name="T8" fmla="*/ 9 w 10"/>
                <a:gd name="T9" fmla="*/ 0 h 10"/>
                <a:gd name="T10" fmla="*/ 0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0" y="0"/>
                  </a:moveTo>
                  <a:lnTo>
                    <a:pt x="0" y="0"/>
                  </a:lnTo>
                  <a:lnTo>
                    <a:pt x="9" y="9"/>
                  </a:lnTo>
                  <a:lnTo>
                    <a:pt x="9" y="9"/>
                  </a:lnTo>
                  <a:lnTo>
                    <a:pt x="9" y="0"/>
                  </a:lnTo>
                  <a:lnTo>
                    <a:pt x="0" y="0"/>
                  </a:lnTo>
                </a:path>
              </a:pathLst>
            </a:custGeom>
            <a:solidFill>
              <a:srgbClr val="946F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04" name="Freeform 404">
              <a:extLst>
                <a:ext uri="{FF2B5EF4-FFF2-40B4-BE49-F238E27FC236}">
                  <a16:creationId xmlns:a16="http://schemas.microsoft.com/office/drawing/2014/main" id="{15F8545B-7861-FD4E-9639-D6D8ADF49B9F}"/>
                </a:ext>
              </a:extLst>
            </p:cNvPr>
            <p:cNvSpPr>
              <a:spLocks noChangeArrowheads="1"/>
            </p:cNvSpPr>
            <p:nvPr/>
          </p:nvSpPr>
          <p:spPr bwMode="auto">
            <a:xfrm>
              <a:off x="3092450" y="3059113"/>
              <a:ext cx="3175" cy="3175"/>
            </a:xfrm>
            <a:custGeom>
              <a:avLst/>
              <a:gdLst>
                <a:gd name="T0" fmla="*/ 0 w 10"/>
                <a:gd name="T1" fmla="*/ 0 h 10"/>
                <a:gd name="T2" fmla="*/ 0 w 10"/>
                <a:gd name="T3" fmla="*/ 0 h 10"/>
                <a:gd name="T4" fmla="*/ 9 w 10"/>
                <a:gd name="T5" fmla="*/ 9 h 10"/>
                <a:gd name="T6" fmla="*/ 9 w 10"/>
                <a:gd name="T7" fmla="*/ 9 h 10"/>
                <a:gd name="T8" fmla="*/ 9 w 10"/>
                <a:gd name="T9" fmla="*/ 0 h 10"/>
                <a:gd name="T10" fmla="*/ 0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0" y="0"/>
                  </a:moveTo>
                  <a:lnTo>
                    <a:pt x="0" y="0"/>
                  </a:lnTo>
                  <a:lnTo>
                    <a:pt x="9" y="9"/>
                  </a:lnTo>
                  <a:lnTo>
                    <a:pt x="9" y="9"/>
                  </a:lnTo>
                  <a:lnTo>
                    <a:pt x="9" y="0"/>
                  </a:lnTo>
                  <a:lnTo>
                    <a:pt x="0" y="0"/>
                  </a:lnTo>
                </a:path>
              </a:pathLst>
            </a:custGeom>
            <a:solidFill>
              <a:srgbClr val="946F4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05" name="Picture 405">
              <a:extLst>
                <a:ext uri="{FF2B5EF4-FFF2-40B4-BE49-F238E27FC236}">
                  <a16:creationId xmlns:a16="http://schemas.microsoft.com/office/drawing/2014/main" id="{C2AA4A6C-4E65-ACD4-B413-3F5377177807}"/>
                </a:ext>
              </a:extLst>
            </p:cNvPr>
            <p:cNvPicPr>
              <a:picLocks noChangeAspect="1" noChangeArrowheads="1"/>
            </p:cNvPicPr>
            <p:nvPr/>
          </p:nvPicPr>
          <p:blipFill>
            <a:blip r:embed="rId61">
              <a:extLst>
                <a:ext uri="{28A0092B-C50C-407E-A947-70E740481C1C}">
                  <a14:useLocalDpi xmlns:a14="http://schemas.microsoft.com/office/drawing/2010/main"/>
                </a:ext>
              </a:extLst>
            </a:blip>
            <a:srcRect/>
            <a:stretch>
              <a:fillRect/>
            </a:stretch>
          </p:blipFill>
          <p:spPr bwMode="auto">
            <a:xfrm>
              <a:off x="3051175" y="3041650"/>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6" name="Picture 406">
              <a:extLst>
                <a:ext uri="{FF2B5EF4-FFF2-40B4-BE49-F238E27FC236}">
                  <a16:creationId xmlns:a16="http://schemas.microsoft.com/office/drawing/2014/main" id="{9E994474-D3AE-31E4-926E-B78E07DF675E}"/>
                </a:ext>
              </a:extLst>
            </p:cNvPr>
            <p:cNvPicPr>
              <a:picLocks noChangeAspect="1" noChangeArrowheads="1"/>
            </p:cNvPicPr>
            <p:nvPr/>
          </p:nvPicPr>
          <p:blipFill>
            <a:blip r:embed="rId62">
              <a:extLst>
                <a:ext uri="{28A0092B-C50C-407E-A947-70E740481C1C}">
                  <a14:useLocalDpi xmlns:a14="http://schemas.microsoft.com/office/drawing/2010/main"/>
                </a:ext>
              </a:extLst>
            </a:blip>
            <a:srcRect/>
            <a:stretch>
              <a:fillRect/>
            </a:stretch>
          </p:blipFill>
          <p:spPr bwMode="auto">
            <a:xfrm>
              <a:off x="3051175" y="3041650"/>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7" name="Picture 407">
              <a:extLst>
                <a:ext uri="{FF2B5EF4-FFF2-40B4-BE49-F238E27FC236}">
                  <a16:creationId xmlns:a16="http://schemas.microsoft.com/office/drawing/2014/main" id="{991B8E00-84E3-A71B-03F0-6FF606C527E6}"/>
                </a:ext>
              </a:extLst>
            </p:cNvPr>
            <p:cNvPicPr>
              <a:picLocks noChangeAspect="1" noChangeArrowheads="1"/>
            </p:cNvPicPr>
            <p:nvPr/>
          </p:nvPicPr>
          <p:blipFill>
            <a:blip r:embed="rId63">
              <a:extLst>
                <a:ext uri="{28A0092B-C50C-407E-A947-70E740481C1C}">
                  <a14:useLocalDpi xmlns:a14="http://schemas.microsoft.com/office/drawing/2010/main"/>
                </a:ext>
              </a:extLst>
            </a:blip>
            <a:srcRect/>
            <a:stretch>
              <a:fillRect/>
            </a:stretch>
          </p:blipFill>
          <p:spPr bwMode="auto">
            <a:xfrm>
              <a:off x="3051175" y="3041650"/>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8" name="Freeform 408">
              <a:extLst>
                <a:ext uri="{FF2B5EF4-FFF2-40B4-BE49-F238E27FC236}">
                  <a16:creationId xmlns:a16="http://schemas.microsoft.com/office/drawing/2014/main" id="{DB1E6266-A227-3FD7-F191-6103FFF226E6}"/>
                </a:ext>
              </a:extLst>
            </p:cNvPr>
            <p:cNvSpPr>
              <a:spLocks noChangeArrowheads="1"/>
            </p:cNvSpPr>
            <p:nvPr/>
          </p:nvSpPr>
          <p:spPr bwMode="auto">
            <a:xfrm>
              <a:off x="3054350" y="3163888"/>
              <a:ext cx="3175" cy="3175"/>
            </a:xfrm>
            <a:custGeom>
              <a:avLst/>
              <a:gdLst>
                <a:gd name="T0" fmla="*/ 8 w 9"/>
                <a:gd name="T1" fmla="*/ 0 h 10"/>
                <a:gd name="T2" fmla="*/ 8 w 9"/>
                <a:gd name="T3" fmla="*/ 0 h 10"/>
                <a:gd name="T4" fmla="*/ 8 w 9"/>
                <a:gd name="T5" fmla="*/ 0 h 10"/>
                <a:gd name="T6" fmla="*/ 8 w 9"/>
                <a:gd name="T7" fmla="*/ 9 h 10"/>
                <a:gd name="T8" fmla="*/ 0 w 9"/>
                <a:gd name="T9" fmla="*/ 9 h 10"/>
                <a:gd name="T10" fmla="*/ 0 w 9"/>
                <a:gd name="T11" fmla="*/ 9 h 10"/>
                <a:gd name="T12" fmla="*/ 0 w 9"/>
                <a:gd name="T13" fmla="*/ 0 h 10"/>
                <a:gd name="T14" fmla="*/ 8 w 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8" y="0"/>
                  </a:moveTo>
                  <a:lnTo>
                    <a:pt x="8" y="0"/>
                  </a:lnTo>
                  <a:lnTo>
                    <a:pt x="8" y="0"/>
                  </a:lnTo>
                  <a:lnTo>
                    <a:pt x="8" y="9"/>
                  </a:lnTo>
                  <a:lnTo>
                    <a:pt x="0" y="9"/>
                  </a:lnTo>
                  <a:lnTo>
                    <a:pt x="0" y="9"/>
                  </a:lnTo>
                  <a:lnTo>
                    <a:pt x="0" y="0"/>
                  </a:lnTo>
                  <a:lnTo>
                    <a:pt x="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09" name="Freeform 409">
              <a:extLst>
                <a:ext uri="{FF2B5EF4-FFF2-40B4-BE49-F238E27FC236}">
                  <a16:creationId xmlns:a16="http://schemas.microsoft.com/office/drawing/2014/main" id="{FBADD01C-2354-B444-3471-70A553F9BECB}"/>
                </a:ext>
              </a:extLst>
            </p:cNvPr>
            <p:cNvSpPr>
              <a:spLocks noChangeArrowheads="1"/>
            </p:cNvSpPr>
            <p:nvPr/>
          </p:nvSpPr>
          <p:spPr bwMode="auto">
            <a:xfrm>
              <a:off x="3054350" y="3148013"/>
              <a:ext cx="44450" cy="9525"/>
            </a:xfrm>
            <a:custGeom>
              <a:avLst/>
              <a:gdLst>
                <a:gd name="T0" fmla="*/ 8 w 122"/>
                <a:gd name="T1" fmla="*/ 17 h 27"/>
                <a:gd name="T2" fmla="*/ 121 w 122"/>
                <a:gd name="T3" fmla="*/ 0 h 27"/>
                <a:gd name="T4" fmla="*/ 121 w 122"/>
                <a:gd name="T5" fmla="*/ 0 h 27"/>
                <a:gd name="T6" fmla="*/ 0 w 122"/>
                <a:gd name="T7" fmla="*/ 26 h 27"/>
                <a:gd name="T8" fmla="*/ 0 w 122"/>
                <a:gd name="T9" fmla="*/ 26 h 27"/>
                <a:gd name="T10" fmla="*/ 0 w 122"/>
                <a:gd name="T11" fmla="*/ 26 h 27"/>
                <a:gd name="T12" fmla="*/ 8 w 122"/>
                <a:gd name="T13" fmla="*/ 17 h 27"/>
              </a:gdLst>
              <a:ahLst/>
              <a:cxnLst>
                <a:cxn ang="0">
                  <a:pos x="T0" y="T1"/>
                </a:cxn>
                <a:cxn ang="0">
                  <a:pos x="T2" y="T3"/>
                </a:cxn>
                <a:cxn ang="0">
                  <a:pos x="T4" y="T5"/>
                </a:cxn>
                <a:cxn ang="0">
                  <a:pos x="T6" y="T7"/>
                </a:cxn>
                <a:cxn ang="0">
                  <a:pos x="T8" y="T9"/>
                </a:cxn>
                <a:cxn ang="0">
                  <a:pos x="T10" y="T11"/>
                </a:cxn>
                <a:cxn ang="0">
                  <a:pos x="T12" y="T13"/>
                </a:cxn>
              </a:cxnLst>
              <a:rect l="0" t="0" r="r" b="b"/>
              <a:pathLst>
                <a:path w="122" h="27">
                  <a:moveTo>
                    <a:pt x="8" y="17"/>
                  </a:moveTo>
                  <a:lnTo>
                    <a:pt x="121" y="0"/>
                  </a:lnTo>
                  <a:lnTo>
                    <a:pt x="121" y="0"/>
                  </a:lnTo>
                  <a:lnTo>
                    <a:pt x="0" y="26"/>
                  </a:lnTo>
                  <a:lnTo>
                    <a:pt x="0" y="26"/>
                  </a:lnTo>
                  <a:lnTo>
                    <a:pt x="0" y="26"/>
                  </a:lnTo>
                  <a:lnTo>
                    <a:pt x="8" y="17"/>
                  </a:lnTo>
                </a:path>
              </a:pathLst>
            </a:custGeom>
            <a:solidFill>
              <a:srgbClr val="4E3F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0" name="Freeform 410">
              <a:extLst>
                <a:ext uri="{FF2B5EF4-FFF2-40B4-BE49-F238E27FC236}">
                  <a16:creationId xmlns:a16="http://schemas.microsoft.com/office/drawing/2014/main" id="{DB9B0CC2-ABDB-443C-478D-5107EAF2E0EC}"/>
                </a:ext>
              </a:extLst>
            </p:cNvPr>
            <p:cNvSpPr>
              <a:spLocks noChangeArrowheads="1"/>
            </p:cNvSpPr>
            <p:nvPr/>
          </p:nvSpPr>
          <p:spPr bwMode="auto">
            <a:xfrm>
              <a:off x="3044825" y="3163888"/>
              <a:ext cx="9525" cy="3175"/>
            </a:xfrm>
            <a:custGeom>
              <a:avLst/>
              <a:gdLst>
                <a:gd name="T0" fmla="*/ 18 w 28"/>
                <a:gd name="T1" fmla="*/ 0 h 10"/>
                <a:gd name="T2" fmla="*/ 27 w 28"/>
                <a:gd name="T3" fmla="*/ 0 h 10"/>
                <a:gd name="T4" fmla="*/ 18 w 28"/>
                <a:gd name="T5" fmla="*/ 0 h 10"/>
                <a:gd name="T6" fmla="*/ 9 w 28"/>
                <a:gd name="T7" fmla="*/ 9 h 10"/>
                <a:gd name="T8" fmla="*/ 0 w 28"/>
                <a:gd name="T9" fmla="*/ 9 h 10"/>
                <a:gd name="T10" fmla="*/ 9 w 28"/>
                <a:gd name="T11" fmla="*/ 9 h 10"/>
                <a:gd name="T12" fmla="*/ 18 w 2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18" y="0"/>
                  </a:moveTo>
                  <a:lnTo>
                    <a:pt x="27" y="0"/>
                  </a:lnTo>
                  <a:lnTo>
                    <a:pt x="18" y="0"/>
                  </a:lnTo>
                  <a:lnTo>
                    <a:pt x="9" y="9"/>
                  </a:lnTo>
                  <a:lnTo>
                    <a:pt x="0" y="9"/>
                  </a:lnTo>
                  <a:lnTo>
                    <a:pt x="9" y="9"/>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1" name="Freeform 411">
              <a:extLst>
                <a:ext uri="{FF2B5EF4-FFF2-40B4-BE49-F238E27FC236}">
                  <a16:creationId xmlns:a16="http://schemas.microsoft.com/office/drawing/2014/main" id="{19D1850B-AB19-DA7F-4183-E8EFB5AA1E22}"/>
                </a:ext>
              </a:extLst>
            </p:cNvPr>
            <p:cNvSpPr>
              <a:spLocks noChangeArrowheads="1"/>
            </p:cNvSpPr>
            <p:nvPr/>
          </p:nvSpPr>
          <p:spPr bwMode="auto">
            <a:xfrm>
              <a:off x="3044825" y="3163888"/>
              <a:ext cx="9525" cy="1587"/>
            </a:xfrm>
            <a:custGeom>
              <a:avLst/>
              <a:gdLst>
                <a:gd name="T0" fmla="*/ 18 w 28"/>
                <a:gd name="T1" fmla="*/ 0 h 1"/>
                <a:gd name="T2" fmla="*/ 27 w 28"/>
                <a:gd name="T3" fmla="*/ 0 h 1"/>
                <a:gd name="T4" fmla="*/ 18 w 28"/>
                <a:gd name="T5" fmla="*/ 0 h 1"/>
                <a:gd name="T6" fmla="*/ 0 w 28"/>
                <a:gd name="T7" fmla="*/ 0 h 1"/>
                <a:gd name="T8" fmla="*/ 0 w 28"/>
                <a:gd name="T9" fmla="*/ 0 h 1"/>
                <a:gd name="T10" fmla="*/ 0 w 28"/>
                <a:gd name="T11" fmla="*/ 0 h 1"/>
                <a:gd name="T12" fmla="*/ 18 w 2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8" h="1">
                  <a:moveTo>
                    <a:pt x="18" y="0"/>
                  </a:moveTo>
                  <a:lnTo>
                    <a:pt x="27" y="0"/>
                  </a:lnTo>
                  <a:lnTo>
                    <a:pt x="18" y="0"/>
                  </a:lnTo>
                  <a:lnTo>
                    <a:pt x="0" y="0"/>
                  </a:lnTo>
                  <a:lnTo>
                    <a:pt x="0" y="0"/>
                  </a:lnTo>
                  <a:lnTo>
                    <a:pt x="0" y="0"/>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2" name="Freeform 412">
              <a:extLst>
                <a:ext uri="{FF2B5EF4-FFF2-40B4-BE49-F238E27FC236}">
                  <a16:creationId xmlns:a16="http://schemas.microsoft.com/office/drawing/2014/main" id="{1B332230-6098-2F97-13B8-B468B62C57EB}"/>
                </a:ext>
              </a:extLst>
            </p:cNvPr>
            <p:cNvSpPr>
              <a:spLocks noChangeArrowheads="1"/>
            </p:cNvSpPr>
            <p:nvPr/>
          </p:nvSpPr>
          <p:spPr bwMode="auto">
            <a:xfrm>
              <a:off x="3044825" y="3154363"/>
              <a:ext cx="6350" cy="3175"/>
            </a:xfrm>
            <a:custGeom>
              <a:avLst/>
              <a:gdLst>
                <a:gd name="T0" fmla="*/ 18 w 19"/>
                <a:gd name="T1" fmla="*/ 0 h 10"/>
                <a:gd name="T2" fmla="*/ 18 w 19"/>
                <a:gd name="T3" fmla="*/ 9 h 10"/>
                <a:gd name="T4" fmla="*/ 18 w 19"/>
                <a:gd name="T5" fmla="*/ 9 h 10"/>
                <a:gd name="T6" fmla="*/ 0 w 19"/>
                <a:gd name="T7" fmla="*/ 9 h 10"/>
                <a:gd name="T8" fmla="*/ 0 w 19"/>
                <a:gd name="T9" fmla="*/ 9 h 10"/>
                <a:gd name="T10" fmla="*/ 0 w 19"/>
                <a:gd name="T11" fmla="*/ 9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9"/>
                  </a:lnTo>
                  <a:lnTo>
                    <a:pt x="18" y="9"/>
                  </a:lnTo>
                  <a:lnTo>
                    <a:pt x="0" y="9"/>
                  </a:lnTo>
                  <a:lnTo>
                    <a:pt x="0" y="9"/>
                  </a:lnTo>
                  <a:lnTo>
                    <a:pt x="0" y="9"/>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3" name="Freeform 413">
              <a:extLst>
                <a:ext uri="{FF2B5EF4-FFF2-40B4-BE49-F238E27FC236}">
                  <a16:creationId xmlns:a16="http://schemas.microsoft.com/office/drawing/2014/main" id="{183B5897-9C7B-2FC3-E2C3-BAFF55D15681}"/>
                </a:ext>
              </a:extLst>
            </p:cNvPr>
            <p:cNvSpPr>
              <a:spLocks noChangeArrowheads="1"/>
            </p:cNvSpPr>
            <p:nvPr/>
          </p:nvSpPr>
          <p:spPr bwMode="auto">
            <a:xfrm>
              <a:off x="3044825" y="3154363"/>
              <a:ext cx="6350" cy="1587"/>
            </a:xfrm>
            <a:custGeom>
              <a:avLst/>
              <a:gdLst>
                <a:gd name="T0" fmla="*/ 18 w 19"/>
                <a:gd name="T1" fmla="*/ 0 h 1"/>
                <a:gd name="T2" fmla="*/ 18 w 19"/>
                <a:gd name="T3" fmla="*/ 0 h 1"/>
                <a:gd name="T4" fmla="*/ 18 w 19"/>
                <a:gd name="T5" fmla="*/ 0 h 1"/>
                <a:gd name="T6" fmla="*/ 0 w 19"/>
                <a:gd name="T7" fmla="*/ 0 h 1"/>
                <a:gd name="T8" fmla="*/ 0 w 19"/>
                <a:gd name="T9" fmla="*/ 0 h 1"/>
                <a:gd name="T10" fmla="*/ 0 w 19"/>
                <a:gd name="T11" fmla="*/ 0 h 1"/>
                <a:gd name="T12" fmla="*/ 18 w 1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9" h="1">
                  <a:moveTo>
                    <a:pt x="18" y="0"/>
                  </a:moveTo>
                  <a:lnTo>
                    <a:pt x="18" y="0"/>
                  </a:lnTo>
                  <a:lnTo>
                    <a:pt x="18" y="0"/>
                  </a:lnTo>
                  <a:lnTo>
                    <a:pt x="0" y="0"/>
                  </a:lnTo>
                  <a:lnTo>
                    <a:pt x="0" y="0"/>
                  </a:lnTo>
                  <a:lnTo>
                    <a:pt x="0" y="0"/>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4" name="Freeform 414">
              <a:extLst>
                <a:ext uri="{FF2B5EF4-FFF2-40B4-BE49-F238E27FC236}">
                  <a16:creationId xmlns:a16="http://schemas.microsoft.com/office/drawing/2014/main" id="{10188EF0-B32B-472B-C665-9CBAB1082338}"/>
                </a:ext>
              </a:extLst>
            </p:cNvPr>
            <p:cNvSpPr>
              <a:spLocks noChangeArrowheads="1"/>
            </p:cNvSpPr>
            <p:nvPr/>
          </p:nvSpPr>
          <p:spPr bwMode="auto">
            <a:xfrm>
              <a:off x="3044825" y="3151188"/>
              <a:ext cx="6350" cy="1587"/>
            </a:xfrm>
            <a:custGeom>
              <a:avLst/>
              <a:gdLst>
                <a:gd name="T0" fmla="*/ 18 w 19"/>
                <a:gd name="T1" fmla="*/ 0 h 1"/>
                <a:gd name="T2" fmla="*/ 18 w 19"/>
                <a:gd name="T3" fmla="*/ 0 h 1"/>
                <a:gd name="T4" fmla="*/ 18 w 19"/>
                <a:gd name="T5" fmla="*/ 0 h 1"/>
                <a:gd name="T6" fmla="*/ 0 w 19"/>
                <a:gd name="T7" fmla="*/ 0 h 1"/>
                <a:gd name="T8" fmla="*/ 0 w 19"/>
                <a:gd name="T9" fmla="*/ 0 h 1"/>
                <a:gd name="T10" fmla="*/ 0 w 19"/>
                <a:gd name="T11" fmla="*/ 0 h 1"/>
                <a:gd name="T12" fmla="*/ 18 w 1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9" h="1">
                  <a:moveTo>
                    <a:pt x="18" y="0"/>
                  </a:moveTo>
                  <a:lnTo>
                    <a:pt x="18" y="0"/>
                  </a:lnTo>
                  <a:lnTo>
                    <a:pt x="18" y="0"/>
                  </a:lnTo>
                  <a:lnTo>
                    <a:pt x="0" y="0"/>
                  </a:lnTo>
                  <a:lnTo>
                    <a:pt x="0" y="0"/>
                  </a:lnTo>
                  <a:lnTo>
                    <a:pt x="0" y="0"/>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5" name="Freeform 415">
              <a:extLst>
                <a:ext uri="{FF2B5EF4-FFF2-40B4-BE49-F238E27FC236}">
                  <a16:creationId xmlns:a16="http://schemas.microsoft.com/office/drawing/2014/main" id="{DEAE5094-72CC-C3F8-078C-9257E1B0B3F2}"/>
                </a:ext>
              </a:extLst>
            </p:cNvPr>
            <p:cNvSpPr>
              <a:spLocks noChangeArrowheads="1"/>
            </p:cNvSpPr>
            <p:nvPr/>
          </p:nvSpPr>
          <p:spPr bwMode="auto">
            <a:xfrm>
              <a:off x="3044825" y="3148013"/>
              <a:ext cx="6350" cy="3175"/>
            </a:xfrm>
            <a:custGeom>
              <a:avLst/>
              <a:gdLst>
                <a:gd name="T0" fmla="*/ 18 w 19"/>
                <a:gd name="T1" fmla="*/ 0 h 9"/>
                <a:gd name="T2" fmla="*/ 18 w 19"/>
                <a:gd name="T3" fmla="*/ 0 h 9"/>
                <a:gd name="T4" fmla="*/ 18 w 19"/>
                <a:gd name="T5" fmla="*/ 0 h 9"/>
                <a:gd name="T6" fmla="*/ 0 w 19"/>
                <a:gd name="T7" fmla="*/ 8 h 9"/>
                <a:gd name="T8" fmla="*/ 0 w 19"/>
                <a:gd name="T9" fmla="*/ 8 h 9"/>
                <a:gd name="T10" fmla="*/ 0 w 19"/>
                <a:gd name="T11" fmla="*/ 8 h 9"/>
                <a:gd name="T12" fmla="*/ 18 w 1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18" y="0"/>
                  </a:moveTo>
                  <a:lnTo>
                    <a:pt x="18" y="0"/>
                  </a:lnTo>
                  <a:lnTo>
                    <a:pt x="18" y="0"/>
                  </a:lnTo>
                  <a:lnTo>
                    <a:pt x="0" y="8"/>
                  </a:lnTo>
                  <a:lnTo>
                    <a:pt x="0" y="8"/>
                  </a:lnTo>
                  <a:lnTo>
                    <a:pt x="0" y="8"/>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6" name="Freeform 416">
              <a:extLst>
                <a:ext uri="{FF2B5EF4-FFF2-40B4-BE49-F238E27FC236}">
                  <a16:creationId xmlns:a16="http://schemas.microsoft.com/office/drawing/2014/main" id="{FD25E76F-F57F-E470-4EC8-1993E7700A9D}"/>
                </a:ext>
              </a:extLst>
            </p:cNvPr>
            <p:cNvSpPr>
              <a:spLocks noChangeArrowheads="1"/>
            </p:cNvSpPr>
            <p:nvPr/>
          </p:nvSpPr>
          <p:spPr bwMode="auto">
            <a:xfrm>
              <a:off x="3044825" y="3148013"/>
              <a:ext cx="6350" cy="1587"/>
            </a:xfrm>
            <a:custGeom>
              <a:avLst/>
              <a:gdLst>
                <a:gd name="T0" fmla="*/ 18 w 19"/>
                <a:gd name="T1" fmla="*/ 0 h 1"/>
                <a:gd name="T2" fmla="*/ 18 w 19"/>
                <a:gd name="T3" fmla="*/ 0 h 1"/>
                <a:gd name="T4" fmla="*/ 18 w 19"/>
                <a:gd name="T5" fmla="*/ 0 h 1"/>
                <a:gd name="T6" fmla="*/ 0 w 19"/>
                <a:gd name="T7" fmla="*/ 0 h 1"/>
                <a:gd name="T8" fmla="*/ 0 w 19"/>
                <a:gd name="T9" fmla="*/ 0 h 1"/>
                <a:gd name="T10" fmla="*/ 0 w 19"/>
                <a:gd name="T11" fmla="*/ 0 h 1"/>
                <a:gd name="T12" fmla="*/ 18 w 1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9" h="1">
                  <a:moveTo>
                    <a:pt x="18" y="0"/>
                  </a:moveTo>
                  <a:lnTo>
                    <a:pt x="18" y="0"/>
                  </a:lnTo>
                  <a:lnTo>
                    <a:pt x="18" y="0"/>
                  </a:lnTo>
                  <a:lnTo>
                    <a:pt x="0" y="0"/>
                  </a:lnTo>
                  <a:lnTo>
                    <a:pt x="0" y="0"/>
                  </a:lnTo>
                  <a:lnTo>
                    <a:pt x="0" y="0"/>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7" name="Freeform 417">
              <a:extLst>
                <a:ext uri="{FF2B5EF4-FFF2-40B4-BE49-F238E27FC236}">
                  <a16:creationId xmlns:a16="http://schemas.microsoft.com/office/drawing/2014/main" id="{20CA1107-C118-F3A4-1862-0A1ED2E44AEB}"/>
                </a:ext>
              </a:extLst>
            </p:cNvPr>
            <p:cNvSpPr>
              <a:spLocks noChangeArrowheads="1"/>
            </p:cNvSpPr>
            <p:nvPr/>
          </p:nvSpPr>
          <p:spPr bwMode="auto">
            <a:xfrm>
              <a:off x="3044825" y="3144838"/>
              <a:ext cx="6350" cy="3175"/>
            </a:xfrm>
            <a:custGeom>
              <a:avLst/>
              <a:gdLst>
                <a:gd name="T0" fmla="*/ 18 w 19"/>
                <a:gd name="T1" fmla="*/ 0 h 10"/>
                <a:gd name="T2" fmla="*/ 18 w 19"/>
                <a:gd name="T3" fmla="*/ 0 h 10"/>
                <a:gd name="T4" fmla="*/ 18 w 19"/>
                <a:gd name="T5" fmla="*/ 9 h 10"/>
                <a:gd name="T6" fmla="*/ 0 w 19"/>
                <a:gd name="T7" fmla="*/ 9 h 10"/>
                <a:gd name="T8" fmla="*/ 0 w 19"/>
                <a:gd name="T9" fmla="*/ 9 h 10"/>
                <a:gd name="T10" fmla="*/ 0 w 19"/>
                <a:gd name="T11" fmla="*/ 9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0"/>
                  </a:lnTo>
                  <a:lnTo>
                    <a:pt x="18" y="9"/>
                  </a:lnTo>
                  <a:lnTo>
                    <a:pt x="0" y="9"/>
                  </a:lnTo>
                  <a:lnTo>
                    <a:pt x="0" y="9"/>
                  </a:lnTo>
                  <a:lnTo>
                    <a:pt x="0" y="9"/>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18" name="Freeform 418">
              <a:extLst>
                <a:ext uri="{FF2B5EF4-FFF2-40B4-BE49-F238E27FC236}">
                  <a16:creationId xmlns:a16="http://schemas.microsoft.com/office/drawing/2014/main" id="{A8087E8B-D45C-321B-7767-6D823E1E313A}"/>
                </a:ext>
              </a:extLst>
            </p:cNvPr>
            <p:cNvSpPr>
              <a:spLocks noChangeArrowheads="1"/>
            </p:cNvSpPr>
            <p:nvPr/>
          </p:nvSpPr>
          <p:spPr bwMode="auto">
            <a:xfrm>
              <a:off x="3044825" y="3144838"/>
              <a:ext cx="6350" cy="3175"/>
            </a:xfrm>
            <a:custGeom>
              <a:avLst/>
              <a:gdLst>
                <a:gd name="T0" fmla="*/ 18 w 19"/>
                <a:gd name="T1" fmla="*/ 0 h 10"/>
                <a:gd name="T2" fmla="*/ 18 w 19"/>
                <a:gd name="T3" fmla="*/ 0 h 10"/>
                <a:gd name="T4" fmla="*/ 18 w 19"/>
                <a:gd name="T5" fmla="*/ 0 h 10"/>
                <a:gd name="T6" fmla="*/ 0 w 19"/>
                <a:gd name="T7" fmla="*/ 9 h 10"/>
                <a:gd name="T8" fmla="*/ 0 w 19"/>
                <a:gd name="T9" fmla="*/ 0 h 10"/>
                <a:gd name="T10" fmla="*/ 0 w 19"/>
                <a:gd name="T11" fmla="*/ 0 h 10"/>
                <a:gd name="T12" fmla="*/ 18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8" y="0"/>
                  </a:moveTo>
                  <a:lnTo>
                    <a:pt x="18" y="0"/>
                  </a:lnTo>
                  <a:lnTo>
                    <a:pt x="18" y="0"/>
                  </a:lnTo>
                  <a:lnTo>
                    <a:pt x="0" y="9"/>
                  </a:lnTo>
                  <a:lnTo>
                    <a:pt x="0" y="0"/>
                  </a:lnTo>
                  <a:lnTo>
                    <a:pt x="0" y="0"/>
                  </a:lnTo>
                  <a:lnTo>
                    <a:pt x="1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19" name="Picture 419">
              <a:extLst>
                <a:ext uri="{FF2B5EF4-FFF2-40B4-BE49-F238E27FC236}">
                  <a16:creationId xmlns:a16="http://schemas.microsoft.com/office/drawing/2014/main" id="{2CA5AE05-6919-0E3A-84C7-83CB8E6EEE71}"/>
                </a:ext>
              </a:extLst>
            </p:cNvPr>
            <p:cNvPicPr>
              <a:picLocks noChangeAspect="1" noChangeArrowheads="1"/>
            </p:cNvPicPr>
            <p:nvPr/>
          </p:nvPicPr>
          <p:blipFill>
            <a:blip r:embed="rId64">
              <a:extLst>
                <a:ext uri="{28A0092B-C50C-407E-A947-70E740481C1C}">
                  <a14:useLocalDpi xmlns:a14="http://schemas.microsoft.com/office/drawing/2010/main"/>
                </a:ext>
              </a:extLst>
            </a:blip>
            <a:srcRect/>
            <a:stretch>
              <a:fillRect/>
            </a:stretch>
          </p:blipFill>
          <p:spPr bwMode="auto">
            <a:xfrm>
              <a:off x="3003550" y="315118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20" name="Picture 420">
              <a:extLst>
                <a:ext uri="{FF2B5EF4-FFF2-40B4-BE49-F238E27FC236}">
                  <a16:creationId xmlns:a16="http://schemas.microsoft.com/office/drawing/2014/main" id="{D1DE27CC-55DE-4C59-CCC9-4D7732B01CCC}"/>
                </a:ext>
              </a:extLst>
            </p:cNvPr>
            <p:cNvPicPr>
              <a:picLocks noChangeAspect="1" noChangeArrowheads="1"/>
            </p:cNvPicPr>
            <p:nvPr/>
          </p:nvPicPr>
          <p:blipFill>
            <a:blip r:embed="rId65">
              <a:extLst>
                <a:ext uri="{28A0092B-C50C-407E-A947-70E740481C1C}">
                  <a14:useLocalDpi xmlns:a14="http://schemas.microsoft.com/office/drawing/2010/main"/>
                </a:ext>
              </a:extLst>
            </a:blip>
            <a:srcRect/>
            <a:stretch>
              <a:fillRect/>
            </a:stretch>
          </p:blipFill>
          <p:spPr bwMode="auto">
            <a:xfrm>
              <a:off x="3003550" y="3151188"/>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21" name="Picture 421">
              <a:extLst>
                <a:ext uri="{FF2B5EF4-FFF2-40B4-BE49-F238E27FC236}">
                  <a16:creationId xmlns:a16="http://schemas.microsoft.com/office/drawing/2014/main" id="{9DA83EE7-B8D5-D869-5D9C-B23B037EEE49}"/>
                </a:ext>
              </a:extLst>
            </p:cNvPr>
            <p:cNvPicPr>
              <a:picLocks noChangeAspect="1" noChangeArrowheads="1"/>
            </p:cNvPicPr>
            <p:nvPr/>
          </p:nvPicPr>
          <p:blipFill>
            <a:blip r:embed="rId66">
              <a:extLst>
                <a:ext uri="{28A0092B-C50C-407E-A947-70E740481C1C}">
                  <a14:useLocalDpi xmlns:a14="http://schemas.microsoft.com/office/drawing/2010/main"/>
                </a:ext>
              </a:extLst>
            </a:blip>
            <a:srcRect/>
            <a:stretch>
              <a:fillRect/>
            </a:stretch>
          </p:blipFill>
          <p:spPr bwMode="auto">
            <a:xfrm>
              <a:off x="2881313" y="31797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22" name="Picture 422">
              <a:extLst>
                <a:ext uri="{FF2B5EF4-FFF2-40B4-BE49-F238E27FC236}">
                  <a16:creationId xmlns:a16="http://schemas.microsoft.com/office/drawing/2014/main" id="{300E6910-C69D-C0FE-C97B-F41C4688CF2F}"/>
                </a:ext>
              </a:extLst>
            </p:cNvPr>
            <p:cNvPicPr>
              <a:picLocks noChangeAspect="1" noChangeArrowheads="1"/>
            </p:cNvPicPr>
            <p:nvPr/>
          </p:nvPicPr>
          <p:blipFill>
            <a:blip r:embed="rId67">
              <a:extLst>
                <a:ext uri="{28A0092B-C50C-407E-A947-70E740481C1C}">
                  <a14:useLocalDpi xmlns:a14="http://schemas.microsoft.com/office/drawing/2010/main"/>
                </a:ext>
              </a:extLst>
            </a:blip>
            <a:srcRect/>
            <a:stretch>
              <a:fillRect/>
            </a:stretch>
          </p:blipFill>
          <p:spPr bwMode="auto">
            <a:xfrm>
              <a:off x="2878138" y="31797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23" name="Picture 423">
              <a:extLst>
                <a:ext uri="{FF2B5EF4-FFF2-40B4-BE49-F238E27FC236}">
                  <a16:creationId xmlns:a16="http://schemas.microsoft.com/office/drawing/2014/main" id="{07AA23FE-3AD3-511E-D067-EA3F100EDCE4}"/>
                </a:ext>
              </a:extLst>
            </p:cNvPr>
            <p:cNvPicPr>
              <a:picLocks noChangeAspect="1" noChangeArrowheads="1"/>
            </p:cNvPicPr>
            <p:nvPr/>
          </p:nvPicPr>
          <p:blipFill>
            <a:blip r:embed="rId68">
              <a:extLst>
                <a:ext uri="{28A0092B-C50C-407E-A947-70E740481C1C}">
                  <a14:useLocalDpi xmlns:a14="http://schemas.microsoft.com/office/drawing/2010/main"/>
                </a:ext>
              </a:extLst>
            </a:blip>
            <a:srcRect/>
            <a:stretch>
              <a:fillRect/>
            </a:stretch>
          </p:blipFill>
          <p:spPr bwMode="auto">
            <a:xfrm>
              <a:off x="2878138" y="31797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24" name="Picture 424">
              <a:extLst>
                <a:ext uri="{FF2B5EF4-FFF2-40B4-BE49-F238E27FC236}">
                  <a16:creationId xmlns:a16="http://schemas.microsoft.com/office/drawing/2014/main" id="{BA707767-230C-2726-C451-34276F971DC1}"/>
                </a:ext>
              </a:extLst>
            </p:cNvPr>
            <p:cNvPicPr>
              <a:picLocks noChangeAspect="1" noChangeArrowheads="1"/>
            </p:cNvPicPr>
            <p:nvPr/>
          </p:nvPicPr>
          <p:blipFill>
            <a:blip r:embed="rId69">
              <a:extLst>
                <a:ext uri="{28A0092B-C50C-407E-A947-70E740481C1C}">
                  <a14:useLocalDpi xmlns:a14="http://schemas.microsoft.com/office/drawing/2010/main"/>
                </a:ext>
              </a:extLst>
            </a:blip>
            <a:srcRect/>
            <a:stretch>
              <a:fillRect/>
            </a:stretch>
          </p:blipFill>
          <p:spPr bwMode="auto">
            <a:xfrm>
              <a:off x="2878138" y="317976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25" name="Freeform 425">
              <a:extLst>
                <a:ext uri="{FF2B5EF4-FFF2-40B4-BE49-F238E27FC236}">
                  <a16:creationId xmlns:a16="http://schemas.microsoft.com/office/drawing/2014/main" id="{890DA521-F55A-7168-C07F-A90AF3FE87C2}"/>
                </a:ext>
              </a:extLst>
            </p:cNvPr>
            <p:cNvSpPr>
              <a:spLocks noChangeArrowheads="1"/>
            </p:cNvSpPr>
            <p:nvPr/>
          </p:nvSpPr>
          <p:spPr bwMode="auto">
            <a:xfrm>
              <a:off x="2865438" y="3257550"/>
              <a:ext cx="236537" cy="47625"/>
            </a:xfrm>
            <a:custGeom>
              <a:avLst/>
              <a:gdLst>
                <a:gd name="T0" fmla="*/ 70 w 655"/>
                <a:gd name="T1" fmla="*/ 130 h 131"/>
                <a:gd name="T2" fmla="*/ 0 w 655"/>
                <a:gd name="T3" fmla="*/ 130 h 131"/>
                <a:gd name="T4" fmla="*/ 585 w 655"/>
                <a:gd name="T5" fmla="*/ 0 h 131"/>
                <a:gd name="T6" fmla="*/ 654 w 655"/>
                <a:gd name="T7" fmla="*/ 8 h 131"/>
                <a:gd name="T8" fmla="*/ 70 w 655"/>
                <a:gd name="T9" fmla="*/ 130 h 131"/>
              </a:gdLst>
              <a:ahLst/>
              <a:cxnLst>
                <a:cxn ang="0">
                  <a:pos x="T0" y="T1"/>
                </a:cxn>
                <a:cxn ang="0">
                  <a:pos x="T2" y="T3"/>
                </a:cxn>
                <a:cxn ang="0">
                  <a:pos x="T4" y="T5"/>
                </a:cxn>
                <a:cxn ang="0">
                  <a:pos x="T6" y="T7"/>
                </a:cxn>
                <a:cxn ang="0">
                  <a:pos x="T8" y="T9"/>
                </a:cxn>
              </a:cxnLst>
              <a:rect l="0" t="0" r="r" b="b"/>
              <a:pathLst>
                <a:path w="655" h="131">
                  <a:moveTo>
                    <a:pt x="70" y="130"/>
                  </a:moveTo>
                  <a:lnTo>
                    <a:pt x="0" y="130"/>
                  </a:lnTo>
                  <a:lnTo>
                    <a:pt x="585" y="0"/>
                  </a:lnTo>
                  <a:lnTo>
                    <a:pt x="654" y="8"/>
                  </a:lnTo>
                  <a:lnTo>
                    <a:pt x="70" y="130"/>
                  </a:lnTo>
                </a:path>
              </a:pathLst>
            </a:custGeom>
            <a:solidFill>
              <a:srgbClr val="492F1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26" name="Picture 426">
              <a:extLst>
                <a:ext uri="{FF2B5EF4-FFF2-40B4-BE49-F238E27FC236}">
                  <a16:creationId xmlns:a16="http://schemas.microsoft.com/office/drawing/2014/main" id="{4A5FCA12-2D53-2222-8228-D66A8D262F7D}"/>
                </a:ext>
              </a:extLst>
            </p:cNvPr>
            <p:cNvPicPr>
              <a:picLocks noChangeAspect="1" noChangeArrowheads="1"/>
            </p:cNvPicPr>
            <p:nvPr/>
          </p:nvPicPr>
          <p:blipFill>
            <a:blip r:embed="rId70">
              <a:extLst>
                <a:ext uri="{28A0092B-C50C-407E-A947-70E740481C1C}">
                  <a14:useLocalDpi xmlns:a14="http://schemas.microsoft.com/office/drawing/2010/main"/>
                </a:ext>
              </a:extLst>
            </a:blip>
            <a:srcRect/>
            <a:stretch>
              <a:fillRect/>
            </a:stretch>
          </p:blipFill>
          <p:spPr bwMode="auto">
            <a:xfrm>
              <a:off x="2846388" y="3289300"/>
              <a:ext cx="57150"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27" name="Freeform 427">
              <a:extLst>
                <a:ext uri="{FF2B5EF4-FFF2-40B4-BE49-F238E27FC236}">
                  <a16:creationId xmlns:a16="http://schemas.microsoft.com/office/drawing/2014/main" id="{E30D6FAD-FBAE-C1AE-EE14-064799E70338}"/>
                </a:ext>
              </a:extLst>
            </p:cNvPr>
            <p:cNvSpPr>
              <a:spLocks noChangeArrowheads="1"/>
            </p:cNvSpPr>
            <p:nvPr/>
          </p:nvSpPr>
          <p:spPr bwMode="auto">
            <a:xfrm>
              <a:off x="2881313" y="3148013"/>
              <a:ext cx="220662" cy="157162"/>
            </a:xfrm>
            <a:custGeom>
              <a:avLst/>
              <a:gdLst>
                <a:gd name="T0" fmla="*/ 601 w 611"/>
                <a:gd name="T1" fmla="*/ 0 h 437"/>
                <a:gd name="T2" fmla="*/ 610 w 611"/>
                <a:gd name="T3" fmla="*/ 314 h 437"/>
                <a:gd name="T4" fmla="*/ 26 w 611"/>
                <a:gd name="T5" fmla="*/ 436 h 437"/>
                <a:gd name="T6" fmla="*/ 26 w 611"/>
                <a:gd name="T7" fmla="*/ 436 h 437"/>
                <a:gd name="T8" fmla="*/ 17 w 611"/>
                <a:gd name="T9" fmla="*/ 436 h 437"/>
                <a:gd name="T10" fmla="*/ 9 w 611"/>
                <a:gd name="T11" fmla="*/ 419 h 437"/>
                <a:gd name="T12" fmla="*/ 0 w 611"/>
                <a:gd name="T13" fmla="*/ 131 h 437"/>
                <a:gd name="T14" fmla="*/ 105 w 611"/>
                <a:gd name="T15" fmla="*/ 105 h 437"/>
                <a:gd name="T16" fmla="*/ 105 w 611"/>
                <a:gd name="T17" fmla="*/ 122 h 437"/>
                <a:gd name="T18" fmla="*/ 105 w 611"/>
                <a:gd name="T19" fmla="*/ 122 h 437"/>
                <a:gd name="T20" fmla="*/ 105 w 611"/>
                <a:gd name="T21" fmla="*/ 131 h 437"/>
                <a:gd name="T22" fmla="*/ 105 w 611"/>
                <a:gd name="T23" fmla="*/ 131 h 437"/>
                <a:gd name="T24" fmla="*/ 105 w 611"/>
                <a:gd name="T25" fmla="*/ 131 h 437"/>
                <a:gd name="T26" fmla="*/ 105 w 611"/>
                <a:gd name="T27" fmla="*/ 131 h 437"/>
                <a:gd name="T28" fmla="*/ 113 w 611"/>
                <a:gd name="T29" fmla="*/ 140 h 437"/>
                <a:gd name="T30" fmla="*/ 130 w 611"/>
                <a:gd name="T31" fmla="*/ 131 h 437"/>
                <a:gd name="T32" fmla="*/ 130 w 611"/>
                <a:gd name="T33" fmla="*/ 131 h 437"/>
                <a:gd name="T34" fmla="*/ 139 w 611"/>
                <a:gd name="T35" fmla="*/ 131 h 437"/>
                <a:gd name="T36" fmla="*/ 139 w 611"/>
                <a:gd name="T37" fmla="*/ 122 h 437"/>
                <a:gd name="T38" fmla="*/ 139 w 611"/>
                <a:gd name="T39" fmla="*/ 122 h 437"/>
                <a:gd name="T40" fmla="*/ 139 w 611"/>
                <a:gd name="T41" fmla="*/ 122 h 437"/>
                <a:gd name="T42" fmla="*/ 130 w 611"/>
                <a:gd name="T43" fmla="*/ 122 h 437"/>
                <a:gd name="T44" fmla="*/ 130 w 611"/>
                <a:gd name="T45" fmla="*/ 105 h 437"/>
                <a:gd name="T46" fmla="*/ 453 w 611"/>
                <a:gd name="T47" fmla="*/ 35 h 437"/>
                <a:gd name="T48" fmla="*/ 453 w 611"/>
                <a:gd name="T49" fmla="*/ 53 h 437"/>
                <a:gd name="T50" fmla="*/ 445 w 611"/>
                <a:gd name="T51" fmla="*/ 53 h 437"/>
                <a:gd name="T52" fmla="*/ 445 w 611"/>
                <a:gd name="T53" fmla="*/ 53 h 437"/>
                <a:gd name="T54" fmla="*/ 445 w 611"/>
                <a:gd name="T55" fmla="*/ 53 h 437"/>
                <a:gd name="T56" fmla="*/ 445 w 611"/>
                <a:gd name="T57" fmla="*/ 61 h 437"/>
                <a:gd name="T58" fmla="*/ 453 w 611"/>
                <a:gd name="T59" fmla="*/ 61 h 437"/>
                <a:gd name="T60" fmla="*/ 462 w 611"/>
                <a:gd name="T61" fmla="*/ 61 h 437"/>
                <a:gd name="T62" fmla="*/ 471 w 611"/>
                <a:gd name="T63" fmla="*/ 61 h 437"/>
                <a:gd name="T64" fmla="*/ 480 w 611"/>
                <a:gd name="T65" fmla="*/ 53 h 437"/>
                <a:gd name="T66" fmla="*/ 488 w 611"/>
                <a:gd name="T67" fmla="*/ 53 h 437"/>
                <a:gd name="T68" fmla="*/ 488 w 611"/>
                <a:gd name="T69" fmla="*/ 53 h 437"/>
                <a:gd name="T70" fmla="*/ 488 w 611"/>
                <a:gd name="T71" fmla="*/ 53 h 437"/>
                <a:gd name="T72" fmla="*/ 488 w 611"/>
                <a:gd name="T73" fmla="*/ 44 h 437"/>
                <a:gd name="T74" fmla="*/ 480 w 611"/>
                <a:gd name="T75" fmla="*/ 44 h 437"/>
                <a:gd name="T76" fmla="*/ 480 w 611"/>
                <a:gd name="T77" fmla="*/ 26 h 437"/>
                <a:gd name="T78" fmla="*/ 601 w 611"/>
                <a:gd name="T79"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1" h="437">
                  <a:moveTo>
                    <a:pt x="601" y="0"/>
                  </a:moveTo>
                  <a:lnTo>
                    <a:pt x="610" y="314"/>
                  </a:lnTo>
                  <a:lnTo>
                    <a:pt x="26" y="436"/>
                  </a:lnTo>
                  <a:lnTo>
                    <a:pt x="26" y="436"/>
                  </a:lnTo>
                  <a:lnTo>
                    <a:pt x="17" y="436"/>
                  </a:lnTo>
                  <a:lnTo>
                    <a:pt x="9" y="419"/>
                  </a:lnTo>
                  <a:lnTo>
                    <a:pt x="0" y="131"/>
                  </a:lnTo>
                  <a:lnTo>
                    <a:pt x="105" y="105"/>
                  </a:lnTo>
                  <a:lnTo>
                    <a:pt x="105" y="122"/>
                  </a:lnTo>
                  <a:lnTo>
                    <a:pt x="105" y="122"/>
                  </a:lnTo>
                  <a:lnTo>
                    <a:pt x="105" y="131"/>
                  </a:lnTo>
                  <a:lnTo>
                    <a:pt x="105" y="131"/>
                  </a:lnTo>
                  <a:lnTo>
                    <a:pt x="105" y="131"/>
                  </a:lnTo>
                  <a:lnTo>
                    <a:pt x="105" y="131"/>
                  </a:lnTo>
                  <a:lnTo>
                    <a:pt x="113" y="140"/>
                  </a:lnTo>
                  <a:lnTo>
                    <a:pt x="130" y="131"/>
                  </a:lnTo>
                  <a:lnTo>
                    <a:pt x="130" y="131"/>
                  </a:lnTo>
                  <a:lnTo>
                    <a:pt x="139" y="131"/>
                  </a:lnTo>
                  <a:lnTo>
                    <a:pt x="139" y="122"/>
                  </a:lnTo>
                  <a:lnTo>
                    <a:pt x="139" y="122"/>
                  </a:lnTo>
                  <a:lnTo>
                    <a:pt x="139" y="122"/>
                  </a:lnTo>
                  <a:lnTo>
                    <a:pt x="130" y="122"/>
                  </a:lnTo>
                  <a:lnTo>
                    <a:pt x="130" y="105"/>
                  </a:lnTo>
                  <a:lnTo>
                    <a:pt x="453" y="35"/>
                  </a:lnTo>
                  <a:lnTo>
                    <a:pt x="453" y="53"/>
                  </a:lnTo>
                  <a:lnTo>
                    <a:pt x="445" y="53"/>
                  </a:lnTo>
                  <a:lnTo>
                    <a:pt x="445" y="53"/>
                  </a:lnTo>
                  <a:lnTo>
                    <a:pt x="445" y="53"/>
                  </a:lnTo>
                  <a:lnTo>
                    <a:pt x="445" y="61"/>
                  </a:lnTo>
                  <a:lnTo>
                    <a:pt x="453" y="61"/>
                  </a:lnTo>
                  <a:lnTo>
                    <a:pt x="462" y="61"/>
                  </a:lnTo>
                  <a:lnTo>
                    <a:pt x="471" y="61"/>
                  </a:lnTo>
                  <a:lnTo>
                    <a:pt x="480" y="53"/>
                  </a:lnTo>
                  <a:lnTo>
                    <a:pt x="488" y="53"/>
                  </a:lnTo>
                  <a:lnTo>
                    <a:pt x="488" y="53"/>
                  </a:lnTo>
                  <a:lnTo>
                    <a:pt x="488" y="53"/>
                  </a:lnTo>
                  <a:lnTo>
                    <a:pt x="488" y="44"/>
                  </a:lnTo>
                  <a:lnTo>
                    <a:pt x="480" y="44"/>
                  </a:lnTo>
                  <a:lnTo>
                    <a:pt x="480" y="26"/>
                  </a:lnTo>
                  <a:lnTo>
                    <a:pt x="601" y="0"/>
                  </a:lnTo>
                </a:path>
              </a:pathLst>
            </a:custGeom>
            <a:solidFill>
              <a:srgbClr val="785B3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28" name="Freeform 428">
              <a:extLst>
                <a:ext uri="{FF2B5EF4-FFF2-40B4-BE49-F238E27FC236}">
                  <a16:creationId xmlns:a16="http://schemas.microsoft.com/office/drawing/2014/main" id="{5418CFF4-1082-193F-7868-FB5F74DA157B}"/>
                </a:ext>
              </a:extLst>
            </p:cNvPr>
            <p:cNvSpPr>
              <a:spLocks noChangeArrowheads="1"/>
            </p:cNvSpPr>
            <p:nvPr/>
          </p:nvSpPr>
          <p:spPr bwMode="auto">
            <a:xfrm>
              <a:off x="3041650" y="3167063"/>
              <a:ext cx="3175" cy="3175"/>
            </a:xfrm>
            <a:custGeom>
              <a:avLst/>
              <a:gdLst>
                <a:gd name="T0" fmla="*/ 8 w 9"/>
                <a:gd name="T1" fmla="*/ 0 h 9"/>
                <a:gd name="T2" fmla="*/ 8 w 9"/>
                <a:gd name="T3" fmla="*/ 0 h 9"/>
                <a:gd name="T4" fmla="*/ 8 w 9"/>
                <a:gd name="T5" fmla="*/ 8 h 9"/>
                <a:gd name="T6" fmla="*/ 0 w 9"/>
                <a:gd name="T7" fmla="*/ 8 h 9"/>
                <a:gd name="T8" fmla="*/ 0 w 9"/>
                <a:gd name="T9" fmla="*/ 0 h 9"/>
                <a:gd name="T10" fmla="*/ 0 w 9"/>
                <a:gd name="T11" fmla="*/ 0 h 9"/>
                <a:gd name="T12" fmla="*/ 0 w 9"/>
                <a:gd name="T13" fmla="*/ 0 h 9"/>
                <a:gd name="T14" fmla="*/ 8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0"/>
                  </a:moveTo>
                  <a:lnTo>
                    <a:pt x="8" y="0"/>
                  </a:lnTo>
                  <a:lnTo>
                    <a:pt x="8" y="8"/>
                  </a:lnTo>
                  <a:lnTo>
                    <a:pt x="0" y="8"/>
                  </a:lnTo>
                  <a:lnTo>
                    <a:pt x="0" y="0"/>
                  </a:lnTo>
                  <a:lnTo>
                    <a:pt x="0" y="0"/>
                  </a:lnTo>
                  <a:lnTo>
                    <a:pt x="0" y="0"/>
                  </a:lnTo>
                  <a:lnTo>
                    <a:pt x="8"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29" name="Freeform 429">
              <a:extLst>
                <a:ext uri="{FF2B5EF4-FFF2-40B4-BE49-F238E27FC236}">
                  <a16:creationId xmlns:a16="http://schemas.microsoft.com/office/drawing/2014/main" id="{21C77729-8300-C254-E506-19951B042089}"/>
                </a:ext>
              </a:extLst>
            </p:cNvPr>
            <p:cNvSpPr>
              <a:spLocks noChangeArrowheads="1"/>
            </p:cNvSpPr>
            <p:nvPr/>
          </p:nvSpPr>
          <p:spPr bwMode="auto">
            <a:xfrm>
              <a:off x="3041650" y="3157538"/>
              <a:ext cx="3175" cy="3175"/>
            </a:xfrm>
            <a:custGeom>
              <a:avLst/>
              <a:gdLst>
                <a:gd name="T0" fmla="*/ 0 w 9"/>
                <a:gd name="T1" fmla="*/ 0 h 10"/>
                <a:gd name="T2" fmla="*/ 8 w 9"/>
                <a:gd name="T3" fmla="*/ 9 h 10"/>
                <a:gd name="T4" fmla="*/ 8 w 9"/>
                <a:gd name="T5" fmla="*/ 0 h 10"/>
                <a:gd name="T6" fmla="*/ 8 w 9"/>
                <a:gd name="T7" fmla="*/ 9 h 10"/>
                <a:gd name="T8" fmla="*/ 8 w 9"/>
                <a:gd name="T9" fmla="*/ 9 h 10"/>
                <a:gd name="T10" fmla="*/ 0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0" y="0"/>
                  </a:moveTo>
                  <a:lnTo>
                    <a:pt x="8" y="9"/>
                  </a:lnTo>
                  <a:lnTo>
                    <a:pt x="8" y="0"/>
                  </a:lnTo>
                  <a:lnTo>
                    <a:pt x="8" y="9"/>
                  </a:lnTo>
                  <a:lnTo>
                    <a:pt x="8" y="9"/>
                  </a:lnTo>
                  <a:lnTo>
                    <a:pt x="0" y="0"/>
                  </a:lnTo>
                </a:path>
              </a:pathLst>
            </a:custGeom>
            <a:solidFill>
              <a:srgbClr val="3932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30" name="Freeform 430">
              <a:extLst>
                <a:ext uri="{FF2B5EF4-FFF2-40B4-BE49-F238E27FC236}">
                  <a16:creationId xmlns:a16="http://schemas.microsoft.com/office/drawing/2014/main" id="{E1C3DB88-72B6-A6D7-D8B9-85EE834C93AB}"/>
                </a:ext>
              </a:extLst>
            </p:cNvPr>
            <p:cNvSpPr>
              <a:spLocks noChangeArrowheads="1"/>
            </p:cNvSpPr>
            <p:nvPr/>
          </p:nvSpPr>
          <p:spPr bwMode="auto">
            <a:xfrm>
              <a:off x="3041650" y="31575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6050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31" name="Freeform 431">
              <a:extLst>
                <a:ext uri="{FF2B5EF4-FFF2-40B4-BE49-F238E27FC236}">
                  <a16:creationId xmlns:a16="http://schemas.microsoft.com/office/drawing/2014/main" id="{59C95942-2C9B-5B66-B419-47E515AE54C6}"/>
                </a:ext>
              </a:extLst>
            </p:cNvPr>
            <p:cNvSpPr>
              <a:spLocks noChangeArrowheads="1"/>
            </p:cNvSpPr>
            <p:nvPr/>
          </p:nvSpPr>
          <p:spPr bwMode="auto">
            <a:xfrm>
              <a:off x="2990850" y="3057525"/>
              <a:ext cx="98425" cy="19050"/>
            </a:xfrm>
            <a:custGeom>
              <a:avLst/>
              <a:gdLst>
                <a:gd name="T0" fmla="*/ 70 w 272"/>
                <a:gd name="T1" fmla="*/ 53 h 54"/>
                <a:gd name="T2" fmla="*/ 0 w 272"/>
                <a:gd name="T3" fmla="*/ 44 h 54"/>
                <a:gd name="T4" fmla="*/ 209 w 272"/>
                <a:gd name="T5" fmla="*/ 0 h 54"/>
                <a:gd name="T6" fmla="*/ 271 w 272"/>
                <a:gd name="T7" fmla="*/ 8 h 54"/>
                <a:gd name="T8" fmla="*/ 70 w 272"/>
                <a:gd name="T9" fmla="*/ 53 h 54"/>
              </a:gdLst>
              <a:ahLst/>
              <a:cxnLst>
                <a:cxn ang="0">
                  <a:pos x="T0" y="T1"/>
                </a:cxn>
                <a:cxn ang="0">
                  <a:pos x="T2" y="T3"/>
                </a:cxn>
                <a:cxn ang="0">
                  <a:pos x="T4" y="T5"/>
                </a:cxn>
                <a:cxn ang="0">
                  <a:pos x="T6" y="T7"/>
                </a:cxn>
                <a:cxn ang="0">
                  <a:pos x="T8" y="T9"/>
                </a:cxn>
              </a:cxnLst>
              <a:rect l="0" t="0" r="r" b="b"/>
              <a:pathLst>
                <a:path w="272" h="54">
                  <a:moveTo>
                    <a:pt x="70" y="53"/>
                  </a:moveTo>
                  <a:lnTo>
                    <a:pt x="0" y="44"/>
                  </a:lnTo>
                  <a:lnTo>
                    <a:pt x="209" y="0"/>
                  </a:lnTo>
                  <a:lnTo>
                    <a:pt x="271" y="8"/>
                  </a:lnTo>
                  <a:lnTo>
                    <a:pt x="70" y="53"/>
                  </a:lnTo>
                </a:path>
              </a:pathLst>
            </a:custGeom>
            <a:solidFill>
              <a:srgbClr val="6C57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32" name="Picture 432">
              <a:extLst>
                <a:ext uri="{FF2B5EF4-FFF2-40B4-BE49-F238E27FC236}">
                  <a16:creationId xmlns:a16="http://schemas.microsoft.com/office/drawing/2014/main" id="{5249A13C-7F5C-A5E7-F566-E1CA21DCC4D9}"/>
                </a:ext>
              </a:extLst>
            </p:cNvPr>
            <p:cNvPicPr>
              <a:picLocks noChangeAspect="1" noChangeArrowheads="1"/>
            </p:cNvPicPr>
            <p:nvPr/>
          </p:nvPicPr>
          <p:blipFill>
            <a:blip r:embed="rId71">
              <a:extLst>
                <a:ext uri="{28A0092B-C50C-407E-A947-70E740481C1C}">
                  <a14:useLocalDpi xmlns:a14="http://schemas.microsoft.com/office/drawing/2010/main"/>
                </a:ext>
              </a:extLst>
            </a:blip>
            <a:srcRect/>
            <a:stretch>
              <a:fillRect/>
            </a:stretch>
          </p:blipFill>
          <p:spPr bwMode="auto">
            <a:xfrm>
              <a:off x="2978150" y="3057525"/>
              <a:ext cx="46038"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33" name="Freeform 433">
              <a:extLst>
                <a:ext uri="{FF2B5EF4-FFF2-40B4-BE49-F238E27FC236}">
                  <a16:creationId xmlns:a16="http://schemas.microsoft.com/office/drawing/2014/main" id="{5FD0456B-4D0E-3FE4-555E-22810760C340}"/>
                </a:ext>
              </a:extLst>
            </p:cNvPr>
            <p:cNvSpPr>
              <a:spLocks noChangeArrowheads="1"/>
            </p:cNvSpPr>
            <p:nvPr/>
          </p:nvSpPr>
          <p:spPr bwMode="auto">
            <a:xfrm>
              <a:off x="2990850" y="3071813"/>
              <a:ext cx="25400" cy="1587"/>
            </a:xfrm>
            <a:custGeom>
              <a:avLst/>
              <a:gdLst>
                <a:gd name="T0" fmla="*/ 70 w 71"/>
                <a:gd name="T1" fmla="*/ 0 h 1"/>
                <a:gd name="T2" fmla="*/ 0 w 71"/>
                <a:gd name="T3" fmla="*/ 0 h 1"/>
                <a:gd name="T4" fmla="*/ 0 w 71"/>
                <a:gd name="T5" fmla="*/ 0 h 1"/>
                <a:gd name="T6" fmla="*/ 70 w 71"/>
                <a:gd name="T7" fmla="*/ 0 h 1"/>
              </a:gdLst>
              <a:ahLst/>
              <a:cxnLst>
                <a:cxn ang="0">
                  <a:pos x="T0" y="T1"/>
                </a:cxn>
                <a:cxn ang="0">
                  <a:pos x="T2" y="T3"/>
                </a:cxn>
                <a:cxn ang="0">
                  <a:pos x="T4" y="T5"/>
                </a:cxn>
                <a:cxn ang="0">
                  <a:pos x="T6" y="T7"/>
                </a:cxn>
              </a:cxnLst>
              <a:rect l="0" t="0" r="r" b="b"/>
              <a:pathLst>
                <a:path w="71" h="1">
                  <a:moveTo>
                    <a:pt x="70" y="0"/>
                  </a:moveTo>
                  <a:lnTo>
                    <a:pt x="0" y="0"/>
                  </a:lnTo>
                  <a:lnTo>
                    <a:pt x="0" y="0"/>
                  </a:lnTo>
                  <a:lnTo>
                    <a:pt x="70" y="0"/>
                  </a:lnTo>
                </a:path>
              </a:pathLst>
            </a:custGeom>
            <a:solidFill>
              <a:srgbClr val="7E7E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34" name="Picture 434">
              <a:extLst>
                <a:ext uri="{FF2B5EF4-FFF2-40B4-BE49-F238E27FC236}">
                  <a16:creationId xmlns:a16="http://schemas.microsoft.com/office/drawing/2014/main" id="{98397A5D-BD38-933F-2F13-5952778EEDAC}"/>
                </a:ext>
              </a:extLst>
            </p:cNvPr>
            <p:cNvPicPr>
              <a:picLocks noChangeAspect="1" noChangeArrowheads="1"/>
            </p:cNvPicPr>
            <p:nvPr/>
          </p:nvPicPr>
          <p:blipFill>
            <a:blip r:embed="rId72">
              <a:extLst>
                <a:ext uri="{28A0092B-C50C-407E-A947-70E740481C1C}">
                  <a14:useLocalDpi xmlns:a14="http://schemas.microsoft.com/office/drawing/2010/main"/>
                </a:ext>
              </a:extLst>
            </a:blip>
            <a:srcRect/>
            <a:stretch>
              <a:fillRect/>
            </a:stretch>
          </p:blipFill>
          <p:spPr bwMode="auto">
            <a:xfrm>
              <a:off x="2971800" y="3028950"/>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35" name="Freeform 435">
              <a:extLst>
                <a:ext uri="{FF2B5EF4-FFF2-40B4-BE49-F238E27FC236}">
                  <a16:creationId xmlns:a16="http://schemas.microsoft.com/office/drawing/2014/main" id="{95F038CF-45DD-E854-B0A5-697C30789B67}"/>
                </a:ext>
              </a:extLst>
            </p:cNvPr>
            <p:cNvSpPr>
              <a:spLocks noChangeArrowheads="1"/>
            </p:cNvSpPr>
            <p:nvPr/>
          </p:nvSpPr>
          <p:spPr bwMode="auto">
            <a:xfrm>
              <a:off x="2978150" y="3071813"/>
              <a:ext cx="38100" cy="3175"/>
            </a:xfrm>
            <a:custGeom>
              <a:avLst/>
              <a:gdLst>
                <a:gd name="T0" fmla="*/ 70 w 106"/>
                <a:gd name="T1" fmla="*/ 9 h 10"/>
                <a:gd name="T2" fmla="*/ 0 w 106"/>
                <a:gd name="T3" fmla="*/ 9 h 10"/>
                <a:gd name="T4" fmla="*/ 35 w 106"/>
                <a:gd name="T5" fmla="*/ 0 h 10"/>
                <a:gd name="T6" fmla="*/ 105 w 106"/>
                <a:gd name="T7" fmla="*/ 9 h 10"/>
                <a:gd name="T8" fmla="*/ 70 w 106"/>
                <a:gd name="T9" fmla="*/ 9 h 10"/>
              </a:gdLst>
              <a:ahLst/>
              <a:cxnLst>
                <a:cxn ang="0">
                  <a:pos x="T0" y="T1"/>
                </a:cxn>
                <a:cxn ang="0">
                  <a:pos x="T2" y="T3"/>
                </a:cxn>
                <a:cxn ang="0">
                  <a:pos x="T4" y="T5"/>
                </a:cxn>
                <a:cxn ang="0">
                  <a:pos x="T6" y="T7"/>
                </a:cxn>
                <a:cxn ang="0">
                  <a:pos x="T8" y="T9"/>
                </a:cxn>
              </a:cxnLst>
              <a:rect l="0" t="0" r="r" b="b"/>
              <a:pathLst>
                <a:path w="106" h="10">
                  <a:moveTo>
                    <a:pt x="70" y="9"/>
                  </a:moveTo>
                  <a:lnTo>
                    <a:pt x="0" y="9"/>
                  </a:lnTo>
                  <a:lnTo>
                    <a:pt x="35" y="0"/>
                  </a:lnTo>
                  <a:lnTo>
                    <a:pt x="105" y="9"/>
                  </a:lnTo>
                  <a:lnTo>
                    <a:pt x="70" y="9"/>
                  </a:lnTo>
                </a:path>
              </a:pathLst>
            </a:custGeom>
            <a:solidFill>
              <a:srgbClr val="6C57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36" name="Freeform 436">
              <a:extLst>
                <a:ext uri="{FF2B5EF4-FFF2-40B4-BE49-F238E27FC236}">
                  <a16:creationId xmlns:a16="http://schemas.microsoft.com/office/drawing/2014/main" id="{1672660E-396E-7C2C-D41D-9D7D8C4F7609}"/>
                </a:ext>
              </a:extLst>
            </p:cNvPr>
            <p:cNvSpPr>
              <a:spLocks noChangeArrowheads="1"/>
            </p:cNvSpPr>
            <p:nvPr/>
          </p:nvSpPr>
          <p:spPr bwMode="auto">
            <a:xfrm>
              <a:off x="2981325" y="3071813"/>
              <a:ext cx="34925" cy="3175"/>
            </a:xfrm>
            <a:custGeom>
              <a:avLst/>
              <a:gdLst>
                <a:gd name="T0" fmla="*/ 70 w 97"/>
                <a:gd name="T1" fmla="*/ 9 h 10"/>
                <a:gd name="T2" fmla="*/ 0 w 97"/>
                <a:gd name="T3" fmla="*/ 0 h 10"/>
                <a:gd name="T4" fmla="*/ 26 w 97"/>
                <a:gd name="T5" fmla="*/ 0 h 10"/>
                <a:gd name="T6" fmla="*/ 96 w 97"/>
                <a:gd name="T7" fmla="*/ 0 h 10"/>
                <a:gd name="T8" fmla="*/ 70 w 97"/>
                <a:gd name="T9" fmla="*/ 9 h 10"/>
              </a:gdLst>
              <a:ahLst/>
              <a:cxnLst>
                <a:cxn ang="0">
                  <a:pos x="T0" y="T1"/>
                </a:cxn>
                <a:cxn ang="0">
                  <a:pos x="T2" y="T3"/>
                </a:cxn>
                <a:cxn ang="0">
                  <a:pos x="T4" y="T5"/>
                </a:cxn>
                <a:cxn ang="0">
                  <a:pos x="T6" y="T7"/>
                </a:cxn>
                <a:cxn ang="0">
                  <a:pos x="T8" y="T9"/>
                </a:cxn>
              </a:cxnLst>
              <a:rect l="0" t="0" r="r" b="b"/>
              <a:pathLst>
                <a:path w="97" h="10">
                  <a:moveTo>
                    <a:pt x="70" y="9"/>
                  </a:moveTo>
                  <a:lnTo>
                    <a:pt x="0" y="0"/>
                  </a:lnTo>
                  <a:lnTo>
                    <a:pt x="26" y="0"/>
                  </a:lnTo>
                  <a:lnTo>
                    <a:pt x="96" y="0"/>
                  </a:lnTo>
                  <a:lnTo>
                    <a:pt x="70" y="9"/>
                  </a:lnTo>
                </a:path>
              </a:pathLst>
            </a:custGeom>
            <a:solidFill>
              <a:srgbClr val="7E7E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37" name="Freeform 437">
              <a:extLst>
                <a:ext uri="{FF2B5EF4-FFF2-40B4-BE49-F238E27FC236}">
                  <a16:creationId xmlns:a16="http://schemas.microsoft.com/office/drawing/2014/main" id="{84C26139-9E39-33F1-D627-FF180090AB1B}"/>
                </a:ext>
              </a:extLst>
            </p:cNvPr>
            <p:cNvSpPr>
              <a:spLocks noChangeArrowheads="1"/>
            </p:cNvSpPr>
            <p:nvPr/>
          </p:nvSpPr>
          <p:spPr bwMode="auto">
            <a:xfrm>
              <a:off x="2981325" y="3071813"/>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7E7E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38" name="Picture 438">
              <a:extLst>
                <a:ext uri="{FF2B5EF4-FFF2-40B4-BE49-F238E27FC236}">
                  <a16:creationId xmlns:a16="http://schemas.microsoft.com/office/drawing/2014/main" id="{B7315AE6-3F5C-9F52-6B04-D61A1DDBCEF3}"/>
                </a:ext>
              </a:extLst>
            </p:cNvPr>
            <p:cNvPicPr>
              <a:picLocks noChangeAspect="1" noChangeArrowheads="1"/>
            </p:cNvPicPr>
            <p:nvPr/>
          </p:nvPicPr>
          <p:blipFill>
            <a:blip r:embed="rId73">
              <a:extLst>
                <a:ext uri="{28A0092B-C50C-407E-A947-70E740481C1C}">
                  <a14:useLocalDpi xmlns:a14="http://schemas.microsoft.com/office/drawing/2010/main"/>
                </a:ext>
              </a:extLst>
            </a:blip>
            <a:srcRect/>
            <a:stretch>
              <a:fillRect/>
            </a:stretch>
          </p:blipFill>
          <p:spPr bwMode="auto">
            <a:xfrm>
              <a:off x="2965450" y="3059113"/>
              <a:ext cx="47625"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39" name="Freeform 439">
              <a:extLst>
                <a:ext uri="{FF2B5EF4-FFF2-40B4-BE49-F238E27FC236}">
                  <a16:creationId xmlns:a16="http://schemas.microsoft.com/office/drawing/2014/main" id="{1C04EBB9-CCAF-9AD0-E580-A50F630D4CC8}"/>
                </a:ext>
              </a:extLst>
            </p:cNvPr>
            <p:cNvSpPr>
              <a:spLocks noChangeArrowheads="1"/>
            </p:cNvSpPr>
            <p:nvPr/>
          </p:nvSpPr>
          <p:spPr bwMode="auto">
            <a:xfrm>
              <a:off x="3003550" y="3071813"/>
              <a:ext cx="12700" cy="3175"/>
            </a:xfrm>
            <a:custGeom>
              <a:avLst/>
              <a:gdLst>
                <a:gd name="T0" fmla="*/ 35 w 36"/>
                <a:gd name="T1" fmla="*/ 0 h 10"/>
                <a:gd name="T2" fmla="*/ 35 w 36"/>
                <a:gd name="T3" fmla="*/ 9 h 10"/>
                <a:gd name="T4" fmla="*/ 0 w 36"/>
                <a:gd name="T5" fmla="*/ 9 h 10"/>
                <a:gd name="T6" fmla="*/ 9 w 36"/>
                <a:gd name="T7" fmla="*/ 9 h 10"/>
                <a:gd name="T8" fmla="*/ 9 w 36"/>
                <a:gd name="T9" fmla="*/ 9 h 10"/>
                <a:gd name="T10" fmla="*/ 35 w 36"/>
                <a:gd name="T11" fmla="*/ 0 h 10"/>
              </a:gdLst>
              <a:ahLst/>
              <a:cxnLst>
                <a:cxn ang="0">
                  <a:pos x="T0" y="T1"/>
                </a:cxn>
                <a:cxn ang="0">
                  <a:pos x="T2" y="T3"/>
                </a:cxn>
                <a:cxn ang="0">
                  <a:pos x="T4" y="T5"/>
                </a:cxn>
                <a:cxn ang="0">
                  <a:pos x="T6" y="T7"/>
                </a:cxn>
                <a:cxn ang="0">
                  <a:pos x="T8" y="T9"/>
                </a:cxn>
                <a:cxn ang="0">
                  <a:pos x="T10" y="T11"/>
                </a:cxn>
              </a:cxnLst>
              <a:rect l="0" t="0" r="r" b="b"/>
              <a:pathLst>
                <a:path w="36" h="10">
                  <a:moveTo>
                    <a:pt x="35" y="0"/>
                  </a:moveTo>
                  <a:lnTo>
                    <a:pt x="35" y="9"/>
                  </a:lnTo>
                  <a:lnTo>
                    <a:pt x="0" y="9"/>
                  </a:lnTo>
                  <a:lnTo>
                    <a:pt x="9" y="9"/>
                  </a:lnTo>
                  <a:lnTo>
                    <a:pt x="9" y="9"/>
                  </a:lnTo>
                  <a:lnTo>
                    <a:pt x="35" y="0"/>
                  </a:lnTo>
                </a:path>
              </a:pathLst>
            </a:custGeom>
            <a:solidFill>
              <a:srgbClr val="B6B6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40" name="Freeform 440">
              <a:extLst>
                <a:ext uri="{FF2B5EF4-FFF2-40B4-BE49-F238E27FC236}">
                  <a16:creationId xmlns:a16="http://schemas.microsoft.com/office/drawing/2014/main" id="{8FCCCC52-59DB-2BB3-B7BF-D1607B0B9EEF}"/>
                </a:ext>
              </a:extLst>
            </p:cNvPr>
            <p:cNvSpPr>
              <a:spLocks noChangeArrowheads="1"/>
            </p:cNvSpPr>
            <p:nvPr/>
          </p:nvSpPr>
          <p:spPr bwMode="auto">
            <a:xfrm>
              <a:off x="2981325" y="3059113"/>
              <a:ext cx="25400" cy="15875"/>
            </a:xfrm>
            <a:custGeom>
              <a:avLst/>
              <a:gdLst>
                <a:gd name="T0" fmla="*/ 70 w 71"/>
                <a:gd name="T1" fmla="*/ 45 h 46"/>
                <a:gd name="T2" fmla="*/ 0 w 71"/>
                <a:gd name="T3" fmla="*/ 36 h 46"/>
                <a:gd name="T4" fmla="*/ 0 w 71"/>
                <a:gd name="T5" fmla="*/ 0 h 46"/>
                <a:gd name="T6" fmla="*/ 70 w 71"/>
                <a:gd name="T7" fmla="*/ 9 h 46"/>
                <a:gd name="T8" fmla="*/ 70 w 71"/>
                <a:gd name="T9" fmla="*/ 45 h 46"/>
              </a:gdLst>
              <a:ahLst/>
              <a:cxnLst>
                <a:cxn ang="0">
                  <a:pos x="T0" y="T1"/>
                </a:cxn>
                <a:cxn ang="0">
                  <a:pos x="T2" y="T3"/>
                </a:cxn>
                <a:cxn ang="0">
                  <a:pos x="T4" y="T5"/>
                </a:cxn>
                <a:cxn ang="0">
                  <a:pos x="T6" y="T7"/>
                </a:cxn>
                <a:cxn ang="0">
                  <a:pos x="T8" y="T9"/>
                </a:cxn>
              </a:cxnLst>
              <a:rect l="0" t="0" r="r" b="b"/>
              <a:pathLst>
                <a:path w="71" h="46">
                  <a:moveTo>
                    <a:pt x="70" y="45"/>
                  </a:moveTo>
                  <a:lnTo>
                    <a:pt x="0" y="36"/>
                  </a:lnTo>
                  <a:lnTo>
                    <a:pt x="0" y="0"/>
                  </a:lnTo>
                  <a:lnTo>
                    <a:pt x="70" y="9"/>
                  </a:lnTo>
                  <a:lnTo>
                    <a:pt x="70" y="45"/>
                  </a:lnTo>
                </a:path>
              </a:pathLst>
            </a:custGeom>
            <a:solidFill>
              <a:srgbClr val="3131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41" name="Picture 441">
              <a:extLst>
                <a:ext uri="{FF2B5EF4-FFF2-40B4-BE49-F238E27FC236}">
                  <a16:creationId xmlns:a16="http://schemas.microsoft.com/office/drawing/2014/main" id="{D05C9D32-60B1-3362-1491-3EC224F955D8}"/>
                </a:ext>
              </a:extLst>
            </p:cNvPr>
            <p:cNvPicPr>
              <a:picLocks noChangeAspect="1" noChangeArrowheads="1"/>
            </p:cNvPicPr>
            <p:nvPr/>
          </p:nvPicPr>
          <p:blipFill>
            <a:blip r:embed="rId74">
              <a:extLst>
                <a:ext uri="{28A0092B-C50C-407E-A947-70E740481C1C}">
                  <a14:useLocalDpi xmlns:a14="http://schemas.microsoft.com/office/drawing/2010/main"/>
                </a:ext>
              </a:extLst>
            </a:blip>
            <a:srcRect/>
            <a:stretch>
              <a:fillRect/>
            </a:stretch>
          </p:blipFill>
          <p:spPr bwMode="auto">
            <a:xfrm>
              <a:off x="2962275" y="3043238"/>
              <a:ext cx="57150"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42" name="Freeform 442">
              <a:extLst>
                <a:ext uri="{FF2B5EF4-FFF2-40B4-BE49-F238E27FC236}">
                  <a16:creationId xmlns:a16="http://schemas.microsoft.com/office/drawing/2014/main" id="{621E523A-2172-E365-7F85-13AB26256C2E}"/>
                </a:ext>
              </a:extLst>
            </p:cNvPr>
            <p:cNvSpPr>
              <a:spLocks noChangeArrowheads="1"/>
            </p:cNvSpPr>
            <p:nvPr/>
          </p:nvSpPr>
          <p:spPr bwMode="auto">
            <a:xfrm>
              <a:off x="2938463" y="3076575"/>
              <a:ext cx="66675" cy="9525"/>
            </a:xfrm>
            <a:custGeom>
              <a:avLst/>
              <a:gdLst>
                <a:gd name="T0" fmla="*/ 69 w 184"/>
                <a:gd name="T1" fmla="*/ 25 h 26"/>
                <a:gd name="T2" fmla="*/ 0 w 184"/>
                <a:gd name="T3" fmla="*/ 25 h 26"/>
                <a:gd name="T4" fmla="*/ 113 w 184"/>
                <a:gd name="T5" fmla="*/ 0 h 26"/>
                <a:gd name="T6" fmla="*/ 183 w 184"/>
                <a:gd name="T7" fmla="*/ 0 h 26"/>
                <a:gd name="T8" fmla="*/ 69 w 184"/>
                <a:gd name="T9" fmla="*/ 25 h 26"/>
              </a:gdLst>
              <a:ahLst/>
              <a:cxnLst>
                <a:cxn ang="0">
                  <a:pos x="T0" y="T1"/>
                </a:cxn>
                <a:cxn ang="0">
                  <a:pos x="T2" y="T3"/>
                </a:cxn>
                <a:cxn ang="0">
                  <a:pos x="T4" y="T5"/>
                </a:cxn>
                <a:cxn ang="0">
                  <a:pos x="T6" y="T7"/>
                </a:cxn>
                <a:cxn ang="0">
                  <a:pos x="T8" y="T9"/>
                </a:cxn>
              </a:cxnLst>
              <a:rect l="0" t="0" r="r" b="b"/>
              <a:pathLst>
                <a:path w="184" h="26">
                  <a:moveTo>
                    <a:pt x="69" y="25"/>
                  </a:moveTo>
                  <a:lnTo>
                    <a:pt x="0" y="25"/>
                  </a:lnTo>
                  <a:lnTo>
                    <a:pt x="113" y="0"/>
                  </a:lnTo>
                  <a:lnTo>
                    <a:pt x="183" y="0"/>
                  </a:lnTo>
                  <a:lnTo>
                    <a:pt x="69" y="25"/>
                  </a:lnTo>
                </a:path>
              </a:pathLst>
            </a:custGeom>
            <a:solidFill>
              <a:srgbClr val="6C57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43" name="Picture 443">
              <a:extLst>
                <a:ext uri="{FF2B5EF4-FFF2-40B4-BE49-F238E27FC236}">
                  <a16:creationId xmlns:a16="http://schemas.microsoft.com/office/drawing/2014/main" id="{A27FC98A-1E65-01FC-4F87-3A660BFC8276}"/>
                </a:ext>
              </a:extLst>
            </p:cNvPr>
            <p:cNvPicPr>
              <a:picLocks noChangeAspect="1" noChangeArrowheads="1"/>
            </p:cNvPicPr>
            <p:nvPr/>
          </p:nvPicPr>
          <p:blipFill>
            <a:blip r:embed="rId75">
              <a:extLst>
                <a:ext uri="{28A0092B-C50C-407E-A947-70E740481C1C}">
                  <a14:useLocalDpi xmlns:a14="http://schemas.microsoft.com/office/drawing/2010/main"/>
                </a:ext>
              </a:extLst>
            </a:blip>
            <a:srcRect/>
            <a:stretch>
              <a:fillRect/>
            </a:stretch>
          </p:blipFill>
          <p:spPr bwMode="auto">
            <a:xfrm>
              <a:off x="2922588" y="306546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44" name="Freeform 444">
              <a:extLst>
                <a:ext uri="{FF2B5EF4-FFF2-40B4-BE49-F238E27FC236}">
                  <a16:creationId xmlns:a16="http://schemas.microsoft.com/office/drawing/2014/main" id="{6FF1A72E-27FF-AA11-0705-E35A27AFAB7B}"/>
                </a:ext>
              </a:extLst>
            </p:cNvPr>
            <p:cNvSpPr>
              <a:spLocks noChangeArrowheads="1"/>
            </p:cNvSpPr>
            <p:nvPr/>
          </p:nvSpPr>
          <p:spPr bwMode="auto">
            <a:xfrm>
              <a:off x="2938463" y="3081338"/>
              <a:ext cx="25400" cy="3175"/>
            </a:xfrm>
            <a:custGeom>
              <a:avLst/>
              <a:gdLst>
                <a:gd name="T0" fmla="*/ 60 w 70"/>
                <a:gd name="T1" fmla="*/ 9 h 10"/>
                <a:gd name="T2" fmla="*/ 0 w 70"/>
                <a:gd name="T3" fmla="*/ 0 h 10"/>
                <a:gd name="T4" fmla="*/ 0 w 70"/>
                <a:gd name="T5" fmla="*/ 0 h 10"/>
                <a:gd name="T6" fmla="*/ 69 w 70"/>
                <a:gd name="T7" fmla="*/ 9 h 10"/>
                <a:gd name="T8" fmla="*/ 60 w 70"/>
                <a:gd name="T9" fmla="*/ 9 h 10"/>
              </a:gdLst>
              <a:ahLst/>
              <a:cxnLst>
                <a:cxn ang="0">
                  <a:pos x="T0" y="T1"/>
                </a:cxn>
                <a:cxn ang="0">
                  <a:pos x="T2" y="T3"/>
                </a:cxn>
                <a:cxn ang="0">
                  <a:pos x="T4" y="T5"/>
                </a:cxn>
                <a:cxn ang="0">
                  <a:pos x="T6" y="T7"/>
                </a:cxn>
                <a:cxn ang="0">
                  <a:pos x="T8" y="T9"/>
                </a:cxn>
              </a:cxnLst>
              <a:rect l="0" t="0" r="r" b="b"/>
              <a:pathLst>
                <a:path w="70" h="10">
                  <a:moveTo>
                    <a:pt x="60" y="9"/>
                  </a:moveTo>
                  <a:lnTo>
                    <a:pt x="0" y="0"/>
                  </a:lnTo>
                  <a:lnTo>
                    <a:pt x="0" y="0"/>
                  </a:lnTo>
                  <a:lnTo>
                    <a:pt x="69" y="9"/>
                  </a:lnTo>
                  <a:lnTo>
                    <a:pt x="60" y="9"/>
                  </a:lnTo>
                </a:path>
              </a:pathLst>
            </a:custGeom>
            <a:solidFill>
              <a:srgbClr val="7E7E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45" name="Freeform 445">
              <a:extLst>
                <a:ext uri="{FF2B5EF4-FFF2-40B4-BE49-F238E27FC236}">
                  <a16:creationId xmlns:a16="http://schemas.microsoft.com/office/drawing/2014/main" id="{63B2B6F2-207B-D44F-DBA5-12A2D7694FB5}"/>
                </a:ext>
              </a:extLst>
            </p:cNvPr>
            <p:cNvSpPr>
              <a:spLocks noChangeArrowheads="1"/>
            </p:cNvSpPr>
            <p:nvPr/>
          </p:nvSpPr>
          <p:spPr bwMode="auto">
            <a:xfrm>
              <a:off x="2928938" y="3043238"/>
              <a:ext cx="82550" cy="12700"/>
            </a:xfrm>
            <a:custGeom>
              <a:avLst/>
              <a:gdLst>
                <a:gd name="T0" fmla="*/ 71 w 228"/>
                <a:gd name="T1" fmla="*/ 36 h 37"/>
                <a:gd name="T2" fmla="*/ 0 w 228"/>
                <a:gd name="T3" fmla="*/ 27 h 37"/>
                <a:gd name="T4" fmla="*/ 158 w 228"/>
                <a:gd name="T5" fmla="*/ 0 h 37"/>
                <a:gd name="T6" fmla="*/ 227 w 228"/>
                <a:gd name="T7" fmla="*/ 0 h 37"/>
                <a:gd name="T8" fmla="*/ 71 w 228"/>
                <a:gd name="T9" fmla="*/ 36 h 37"/>
              </a:gdLst>
              <a:ahLst/>
              <a:cxnLst>
                <a:cxn ang="0">
                  <a:pos x="T0" y="T1"/>
                </a:cxn>
                <a:cxn ang="0">
                  <a:pos x="T2" y="T3"/>
                </a:cxn>
                <a:cxn ang="0">
                  <a:pos x="T4" y="T5"/>
                </a:cxn>
                <a:cxn ang="0">
                  <a:pos x="T6" y="T7"/>
                </a:cxn>
                <a:cxn ang="0">
                  <a:pos x="T8" y="T9"/>
                </a:cxn>
              </a:cxnLst>
              <a:rect l="0" t="0" r="r" b="b"/>
              <a:pathLst>
                <a:path w="228" h="37">
                  <a:moveTo>
                    <a:pt x="71" y="36"/>
                  </a:moveTo>
                  <a:lnTo>
                    <a:pt x="0" y="27"/>
                  </a:lnTo>
                  <a:lnTo>
                    <a:pt x="158" y="0"/>
                  </a:lnTo>
                  <a:lnTo>
                    <a:pt x="227" y="0"/>
                  </a:lnTo>
                  <a:lnTo>
                    <a:pt x="71" y="36"/>
                  </a:lnTo>
                </a:path>
              </a:pathLst>
            </a:custGeom>
            <a:solidFill>
              <a:srgbClr val="30303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46" name="Freeform 446">
              <a:extLst>
                <a:ext uri="{FF2B5EF4-FFF2-40B4-BE49-F238E27FC236}">
                  <a16:creationId xmlns:a16="http://schemas.microsoft.com/office/drawing/2014/main" id="{A7E038F3-91E7-689F-21DA-A7BF8FA12284}"/>
                </a:ext>
              </a:extLst>
            </p:cNvPr>
            <p:cNvSpPr>
              <a:spLocks noChangeArrowheads="1"/>
            </p:cNvSpPr>
            <p:nvPr/>
          </p:nvSpPr>
          <p:spPr bwMode="auto">
            <a:xfrm>
              <a:off x="2925763" y="3084513"/>
              <a:ext cx="38100" cy="3175"/>
            </a:xfrm>
            <a:custGeom>
              <a:avLst/>
              <a:gdLst>
                <a:gd name="T0" fmla="*/ 70 w 105"/>
                <a:gd name="T1" fmla="*/ 9 h 10"/>
                <a:gd name="T2" fmla="*/ 0 w 105"/>
                <a:gd name="T3" fmla="*/ 0 h 10"/>
                <a:gd name="T4" fmla="*/ 35 w 105"/>
                <a:gd name="T5" fmla="*/ 0 h 10"/>
                <a:gd name="T6" fmla="*/ 104 w 105"/>
                <a:gd name="T7" fmla="*/ 0 h 10"/>
                <a:gd name="T8" fmla="*/ 70 w 105"/>
                <a:gd name="T9" fmla="*/ 9 h 10"/>
              </a:gdLst>
              <a:ahLst/>
              <a:cxnLst>
                <a:cxn ang="0">
                  <a:pos x="T0" y="T1"/>
                </a:cxn>
                <a:cxn ang="0">
                  <a:pos x="T2" y="T3"/>
                </a:cxn>
                <a:cxn ang="0">
                  <a:pos x="T4" y="T5"/>
                </a:cxn>
                <a:cxn ang="0">
                  <a:pos x="T6" y="T7"/>
                </a:cxn>
                <a:cxn ang="0">
                  <a:pos x="T8" y="T9"/>
                </a:cxn>
              </a:cxnLst>
              <a:rect l="0" t="0" r="r" b="b"/>
              <a:pathLst>
                <a:path w="105" h="10">
                  <a:moveTo>
                    <a:pt x="70" y="9"/>
                  </a:moveTo>
                  <a:lnTo>
                    <a:pt x="0" y="0"/>
                  </a:lnTo>
                  <a:lnTo>
                    <a:pt x="35" y="0"/>
                  </a:lnTo>
                  <a:lnTo>
                    <a:pt x="104" y="0"/>
                  </a:lnTo>
                  <a:lnTo>
                    <a:pt x="70" y="9"/>
                  </a:lnTo>
                </a:path>
              </a:pathLst>
            </a:custGeom>
            <a:solidFill>
              <a:srgbClr val="6C57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47" name="Freeform 447">
              <a:extLst>
                <a:ext uri="{FF2B5EF4-FFF2-40B4-BE49-F238E27FC236}">
                  <a16:creationId xmlns:a16="http://schemas.microsoft.com/office/drawing/2014/main" id="{4C2F295E-B0D1-C0B7-1BD8-A93F67EF7521}"/>
                </a:ext>
              </a:extLst>
            </p:cNvPr>
            <p:cNvSpPr>
              <a:spLocks noChangeArrowheads="1"/>
            </p:cNvSpPr>
            <p:nvPr/>
          </p:nvSpPr>
          <p:spPr bwMode="auto">
            <a:xfrm>
              <a:off x="2928938" y="3081338"/>
              <a:ext cx="31750" cy="6350"/>
            </a:xfrm>
            <a:custGeom>
              <a:avLst/>
              <a:gdLst>
                <a:gd name="T0" fmla="*/ 62 w 88"/>
                <a:gd name="T1" fmla="*/ 18 h 19"/>
                <a:gd name="T2" fmla="*/ 0 w 88"/>
                <a:gd name="T3" fmla="*/ 9 h 19"/>
                <a:gd name="T4" fmla="*/ 27 w 88"/>
                <a:gd name="T5" fmla="*/ 0 h 19"/>
                <a:gd name="T6" fmla="*/ 87 w 88"/>
                <a:gd name="T7" fmla="*/ 9 h 19"/>
                <a:gd name="T8" fmla="*/ 62 w 88"/>
                <a:gd name="T9" fmla="*/ 18 h 19"/>
              </a:gdLst>
              <a:ahLst/>
              <a:cxnLst>
                <a:cxn ang="0">
                  <a:pos x="T0" y="T1"/>
                </a:cxn>
                <a:cxn ang="0">
                  <a:pos x="T2" y="T3"/>
                </a:cxn>
                <a:cxn ang="0">
                  <a:pos x="T4" y="T5"/>
                </a:cxn>
                <a:cxn ang="0">
                  <a:pos x="T6" y="T7"/>
                </a:cxn>
                <a:cxn ang="0">
                  <a:pos x="T8" y="T9"/>
                </a:cxn>
              </a:cxnLst>
              <a:rect l="0" t="0" r="r" b="b"/>
              <a:pathLst>
                <a:path w="88" h="19">
                  <a:moveTo>
                    <a:pt x="62" y="18"/>
                  </a:moveTo>
                  <a:lnTo>
                    <a:pt x="0" y="9"/>
                  </a:lnTo>
                  <a:lnTo>
                    <a:pt x="27" y="0"/>
                  </a:lnTo>
                  <a:lnTo>
                    <a:pt x="87" y="9"/>
                  </a:lnTo>
                  <a:lnTo>
                    <a:pt x="62" y="18"/>
                  </a:lnTo>
                </a:path>
              </a:pathLst>
            </a:custGeom>
            <a:solidFill>
              <a:srgbClr val="7E7E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48" name="Freeform 448">
              <a:extLst>
                <a:ext uri="{FF2B5EF4-FFF2-40B4-BE49-F238E27FC236}">
                  <a16:creationId xmlns:a16="http://schemas.microsoft.com/office/drawing/2014/main" id="{A836273B-284F-06A1-AD1B-16961D761C03}"/>
                </a:ext>
              </a:extLst>
            </p:cNvPr>
            <p:cNvSpPr>
              <a:spLocks noChangeArrowheads="1"/>
            </p:cNvSpPr>
            <p:nvPr/>
          </p:nvSpPr>
          <p:spPr bwMode="auto">
            <a:xfrm>
              <a:off x="2925763" y="3084513"/>
              <a:ext cx="25400" cy="3175"/>
            </a:xfrm>
            <a:custGeom>
              <a:avLst/>
              <a:gdLst>
                <a:gd name="T0" fmla="*/ 70 w 71"/>
                <a:gd name="T1" fmla="*/ 9 h 10"/>
                <a:gd name="T2" fmla="*/ 0 w 71"/>
                <a:gd name="T3" fmla="*/ 0 h 10"/>
                <a:gd name="T4" fmla="*/ 8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8" y="0"/>
                  </a:lnTo>
                  <a:lnTo>
                    <a:pt x="70" y="9"/>
                  </a:lnTo>
                </a:path>
              </a:pathLst>
            </a:custGeom>
            <a:solidFill>
              <a:srgbClr val="7E7E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49" name="Picture 449">
              <a:extLst>
                <a:ext uri="{FF2B5EF4-FFF2-40B4-BE49-F238E27FC236}">
                  <a16:creationId xmlns:a16="http://schemas.microsoft.com/office/drawing/2014/main" id="{18659520-3F7D-797E-8C34-0A7BE99107AC}"/>
                </a:ext>
              </a:extLst>
            </p:cNvPr>
            <p:cNvPicPr>
              <a:picLocks noChangeAspect="1" noChangeArrowheads="1"/>
            </p:cNvPicPr>
            <p:nvPr/>
          </p:nvPicPr>
          <p:blipFill>
            <a:blip r:embed="rId76">
              <a:extLst>
                <a:ext uri="{28A0092B-C50C-407E-A947-70E740481C1C}">
                  <a14:useLocalDpi xmlns:a14="http://schemas.microsoft.com/office/drawing/2010/main"/>
                </a:ext>
              </a:extLst>
            </a:blip>
            <a:srcRect/>
            <a:stretch>
              <a:fillRect/>
            </a:stretch>
          </p:blipFill>
          <p:spPr bwMode="auto">
            <a:xfrm>
              <a:off x="2913063" y="3071813"/>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0" name="Freeform 450">
              <a:extLst>
                <a:ext uri="{FF2B5EF4-FFF2-40B4-BE49-F238E27FC236}">
                  <a16:creationId xmlns:a16="http://schemas.microsoft.com/office/drawing/2014/main" id="{55698917-BE56-FC73-F003-929ADA2704CB}"/>
                </a:ext>
              </a:extLst>
            </p:cNvPr>
            <p:cNvSpPr>
              <a:spLocks noChangeArrowheads="1"/>
            </p:cNvSpPr>
            <p:nvPr/>
          </p:nvSpPr>
          <p:spPr bwMode="auto">
            <a:xfrm>
              <a:off x="2951163" y="3084513"/>
              <a:ext cx="12700" cy="3175"/>
            </a:xfrm>
            <a:custGeom>
              <a:avLst/>
              <a:gdLst>
                <a:gd name="T0" fmla="*/ 34 w 35"/>
                <a:gd name="T1" fmla="*/ 0 h 10"/>
                <a:gd name="T2" fmla="*/ 34 w 35"/>
                <a:gd name="T3" fmla="*/ 0 h 10"/>
                <a:gd name="T4" fmla="*/ 0 w 35"/>
                <a:gd name="T5" fmla="*/ 9 h 10"/>
                <a:gd name="T6" fmla="*/ 0 w 35"/>
                <a:gd name="T7" fmla="*/ 9 h 10"/>
                <a:gd name="T8" fmla="*/ 0 w 35"/>
                <a:gd name="T9" fmla="*/ 9 h 10"/>
                <a:gd name="T10" fmla="*/ 25 w 35"/>
                <a:gd name="T11" fmla="*/ 0 h 10"/>
                <a:gd name="T12" fmla="*/ 34 w 3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4" y="0"/>
                  </a:moveTo>
                  <a:lnTo>
                    <a:pt x="34" y="0"/>
                  </a:lnTo>
                  <a:lnTo>
                    <a:pt x="0" y="9"/>
                  </a:lnTo>
                  <a:lnTo>
                    <a:pt x="0" y="9"/>
                  </a:lnTo>
                  <a:lnTo>
                    <a:pt x="0" y="9"/>
                  </a:lnTo>
                  <a:lnTo>
                    <a:pt x="25" y="0"/>
                  </a:lnTo>
                  <a:lnTo>
                    <a:pt x="34" y="0"/>
                  </a:lnTo>
                </a:path>
              </a:pathLst>
            </a:custGeom>
            <a:solidFill>
              <a:srgbClr val="B6B6B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51" name="Freeform 451">
              <a:extLst>
                <a:ext uri="{FF2B5EF4-FFF2-40B4-BE49-F238E27FC236}">
                  <a16:creationId xmlns:a16="http://schemas.microsoft.com/office/drawing/2014/main" id="{3360F609-FE7D-398E-1EC1-038C1B20124E}"/>
                </a:ext>
              </a:extLst>
            </p:cNvPr>
            <p:cNvSpPr>
              <a:spLocks noChangeArrowheads="1"/>
            </p:cNvSpPr>
            <p:nvPr/>
          </p:nvSpPr>
          <p:spPr bwMode="auto">
            <a:xfrm>
              <a:off x="2925763" y="3062288"/>
              <a:ext cx="25400" cy="25400"/>
            </a:xfrm>
            <a:custGeom>
              <a:avLst/>
              <a:gdLst>
                <a:gd name="T0" fmla="*/ 70 w 71"/>
                <a:gd name="T1" fmla="*/ 70 h 71"/>
                <a:gd name="T2" fmla="*/ 8 w 71"/>
                <a:gd name="T3" fmla="*/ 61 h 71"/>
                <a:gd name="T4" fmla="*/ 0 w 71"/>
                <a:gd name="T5" fmla="*/ 0 h 71"/>
                <a:gd name="T6" fmla="*/ 70 w 71"/>
                <a:gd name="T7" fmla="*/ 0 h 71"/>
                <a:gd name="T8" fmla="*/ 70 w 71"/>
                <a:gd name="T9" fmla="*/ 70 h 71"/>
              </a:gdLst>
              <a:ahLst/>
              <a:cxnLst>
                <a:cxn ang="0">
                  <a:pos x="T0" y="T1"/>
                </a:cxn>
                <a:cxn ang="0">
                  <a:pos x="T2" y="T3"/>
                </a:cxn>
                <a:cxn ang="0">
                  <a:pos x="T4" y="T5"/>
                </a:cxn>
                <a:cxn ang="0">
                  <a:pos x="T6" y="T7"/>
                </a:cxn>
                <a:cxn ang="0">
                  <a:pos x="T8" y="T9"/>
                </a:cxn>
              </a:cxnLst>
              <a:rect l="0" t="0" r="r" b="b"/>
              <a:pathLst>
                <a:path w="71" h="71">
                  <a:moveTo>
                    <a:pt x="70" y="70"/>
                  </a:moveTo>
                  <a:lnTo>
                    <a:pt x="8" y="61"/>
                  </a:lnTo>
                  <a:lnTo>
                    <a:pt x="0" y="0"/>
                  </a:lnTo>
                  <a:lnTo>
                    <a:pt x="70" y="0"/>
                  </a:lnTo>
                  <a:lnTo>
                    <a:pt x="70" y="70"/>
                  </a:lnTo>
                </a:path>
              </a:pathLst>
            </a:custGeom>
            <a:solidFill>
              <a:srgbClr val="3131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52" name="Picture 452">
              <a:extLst>
                <a:ext uri="{FF2B5EF4-FFF2-40B4-BE49-F238E27FC236}">
                  <a16:creationId xmlns:a16="http://schemas.microsoft.com/office/drawing/2014/main" id="{284E1F96-6D05-5D0B-2C5A-BE77AD7E27C1}"/>
                </a:ext>
              </a:extLst>
            </p:cNvPr>
            <p:cNvPicPr>
              <a:picLocks noChangeAspect="1" noChangeArrowheads="1"/>
            </p:cNvPicPr>
            <p:nvPr/>
          </p:nvPicPr>
          <p:blipFill>
            <a:blip r:embed="rId77">
              <a:extLst>
                <a:ext uri="{28A0092B-C50C-407E-A947-70E740481C1C}">
                  <a14:useLocalDpi xmlns:a14="http://schemas.microsoft.com/office/drawing/2010/main"/>
                </a:ext>
              </a:extLst>
            </a:blip>
            <a:srcRect/>
            <a:stretch>
              <a:fillRect/>
            </a:stretch>
          </p:blipFill>
          <p:spPr bwMode="auto">
            <a:xfrm>
              <a:off x="2913063" y="3038475"/>
              <a:ext cx="57150" cy="3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53" name="Freeform 453">
              <a:extLst>
                <a:ext uri="{FF2B5EF4-FFF2-40B4-BE49-F238E27FC236}">
                  <a16:creationId xmlns:a16="http://schemas.microsoft.com/office/drawing/2014/main" id="{311254D6-541D-C2A6-093C-25E920AC9140}"/>
                </a:ext>
              </a:extLst>
            </p:cNvPr>
            <p:cNvSpPr>
              <a:spLocks noChangeArrowheads="1"/>
            </p:cNvSpPr>
            <p:nvPr/>
          </p:nvSpPr>
          <p:spPr bwMode="auto">
            <a:xfrm>
              <a:off x="2951163" y="3043238"/>
              <a:ext cx="66675" cy="44450"/>
            </a:xfrm>
            <a:custGeom>
              <a:avLst/>
              <a:gdLst>
                <a:gd name="T0" fmla="*/ 165 w 184"/>
                <a:gd name="T1" fmla="*/ 0 h 124"/>
                <a:gd name="T2" fmla="*/ 165 w 184"/>
                <a:gd name="T3" fmla="*/ 0 h 124"/>
                <a:gd name="T4" fmla="*/ 174 w 184"/>
                <a:gd name="T5" fmla="*/ 9 h 124"/>
                <a:gd name="T6" fmla="*/ 183 w 184"/>
                <a:gd name="T7" fmla="*/ 18 h 124"/>
                <a:gd name="T8" fmla="*/ 183 w 184"/>
                <a:gd name="T9" fmla="*/ 80 h 124"/>
                <a:gd name="T10" fmla="*/ 157 w 184"/>
                <a:gd name="T11" fmla="*/ 89 h 124"/>
                <a:gd name="T12" fmla="*/ 157 w 184"/>
                <a:gd name="T13" fmla="*/ 53 h 124"/>
                <a:gd name="T14" fmla="*/ 157 w 184"/>
                <a:gd name="T15" fmla="*/ 53 h 124"/>
                <a:gd name="T16" fmla="*/ 148 w 184"/>
                <a:gd name="T17" fmla="*/ 44 h 124"/>
                <a:gd name="T18" fmla="*/ 148 w 184"/>
                <a:gd name="T19" fmla="*/ 36 h 124"/>
                <a:gd name="T20" fmla="*/ 34 w 184"/>
                <a:gd name="T21" fmla="*/ 62 h 124"/>
                <a:gd name="T22" fmla="*/ 34 w 184"/>
                <a:gd name="T23" fmla="*/ 62 h 124"/>
                <a:gd name="T24" fmla="*/ 34 w 184"/>
                <a:gd name="T25" fmla="*/ 71 h 124"/>
                <a:gd name="T26" fmla="*/ 25 w 184"/>
                <a:gd name="T27" fmla="*/ 80 h 124"/>
                <a:gd name="T28" fmla="*/ 25 w 184"/>
                <a:gd name="T29" fmla="*/ 114 h 124"/>
                <a:gd name="T30" fmla="*/ 0 w 184"/>
                <a:gd name="T31" fmla="*/ 123 h 124"/>
                <a:gd name="T32" fmla="*/ 0 w 184"/>
                <a:gd name="T33" fmla="*/ 53 h 124"/>
                <a:gd name="T34" fmla="*/ 0 w 184"/>
                <a:gd name="T35" fmla="*/ 53 h 124"/>
                <a:gd name="T36" fmla="*/ 0 w 184"/>
                <a:gd name="T37" fmla="*/ 44 h 124"/>
                <a:gd name="T38" fmla="*/ 9 w 184"/>
                <a:gd name="T39" fmla="*/ 36 h 124"/>
                <a:gd name="T40" fmla="*/ 165 w 18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124">
                  <a:moveTo>
                    <a:pt x="165" y="0"/>
                  </a:moveTo>
                  <a:lnTo>
                    <a:pt x="165" y="0"/>
                  </a:lnTo>
                  <a:lnTo>
                    <a:pt x="174" y="9"/>
                  </a:lnTo>
                  <a:lnTo>
                    <a:pt x="183" y="18"/>
                  </a:lnTo>
                  <a:lnTo>
                    <a:pt x="183" y="80"/>
                  </a:lnTo>
                  <a:lnTo>
                    <a:pt x="157" y="89"/>
                  </a:lnTo>
                  <a:lnTo>
                    <a:pt x="157" y="53"/>
                  </a:lnTo>
                  <a:lnTo>
                    <a:pt x="157" y="53"/>
                  </a:lnTo>
                  <a:lnTo>
                    <a:pt x="148" y="44"/>
                  </a:lnTo>
                  <a:lnTo>
                    <a:pt x="148" y="36"/>
                  </a:lnTo>
                  <a:lnTo>
                    <a:pt x="34" y="62"/>
                  </a:lnTo>
                  <a:lnTo>
                    <a:pt x="34" y="62"/>
                  </a:lnTo>
                  <a:lnTo>
                    <a:pt x="34" y="71"/>
                  </a:lnTo>
                  <a:lnTo>
                    <a:pt x="25" y="80"/>
                  </a:lnTo>
                  <a:lnTo>
                    <a:pt x="25" y="114"/>
                  </a:lnTo>
                  <a:lnTo>
                    <a:pt x="0" y="123"/>
                  </a:lnTo>
                  <a:lnTo>
                    <a:pt x="0" y="53"/>
                  </a:lnTo>
                  <a:lnTo>
                    <a:pt x="0" y="53"/>
                  </a:lnTo>
                  <a:lnTo>
                    <a:pt x="0" y="44"/>
                  </a:lnTo>
                  <a:lnTo>
                    <a:pt x="9" y="36"/>
                  </a:lnTo>
                  <a:lnTo>
                    <a:pt x="165" y="0"/>
                  </a:lnTo>
                </a:path>
              </a:pathLst>
            </a:custGeom>
            <a:solidFill>
              <a:srgbClr val="4545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54" name="Freeform 454">
              <a:extLst>
                <a:ext uri="{FF2B5EF4-FFF2-40B4-BE49-F238E27FC236}">
                  <a16:creationId xmlns:a16="http://schemas.microsoft.com/office/drawing/2014/main" id="{4BC26211-5D0A-73F7-9B3E-96A5A6E7121C}"/>
                </a:ext>
              </a:extLst>
            </p:cNvPr>
            <p:cNvSpPr>
              <a:spLocks noChangeArrowheads="1"/>
            </p:cNvSpPr>
            <p:nvPr/>
          </p:nvSpPr>
          <p:spPr bwMode="auto">
            <a:xfrm>
              <a:off x="2928938" y="3192463"/>
              <a:ext cx="3175" cy="3175"/>
            </a:xfrm>
            <a:custGeom>
              <a:avLst/>
              <a:gdLst>
                <a:gd name="T0" fmla="*/ 9 w 10"/>
                <a:gd name="T1" fmla="*/ 0 h 10"/>
                <a:gd name="T2" fmla="*/ 9 w 10"/>
                <a:gd name="T3" fmla="*/ 0 h 10"/>
                <a:gd name="T4" fmla="*/ 9 w 10"/>
                <a:gd name="T5" fmla="*/ 0 h 10"/>
                <a:gd name="T6" fmla="*/ 9 w 10"/>
                <a:gd name="T7" fmla="*/ 0 h 10"/>
                <a:gd name="T8" fmla="*/ 0 w 10"/>
                <a:gd name="T9" fmla="*/ 9 h 10"/>
                <a:gd name="T10" fmla="*/ 0 w 10"/>
                <a:gd name="T11" fmla="*/ 0 h 10"/>
                <a:gd name="T12" fmla="*/ 0 w 10"/>
                <a:gd name="T13" fmla="*/ 0 h 10"/>
                <a:gd name="T14" fmla="*/ 9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9" y="0"/>
                  </a:moveTo>
                  <a:lnTo>
                    <a:pt x="9" y="0"/>
                  </a:lnTo>
                  <a:lnTo>
                    <a:pt x="9" y="0"/>
                  </a:lnTo>
                  <a:lnTo>
                    <a:pt x="9" y="0"/>
                  </a:lnTo>
                  <a:lnTo>
                    <a:pt x="0" y="9"/>
                  </a:lnTo>
                  <a:lnTo>
                    <a:pt x="0" y="0"/>
                  </a:lnTo>
                  <a:lnTo>
                    <a:pt x="0" y="0"/>
                  </a:lnTo>
                  <a:lnTo>
                    <a:pt x="9"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55" name="Freeform 455">
              <a:extLst>
                <a:ext uri="{FF2B5EF4-FFF2-40B4-BE49-F238E27FC236}">
                  <a16:creationId xmlns:a16="http://schemas.microsoft.com/office/drawing/2014/main" id="{9A6A1AAF-E051-418D-AC80-BBD406BD8C7F}"/>
                </a:ext>
              </a:extLst>
            </p:cNvPr>
            <p:cNvSpPr>
              <a:spLocks noChangeArrowheads="1"/>
            </p:cNvSpPr>
            <p:nvPr/>
          </p:nvSpPr>
          <p:spPr bwMode="auto">
            <a:xfrm>
              <a:off x="2928938" y="3182938"/>
              <a:ext cx="3175" cy="3175"/>
            </a:xfrm>
            <a:custGeom>
              <a:avLst/>
              <a:gdLst>
                <a:gd name="T0" fmla="*/ 9 w 10"/>
                <a:gd name="T1" fmla="*/ 0 h 10"/>
                <a:gd name="T2" fmla="*/ 9 w 10"/>
                <a:gd name="T3" fmla="*/ 0 h 10"/>
                <a:gd name="T4" fmla="*/ 0 w 10"/>
                <a:gd name="T5" fmla="*/ 9 h 10"/>
                <a:gd name="T6" fmla="*/ 0 w 10"/>
                <a:gd name="T7" fmla="*/ 0 h 10"/>
                <a:gd name="T8" fmla="*/ 9 w 10"/>
                <a:gd name="T9" fmla="*/ 0 h 10"/>
              </a:gdLst>
              <a:ahLst/>
              <a:cxnLst>
                <a:cxn ang="0">
                  <a:pos x="T0" y="T1"/>
                </a:cxn>
                <a:cxn ang="0">
                  <a:pos x="T2" y="T3"/>
                </a:cxn>
                <a:cxn ang="0">
                  <a:pos x="T4" y="T5"/>
                </a:cxn>
                <a:cxn ang="0">
                  <a:pos x="T6" y="T7"/>
                </a:cxn>
                <a:cxn ang="0">
                  <a:pos x="T8" y="T9"/>
                </a:cxn>
              </a:cxnLst>
              <a:rect l="0" t="0" r="r" b="b"/>
              <a:pathLst>
                <a:path w="10" h="10">
                  <a:moveTo>
                    <a:pt x="9" y="0"/>
                  </a:moveTo>
                  <a:lnTo>
                    <a:pt x="9" y="0"/>
                  </a:lnTo>
                  <a:lnTo>
                    <a:pt x="0" y="9"/>
                  </a:lnTo>
                  <a:lnTo>
                    <a:pt x="0" y="0"/>
                  </a:lnTo>
                  <a:lnTo>
                    <a:pt x="9" y="0"/>
                  </a:lnTo>
                </a:path>
              </a:pathLst>
            </a:custGeom>
            <a:solidFill>
              <a:srgbClr val="3932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56" name="Freeform 456">
              <a:extLst>
                <a:ext uri="{FF2B5EF4-FFF2-40B4-BE49-F238E27FC236}">
                  <a16:creationId xmlns:a16="http://schemas.microsoft.com/office/drawing/2014/main" id="{E3D05779-59D2-6D04-EB39-B4CB0474EE96}"/>
                </a:ext>
              </a:extLst>
            </p:cNvPr>
            <p:cNvSpPr>
              <a:spLocks noChangeArrowheads="1"/>
            </p:cNvSpPr>
            <p:nvPr/>
          </p:nvSpPr>
          <p:spPr bwMode="auto">
            <a:xfrm>
              <a:off x="2922588" y="3192463"/>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57" name="Freeform 457">
              <a:extLst>
                <a:ext uri="{FF2B5EF4-FFF2-40B4-BE49-F238E27FC236}">
                  <a16:creationId xmlns:a16="http://schemas.microsoft.com/office/drawing/2014/main" id="{D531AAFD-8CED-DC52-8C58-CB0C3C767582}"/>
                </a:ext>
              </a:extLst>
            </p:cNvPr>
            <p:cNvSpPr>
              <a:spLocks noChangeArrowheads="1"/>
            </p:cNvSpPr>
            <p:nvPr/>
          </p:nvSpPr>
          <p:spPr bwMode="auto">
            <a:xfrm>
              <a:off x="2922588" y="3186113"/>
              <a:ext cx="6350" cy="3175"/>
            </a:xfrm>
            <a:custGeom>
              <a:avLst/>
              <a:gdLst>
                <a:gd name="T0" fmla="*/ 17 w 18"/>
                <a:gd name="T1" fmla="*/ 0 h 9"/>
                <a:gd name="T2" fmla="*/ 17 w 18"/>
                <a:gd name="T3" fmla="*/ 0 h 9"/>
                <a:gd name="T4" fmla="*/ 17 w 18"/>
                <a:gd name="T5" fmla="*/ 0 h 9"/>
                <a:gd name="T6" fmla="*/ 0 w 18"/>
                <a:gd name="T7" fmla="*/ 8 h 9"/>
                <a:gd name="T8" fmla="*/ 0 w 18"/>
                <a:gd name="T9" fmla="*/ 8 h 9"/>
                <a:gd name="T10" fmla="*/ 0 w 18"/>
                <a:gd name="T11" fmla="*/ 0 h 9"/>
                <a:gd name="T12" fmla="*/ 17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7" y="0"/>
                  </a:moveTo>
                  <a:lnTo>
                    <a:pt x="17" y="0"/>
                  </a:lnTo>
                  <a:lnTo>
                    <a:pt x="17" y="0"/>
                  </a:lnTo>
                  <a:lnTo>
                    <a:pt x="0" y="8"/>
                  </a:lnTo>
                  <a:lnTo>
                    <a:pt x="0" y="8"/>
                  </a:lnTo>
                  <a:lnTo>
                    <a:pt x="0" y="0"/>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58" name="Freeform 458">
              <a:extLst>
                <a:ext uri="{FF2B5EF4-FFF2-40B4-BE49-F238E27FC236}">
                  <a16:creationId xmlns:a16="http://schemas.microsoft.com/office/drawing/2014/main" id="{E37147A2-FA51-F973-B5C9-8DAD84B9E3B6}"/>
                </a:ext>
              </a:extLst>
            </p:cNvPr>
            <p:cNvSpPr>
              <a:spLocks noChangeArrowheads="1"/>
            </p:cNvSpPr>
            <p:nvPr/>
          </p:nvSpPr>
          <p:spPr bwMode="auto">
            <a:xfrm>
              <a:off x="2922588" y="3186113"/>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59" name="Freeform 459">
              <a:extLst>
                <a:ext uri="{FF2B5EF4-FFF2-40B4-BE49-F238E27FC236}">
                  <a16:creationId xmlns:a16="http://schemas.microsoft.com/office/drawing/2014/main" id="{AE3C7810-989A-DB5D-FDD7-618F047DC731}"/>
                </a:ext>
              </a:extLst>
            </p:cNvPr>
            <p:cNvSpPr>
              <a:spLocks noChangeArrowheads="1"/>
            </p:cNvSpPr>
            <p:nvPr/>
          </p:nvSpPr>
          <p:spPr bwMode="auto">
            <a:xfrm>
              <a:off x="2922588" y="3182938"/>
              <a:ext cx="6350" cy="3175"/>
            </a:xfrm>
            <a:custGeom>
              <a:avLst/>
              <a:gdLst>
                <a:gd name="T0" fmla="*/ 17 w 18"/>
                <a:gd name="T1" fmla="*/ 0 h 10"/>
                <a:gd name="T2" fmla="*/ 17 w 18"/>
                <a:gd name="T3" fmla="*/ 0 h 10"/>
                <a:gd name="T4" fmla="*/ 17 w 18"/>
                <a:gd name="T5" fmla="*/ 0 h 10"/>
                <a:gd name="T6" fmla="*/ 0 w 18"/>
                <a:gd name="T7" fmla="*/ 9 h 10"/>
                <a:gd name="T8" fmla="*/ 0 w 18"/>
                <a:gd name="T9" fmla="*/ 9 h 10"/>
                <a:gd name="T10" fmla="*/ 0 w 18"/>
                <a:gd name="T11" fmla="*/ 0 h 10"/>
                <a:gd name="T12" fmla="*/ 17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0"/>
                  </a:moveTo>
                  <a:lnTo>
                    <a:pt x="17" y="0"/>
                  </a:lnTo>
                  <a:lnTo>
                    <a:pt x="17" y="0"/>
                  </a:lnTo>
                  <a:lnTo>
                    <a:pt x="0" y="9"/>
                  </a:lnTo>
                  <a:lnTo>
                    <a:pt x="0" y="9"/>
                  </a:lnTo>
                  <a:lnTo>
                    <a:pt x="0" y="0"/>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0" name="Freeform 460">
              <a:extLst>
                <a:ext uri="{FF2B5EF4-FFF2-40B4-BE49-F238E27FC236}">
                  <a16:creationId xmlns:a16="http://schemas.microsoft.com/office/drawing/2014/main" id="{E3AABC1D-F3F5-C8C0-337B-4C6FFE58DCC1}"/>
                </a:ext>
              </a:extLst>
            </p:cNvPr>
            <p:cNvSpPr>
              <a:spLocks noChangeArrowheads="1"/>
            </p:cNvSpPr>
            <p:nvPr/>
          </p:nvSpPr>
          <p:spPr bwMode="auto">
            <a:xfrm>
              <a:off x="2922588" y="3182938"/>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1" name="Freeform 461">
              <a:extLst>
                <a:ext uri="{FF2B5EF4-FFF2-40B4-BE49-F238E27FC236}">
                  <a16:creationId xmlns:a16="http://schemas.microsoft.com/office/drawing/2014/main" id="{F8F4DCF2-0230-8795-C56D-9C11FCD67E15}"/>
                </a:ext>
              </a:extLst>
            </p:cNvPr>
            <p:cNvSpPr>
              <a:spLocks noChangeArrowheads="1"/>
            </p:cNvSpPr>
            <p:nvPr/>
          </p:nvSpPr>
          <p:spPr bwMode="auto">
            <a:xfrm>
              <a:off x="2922588" y="3179763"/>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2" name="Freeform 462">
              <a:extLst>
                <a:ext uri="{FF2B5EF4-FFF2-40B4-BE49-F238E27FC236}">
                  <a16:creationId xmlns:a16="http://schemas.microsoft.com/office/drawing/2014/main" id="{CA39613F-9D0E-2A79-E03D-A6665B7495E7}"/>
                </a:ext>
              </a:extLst>
            </p:cNvPr>
            <p:cNvSpPr>
              <a:spLocks noChangeArrowheads="1"/>
            </p:cNvSpPr>
            <p:nvPr/>
          </p:nvSpPr>
          <p:spPr bwMode="auto">
            <a:xfrm>
              <a:off x="2922588" y="3176588"/>
              <a:ext cx="6350" cy="3175"/>
            </a:xfrm>
            <a:custGeom>
              <a:avLst/>
              <a:gdLst>
                <a:gd name="T0" fmla="*/ 17 w 18"/>
                <a:gd name="T1" fmla="*/ 0 h 10"/>
                <a:gd name="T2" fmla="*/ 17 w 18"/>
                <a:gd name="T3" fmla="*/ 0 h 10"/>
                <a:gd name="T4" fmla="*/ 17 w 18"/>
                <a:gd name="T5" fmla="*/ 9 h 10"/>
                <a:gd name="T6" fmla="*/ 0 w 18"/>
                <a:gd name="T7" fmla="*/ 9 h 10"/>
                <a:gd name="T8" fmla="*/ 0 w 18"/>
                <a:gd name="T9" fmla="*/ 9 h 10"/>
                <a:gd name="T10" fmla="*/ 0 w 18"/>
                <a:gd name="T11" fmla="*/ 9 h 10"/>
                <a:gd name="T12" fmla="*/ 17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7" y="0"/>
                  </a:moveTo>
                  <a:lnTo>
                    <a:pt x="17" y="0"/>
                  </a:lnTo>
                  <a:lnTo>
                    <a:pt x="17" y="9"/>
                  </a:lnTo>
                  <a:lnTo>
                    <a:pt x="0" y="9"/>
                  </a:lnTo>
                  <a:lnTo>
                    <a:pt x="0" y="9"/>
                  </a:lnTo>
                  <a:lnTo>
                    <a:pt x="0" y="9"/>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3" name="Freeform 463">
              <a:extLst>
                <a:ext uri="{FF2B5EF4-FFF2-40B4-BE49-F238E27FC236}">
                  <a16:creationId xmlns:a16="http://schemas.microsoft.com/office/drawing/2014/main" id="{51118B5A-A4C6-2331-A356-FA310C6470B6}"/>
                </a:ext>
              </a:extLst>
            </p:cNvPr>
            <p:cNvSpPr>
              <a:spLocks noChangeArrowheads="1"/>
            </p:cNvSpPr>
            <p:nvPr/>
          </p:nvSpPr>
          <p:spPr bwMode="auto">
            <a:xfrm>
              <a:off x="2922588" y="3176588"/>
              <a:ext cx="6350" cy="1587"/>
            </a:xfrm>
            <a:custGeom>
              <a:avLst/>
              <a:gdLst>
                <a:gd name="T0" fmla="*/ 17 w 18"/>
                <a:gd name="T1" fmla="*/ 0 h 1"/>
                <a:gd name="T2" fmla="*/ 17 w 18"/>
                <a:gd name="T3" fmla="*/ 0 h 1"/>
                <a:gd name="T4" fmla="*/ 17 w 18"/>
                <a:gd name="T5" fmla="*/ 0 h 1"/>
                <a:gd name="T6" fmla="*/ 0 w 18"/>
                <a:gd name="T7" fmla="*/ 0 h 1"/>
                <a:gd name="T8" fmla="*/ 0 w 18"/>
                <a:gd name="T9" fmla="*/ 0 h 1"/>
                <a:gd name="T10" fmla="*/ 0 w 18"/>
                <a:gd name="T11" fmla="*/ 0 h 1"/>
                <a:gd name="T12" fmla="*/ 17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17" y="0"/>
                  </a:moveTo>
                  <a:lnTo>
                    <a:pt x="17" y="0"/>
                  </a:lnTo>
                  <a:lnTo>
                    <a:pt x="17" y="0"/>
                  </a:lnTo>
                  <a:lnTo>
                    <a:pt x="0" y="0"/>
                  </a:lnTo>
                  <a:lnTo>
                    <a:pt x="0" y="0"/>
                  </a:lnTo>
                  <a:lnTo>
                    <a:pt x="0" y="0"/>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4" name="Freeform 464">
              <a:extLst>
                <a:ext uri="{FF2B5EF4-FFF2-40B4-BE49-F238E27FC236}">
                  <a16:creationId xmlns:a16="http://schemas.microsoft.com/office/drawing/2014/main" id="{A33EF67D-B741-98E5-DA27-CE72052E453E}"/>
                </a:ext>
              </a:extLst>
            </p:cNvPr>
            <p:cNvSpPr>
              <a:spLocks noChangeArrowheads="1"/>
            </p:cNvSpPr>
            <p:nvPr/>
          </p:nvSpPr>
          <p:spPr bwMode="auto">
            <a:xfrm>
              <a:off x="2922588" y="3173413"/>
              <a:ext cx="6350" cy="3175"/>
            </a:xfrm>
            <a:custGeom>
              <a:avLst/>
              <a:gdLst>
                <a:gd name="T0" fmla="*/ 17 w 18"/>
                <a:gd name="T1" fmla="*/ 0 h 9"/>
                <a:gd name="T2" fmla="*/ 17 w 18"/>
                <a:gd name="T3" fmla="*/ 0 h 9"/>
                <a:gd name="T4" fmla="*/ 17 w 18"/>
                <a:gd name="T5" fmla="*/ 8 h 9"/>
                <a:gd name="T6" fmla="*/ 0 w 18"/>
                <a:gd name="T7" fmla="*/ 8 h 9"/>
                <a:gd name="T8" fmla="*/ 0 w 18"/>
                <a:gd name="T9" fmla="*/ 8 h 9"/>
                <a:gd name="T10" fmla="*/ 0 w 18"/>
                <a:gd name="T11" fmla="*/ 8 h 9"/>
                <a:gd name="T12" fmla="*/ 17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7" y="0"/>
                  </a:moveTo>
                  <a:lnTo>
                    <a:pt x="17" y="0"/>
                  </a:lnTo>
                  <a:lnTo>
                    <a:pt x="17" y="8"/>
                  </a:lnTo>
                  <a:lnTo>
                    <a:pt x="0" y="8"/>
                  </a:lnTo>
                  <a:lnTo>
                    <a:pt x="0" y="8"/>
                  </a:lnTo>
                  <a:lnTo>
                    <a:pt x="0" y="8"/>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5" name="Freeform 465">
              <a:extLst>
                <a:ext uri="{FF2B5EF4-FFF2-40B4-BE49-F238E27FC236}">
                  <a16:creationId xmlns:a16="http://schemas.microsoft.com/office/drawing/2014/main" id="{E6F260E4-39C7-AE97-954A-71C152526A90}"/>
                </a:ext>
              </a:extLst>
            </p:cNvPr>
            <p:cNvSpPr>
              <a:spLocks noChangeArrowheads="1"/>
            </p:cNvSpPr>
            <p:nvPr/>
          </p:nvSpPr>
          <p:spPr bwMode="auto">
            <a:xfrm>
              <a:off x="2922588" y="3173413"/>
              <a:ext cx="6350" cy="3175"/>
            </a:xfrm>
            <a:custGeom>
              <a:avLst/>
              <a:gdLst>
                <a:gd name="T0" fmla="*/ 17 w 18"/>
                <a:gd name="T1" fmla="*/ 0 h 9"/>
                <a:gd name="T2" fmla="*/ 17 w 18"/>
                <a:gd name="T3" fmla="*/ 0 h 9"/>
                <a:gd name="T4" fmla="*/ 17 w 18"/>
                <a:gd name="T5" fmla="*/ 0 h 9"/>
                <a:gd name="T6" fmla="*/ 0 w 18"/>
                <a:gd name="T7" fmla="*/ 8 h 9"/>
                <a:gd name="T8" fmla="*/ 0 w 18"/>
                <a:gd name="T9" fmla="*/ 0 h 9"/>
                <a:gd name="T10" fmla="*/ 0 w 18"/>
                <a:gd name="T11" fmla="*/ 0 h 9"/>
                <a:gd name="T12" fmla="*/ 17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7" y="0"/>
                  </a:moveTo>
                  <a:lnTo>
                    <a:pt x="17" y="0"/>
                  </a:lnTo>
                  <a:lnTo>
                    <a:pt x="17" y="0"/>
                  </a:lnTo>
                  <a:lnTo>
                    <a:pt x="0" y="8"/>
                  </a:lnTo>
                  <a:lnTo>
                    <a:pt x="0" y="0"/>
                  </a:lnTo>
                  <a:lnTo>
                    <a:pt x="0" y="0"/>
                  </a:lnTo>
                  <a:lnTo>
                    <a:pt x="17"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6" name="Freeform 466">
              <a:extLst>
                <a:ext uri="{FF2B5EF4-FFF2-40B4-BE49-F238E27FC236}">
                  <a16:creationId xmlns:a16="http://schemas.microsoft.com/office/drawing/2014/main" id="{AD44810A-AEAF-2BE8-8745-D0726642ED58}"/>
                </a:ext>
              </a:extLst>
            </p:cNvPr>
            <p:cNvSpPr>
              <a:spLocks noChangeArrowheads="1"/>
            </p:cNvSpPr>
            <p:nvPr/>
          </p:nvSpPr>
          <p:spPr bwMode="auto">
            <a:xfrm>
              <a:off x="2919413" y="3192463"/>
              <a:ext cx="12700" cy="6350"/>
            </a:xfrm>
            <a:custGeom>
              <a:avLst/>
              <a:gdLst>
                <a:gd name="T0" fmla="*/ 34 w 35"/>
                <a:gd name="T1" fmla="*/ 0 h 19"/>
                <a:gd name="T2" fmla="*/ 34 w 35"/>
                <a:gd name="T3" fmla="*/ 0 h 19"/>
                <a:gd name="T4" fmla="*/ 34 w 35"/>
                <a:gd name="T5" fmla="*/ 9 h 19"/>
                <a:gd name="T6" fmla="*/ 25 w 35"/>
                <a:gd name="T7" fmla="*/ 9 h 19"/>
                <a:gd name="T8" fmla="*/ 25 w 35"/>
                <a:gd name="T9" fmla="*/ 9 h 19"/>
                <a:gd name="T10" fmla="*/ 8 w 35"/>
                <a:gd name="T11" fmla="*/ 18 h 19"/>
                <a:gd name="T12" fmla="*/ 0 w 35"/>
                <a:gd name="T13" fmla="*/ 9 h 19"/>
                <a:gd name="T14" fmla="*/ 0 w 35"/>
                <a:gd name="T15" fmla="*/ 9 h 19"/>
                <a:gd name="T16" fmla="*/ 0 w 35"/>
                <a:gd name="T17" fmla="*/ 9 h 19"/>
                <a:gd name="T18" fmla="*/ 0 w 35"/>
                <a:gd name="T19" fmla="*/ 9 h 19"/>
                <a:gd name="T20" fmla="*/ 0 w 35"/>
                <a:gd name="T21" fmla="*/ 9 h 19"/>
                <a:gd name="T22" fmla="*/ 0 w 35"/>
                <a:gd name="T23" fmla="*/ 9 h 19"/>
                <a:gd name="T24" fmla="*/ 8 w 35"/>
                <a:gd name="T25" fmla="*/ 9 h 19"/>
                <a:gd name="T26" fmla="*/ 25 w 35"/>
                <a:gd name="T27" fmla="*/ 9 h 19"/>
                <a:gd name="T28" fmla="*/ 25 w 35"/>
                <a:gd name="T29" fmla="*/ 9 h 19"/>
                <a:gd name="T30" fmla="*/ 34 w 35"/>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4" y="0"/>
                  </a:moveTo>
                  <a:lnTo>
                    <a:pt x="34" y="0"/>
                  </a:lnTo>
                  <a:lnTo>
                    <a:pt x="34" y="9"/>
                  </a:lnTo>
                  <a:lnTo>
                    <a:pt x="25" y="9"/>
                  </a:lnTo>
                  <a:lnTo>
                    <a:pt x="25" y="9"/>
                  </a:lnTo>
                  <a:lnTo>
                    <a:pt x="8" y="18"/>
                  </a:lnTo>
                  <a:lnTo>
                    <a:pt x="0" y="9"/>
                  </a:lnTo>
                  <a:lnTo>
                    <a:pt x="0" y="9"/>
                  </a:lnTo>
                  <a:lnTo>
                    <a:pt x="0" y="9"/>
                  </a:lnTo>
                  <a:lnTo>
                    <a:pt x="0" y="9"/>
                  </a:lnTo>
                  <a:lnTo>
                    <a:pt x="0" y="9"/>
                  </a:lnTo>
                  <a:lnTo>
                    <a:pt x="0" y="9"/>
                  </a:lnTo>
                  <a:lnTo>
                    <a:pt x="8" y="9"/>
                  </a:lnTo>
                  <a:lnTo>
                    <a:pt x="25" y="9"/>
                  </a:lnTo>
                  <a:lnTo>
                    <a:pt x="25" y="9"/>
                  </a:lnTo>
                  <a:lnTo>
                    <a:pt x="34" y="0"/>
                  </a:lnTo>
                </a:path>
              </a:pathLst>
            </a:custGeom>
            <a:solidFill>
              <a:srgbClr val="4E3F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7" name="Freeform 467">
              <a:extLst>
                <a:ext uri="{FF2B5EF4-FFF2-40B4-BE49-F238E27FC236}">
                  <a16:creationId xmlns:a16="http://schemas.microsoft.com/office/drawing/2014/main" id="{6659869E-3E99-D5C1-2D02-2A269FFC56F2}"/>
                </a:ext>
              </a:extLst>
            </p:cNvPr>
            <p:cNvSpPr>
              <a:spLocks noChangeArrowheads="1"/>
            </p:cNvSpPr>
            <p:nvPr/>
          </p:nvSpPr>
          <p:spPr bwMode="auto">
            <a:xfrm>
              <a:off x="2919413" y="3192463"/>
              <a:ext cx="1587" cy="3175"/>
            </a:xfrm>
            <a:custGeom>
              <a:avLst/>
              <a:gdLst>
                <a:gd name="T0" fmla="*/ 0 w 1"/>
                <a:gd name="T1" fmla="*/ 0 h 10"/>
                <a:gd name="T2" fmla="*/ 0 w 1"/>
                <a:gd name="T3" fmla="*/ 9 h 10"/>
                <a:gd name="T4" fmla="*/ 0 w 1"/>
                <a:gd name="T5" fmla="*/ 9 h 10"/>
                <a:gd name="T6" fmla="*/ 0 w 1"/>
                <a:gd name="T7" fmla="*/ 9 h 10"/>
                <a:gd name="T8" fmla="*/ 0 w 1"/>
                <a:gd name="T9" fmla="*/ 9 h 10"/>
                <a:gd name="T10" fmla="*/ 0 w 1"/>
                <a:gd name="T11" fmla="*/ 9 h 10"/>
                <a:gd name="T12" fmla="*/ 0 w 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 h="10">
                  <a:moveTo>
                    <a:pt x="0" y="0"/>
                  </a:moveTo>
                  <a:lnTo>
                    <a:pt x="0" y="9"/>
                  </a:lnTo>
                  <a:lnTo>
                    <a:pt x="0" y="9"/>
                  </a:lnTo>
                  <a:lnTo>
                    <a:pt x="0" y="9"/>
                  </a:lnTo>
                  <a:lnTo>
                    <a:pt x="0" y="9"/>
                  </a:lnTo>
                  <a:lnTo>
                    <a:pt x="0" y="9"/>
                  </a:lnTo>
                  <a:lnTo>
                    <a:pt x="0" y="0"/>
                  </a:lnTo>
                </a:path>
              </a:pathLst>
            </a:custGeom>
            <a:solidFill>
              <a:srgbClr val="D1D1D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8" name="Freeform 468">
              <a:extLst>
                <a:ext uri="{FF2B5EF4-FFF2-40B4-BE49-F238E27FC236}">
                  <a16:creationId xmlns:a16="http://schemas.microsoft.com/office/drawing/2014/main" id="{F75229BA-9674-ABA2-DF36-EE1185942CE9}"/>
                </a:ext>
              </a:extLst>
            </p:cNvPr>
            <p:cNvSpPr>
              <a:spLocks noChangeArrowheads="1"/>
            </p:cNvSpPr>
            <p:nvPr/>
          </p:nvSpPr>
          <p:spPr bwMode="auto">
            <a:xfrm>
              <a:off x="2919413" y="31861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932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69" name="Freeform 469">
              <a:extLst>
                <a:ext uri="{FF2B5EF4-FFF2-40B4-BE49-F238E27FC236}">
                  <a16:creationId xmlns:a16="http://schemas.microsoft.com/office/drawing/2014/main" id="{F280DB34-59A7-D14E-C50B-BFACF4A66FED}"/>
                </a:ext>
              </a:extLst>
            </p:cNvPr>
            <p:cNvSpPr>
              <a:spLocks noChangeArrowheads="1"/>
            </p:cNvSpPr>
            <p:nvPr/>
          </p:nvSpPr>
          <p:spPr bwMode="auto">
            <a:xfrm>
              <a:off x="2916238" y="3170238"/>
              <a:ext cx="3175" cy="15875"/>
            </a:xfrm>
            <a:custGeom>
              <a:avLst/>
              <a:gdLst>
                <a:gd name="T0" fmla="*/ 0 w 10"/>
                <a:gd name="T1" fmla="*/ 0 h 45"/>
                <a:gd name="T2" fmla="*/ 9 w 10"/>
                <a:gd name="T3" fmla="*/ 44 h 45"/>
                <a:gd name="T4" fmla="*/ 9 w 10"/>
                <a:gd name="T5" fmla="*/ 44 h 45"/>
                <a:gd name="T6" fmla="*/ 9 w 10"/>
                <a:gd name="T7" fmla="*/ 44 h 45"/>
                <a:gd name="T8" fmla="*/ 9 w 10"/>
                <a:gd name="T9" fmla="*/ 44 h 45"/>
                <a:gd name="T10" fmla="*/ 0 w 10"/>
                <a:gd name="T11" fmla="*/ 0 h 45"/>
              </a:gdLst>
              <a:ahLst/>
              <a:cxnLst>
                <a:cxn ang="0">
                  <a:pos x="T0" y="T1"/>
                </a:cxn>
                <a:cxn ang="0">
                  <a:pos x="T2" y="T3"/>
                </a:cxn>
                <a:cxn ang="0">
                  <a:pos x="T4" y="T5"/>
                </a:cxn>
                <a:cxn ang="0">
                  <a:pos x="T6" y="T7"/>
                </a:cxn>
                <a:cxn ang="0">
                  <a:pos x="T8" y="T9"/>
                </a:cxn>
                <a:cxn ang="0">
                  <a:pos x="T10" y="T11"/>
                </a:cxn>
              </a:cxnLst>
              <a:rect l="0" t="0" r="r" b="b"/>
              <a:pathLst>
                <a:path w="10" h="45">
                  <a:moveTo>
                    <a:pt x="0" y="0"/>
                  </a:moveTo>
                  <a:lnTo>
                    <a:pt x="9" y="44"/>
                  </a:lnTo>
                  <a:lnTo>
                    <a:pt x="9" y="44"/>
                  </a:lnTo>
                  <a:lnTo>
                    <a:pt x="9" y="44"/>
                  </a:lnTo>
                  <a:lnTo>
                    <a:pt x="9" y="44"/>
                  </a:lnTo>
                  <a:lnTo>
                    <a:pt x="0" y="0"/>
                  </a:lnTo>
                </a:path>
              </a:pathLst>
            </a:custGeom>
            <a:solidFill>
              <a:srgbClr val="6050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70" name="Picture 470">
              <a:extLst>
                <a:ext uri="{FF2B5EF4-FFF2-40B4-BE49-F238E27FC236}">
                  <a16:creationId xmlns:a16="http://schemas.microsoft.com/office/drawing/2014/main" id="{6D8ACAC3-090D-1848-9DA3-D350483753BD}"/>
                </a:ext>
              </a:extLst>
            </p:cNvPr>
            <p:cNvPicPr>
              <a:picLocks noChangeAspect="1" noChangeArrowheads="1"/>
            </p:cNvPicPr>
            <p:nvPr/>
          </p:nvPicPr>
          <p:blipFill>
            <a:blip r:embed="rId78">
              <a:extLst>
                <a:ext uri="{28A0092B-C50C-407E-A947-70E740481C1C}">
                  <a14:useLocalDpi xmlns:a14="http://schemas.microsoft.com/office/drawing/2010/main"/>
                </a:ext>
              </a:extLst>
            </a:blip>
            <a:srcRect/>
            <a:stretch>
              <a:fillRect/>
            </a:stretch>
          </p:blipFill>
          <p:spPr bwMode="auto">
            <a:xfrm>
              <a:off x="2849563" y="3289300"/>
              <a:ext cx="46037"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71" name="Picture 471">
              <a:extLst>
                <a:ext uri="{FF2B5EF4-FFF2-40B4-BE49-F238E27FC236}">
                  <a16:creationId xmlns:a16="http://schemas.microsoft.com/office/drawing/2014/main" id="{1211F8E7-5B2F-5082-C5E5-141D19173E54}"/>
                </a:ext>
              </a:extLst>
            </p:cNvPr>
            <p:cNvPicPr>
              <a:picLocks noChangeAspect="1" noChangeArrowheads="1"/>
            </p:cNvPicPr>
            <p:nvPr/>
          </p:nvPicPr>
          <p:blipFill>
            <a:blip r:embed="rId79">
              <a:extLst>
                <a:ext uri="{28A0092B-C50C-407E-A947-70E740481C1C}">
                  <a14:useLocalDpi xmlns:a14="http://schemas.microsoft.com/office/drawing/2010/main"/>
                </a:ext>
              </a:extLst>
            </a:blip>
            <a:srcRect/>
            <a:stretch>
              <a:fillRect/>
            </a:stretch>
          </p:blipFill>
          <p:spPr bwMode="auto">
            <a:xfrm>
              <a:off x="2840038" y="3302000"/>
              <a:ext cx="57150"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72" name="Freeform 472">
              <a:extLst>
                <a:ext uri="{FF2B5EF4-FFF2-40B4-BE49-F238E27FC236}">
                  <a16:creationId xmlns:a16="http://schemas.microsoft.com/office/drawing/2014/main" id="{5221BC41-A148-DB23-E62D-D2FF838B3431}"/>
                </a:ext>
              </a:extLst>
            </p:cNvPr>
            <p:cNvSpPr>
              <a:spLocks noChangeArrowheads="1"/>
            </p:cNvSpPr>
            <p:nvPr/>
          </p:nvSpPr>
          <p:spPr bwMode="auto">
            <a:xfrm>
              <a:off x="2855913" y="3192463"/>
              <a:ext cx="28575" cy="107950"/>
            </a:xfrm>
            <a:custGeom>
              <a:avLst/>
              <a:gdLst>
                <a:gd name="T0" fmla="*/ 79 w 80"/>
                <a:gd name="T1" fmla="*/ 297 h 298"/>
                <a:gd name="T2" fmla="*/ 9 w 80"/>
                <a:gd name="T3" fmla="*/ 297 h 298"/>
                <a:gd name="T4" fmla="*/ 0 w 80"/>
                <a:gd name="T5" fmla="*/ 0 h 298"/>
                <a:gd name="T6" fmla="*/ 70 w 80"/>
                <a:gd name="T7" fmla="*/ 9 h 298"/>
                <a:gd name="T8" fmla="*/ 79 w 80"/>
                <a:gd name="T9" fmla="*/ 297 h 298"/>
              </a:gdLst>
              <a:ahLst/>
              <a:cxnLst>
                <a:cxn ang="0">
                  <a:pos x="T0" y="T1"/>
                </a:cxn>
                <a:cxn ang="0">
                  <a:pos x="T2" y="T3"/>
                </a:cxn>
                <a:cxn ang="0">
                  <a:pos x="T4" y="T5"/>
                </a:cxn>
                <a:cxn ang="0">
                  <a:pos x="T6" y="T7"/>
                </a:cxn>
                <a:cxn ang="0">
                  <a:pos x="T8" y="T9"/>
                </a:cxn>
              </a:cxnLst>
              <a:rect l="0" t="0" r="r" b="b"/>
              <a:pathLst>
                <a:path w="80" h="298">
                  <a:moveTo>
                    <a:pt x="79" y="297"/>
                  </a:moveTo>
                  <a:lnTo>
                    <a:pt x="9" y="297"/>
                  </a:lnTo>
                  <a:lnTo>
                    <a:pt x="0" y="0"/>
                  </a:lnTo>
                  <a:lnTo>
                    <a:pt x="70" y="9"/>
                  </a:lnTo>
                  <a:lnTo>
                    <a:pt x="79" y="297"/>
                  </a:lnTo>
                </a:path>
              </a:pathLst>
            </a:custGeom>
            <a:solidFill>
              <a:srgbClr val="56412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73" name="Freeform 473">
              <a:extLst>
                <a:ext uri="{FF2B5EF4-FFF2-40B4-BE49-F238E27FC236}">
                  <a16:creationId xmlns:a16="http://schemas.microsoft.com/office/drawing/2014/main" id="{FE5F174E-1B36-D275-D305-B7D601C83C5B}"/>
                </a:ext>
              </a:extLst>
            </p:cNvPr>
            <p:cNvSpPr>
              <a:spLocks noChangeArrowheads="1"/>
            </p:cNvSpPr>
            <p:nvPr/>
          </p:nvSpPr>
          <p:spPr bwMode="auto">
            <a:xfrm>
              <a:off x="2855913" y="3192463"/>
              <a:ext cx="25400" cy="3175"/>
            </a:xfrm>
            <a:custGeom>
              <a:avLst/>
              <a:gdLst>
                <a:gd name="T0" fmla="*/ 70 w 71"/>
                <a:gd name="T1" fmla="*/ 9 h 10"/>
                <a:gd name="T2" fmla="*/ 0 w 71"/>
                <a:gd name="T3" fmla="*/ 0 h 10"/>
                <a:gd name="T4" fmla="*/ 0 w 71"/>
                <a:gd name="T5" fmla="*/ 0 h 10"/>
                <a:gd name="T6" fmla="*/ 70 w 71"/>
                <a:gd name="T7" fmla="*/ 0 h 10"/>
                <a:gd name="T8" fmla="*/ 70 w 71"/>
                <a:gd name="T9" fmla="*/ 9 h 10"/>
              </a:gdLst>
              <a:ahLst/>
              <a:cxnLst>
                <a:cxn ang="0">
                  <a:pos x="T0" y="T1"/>
                </a:cxn>
                <a:cxn ang="0">
                  <a:pos x="T2" y="T3"/>
                </a:cxn>
                <a:cxn ang="0">
                  <a:pos x="T4" y="T5"/>
                </a:cxn>
                <a:cxn ang="0">
                  <a:pos x="T6" y="T7"/>
                </a:cxn>
                <a:cxn ang="0">
                  <a:pos x="T8" y="T9"/>
                </a:cxn>
              </a:cxnLst>
              <a:rect l="0" t="0" r="r" b="b"/>
              <a:pathLst>
                <a:path w="71" h="10">
                  <a:moveTo>
                    <a:pt x="70" y="9"/>
                  </a:moveTo>
                  <a:lnTo>
                    <a:pt x="0" y="0"/>
                  </a:lnTo>
                  <a:lnTo>
                    <a:pt x="0" y="0"/>
                  </a:lnTo>
                  <a:lnTo>
                    <a:pt x="70" y="0"/>
                  </a:lnTo>
                  <a:lnTo>
                    <a:pt x="70" y="9"/>
                  </a:lnTo>
                </a:path>
              </a:pathLst>
            </a:custGeom>
            <a:solidFill>
              <a:srgbClr val="382E2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74" name="Freeform 474">
              <a:extLst>
                <a:ext uri="{FF2B5EF4-FFF2-40B4-BE49-F238E27FC236}">
                  <a16:creationId xmlns:a16="http://schemas.microsoft.com/office/drawing/2014/main" id="{9B58E313-88C1-2230-013A-0B728C2C739C}"/>
                </a:ext>
              </a:extLst>
            </p:cNvPr>
            <p:cNvSpPr>
              <a:spLocks noChangeArrowheads="1"/>
            </p:cNvSpPr>
            <p:nvPr/>
          </p:nvSpPr>
          <p:spPr bwMode="auto">
            <a:xfrm>
              <a:off x="2881313" y="3186113"/>
              <a:ext cx="38100" cy="9525"/>
            </a:xfrm>
            <a:custGeom>
              <a:avLst/>
              <a:gdLst>
                <a:gd name="T0" fmla="*/ 105 w 106"/>
                <a:gd name="T1" fmla="*/ 0 h 27"/>
                <a:gd name="T2" fmla="*/ 105 w 106"/>
                <a:gd name="T3" fmla="*/ 0 h 27"/>
                <a:gd name="T4" fmla="*/ 105 w 106"/>
                <a:gd name="T5" fmla="*/ 0 h 27"/>
                <a:gd name="T6" fmla="*/ 105 w 106"/>
                <a:gd name="T7" fmla="*/ 0 h 27"/>
                <a:gd name="T8" fmla="*/ 0 w 106"/>
                <a:gd name="T9" fmla="*/ 26 h 27"/>
                <a:gd name="T10" fmla="*/ 0 w 106"/>
                <a:gd name="T11" fmla="*/ 17 h 27"/>
                <a:gd name="T12" fmla="*/ 105 w 10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06" h="27">
                  <a:moveTo>
                    <a:pt x="105" y="0"/>
                  </a:moveTo>
                  <a:lnTo>
                    <a:pt x="105" y="0"/>
                  </a:lnTo>
                  <a:lnTo>
                    <a:pt x="105" y="0"/>
                  </a:lnTo>
                  <a:lnTo>
                    <a:pt x="105" y="0"/>
                  </a:lnTo>
                  <a:lnTo>
                    <a:pt x="0" y="26"/>
                  </a:lnTo>
                  <a:lnTo>
                    <a:pt x="0" y="17"/>
                  </a:lnTo>
                  <a:lnTo>
                    <a:pt x="105" y="0"/>
                  </a:lnTo>
                </a:path>
              </a:pathLst>
            </a:custGeom>
            <a:solidFill>
              <a:srgbClr val="4E3F3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75" name="Freeform 475">
              <a:extLst>
                <a:ext uri="{FF2B5EF4-FFF2-40B4-BE49-F238E27FC236}">
                  <a16:creationId xmlns:a16="http://schemas.microsoft.com/office/drawing/2014/main" id="{C5AEE020-A04E-A718-89D1-9BF1A1B66CF1}"/>
                </a:ext>
              </a:extLst>
            </p:cNvPr>
            <p:cNvSpPr>
              <a:spLocks noChangeArrowheads="1"/>
            </p:cNvSpPr>
            <p:nvPr/>
          </p:nvSpPr>
          <p:spPr bwMode="auto">
            <a:xfrm>
              <a:off x="2852738" y="3192463"/>
              <a:ext cx="28575" cy="3175"/>
            </a:xfrm>
            <a:custGeom>
              <a:avLst/>
              <a:gdLst>
                <a:gd name="T0" fmla="*/ 61 w 80"/>
                <a:gd name="T1" fmla="*/ 9 h 10"/>
                <a:gd name="T2" fmla="*/ 0 w 80"/>
                <a:gd name="T3" fmla="*/ 9 h 10"/>
                <a:gd name="T4" fmla="*/ 9 w 80"/>
                <a:gd name="T5" fmla="*/ 0 h 10"/>
                <a:gd name="T6" fmla="*/ 79 w 80"/>
                <a:gd name="T7" fmla="*/ 9 h 10"/>
                <a:gd name="T8" fmla="*/ 61 w 80"/>
                <a:gd name="T9" fmla="*/ 9 h 10"/>
              </a:gdLst>
              <a:ahLst/>
              <a:cxnLst>
                <a:cxn ang="0">
                  <a:pos x="T0" y="T1"/>
                </a:cxn>
                <a:cxn ang="0">
                  <a:pos x="T2" y="T3"/>
                </a:cxn>
                <a:cxn ang="0">
                  <a:pos x="T4" y="T5"/>
                </a:cxn>
                <a:cxn ang="0">
                  <a:pos x="T6" y="T7"/>
                </a:cxn>
                <a:cxn ang="0">
                  <a:pos x="T8" y="T9"/>
                </a:cxn>
              </a:cxnLst>
              <a:rect l="0" t="0" r="r" b="b"/>
              <a:pathLst>
                <a:path w="80" h="10">
                  <a:moveTo>
                    <a:pt x="61" y="9"/>
                  </a:moveTo>
                  <a:lnTo>
                    <a:pt x="0" y="9"/>
                  </a:lnTo>
                  <a:lnTo>
                    <a:pt x="9" y="0"/>
                  </a:lnTo>
                  <a:lnTo>
                    <a:pt x="79" y="9"/>
                  </a:lnTo>
                  <a:lnTo>
                    <a:pt x="61" y="9"/>
                  </a:lnTo>
                </a:path>
              </a:pathLst>
            </a:custGeom>
            <a:solidFill>
              <a:srgbClr val="492F1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76" name="Freeform 476">
              <a:extLst>
                <a:ext uri="{FF2B5EF4-FFF2-40B4-BE49-F238E27FC236}">
                  <a16:creationId xmlns:a16="http://schemas.microsoft.com/office/drawing/2014/main" id="{369A7384-B995-BE6E-EB08-89F2D2823B9C}"/>
                </a:ext>
              </a:extLst>
            </p:cNvPr>
            <p:cNvSpPr>
              <a:spLocks noChangeArrowheads="1"/>
            </p:cNvSpPr>
            <p:nvPr/>
          </p:nvSpPr>
          <p:spPr bwMode="auto">
            <a:xfrm>
              <a:off x="2852738" y="3192463"/>
              <a:ext cx="28575" cy="3175"/>
            </a:xfrm>
            <a:custGeom>
              <a:avLst/>
              <a:gdLst>
                <a:gd name="T0" fmla="*/ 61 w 80"/>
                <a:gd name="T1" fmla="*/ 9 h 10"/>
                <a:gd name="T2" fmla="*/ 0 w 80"/>
                <a:gd name="T3" fmla="*/ 0 h 10"/>
                <a:gd name="T4" fmla="*/ 9 w 80"/>
                <a:gd name="T5" fmla="*/ 0 h 10"/>
                <a:gd name="T6" fmla="*/ 79 w 80"/>
                <a:gd name="T7" fmla="*/ 0 h 10"/>
                <a:gd name="T8" fmla="*/ 61 w 80"/>
                <a:gd name="T9" fmla="*/ 9 h 10"/>
              </a:gdLst>
              <a:ahLst/>
              <a:cxnLst>
                <a:cxn ang="0">
                  <a:pos x="T0" y="T1"/>
                </a:cxn>
                <a:cxn ang="0">
                  <a:pos x="T2" y="T3"/>
                </a:cxn>
                <a:cxn ang="0">
                  <a:pos x="T4" y="T5"/>
                </a:cxn>
                <a:cxn ang="0">
                  <a:pos x="T6" y="T7"/>
                </a:cxn>
                <a:cxn ang="0">
                  <a:pos x="T8" y="T9"/>
                </a:cxn>
              </a:cxnLst>
              <a:rect l="0" t="0" r="r" b="b"/>
              <a:pathLst>
                <a:path w="80" h="10">
                  <a:moveTo>
                    <a:pt x="61" y="9"/>
                  </a:moveTo>
                  <a:lnTo>
                    <a:pt x="0" y="0"/>
                  </a:lnTo>
                  <a:lnTo>
                    <a:pt x="9" y="0"/>
                  </a:lnTo>
                  <a:lnTo>
                    <a:pt x="79" y="0"/>
                  </a:lnTo>
                  <a:lnTo>
                    <a:pt x="61" y="9"/>
                  </a:lnTo>
                </a:path>
              </a:pathLst>
            </a:custGeom>
            <a:solidFill>
              <a:srgbClr val="2418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77" name="Freeform 477">
              <a:extLst>
                <a:ext uri="{FF2B5EF4-FFF2-40B4-BE49-F238E27FC236}">
                  <a16:creationId xmlns:a16="http://schemas.microsoft.com/office/drawing/2014/main" id="{8901B991-0A5D-A72B-4305-90490146D9AB}"/>
                </a:ext>
              </a:extLst>
            </p:cNvPr>
            <p:cNvSpPr>
              <a:spLocks noChangeArrowheads="1"/>
            </p:cNvSpPr>
            <p:nvPr/>
          </p:nvSpPr>
          <p:spPr bwMode="auto">
            <a:xfrm>
              <a:off x="2852738" y="3100388"/>
              <a:ext cx="28575" cy="92075"/>
            </a:xfrm>
            <a:custGeom>
              <a:avLst/>
              <a:gdLst>
                <a:gd name="T0" fmla="*/ 79 w 80"/>
                <a:gd name="T1" fmla="*/ 253 h 254"/>
                <a:gd name="T2" fmla="*/ 9 w 80"/>
                <a:gd name="T3" fmla="*/ 253 h 254"/>
                <a:gd name="T4" fmla="*/ 0 w 80"/>
                <a:gd name="T5" fmla="*/ 0 h 254"/>
                <a:gd name="T6" fmla="*/ 70 w 80"/>
                <a:gd name="T7" fmla="*/ 9 h 254"/>
                <a:gd name="T8" fmla="*/ 79 w 80"/>
                <a:gd name="T9" fmla="*/ 253 h 254"/>
              </a:gdLst>
              <a:ahLst/>
              <a:cxnLst>
                <a:cxn ang="0">
                  <a:pos x="T0" y="T1"/>
                </a:cxn>
                <a:cxn ang="0">
                  <a:pos x="T2" y="T3"/>
                </a:cxn>
                <a:cxn ang="0">
                  <a:pos x="T4" y="T5"/>
                </a:cxn>
                <a:cxn ang="0">
                  <a:pos x="T6" y="T7"/>
                </a:cxn>
                <a:cxn ang="0">
                  <a:pos x="T8" y="T9"/>
                </a:cxn>
              </a:cxnLst>
              <a:rect l="0" t="0" r="r" b="b"/>
              <a:pathLst>
                <a:path w="80" h="254">
                  <a:moveTo>
                    <a:pt x="79" y="253"/>
                  </a:moveTo>
                  <a:lnTo>
                    <a:pt x="9" y="253"/>
                  </a:lnTo>
                  <a:lnTo>
                    <a:pt x="0" y="0"/>
                  </a:lnTo>
                  <a:lnTo>
                    <a:pt x="70" y="9"/>
                  </a:lnTo>
                  <a:lnTo>
                    <a:pt x="79" y="253"/>
                  </a:lnTo>
                </a:path>
              </a:pathLst>
            </a:custGeom>
            <a:solidFill>
              <a:srgbClr val="705A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78" name="Freeform 478">
              <a:extLst>
                <a:ext uri="{FF2B5EF4-FFF2-40B4-BE49-F238E27FC236}">
                  <a16:creationId xmlns:a16="http://schemas.microsoft.com/office/drawing/2014/main" id="{D7220FA4-96EC-AC85-15CF-90E49F027862}"/>
                </a:ext>
              </a:extLst>
            </p:cNvPr>
            <p:cNvSpPr>
              <a:spLocks noChangeArrowheads="1"/>
            </p:cNvSpPr>
            <p:nvPr/>
          </p:nvSpPr>
          <p:spPr bwMode="auto">
            <a:xfrm>
              <a:off x="2852738" y="3192463"/>
              <a:ext cx="22225" cy="3175"/>
            </a:xfrm>
            <a:custGeom>
              <a:avLst/>
              <a:gdLst>
                <a:gd name="T0" fmla="*/ 61 w 62"/>
                <a:gd name="T1" fmla="*/ 9 h 10"/>
                <a:gd name="T2" fmla="*/ 0 w 62"/>
                <a:gd name="T3" fmla="*/ 9 h 10"/>
                <a:gd name="T4" fmla="*/ 0 w 62"/>
                <a:gd name="T5" fmla="*/ 0 h 10"/>
                <a:gd name="T6" fmla="*/ 61 w 62"/>
                <a:gd name="T7" fmla="*/ 0 h 10"/>
                <a:gd name="T8" fmla="*/ 61 w 62"/>
                <a:gd name="T9" fmla="*/ 9 h 10"/>
              </a:gdLst>
              <a:ahLst/>
              <a:cxnLst>
                <a:cxn ang="0">
                  <a:pos x="T0" y="T1"/>
                </a:cxn>
                <a:cxn ang="0">
                  <a:pos x="T2" y="T3"/>
                </a:cxn>
                <a:cxn ang="0">
                  <a:pos x="T4" y="T5"/>
                </a:cxn>
                <a:cxn ang="0">
                  <a:pos x="T6" y="T7"/>
                </a:cxn>
                <a:cxn ang="0">
                  <a:pos x="T8" y="T9"/>
                </a:cxn>
              </a:cxnLst>
              <a:rect l="0" t="0" r="r" b="b"/>
              <a:pathLst>
                <a:path w="62" h="10">
                  <a:moveTo>
                    <a:pt x="61" y="9"/>
                  </a:moveTo>
                  <a:lnTo>
                    <a:pt x="0" y="9"/>
                  </a:lnTo>
                  <a:lnTo>
                    <a:pt x="0" y="0"/>
                  </a:lnTo>
                  <a:lnTo>
                    <a:pt x="61" y="0"/>
                  </a:lnTo>
                  <a:lnTo>
                    <a:pt x="61" y="9"/>
                  </a:lnTo>
                </a:path>
              </a:pathLst>
            </a:custGeom>
            <a:solidFill>
              <a:srgbClr val="2518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79" name="Freeform 479">
              <a:extLst>
                <a:ext uri="{FF2B5EF4-FFF2-40B4-BE49-F238E27FC236}">
                  <a16:creationId xmlns:a16="http://schemas.microsoft.com/office/drawing/2014/main" id="{4F6A2E3B-F04F-81CC-4090-8BD42809F29B}"/>
                </a:ext>
              </a:extLst>
            </p:cNvPr>
            <p:cNvSpPr>
              <a:spLocks noChangeArrowheads="1"/>
            </p:cNvSpPr>
            <p:nvPr/>
          </p:nvSpPr>
          <p:spPr bwMode="auto">
            <a:xfrm>
              <a:off x="2874963" y="3109913"/>
              <a:ext cx="227012" cy="207962"/>
            </a:xfrm>
            <a:custGeom>
              <a:avLst/>
              <a:gdLst>
                <a:gd name="T0" fmla="*/ 0 w 629"/>
                <a:gd name="T1" fmla="*/ 0 h 577"/>
                <a:gd name="T2" fmla="*/ 0 w 629"/>
                <a:gd name="T3" fmla="*/ 227 h 577"/>
                <a:gd name="T4" fmla="*/ 0 w 629"/>
                <a:gd name="T5" fmla="*/ 236 h 577"/>
                <a:gd name="T6" fmla="*/ 18 w 629"/>
                <a:gd name="T7" fmla="*/ 236 h 577"/>
                <a:gd name="T8" fmla="*/ 27 w 629"/>
                <a:gd name="T9" fmla="*/ 524 h 577"/>
                <a:gd name="T10" fmla="*/ 27 w 629"/>
                <a:gd name="T11" fmla="*/ 524 h 577"/>
                <a:gd name="T12" fmla="*/ 35 w 629"/>
                <a:gd name="T13" fmla="*/ 541 h 577"/>
                <a:gd name="T14" fmla="*/ 44 w 629"/>
                <a:gd name="T15" fmla="*/ 541 h 577"/>
                <a:gd name="T16" fmla="*/ 628 w 629"/>
                <a:gd name="T17" fmla="*/ 419 h 577"/>
                <a:gd name="T18" fmla="*/ 628 w 629"/>
                <a:gd name="T19" fmla="*/ 428 h 577"/>
                <a:gd name="T20" fmla="*/ 628 w 629"/>
                <a:gd name="T21" fmla="*/ 428 h 577"/>
                <a:gd name="T22" fmla="*/ 628 w 629"/>
                <a:gd name="T23" fmla="*/ 446 h 577"/>
                <a:gd name="T24" fmla="*/ 619 w 629"/>
                <a:gd name="T25" fmla="*/ 454 h 577"/>
                <a:gd name="T26" fmla="*/ 27 w 629"/>
                <a:gd name="T27" fmla="*/ 576 h 577"/>
                <a:gd name="T28" fmla="*/ 27 w 629"/>
                <a:gd name="T29" fmla="*/ 576 h 577"/>
                <a:gd name="T30" fmla="*/ 18 w 629"/>
                <a:gd name="T31" fmla="*/ 576 h 577"/>
                <a:gd name="T32" fmla="*/ 18 w 629"/>
                <a:gd name="T33" fmla="*/ 559 h 577"/>
                <a:gd name="T34" fmla="*/ 0 w 629"/>
                <a:gd name="T35"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9" h="577">
                  <a:moveTo>
                    <a:pt x="0" y="0"/>
                  </a:moveTo>
                  <a:lnTo>
                    <a:pt x="0" y="227"/>
                  </a:lnTo>
                  <a:lnTo>
                    <a:pt x="0" y="236"/>
                  </a:lnTo>
                  <a:lnTo>
                    <a:pt x="18" y="236"/>
                  </a:lnTo>
                  <a:lnTo>
                    <a:pt x="27" y="524"/>
                  </a:lnTo>
                  <a:lnTo>
                    <a:pt x="27" y="524"/>
                  </a:lnTo>
                  <a:lnTo>
                    <a:pt x="35" y="541"/>
                  </a:lnTo>
                  <a:lnTo>
                    <a:pt x="44" y="541"/>
                  </a:lnTo>
                  <a:lnTo>
                    <a:pt x="628" y="419"/>
                  </a:lnTo>
                  <a:lnTo>
                    <a:pt x="628" y="428"/>
                  </a:lnTo>
                  <a:lnTo>
                    <a:pt x="628" y="428"/>
                  </a:lnTo>
                  <a:lnTo>
                    <a:pt x="628" y="446"/>
                  </a:lnTo>
                  <a:lnTo>
                    <a:pt x="619" y="454"/>
                  </a:lnTo>
                  <a:lnTo>
                    <a:pt x="27" y="576"/>
                  </a:lnTo>
                  <a:lnTo>
                    <a:pt x="27" y="576"/>
                  </a:lnTo>
                  <a:lnTo>
                    <a:pt x="18" y="576"/>
                  </a:lnTo>
                  <a:lnTo>
                    <a:pt x="18" y="559"/>
                  </a:lnTo>
                  <a:lnTo>
                    <a:pt x="0" y="0"/>
                  </a:lnTo>
                </a:path>
              </a:pathLst>
            </a:custGeom>
            <a:solidFill>
              <a:srgbClr val="6944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80" name="Freeform 480">
              <a:extLst>
                <a:ext uri="{FF2B5EF4-FFF2-40B4-BE49-F238E27FC236}">
                  <a16:creationId xmlns:a16="http://schemas.microsoft.com/office/drawing/2014/main" id="{FA53C61A-BBED-B3F6-F4BD-1F5BA39AC8C2}"/>
                </a:ext>
              </a:extLst>
            </p:cNvPr>
            <p:cNvSpPr>
              <a:spLocks noChangeArrowheads="1"/>
            </p:cNvSpPr>
            <p:nvPr/>
          </p:nvSpPr>
          <p:spPr bwMode="auto">
            <a:xfrm>
              <a:off x="2874963" y="3103563"/>
              <a:ext cx="6350" cy="92075"/>
            </a:xfrm>
            <a:custGeom>
              <a:avLst/>
              <a:gdLst>
                <a:gd name="T0" fmla="*/ 0 w 19"/>
                <a:gd name="T1" fmla="*/ 17 h 254"/>
                <a:gd name="T2" fmla="*/ 0 w 19"/>
                <a:gd name="T3" fmla="*/ 17 h 254"/>
                <a:gd name="T4" fmla="*/ 0 w 19"/>
                <a:gd name="T5" fmla="*/ 9 h 254"/>
                <a:gd name="T6" fmla="*/ 9 w 19"/>
                <a:gd name="T7" fmla="*/ 0 h 254"/>
                <a:gd name="T8" fmla="*/ 9 w 19"/>
                <a:gd name="T9" fmla="*/ 0 h 254"/>
                <a:gd name="T10" fmla="*/ 18 w 19"/>
                <a:gd name="T11" fmla="*/ 244 h 254"/>
                <a:gd name="T12" fmla="*/ 0 w 19"/>
                <a:gd name="T13" fmla="*/ 253 h 254"/>
                <a:gd name="T14" fmla="*/ 0 w 19"/>
                <a:gd name="T15" fmla="*/ 244 h 254"/>
                <a:gd name="T16" fmla="*/ 0 w 19"/>
                <a:gd name="T17" fmla="*/ 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4">
                  <a:moveTo>
                    <a:pt x="0" y="17"/>
                  </a:moveTo>
                  <a:lnTo>
                    <a:pt x="0" y="17"/>
                  </a:lnTo>
                  <a:lnTo>
                    <a:pt x="0" y="9"/>
                  </a:lnTo>
                  <a:lnTo>
                    <a:pt x="9" y="0"/>
                  </a:lnTo>
                  <a:lnTo>
                    <a:pt x="9" y="0"/>
                  </a:lnTo>
                  <a:lnTo>
                    <a:pt x="18" y="244"/>
                  </a:lnTo>
                  <a:lnTo>
                    <a:pt x="0" y="253"/>
                  </a:lnTo>
                  <a:lnTo>
                    <a:pt x="0" y="244"/>
                  </a:lnTo>
                  <a:lnTo>
                    <a:pt x="0" y="17"/>
                  </a:lnTo>
                </a:path>
              </a:pathLst>
            </a:custGeom>
            <a:solidFill>
              <a:srgbClr val="946F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81" name="Freeform 481">
              <a:extLst>
                <a:ext uri="{FF2B5EF4-FFF2-40B4-BE49-F238E27FC236}">
                  <a16:creationId xmlns:a16="http://schemas.microsoft.com/office/drawing/2014/main" id="{7364EDED-FF92-397A-03CC-61C13FF94363}"/>
                </a:ext>
              </a:extLst>
            </p:cNvPr>
            <p:cNvSpPr>
              <a:spLocks noChangeArrowheads="1"/>
            </p:cNvSpPr>
            <p:nvPr/>
          </p:nvSpPr>
          <p:spPr bwMode="auto">
            <a:xfrm>
              <a:off x="2874963" y="3192463"/>
              <a:ext cx="6350" cy="3175"/>
            </a:xfrm>
            <a:custGeom>
              <a:avLst/>
              <a:gdLst>
                <a:gd name="T0" fmla="*/ 0 w 19"/>
                <a:gd name="T1" fmla="*/ 0 h 10"/>
                <a:gd name="T2" fmla="*/ 0 w 19"/>
                <a:gd name="T3" fmla="*/ 9 h 10"/>
                <a:gd name="T4" fmla="*/ 18 w 19"/>
                <a:gd name="T5" fmla="*/ 0 h 10"/>
                <a:gd name="T6" fmla="*/ 18 w 19"/>
                <a:gd name="T7" fmla="*/ 9 h 10"/>
                <a:gd name="T8" fmla="*/ 0 w 19"/>
                <a:gd name="T9" fmla="*/ 9 h 10"/>
                <a:gd name="T10" fmla="*/ 0 w 19"/>
                <a:gd name="T11" fmla="*/ 0 h 10"/>
              </a:gdLst>
              <a:ahLst/>
              <a:cxnLst>
                <a:cxn ang="0">
                  <a:pos x="T0" y="T1"/>
                </a:cxn>
                <a:cxn ang="0">
                  <a:pos x="T2" y="T3"/>
                </a:cxn>
                <a:cxn ang="0">
                  <a:pos x="T4" y="T5"/>
                </a:cxn>
                <a:cxn ang="0">
                  <a:pos x="T6" y="T7"/>
                </a:cxn>
                <a:cxn ang="0">
                  <a:pos x="T8" y="T9"/>
                </a:cxn>
                <a:cxn ang="0">
                  <a:pos x="T10" y="T11"/>
                </a:cxn>
              </a:cxnLst>
              <a:rect l="0" t="0" r="r" b="b"/>
              <a:pathLst>
                <a:path w="19" h="10">
                  <a:moveTo>
                    <a:pt x="0" y="0"/>
                  </a:moveTo>
                  <a:lnTo>
                    <a:pt x="0" y="9"/>
                  </a:lnTo>
                  <a:lnTo>
                    <a:pt x="18" y="0"/>
                  </a:lnTo>
                  <a:lnTo>
                    <a:pt x="18" y="9"/>
                  </a:lnTo>
                  <a:lnTo>
                    <a:pt x="0" y="9"/>
                  </a:lnTo>
                  <a:lnTo>
                    <a:pt x="0" y="0"/>
                  </a:lnTo>
                </a:path>
              </a:pathLst>
            </a:custGeom>
            <a:solidFill>
              <a:srgbClr val="34221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82" name="Freeform 482">
              <a:extLst>
                <a:ext uri="{FF2B5EF4-FFF2-40B4-BE49-F238E27FC236}">
                  <a16:creationId xmlns:a16="http://schemas.microsoft.com/office/drawing/2014/main" id="{44A59A35-DC5C-F2B8-B698-39B4AA0A0C71}"/>
                </a:ext>
              </a:extLst>
            </p:cNvPr>
            <p:cNvSpPr>
              <a:spLocks noChangeArrowheads="1"/>
            </p:cNvSpPr>
            <p:nvPr/>
          </p:nvSpPr>
          <p:spPr bwMode="auto">
            <a:xfrm>
              <a:off x="2852738" y="3192463"/>
              <a:ext cx="22225" cy="3175"/>
            </a:xfrm>
            <a:custGeom>
              <a:avLst/>
              <a:gdLst>
                <a:gd name="T0" fmla="*/ 61 w 62"/>
                <a:gd name="T1" fmla="*/ 9 h 10"/>
                <a:gd name="T2" fmla="*/ 0 w 62"/>
                <a:gd name="T3" fmla="*/ 0 h 10"/>
                <a:gd name="T4" fmla="*/ 0 w 62"/>
                <a:gd name="T5" fmla="*/ 0 h 10"/>
                <a:gd name="T6" fmla="*/ 61 w 62"/>
                <a:gd name="T7" fmla="*/ 0 h 10"/>
                <a:gd name="T8" fmla="*/ 61 w 62"/>
                <a:gd name="T9" fmla="*/ 9 h 10"/>
              </a:gdLst>
              <a:ahLst/>
              <a:cxnLst>
                <a:cxn ang="0">
                  <a:pos x="T0" y="T1"/>
                </a:cxn>
                <a:cxn ang="0">
                  <a:pos x="T2" y="T3"/>
                </a:cxn>
                <a:cxn ang="0">
                  <a:pos x="T4" y="T5"/>
                </a:cxn>
                <a:cxn ang="0">
                  <a:pos x="T6" y="T7"/>
                </a:cxn>
                <a:cxn ang="0">
                  <a:pos x="T8" y="T9"/>
                </a:cxn>
              </a:cxnLst>
              <a:rect l="0" t="0" r="r" b="b"/>
              <a:pathLst>
                <a:path w="62" h="10">
                  <a:moveTo>
                    <a:pt x="61" y="9"/>
                  </a:moveTo>
                  <a:lnTo>
                    <a:pt x="0" y="0"/>
                  </a:lnTo>
                  <a:lnTo>
                    <a:pt x="0" y="0"/>
                  </a:lnTo>
                  <a:lnTo>
                    <a:pt x="61" y="0"/>
                  </a:lnTo>
                  <a:lnTo>
                    <a:pt x="61" y="9"/>
                  </a:lnTo>
                </a:path>
              </a:pathLst>
            </a:custGeom>
            <a:solidFill>
              <a:srgbClr val="6A503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83" name="Freeform 483">
              <a:extLst>
                <a:ext uri="{FF2B5EF4-FFF2-40B4-BE49-F238E27FC236}">
                  <a16:creationId xmlns:a16="http://schemas.microsoft.com/office/drawing/2014/main" id="{8D2ACD6E-45B2-5BBC-A15A-3EE0AA3C0D93}"/>
                </a:ext>
              </a:extLst>
            </p:cNvPr>
            <p:cNvSpPr>
              <a:spLocks noChangeArrowheads="1"/>
            </p:cNvSpPr>
            <p:nvPr/>
          </p:nvSpPr>
          <p:spPr bwMode="auto">
            <a:xfrm>
              <a:off x="2852738" y="3084513"/>
              <a:ext cx="98425" cy="19050"/>
            </a:xfrm>
            <a:custGeom>
              <a:avLst/>
              <a:gdLst>
                <a:gd name="T0" fmla="*/ 70 w 272"/>
                <a:gd name="T1" fmla="*/ 53 h 54"/>
                <a:gd name="T2" fmla="*/ 0 w 272"/>
                <a:gd name="T3" fmla="*/ 44 h 54"/>
                <a:gd name="T4" fmla="*/ 201 w 272"/>
                <a:gd name="T5" fmla="*/ 0 h 54"/>
                <a:gd name="T6" fmla="*/ 271 w 272"/>
                <a:gd name="T7" fmla="*/ 9 h 54"/>
                <a:gd name="T8" fmla="*/ 70 w 272"/>
                <a:gd name="T9" fmla="*/ 53 h 54"/>
              </a:gdLst>
              <a:ahLst/>
              <a:cxnLst>
                <a:cxn ang="0">
                  <a:pos x="T0" y="T1"/>
                </a:cxn>
                <a:cxn ang="0">
                  <a:pos x="T2" y="T3"/>
                </a:cxn>
                <a:cxn ang="0">
                  <a:pos x="T4" y="T5"/>
                </a:cxn>
                <a:cxn ang="0">
                  <a:pos x="T6" y="T7"/>
                </a:cxn>
                <a:cxn ang="0">
                  <a:pos x="T8" y="T9"/>
                </a:cxn>
              </a:cxnLst>
              <a:rect l="0" t="0" r="r" b="b"/>
              <a:pathLst>
                <a:path w="272" h="54">
                  <a:moveTo>
                    <a:pt x="70" y="53"/>
                  </a:moveTo>
                  <a:lnTo>
                    <a:pt x="0" y="44"/>
                  </a:lnTo>
                  <a:lnTo>
                    <a:pt x="201" y="0"/>
                  </a:lnTo>
                  <a:lnTo>
                    <a:pt x="271" y="9"/>
                  </a:lnTo>
                  <a:lnTo>
                    <a:pt x="70" y="53"/>
                  </a:lnTo>
                </a:path>
              </a:pathLst>
            </a:custGeom>
            <a:solidFill>
              <a:srgbClr val="6C57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84" name="Freeform 484">
              <a:extLst>
                <a:ext uri="{FF2B5EF4-FFF2-40B4-BE49-F238E27FC236}">
                  <a16:creationId xmlns:a16="http://schemas.microsoft.com/office/drawing/2014/main" id="{FB121A75-5275-D1E8-5E1D-7E5A265754C6}"/>
                </a:ext>
              </a:extLst>
            </p:cNvPr>
            <p:cNvSpPr>
              <a:spLocks noChangeArrowheads="1"/>
            </p:cNvSpPr>
            <p:nvPr/>
          </p:nvSpPr>
          <p:spPr bwMode="auto">
            <a:xfrm>
              <a:off x="2852738" y="3100388"/>
              <a:ext cx="25400" cy="3175"/>
            </a:xfrm>
            <a:custGeom>
              <a:avLst/>
              <a:gdLst>
                <a:gd name="T0" fmla="*/ 70 w 71"/>
                <a:gd name="T1" fmla="*/ 9 h 10"/>
                <a:gd name="T2" fmla="*/ 0 w 71"/>
                <a:gd name="T3" fmla="*/ 0 h 10"/>
                <a:gd name="T4" fmla="*/ 0 w 71"/>
                <a:gd name="T5" fmla="*/ 0 h 10"/>
                <a:gd name="T6" fmla="*/ 70 w 71"/>
                <a:gd name="T7" fmla="*/ 9 h 10"/>
              </a:gdLst>
              <a:ahLst/>
              <a:cxnLst>
                <a:cxn ang="0">
                  <a:pos x="T0" y="T1"/>
                </a:cxn>
                <a:cxn ang="0">
                  <a:pos x="T2" y="T3"/>
                </a:cxn>
                <a:cxn ang="0">
                  <a:pos x="T4" y="T5"/>
                </a:cxn>
                <a:cxn ang="0">
                  <a:pos x="T6" y="T7"/>
                </a:cxn>
              </a:cxnLst>
              <a:rect l="0" t="0" r="r" b="b"/>
              <a:pathLst>
                <a:path w="71" h="10">
                  <a:moveTo>
                    <a:pt x="70" y="9"/>
                  </a:moveTo>
                  <a:lnTo>
                    <a:pt x="0" y="0"/>
                  </a:lnTo>
                  <a:lnTo>
                    <a:pt x="0" y="0"/>
                  </a:lnTo>
                  <a:lnTo>
                    <a:pt x="70" y="9"/>
                  </a:lnTo>
                </a:path>
              </a:pathLst>
            </a:custGeom>
            <a:solidFill>
              <a:srgbClr val="674D3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85" name="Freeform 485">
              <a:extLst>
                <a:ext uri="{FF2B5EF4-FFF2-40B4-BE49-F238E27FC236}">
                  <a16:creationId xmlns:a16="http://schemas.microsoft.com/office/drawing/2014/main" id="{EC2857A6-3B2C-4847-DCC9-7E3CDE352271}"/>
                </a:ext>
              </a:extLst>
            </p:cNvPr>
            <p:cNvSpPr>
              <a:spLocks noChangeArrowheads="1"/>
            </p:cNvSpPr>
            <p:nvPr/>
          </p:nvSpPr>
          <p:spPr bwMode="auto">
            <a:xfrm>
              <a:off x="2849563" y="3109913"/>
              <a:ext cx="25400" cy="82550"/>
            </a:xfrm>
            <a:custGeom>
              <a:avLst/>
              <a:gdLst>
                <a:gd name="T0" fmla="*/ 69 w 70"/>
                <a:gd name="T1" fmla="*/ 227 h 228"/>
                <a:gd name="T2" fmla="*/ 8 w 70"/>
                <a:gd name="T3" fmla="*/ 227 h 228"/>
                <a:gd name="T4" fmla="*/ 0 w 70"/>
                <a:gd name="T5" fmla="*/ 0 h 228"/>
                <a:gd name="T6" fmla="*/ 69 w 70"/>
                <a:gd name="T7" fmla="*/ 0 h 228"/>
                <a:gd name="T8" fmla="*/ 69 w 70"/>
                <a:gd name="T9" fmla="*/ 227 h 228"/>
              </a:gdLst>
              <a:ahLst/>
              <a:cxnLst>
                <a:cxn ang="0">
                  <a:pos x="T0" y="T1"/>
                </a:cxn>
                <a:cxn ang="0">
                  <a:pos x="T2" y="T3"/>
                </a:cxn>
                <a:cxn ang="0">
                  <a:pos x="T4" y="T5"/>
                </a:cxn>
                <a:cxn ang="0">
                  <a:pos x="T6" y="T7"/>
                </a:cxn>
                <a:cxn ang="0">
                  <a:pos x="T8" y="T9"/>
                </a:cxn>
              </a:cxnLst>
              <a:rect l="0" t="0" r="r" b="b"/>
              <a:pathLst>
                <a:path w="70" h="228">
                  <a:moveTo>
                    <a:pt x="69" y="227"/>
                  </a:moveTo>
                  <a:lnTo>
                    <a:pt x="8" y="227"/>
                  </a:lnTo>
                  <a:lnTo>
                    <a:pt x="0" y="0"/>
                  </a:lnTo>
                  <a:lnTo>
                    <a:pt x="69" y="0"/>
                  </a:lnTo>
                  <a:lnTo>
                    <a:pt x="69" y="227"/>
                  </a:lnTo>
                </a:path>
              </a:pathLst>
            </a:custGeom>
            <a:solidFill>
              <a:srgbClr val="6A503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86" name="Freeform 486">
              <a:extLst>
                <a:ext uri="{FF2B5EF4-FFF2-40B4-BE49-F238E27FC236}">
                  <a16:creationId xmlns:a16="http://schemas.microsoft.com/office/drawing/2014/main" id="{C98261F4-41A8-F6DB-84AD-BE227F97CE9F}"/>
                </a:ext>
              </a:extLst>
            </p:cNvPr>
            <p:cNvSpPr>
              <a:spLocks noChangeArrowheads="1"/>
            </p:cNvSpPr>
            <p:nvPr/>
          </p:nvSpPr>
          <p:spPr bwMode="auto">
            <a:xfrm>
              <a:off x="2849563" y="3106738"/>
              <a:ext cx="25400" cy="3175"/>
            </a:xfrm>
            <a:custGeom>
              <a:avLst/>
              <a:gdLst>
                <a:gd name="T0" fmla="*/ 69 w 70"/>
                <a:gd name="T1" fmla="*/ 8 h 9"/>
                <a:gd name="T2" fmla="*/ 0 w 70"/>
                <a:gd name="T3" fmla="*/ 8 h 9"/>
                <a:gd name="T4" fmla="*/ 0 w 70"/>
                <a:gd name="T5" fmla="*/ 0 h 9"/>
                <a:gd name="T6" fmla="*/ 69 w 70"/>
                <a:gd name="T7" fmla="*/ 8 h 9"/>
              </a:gdLst>
              <a:ahLst/>
              <a:cxnLst>
                <a:cxn ang="0">
                  <a:pos x="T0" y="T1"/>
                </a:cxn>
                <a:cxn ang="0">
                  <a:pos x="T2" y="T3"/>
                </a:cxn>
                <a:cxn ang="0">
                  <a:pos x="T4" y="T5"/>
                </a:cxn>
                <a:cxn ang="0">
                  <a:pos x="T6" y="T7"/>
                </a:cxn>
              </a:cxnLst>
              <a:rect l="0" t="0" r="r" b="b"/>
              <a:pathLst>
                <a:path w="70" h="9">
                  <a:moveTo>
                    <a:pt x="69" y="8"/>
                  </a:moveTo>
                  <a:lnTo>
                    <a:pt x="0" y="8"/>
                  </a:lnTo>
                  <a:lnTo>
                    <a:pt x="0" y="0"/>
                  </a:lnTo>
                  <a:lnTo>
                    <a:pt x="69" y="8"/>
                  </a:lnTo>
                </a:path>
              </a:pathLst>
            </a:custGeom>
            <a:solidFill>
              <a:srgbClr val="6A503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487" name="Picture 487">
              <a:extLst>
                <a:ext uri="{FF2B5EF4-FFF2-40B4-BE49-F238E27FC236}">
                  <a16:creationId xmlns:a16="http://schemas.microsoft.com/office/drawing/2014/main" id="{F539602E-2842-0BDD-FB23-AFD1B863CE24}"/>
                </a:ext>
              </a:extLst>
            </p:cNvPr>
            <p:cNvPicPr>
              <a:picLocks noChangeAspect="1" noChangeArrowheads="1"/>
            </p:cNvPicPr>
            <p:nvPr/>
          </p:nvPicPr>
          <p:blipFill>
            <a:blip r:embed="rId80">
              <a:extLst>
                <a:ext uri="{28A0092B-C50C-407E-A947-70E740481C1C}">
                  <a14:useLocalDpi xmlns:a14="http://schemas.microsoft.com/office/drawing/2010/main"/>
                </a:ext>
              </a:extLst>
            </a:blip>
            <a:srcRect/>
            <a:stretch>
              <a:fillRect/>
            </a:stretch>
          </p:blipFill>
          <p:spPr bwMode="auto">
            <a:xfrm>
              <a:off x="2833688" y="3090863"/>
              <a:ext cx="57150" cy="2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8" name="Freeform 488">
              <a:extLst>
                <a:ext uri="{FF2B5EF4-FFF2-40B4-BE49-F238E27FC236}">
                  <a16:creationId xmlns:a16="http://schemas.microsoft.com/office/drawing/2014/main" id="{1C8D2E19-231B-280B-C324-F98E57718FE3}"/>
                </a:ext>
              </a:extLst>
            </p:cNvPr>
            <p:cNvSpPr>
              <a:spLocks noChangeArrowheads="1"/>
            </p:cNvSpPr>
            <p:nvPr/>
          </p:nvSpPr>
          <p:spPr bwMode="auto">
            <a:xfrm>
              <a:off x="2954338" y="2971800"/>
              <a:ext cx="63500" cy="109538"/>
            </a:xfrm>
            <a:custGeom>
              <a:avLst/>
              <a:gdLst>
                <a:gd name="T0" fmla="*/ 174 w 175"/>
                <a:gd name="T1" fmla="*/ 262 h 306"/>
                <a:gd name="T2" fmla="*/ 165 w 175"/>
                <a:gd name="T3" fmla="*/ 271 h 306"/>
                <a:gd name="T4" fmla="*/ 165 w 175"/>
                <a:gd name="T5" fmla="*/ 271 h 306"/>
                <a:gd name="T6" fmla="*/ 165 w 175"/>
                <a:gd name="T7" fmla="*/ 280 h 306"/>
                <a:gd name="T8" fmla="*/ 148 w 175"/>
                <a:gd name="T9" fmla="*/ 280 h 306"/>
                <a:gd name="T10" fmla="*/ 121 w 175"/>
                <a:gd name="T11" fmla="*/ 289 h 306"/>
                <a:gd name="T12" fmla="*/ 104 w 175"/>
                <a:gd name="T13" fmla="*/ 296 h 306"/>
                <a:gd name="T14" fmla="*/ 69 w 175"/>
                <a:gd name="T15" fmla="*/ 305 h 306"/>
                <a:gd name="T16" fmla="*/ 43 w 175"/>
                <a:gd name="T17" fmla="*/ 305 h 306"/>
                <a:gd name="T18" fmla="*/ 43 w 175"/>
                <a:gd name="T19" fmla="*/ 305 h 306"/>
                <a:gd name="T20" fmla="*/ 25 w 175"/>
                <a:gd name="T21" fmla="*/ 296 h 306"/>
                <a:gd name="T22" fmla="*/ 16 w 175"/>
                <a:gd name="T23" fmla="*/ 289 h 306"/>
                <a:gd name="T24" fmla="*/ 16 w 175"/>
                <a:gd name="T25" fmla="*/ 289 h 306"/>
                <a:gd name="T26" fmla="*/ 16 w 175"/>
                <a:gd name="T27" fmla="*/ 289 h 306"/>
                <a:gd name="T28" fmla="*/ 16 w 175"/>
                <a:gd name="T29" fmla="*/ 271 h 306"/>
                <a:gd name="T30" fmla="*/ 25 w 175"/>
                <a:gd name="T31" fmla="*/ 262 h 306"/>
                <a:gd name="T32" fmla="*/ 43 w 175"/>
                <a:gd name="T33" fmla="*/ 262 h 306"/>
                <a:gd name="T34" fmla="*/ 43 w 175"/>
                <a:gd name="T35" fmla="*/ 262 h 306"/>
                <a:gd name="T36" fmla="*/ 43 w 175"/>
                <a:gd name="T37" fmla="*/ 209 h 306"/>
                <a:gd name="T38" fmla="*/ 34 w 175"/>
                <a:gd name="T39" fmla="*/ 209 h 306"/>
                <a:gd name="T40" fmla="*/ 25 w 175"/>
                <a:gd name="T41" fmla="*/ 200 h 306"/>
                <a:gd name="T42" fmla="*/ 25 w 175"/>
                <a:gd name="T43" fmla="*/ 200 h 306"/>
                <a:gd name="T44" fmla="*/ 8 w 175"/>
                <a:gd name="T45" fmla="*/ 184 h 306"/>
                <a:gd name="T46" fmla="*/ 0 w 175"/>
                <a:gd name="T47" fmla="*/ 157 h 306"/>
                <a:gd name="T48" fmla="*/ 8 w 175"/>
                <a:gd name="T49" fmla="*/ 52 h 306"/>
                <a:gd name="T50" fmla="*/ 8 w 175"/>
                <a:gd name="T51" fmla="*/ 0 h 306"/>
                <a:gd name="T52" fmla="*/ 8 w 175"/>
                <a:gd name="T53" fmla="*/ 0 h 306"/>
                <a:gd name="T54" fmla="*/ 43 w 175"/>
                <a:gd name="T55" fmla="*/ 0 h 306"/>
                <a:gd name="T56" fmla="*/ 112 w 175"/>
                <a:gd name="T57" fmla="*/ 0 h 306"/>
                <a:gd name="T58" fmla="*/ 121 w 175"/>
                <a:gd name="T59" fmla="*/ 9 h 306"/>
                <a:gd name="T60" fmla="*/ 130 w 175"/>
                <a:gd name="T61" fmla="*/ 61 h 306"/>
                <a:gd name="T62" fmla="*/ 130 w 175"/>
                <a:gd name="T63" fmla="*/ 61 h 306"/>
                <a:gd name="T64" fmla="*/ 139 w 175"/>
                <a:gd name="T65" fmla="*/ 88 h 306"/>
                <a:gd name="T66" fmla="*/ 174 w 175"/>
                <a:gd name="T67" fmla="*/ 26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306">
                  <a:moveTo>
                    <a:pt x="174" y="262"/>
                  </a:moveTo>
                  <a:lnTo>
                    <a:pt x="165" y="271"/>
                  </a:lnTo>
                  <a:lnTo>
                    <a:pt x="165" y="271"/>
                  </a:lnTo>
                  <a:lnTo>
                    <a:pt x="165" y="280"/>
                  </a:lnTo>
                  <a:lnTo>
                    <a:pt x="148" y="280"/>
                  </a:lnTo>
                  <a:lnTo>
                    <a:pt x="121" y="289"/>
                  </a:lnTo>
                  <a:lnTo>
                    <a:pt x="104" y="296"/>
                  </a:lnTo>
                  <a:lnTo>
                    <a:pt x="69" y="305"/>
                  </a:lnTo>
                  <a:lnTo>
                    <a:pt x="43" y="305"/>
                  </a:lnTo>
                  <a:lnTo>
                    <a:pt x="43" y="305"/>
                  </a:lnTo>
                  <a:lnTo>
                    <a:pt x="25" y="296"/>
                  </a:lnTo>
                  <a:lnTo>
                    <a:pt x="16" y="289"/>
                  </a:lnTo>
                  <a:lnTo>
                    <a:pt x="16" y="289"/>
                  </a:lnTo>
                  <a:lnTo>
                    <a:pt x="16" y="289"/>
                  </a:lnTo>
                  <a:lnTo>
                    <a:pt x="16" y="271"/>
                  </a:lnTo>
                  <a:lnTo>
                    <a:pt x="25" y="262"/>
                  </a:lnTo>
                  <a:lnTo>
                    <a:pt x="43" y="262"/>
                  </a:lnTo>
                  <a:lnTo>
                    <a:pt x="43" y="262"/>
                  </a:lnTo>
                  <a:lnTo>
                    <a:pt x="43" y="209"/>
                  </a:lnTo>
                  <a:lnTo>
                    <a:pt x="34" y="209"/>
                  </a:lnTo>
                  <a:lnTo>
                    <a:pt x="25" y="200"/>
                  </a:lnTo>
                  <a:lnTo>
                    <a:pt x="25" y="200"/>
                  </a:lnTo>
                  <a:lnTo>
                    <a:pt x="8" y="184"/>
                  </a:lnTo>
                  <a:lnTo>
                    <a:pt x="0" y="157"/>
                  </a:lnTo>
                  <a:lnTo>
                    <a:pt x="8" y="52"/>
                  </a:lnTo>
                  <a:lnTo>
                    <a:pt x="8" y="0"/>
                  </a:lnTo>
                  <a:lnTo>
                    <a:pt x="8" y="0"/>
                  </a:lnTo>
                  <a:lnTo>
                    <a:pt x="43" y="0"/>
                  </a:lnTo>
                  <a:lnTo>
                    <a:pt x="112" y="0"/>
                  </a:lnTo>
                  <a:lnTo>
                    <a:pt x="121" y="9"/>
                  </a:lnTo>
                  <a:lnTo>
                    <a:pt x="130" y="61"/>
                  </a:lnTo>
                  <a:lnTo>
                    <a:pt x="130" y="61"/>
                  </a:lnTo>
                  <a:lnTo>
                    <a:pt x="139" y="88"/>
                  </a:lnTo>
                  <a:lnTo>
                    <a:pt x="174" y="262"/>
                  </a:lnTo>
                </a:path>
              </a:pathLst>
            </a:custGeom>
            <a:solidFill>
              <a:srgbClr val="B0887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89" name="Freeform 489">
              <a:extLst>
                <a:ext uri="{FF2B5EF4-FFF2-40B4-BE49-F238E27FC236}">
                  <a16:creationId xmlns:a16="http://schemas.microsoft.com/office/drawing/2014/main" id="{68C18845-F47C-90EE-B314-F26DADEB0E3E}"/>
                </a:ext>
              </a:extLst>
            </p:cNvPr>
            <p:cNvSpPr>
              <a:spLocks noChangeArrowheads="1"/>
            </p:cNvSpPr>
            <p:nvPr/>
          </p:nvSpPr>
          <p:spPr bwMode="auto">
            <a:xfrm>
              <a:off x="2954338" y="2971800"/>
              <a:ext cx="63500" cy="109538"/>
            </a:xfrm>
            <a:custGeom>
              <a:avLst/>
              <a:gdLst>
                <a:gd name="T0" fmla="*/ 174 w 175"/>
                <a:gd name="T1" fmla="*/ 262 h 306"/>
                <a:gd name="T2" fmla="*/ 165 w 175"/>
                <a:gd name="T3" fmla="*/ 271 h 306"/>
                <a:gd name="T4" fmla="*/ 165 w 175"/>
                <a:gd name="T5" fmla="*/ 271 h 306"/>
                <a:gd name="T6" fmla="*/ 165 w 175"/>
                <a:gd name="T7" fmla="*/ 280 h 306"/>
                <a:gd name="T8" fmla="*/ 148 w 175"/>
                <a:gd name="T9" fmla="*/ 280 h 306"/>
                <a:gd name="T10" fmla="*/ 121 w 175"/>
                <a:gd name="T11" fmla="*/ 289 h 306"/>
                <a:gd name="T12" fmla="*/ 104 w 175"/>
                <a:gd name="T13" fmla="*/ 296 h 306"/>
                <a:gd name="T14" fmla="*/ 69 w 175"/>
                <a:gd name="T15" fmla="*/ 305 h 306"/>
                <a:gd name="T16" fmla="*/ 43 w 175"/>
                <a:gd name="T17" fmla="*/ 305 h 306"/>
                <a:gd name="T18" fmla="*/ 43 w 175"/>
                <a:gd name="T19" fmla="*/ 305 h 306"/>
                <a:gd name="T20" fmla="*/ 25 w 175"/>
                <a:gd name="T21" fmla="*/ 296 h 306"/>
                <a:gd name="T22" fmla="*/ 16 w 175"/>
                <a:gd name="T23" fmla="*/ 289 h 306"/>
                <a:gd name="T24" fmla="*/ 16 w 175"/>
                <a:gd name="T25" fmla="*/ 289 h 306"/>
                <a:gd name="T26" fmla="*/ 16 w 175"/>
                <a:gd name="T27" fmla="*/ 289 h 306"/>
                <a:gd name="T28" fmla="*/ 16 w 175"/>
                <a:gd name="T29" fmla="*/ 271 h 306"/>
                <a:gd name="T30" fmla="*/ 25 w 175"/>
                <a:gd name="T31" fmla="*/ 262 h 306"/>
                <a:gd name="T32" fmla="*/ 43 w 175"/>
                <a:gd name="T33" fmla="*/ 262 h 306"/>
                <a:gd name="T34" fmla="*/ 43 w 175"/>
                <a:gd name="T35" fmla="*/ 262 h 306"/>
                <a:gd name="T36" fmla="*/ 43 w 175"/>
                <a:gd name="T37" fmla="*/ 209 h 306"/>
                <a:gd name="T38" fmla="*/ 34 w 175"/>
                <a:gd name="T39" fmla="*/ 209 h 306"/>
                <a:gd name="T40" fmla="*/ 25 w 175"/>
                <a:gd name="T41" fmla="*/ 200 h 306"/>
                <a:gd name="T42" fmla="*/ 25 w 175"/>
                <a:gd name="T43" fmla="*/ 200 h 306"/>
                <a:gd name="T44" fmla="*/ 8 w 175"/>
                <a:gd name="T45" fmla="*/ 184 h 306"/>
                <a:gd name="T46" fmla="*/ 0 w 175"/>
                <a:gd name="T47" fmla="*/ 157 h 306"/>
                <a:gd name="T48" fmla="*/ 8 w 175"/>
                <a:gd name="T49" fmla="*/ 52 h 306"/>
                <a:gd name="T50" fmla="*/ 8 w 175"/>
                <a:gd name="T51" fmla="*/ 0 h 306"/>
                <a:gd name="T52" fmla="*/ 8 w 175"/>
                <a:gd name="T53" fmla="*/ 0 h 306"/>
                <a:gd name="T54" fmla="*/ 43 w 175"/>
                <a:gd name="T55" fmla="*/ 0 h 306"/>
                <a:gd name="T56" fmla="*/ 112 w 175"/>
                <a:gd name="T57" fmla="*/ 0 h 306"/>
                <a:gd name="T58" fmla="*/ 121 w 175"/>
                <a:gd name="T59" fmla="*/ 9 h 306"/>
                <a:gd name="T60" fmla="*/ 130 w 175"/>
                <a:gd name="T61" fmla="*/ 61 h 306"/>
                <a:gd name="T62" fmla="*/ 130 w 175"/>
                <a:gd name="T63" fmla="*/ 61 h 306"/>
                <a:gd name="T64" fmla="*/ 139 w 175"/>
                <a:gd name="T65" fmla="*/ 88 h 306"/>
                <a:gd name="T66" fmla="*/ 174 w 175"/>
                <a:gd name="T67" fmla="*/ 26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306">
                  <a:moveTo>
                    <a:pt x="174" y="262"/>
                  </a:moveTo>
                  <a:lnTo>
                    <a:pt x="165" y="271"/>
                  </a:lnTo>
                  <a:lnTo>
                    <a:pt x="165" y="271"/>
                  </a:lnTo>
                  <a:lnTo>
                    <a:pt x="165" y="280"/>
                  </a:lnTo>
                  <a:lnTo>
                    <a:pt x="148" y="280"/>
                  </a:lnTo>
                  <a:lnTo>
                    <a:pt x="121" y="289"/>
                  </a:lnTo>
                  <a:lnTo>
                    <a:pt x="104" y="296"/>
                  </a:lnTo>
                  <a:lnTo>
                    <a:pt x="69" y="305"/>
                  </a:lnTo>
                  <a:lnTo>
                    <a:pt x="43" y="305"/>
                  </a:lnTo>
                  <a:lnTo>
                    <a:pt x="43" y="305"/>
                  </a:lnTo>
                  <a:lnTo>
                    <a:pt x="25" y="296"/>
                  </a:lnTo>
                  <a:lnTo>
                    <a:pt x="16" y="289"/>
                  </a:lnTo>
                  <a:lnTo>
                    <a:pt x="16" y="289"/>
                  </a:lnTo>
                  <a:lnTo>
                    <a:pt x="16" y="289"/>
                  </a:lnTo>
                  <a:lnTo>
                    <a:pt x="16" y="271"/>
                  </a:lnTo>
                  <a:lnTo>
                    <a:pt x="25" y="262"/>
                  </a:lnTo>
                  <a:lnTo>
                    <a:pt x="43" y="262"/>
                  </a:lnTo>
                  <a:lnTo>
                    <a:pt x="43" y="262"/>
                  </a:lnTo>
                  <a:lnTo>
                    <a:pt x="43" y="209"/>
                  </a:lnTo>
                  <a:lnTo>
                    <a:pt x="34" y="209"/>
                  </a:lnTo>
                  <a:lnTo>
                    <a:pt x="25" y="200"/>
                  </a:lnTo>
                  <a:lnTo>
                    <a:pt x="25" y="200"/>
                  </a:lnTo>
                  <a:lnTo>
                    <a:pt x="8" y="184"/>
                  </a:lnTo>
                  <a:lnTo>
                    <a:pt x="0" y="157"/>
                  </a:lnTo>
                  <a:lnTo>
                    <a:pt x="8" y="52"/>
                  </a:lnTo>
                  <a:lnTo>
                    <a:pt x="8" y="0"/>
                  </a:lnTo>
                  <a:lnTo>
                    <a:pt x="8" y="0"/>
                  </a:lnTo>
                  <a:lnTo>
                    <a:pt x="43" y="0"/>
                  </a:lnTo>
                  <a:lnTo>
                    <a:pt x="112" y="0"/>
                  </a:lnTo>
                  <a:lnTo>
                    <a:pt x="121" y="9"/>
                  </a:lnTo>
                  <a:lnTo>
                    <a:pt x="130" y="61"/>
                  </a:lnTo>
                  <a:lnTo>
                    <a:pt x="130" y="61"/>
                  </a:lnTo>
                  <a:lnTo>
                    <a:pt x="139" y="88"/>
                  </a:lnTo>
                  <a:lnTo>
                    <a:pt x="174" y="262"/>
                  </a:lnTo>
                </a:path>
              </a:pathLst>
            </a:custGeom>
            <a:solidFill>
              <a:srgbClr val="B0887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0" name="Freeform 490">
              <a:extLst>
                <a:ext uri="{FF2B5EF4-FFF2-40B4-BE49-F238E27FC236}">
                  <a16:creationId xmlns:a16="http://schemas.microsoft.com/office/drawing/2014/main" id="{F8CE4254-386A-74CD-3B0E-510F876E8A7A}"/>
                </a:ext>
              </a:extLst>
            </p:cNvPr>
            <p:cNvSpPr>
              <a:spLocks noChangeArrowheads="1"/>
            </p:cNvSpPr>
            <p:nvPr/>
          </p:nvSpPr>
          <p:spPr bwMode="auto">
            <a:xfrm>
              <a:off x="2954338" y="2971800"/>
              <a:ext cx="60325" cy="109538"/>
            </a:xfrm>
            <a:custGeom>
              <a:avLst/>
              <a:gdLst>
                <a:gd name="T0" fmla="*/ 165 w 166"/>
                <a:gd name="T1" fmla="*/ 271 h 306"/>
                <a:gd name="T2" fmla="*/ 165 w 166"/>
                <a:gd name="T3" fmla="*/ 271 h 306"/>
                <a:gd name="T4" fmla="*/ 165 w 166"/>
                <a:gd name="T5" fmla="*/ 280 h 306"/>
                <a:gd name="T6" fmla="*/ 148 w 166"/>
                <a:gd name="T7" fmla="*/ 280 h 306"/>
                <a:gd name="T8" fmla="*/ 121 w 166"/>
                <a:gd name="T9" fmla="*/ 289 h 306"/>
                <a:gd name="T10" fmla="*/ 104 w 166"/>
                <a:gd name="T11" fmla="*/ 296 h 306"/>
                <a:gd name="T12" fmla="*/ 69 w 166"/>
                <a:gd name="T13" fmla="*/ 305 h 306"/>
                <a:gd name="T14" fmla="*/ 43 w 166"/>
                <a:gd name="T15" fmla="*/ 305 h 306"/>
                <a:gd name="T16" fmla="*/ 43 w 166"/>
                <a:gd name="T17" fmla="*/ 305 h 306"/>
                <a:gd name="T18" fmla="*/ 25 w 166"/>
                <a:gd name="T19" fmla="*/ 296 h 306"/>
                <a:gd name="T20" fmla="*/ 16 w 166"/>
                <a:gd name="T21" fmla="*/ 289 h 306"/>
                <a:gd name="T22" fmla="*/ 16 w 166"/>
                <a:gd name="T23" fmla="*/ 289 h 306"/>
                <a:gd name="T24" fmla="*/ 16 w 166"/>
                <a:gd name="T25" fmla="*/ 289 h 306"/>
                <a:gd name="T26" fmla="*/ 16 w 166"/>
                <a:gd name="T27" fmla="*/ 271 h 306"/>
                <a:gd name="T28" fmla="*/ 25 w 166"/>
                <a:gd name="T29" fmla="*/ 262 h 306"/>
                <a:gd name="T30" fmla="*/ 43 w 166"/>
                <a:gd name="T31" fmla="*/ 262 h 306"/>
                <a:gd name="T32" fmla="*/ 43 w 166"/>
                <a:gd name="T33" fmla="*/ 262 h 306"/>
                <a:gd name="T34" fmla="*/ 43 w 166"/>
                <a:gd name="T35" fmla="*/ 209 h 306"/>
                <a:gd name="T36" fmla="*/ 34 w 166"/>
                <a:gd name="T37" fmla="*/ 209 h 306"/>
                <a:gd name="T38" fmla="*/ 25 w 166"/>
                <a:gd name="T39" fmla="*/ 200 h 306"/>
                <a:gd name="T40" fmla="*/ 25 w 166"/>
                <a:gd name="T41" fmla="*/ 200 h 306"/>
                <a:gd name="T42" fmla="*/ 8 w 166"/>
                <a:gd name="T43" fmla="*/ 184 h 306"/>
                <a:gd name="T44" fmla="*/ 0 w 166"/>
                <a:gd name="T45" fmla="*/ 157 h 306"/>
                <a:gd name="T46" fmla="*/ 8 w 166"/>
                <a:gd name="T47" fmla="*/ 52 h 306"/>
                <a:gd name="T48" fmla="*/ 8 w 166"/>
                <a:gd name="T49" fmla="*/ 0 h 306"/>
                <a:gd name="T50" fmla="*/ 8 w 166"/>
                <a:gd name="T51" fmla="*/ 0 h 306"/>
                <a:gd name="T52" fmla="*/ 43 w 166"/>
                <a:gd name="T53" fmla="*/ 0 h 306"/>
                <a:gd name="T54" fmla="*/ 43 w 166"/>
                <a:gd name="T55" fmla="*/ 140 h 306"/>
                <a:gd name="T56" fmla="*/ 43 w 166"/>
                <a:gd name="T57" fmla="*/ 140 h 306"/>
                <a:gd name="T58" fmla="*/ 43 w 166"/>
                <a:gd name="T59" fmla="*/ 157 h 306"/>
                <a:gd name="T60" fmla="*/ 52 w 166"/>
                <a:gd name="T61" fmla="*/ 166 h 306"/>
                <a:gd name="T62" fmla="*/ 60 w 166"/>
                <a:gd name="T63" fmla="*/ 184 h 306"/>
                <a:gd name="T64" fmla="*/ 60 w 166"/>
                <a:gd name="T65" fmla="*/ 184 h 306"/>
                <a:gd name="T66" fmla="*/ 69 w 166"/>
                <a:gd name="T67" fmla="*/ 184 h 306"/>
                <a:gd name="T68" fmla="*/ 69 w 166"/>
                <a:gd name="T69" fmla="*/ 209 h 306"/>
                <a:gd name="T70" fmla="*/ 69 w 166"/>
                <a:gd name="T71" fmla="*/ 209 h 306"/>
                <a:gd name="T72" fmla="*/ 78 w 166"/>
                <a:gd name="T73" fmla="*/ 253 h 306"/>
                <a:gd name="T74" fmla="*/ 78 w 166"/>
                <a:gd name="T75" fmla="*/ 296 h 306"/>
                <a:gd name="T76" fmla="*/ 78 w 166"/>
                <a:gd name="T77" fmla="*/ 296 h 306"/>
                <a:gd name="T78" fmla="*/ 96 w 166"/>
                <a:gd name="T79" fmla="*/ 296 h 306"/>
                <a:gd name="T80" fmla="*/ 104 w 166"/>
                <a:gd name="T81" fmla="*/ 289 h 306"/>
                <a:gd name="T82" fmla="*/ 104 w 166"/>
                <a:gd name="T83" fmla="*/ 289 h 306"/>
                <a:gd name="T84" fmla="*/ 104 w 166"/>
                <a:gd name="T85" fmla="*/ 289 h 306"/>
                <a:gd name="T86" fmla="*/ 104 w 166"/>
                <a:gd name="T87" fmla="*/ 253 h 306"/>
                <a:gd name="T88" fmla="*/ 112 w 166"/>
                <a:gd name="T89" fmla="*/ 289 h 306"/>
                <a:gd name="T90" fmla="*/ 112 w 166"/>
                <a:gd name="T91" fmla="*/ 289 h 306"/>
                <a:gd name="T92" fmla="*/ 121 w 166"/>
                <a:gd name="T93" fmla="*/ 289 h 306"/>
                <a:gd name="T94" fmla="*/ 130 w 166"/>
                <a:gd name="T95" fmla="*/ 289 h 306"/>
                <a:gd name="T96" fmla="*/ 139 w 166"/>
                <a:gd name="T97" fmla="*/ 280 h 306"/>
                <a:gd name="T98" fmla="*/ 130 w 166"/>
                <a:gd name="T99" fmla="*/ 244 h 306"/>
                <a:gd name="T100" fmla="*/ 148 w 166"/>
                <a:gd name="T101" fmla="*/ 280 h 306"/>
                <a:gd name="T102" fmla="*/ 148 w 166"/>
                <a:gd name="T103" fmla="*/ 280 h 306"/>
                <a:gd name="T104" fmla="*/ 165 w 166"/>
                <a:gd name="T105" fmla="*/ 2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306">
                  <a:moveTo>
                    <a:pt x="165" y="271"/>
                  </a:moveTo>
                  <a:lnTo>
                    <a:pt x="165" y="271"/>
                  </a:lnTo>
                  <a:lnTo>
                    <a:pt x="165" y="280"/>
                  </a:lnTo>
                  <a:lnTo>
                    <a:pt x="148" y="280"/>
                  </a:lnTo>
                  <a:lnTo>
                    <a:pt x="121" y="289"/>
                  </a:lnTo>
                  <a:lnTo>
                    <a:pt x="104" y="296"/>
                  </a:lnTo>
                  <a:lnTo>
                    <a:pt x="69" y="305"/>
                  </a:lnTo>
                  <a:lnTo>
                    <a:pt x="43" y="305"/>
                  </a:lnTo>
                  <a:lnTo>
                    <a:pt x="43" y="305"/>
                  </a:lnTo>
                  <a:lnTo>
                    <a:pt x="25" y="296"/>
                  </a:lnTo>
                  <a:lnTo>
                    <a:pt x="16" y="289"/>
                  </a:lnTo>
                  <a:lnTo>
                    <a:pt x="16" y="289"/>
                  </a:lnTo>
                  <a:lnTo>
                    <a:pt x="16" y="289"/>
                  </a:lnTo>
                  <a:lnTo>
                    <a:pt x="16" y="271"/>
                  </a:lnTo>
                  <a:lnTo>
                    <a:pt x="25" y="262"/>
                  </a:lnTo>
                  <a:lnTo>
                    <a:pt x="43" y="262"/>
                  </a:lnTo>
                  <a:lnTo>
                    <a:pt x="43" y="262"/>
                  </a:lnTo>
                  <a:lnTo>
                    <a:pt x="43" y="209"/>
                  </a:lnTo>
                  <a:lnTo>
                    <a:pt x="34" y="209"/>
                  </a:lnTo>
                  <a:lnTo>
                    <a:pt x="25" y="200"/>
                  </a:lnTo>
                  <a:lnTo>
                    <a:pt x="25" y="200"/>
                  </a:lnTo>
                  <a:lnTo>
                    <a:pt x="8" y="184"/>
                  </a:lnTo>
                  <a:lnTo>
                    <a:pt x="0" y="157"/>
                  </a:lnTo>
                  <a:lnTo>
                    <a:pt x="8" y="52"/>
                  </a:lnTo>
                  <a:lnTo>
                    <a:pt x="8" y="0"/>
                  </a:lnTo>
                  <a:lnTo>
                    <a:pt x="8" y="0"/>
                  </a:lnTo>
                  <a:lnTo>
                    <a:pt x="43" y="0"/>
                  </a:lnTo>
                  <a:lnTo>
                    <a:pt x="43" y="140"/>
                  </a:lnTo>
                  <a:lnTo>
                    <a:pt x="43" y="140"/>
                  </a:lnTo>
                  <a:lnTo>
                    <a:pt x="43" y="157"/>
                  </a:lnTo>
                  <a:lnTo>
                    <a:pt x="52" y="166"/>
                  </a:lnTo>
                  <a:lnTo>
                    <a:pt x="60" y="184"/>
                  </a:lnTo>
                  <a:lnTo>
                    <a:pt x="60" y="184"/>
                  </a:lnTo>
                  <a:lnTo>
                    <a:pt x="69" y="184"/>
                  </a:lnTo>
                  <a:lnTo>
                    <a:pt x="69" y="209"/>
                  </a:lnTo>
                  <a:lnTo>
                    <a:pt x="69" y="209"/>
                  </a:lnTo>
                  <a:lnTo>
                    <a:pt x="78" y="253"/>
                  </a:lnTo>
                  <a:lnTo>
                    <a:pt x="78" y="296"/>
                  </a:lnTo>
                  <a:lnTo>
                    <a:pt x="78" y="296"/>
                  </a:lnTo>
                  <a:lnTo>
                    <a:pt x="96" y="296"/>
                  </a:lnTo>
                  <a:lnTo>
                    <a:pt x="104" y="289"/>
                  </a:lnTo>
                  <a:lnTo>
                    <a:pt x="104" y="289"/>
                  </a:lnTo>
                  <a:lnTo>
                    <a:pt x="104" y="289"/>
                  </a:lnTo>
                  <a:lnTo>
                    <a:pt x="104" y="253"/>
                  </a:lnTo>
                  <a:lnTo>
                    <a:pt x="112" y="289"/>
                  </a:lnTo>
                  <a:lnTo>
                    <a:pt x="112" y="289"/>
                  </a:lnTo>
                  <a:lnTo>
                    <a:pt x="121" y="289"/>
                  </a:lnTo>
                  <a:lnTo>
                    <a:pt x="130" y="289"/>
                  </a:lnTo>
                  <a:lnTo>
                    <a:pt x="139" y="280"/>
                  </a:lnTo>
                  <a:lnTo>
                    <a:pt x="130" y="244"/>
                  </a:lnTo>
                  <a:lnTo>
                    <a:pt x="148" y="280"/>
                  </a:lnTo>
                  <a:lnTo>
                    <a:pt x="148" y="280"/>
                  </a:lnTo>
                  <a:lnTo>
                    <a:pt x="165" y="271"/>
                  </a:lnTo>
                </a:path>
              </a:pathLst>
            </a:custGeom>
            <a:solidFill>
              <a:srgbClr val="9C776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1" name="Freeform 491">
              <a:extLst>
                <a:ext uri="{FF2B5EF4-FFF2-40B4-BE49-F238E27FC236}">
                  <a16:creationId xmlns:a16="http://schemas.microsoft.com/office/drawing/2014/main" id="{3F58B061-46FB-631E-05E3-E35BAB51BE23}"/>
                </a:ext>
              </a:extLst>
            </p:cNvPr>
            <p:cNvSpPr>
              <a:spLocks noChangeArrowheads="1"/>
            </p:cNvSpPr>
            <p:nvPr/>
          </p:nvSpPr>
          <p:spPr bwMode="auto">
            <a:xfrm>
              <a:off x="2954338" y="2971800"/>
              <a:ext cx="60325" cy="109538"/>
            </a:xfrm>
            <a:custGeom>
              <a:avLst/>
              <a:gdLst>
                <a:gd name="T0" fmla="*/ 165 w 166"/>
                <a:gd name="T1" fmla="*/ 271 h 306"/>
                <a:gd name="T2" fmla="*/ 165 w 166"/>
                <a:gd name="T3" fmla="*/ 271 h 306"/>
                <a:gd name="T4" fmla="*/ 165 w 166"/>
                <a:gd name="T5" fmla="*/ 280 h 306"/>
                <a:gd name="T6" fmla="*/ 148 w 166"/>
                <a:gd name="T7" fmla="*/ 280 h 306"/>
                <a:gd name="T8" fmla="*/ 121 w 166"/>
                <a:gd name="T9" fmla="*/ 289 h 306"/>
                <a:gd name="T10" fmla="*/ 104 w 166"/>
                <a:gd name="T11" fmla="*/ 296 h 306"/>
                <a:gd name="T12" fmla="*/ 69 w 166"/>
                <a:gd name="T13" fmla="*/ 305 h 306"/>
                <a:gd name="T14" fmla="*/ 43 w 166"/>
                <a:gd name="T15" fmla="*/ 305 h 306"/>
                <a:gd name="T16" fmla="*/ 43 w 166"/>
                <a:gd name="T17" fmla="*/ 305 h 306"/>
                <a:gd name="T18" fmla="*/ 25 w 166"/>
                <a:gd name="T19" fmla="*/ 296 h 306"/>
                <a:gd name="T20" fmla="*/ 16 w 166"/>
                <a:gd name="T21" fmla="*/ 289 h 306"/>
                <a:gd name="T22" fmla="*/ 16 w 166"/>
                <a:gd name="T23" fmla="*/ 289 h 306"/>
                <a:gd name="T24" fmla="*/ 16 w 166"/>
                <a:gd name="T25" fmla="*/ 289 h 306"/>
                <a:gd name="T26" fmla="*/ 16 w 166"/>
                <a:gd name="T27" fmla="*/ 271 h 306"/>
                <a:gd name="T28" fmla="*/ 25 w 166"/>
                <a:gd name="T29" fmla="*/ 262 h 306"/>
                <a:gd name="T30" fmla="*/ 43 w 166"/>
                <a:gd name="T31" fmla="*/ 262 h 306"/>
                <a:gd name="T32" fmla="*/ 43 w 166"/>
                <a:gd name="T33" fmla="*/ 262 h 306"/>
                <a:gd name="T34" fmla="*/ 43 w 166"/>
                <a:gd name="T35" fmla="*/ 209 h 306"/>
                <a:gd name="T36" fmla="*/ 34 w 166"/>
                <a:gd name="T37" fmla="*/ 209 h 306"/>
                <a:gd name="T38" fmla="*/ 25 w 166"/>
                <a:gd name="T39" fmla="*/ 200 h 306"/>
                <a:gd name="T40" fmla="*/ 25 w 166"/>
                <a:gd name="T41" fmla="*/ 200 h 306"/>
                <a:gd name="T42" fmla="*/ 8 w 166"/>
                <a:gd name="T43" fmla="*/ 184 h 306"/>
                <a:gd name="T44" fmla="*/ 0 w 166"/>
                <a:gd name="T45" fmla="*/ 157 h 306"/>
                <a:gd name="T46" fmla="*/ 8 w 166"/>
                <a:gd name="T47" fmla="*/ 52 h 306"/>
                <a:gd name="T48" fmla="*/ 8 w 166"/>
                <a:gd name="T49" fmla="*/ 0 h 306"/>
                <a:gd name="T50" fmla="*/ 8 w 166"/>
                <a:gd name="T51" fmla="*/ 0 h 306"/>
                <a:gd name="T52" fmla="*/ 43 w 166"/>
                <a:gd name="T53" fmla="*/ 0 h 306"/>
                <a:gd name="T54" fmla="*/ 43 w 166"/>
                <a:gd name="T55" fmla="*/ 140 h 306"/>
                <a:gd name="T56" fmla="*/ 43 w 166"/>
                <a:gd name="T57" fmla="*/ 140 h 306"/>
                <a:gd name="T58" fmla="*/ 43 w 166"/>
                <a:gd name="T59" fmla="*/ 157 h 306"/>
                <a:gd name="T60" fmla="*/ 52 w 166"/>
                <a:gd name="T61" fmla="*/ 166 h 306"/>
                <a:gd name="T62" fmla="*/ 60 w 166"/>
                <a:gd name="T63" fmla="*/ 184 h 306"/>
                <a:gd name="T64" fmla="*/ 60 w 166"/>
                <a:gd name="T65" fmla="*/ 184 h 306"/>
                <a:gd name="T66" fmla="*/ 69 w 166"/>
                <a:gd name="T67" fmla="*/ 184 h 306"/>
                <a:gd name="T68" fmla="*/ 69 w 166"/>
                <a:gd name="T69" fmla="*/ 209 h 306"/>
                <a:gd name="T70" fmla="*/ 69 w 166"/>
                <a:gd name="T71" fmla="*/ 209 h 306"/>
                <a:gd name="T72" fmla="*/ 78 w 166"/>
                <a:gd name="T73" fmla="*/ 253 h 306"/>
                <a:gd name="T74" fmla="*/ 78 w 166"/>
                <a:gd name="T75" fmla="*/ 296 h 306"/>
                <a:gd name="T76" fmla="*/ 78 w 166"/>
                <a:gd name="T77" fmla="*/ 296 h 306"/>
                <a:gd name="T78" fmla="*/ 96 w 166"/>
                <a:gd name="T79" fmla="*/ 296 h 306"/>
                <a:gd name="T80" fmla="*/ 104 w 166"/>
                <a:gd name="T81" fmla="*/ 289 h 306"/>
                <a:gd name="T82" fmla="*/ 104 w 166"/>
                <a:gd name="T83" fmla="*/ 289 h 306"/>
                <a:gd name="T84" fmla="*/ 104 w 166"/>
                <a:gd name="T85" fmla="*/ 289 h 306"/>
                <a:gd name="T86" fmla="*/ 104 w 166"/>
                <a:gd name="T87" fmla="*/ 253 h 306"/>
                <a:gd name="T88" fmla="*/ 112 w 166"/>
                <a:gd name="T89" fmla="*/ 289 h 306"/>
                <a:gd name="T90" fmla="*/ 112 w 166"/>
                <a:gd name="T91" fmla="*/ 289 h 306"/>
                <a:gd name="T92" fmla="*/ 121 w 166"/>
                <a:gd name="T93" fmla="*/ 289 h 306"/>
                <a:gd name="T94" fmla="*/ 130 w 166"/>
                <a:gd name="T95" fmla="*/ 289 h 306"/>
                <a:gd name="T96" fmla="*/ 139 w 166"/>
                <a:gd name="T97" fmla="*/ 280 h 306"/>
                <a:gd name="T98" fmla="*/ 130 w 166"/>
                <a:gd name="T99" fmla="*/ 244 h 306"/>
                <a:gd name="T100" fmla="*/ 148 w 166"/>
                <a:gd name="T101" fmla="*/ 280 h 306"/>
                <a:gd name="T102" fmla="*/ 148 w 166"/>
                <a:gd name="T103" fmla="*/ 280 h 306"/>
                <a:gd name="T104" fmla="*/ 165 w 166"/>
                <a:gd name="T105" fmla="*/ 2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306">
                  <a:moveTo>
                    <a:pt x="165" y="271"/>
                  </a:moveTo>
                  <a:lnTo>
                    <a:pt x="165" y="271"/>
                  </a:lnTo>
                  <a:lnTo>
                    <a:pt x="165" y="280"/>
                  </a:lnTo>
                  <a:lnTo>
                    <a:pt x="148" y="280"/>
                  </a:lnTo>
                  <a:lnTo>
                    <a:pt x="121" y="289"/>
                  </a:lnTo>
                  <a:lnTo>
                    <a:pt x="104" y="296"/>
                  </a:lnTo>
                  <a:lnTo>
                    <a:pt x="69" y="305"/>
                  </a:lnTo>
                  <a:lnTo>
                    <a:pt x="43" y="305"/>
                  </a:lnTo>
                  <a:lnTo>
                    <a:pt x="43" y="305"/>
                  </a:lnTo>
                  <a:lnTo>
                    <a:pt x="25" y="296"/>
                  </a:lnTo>
                  <a:lnTo>
                    <a:pt x="16" y="289"/>
                  </a:lnTo>
                  <a:lnTo>
                    <a:pt x="16" y="289"/>
                  </a:lnTo>
                  <a:lnTo>
                    <a:pt x="16" y="289"/>
                  </a:lnTo>
                  <a:lnTo>
                    <a:pt x="16" y="271"/>
                  </a:lnTo>
                  <a:lnTo>
                    <a:pt x="25" y="262"/>
                  </a:lnTo>
                  <a:lnTo>
                    <a:pt x="43" y="262"/>
                  </a:lnTo>
                  <a:lnTo>
                    <a:pt x="43" y="262"/>
                  </a:lnTo>
                  <a:lnTo>
                    <a:pt x="43" y="209"/>
                  </a:lnTo>
                  <a:lnTo>
                    <a:pt x="34" y="209"/>
                  </a:lnTo>
                  <a:lnTo>
                    <a:pt x="25" y="200"/>
                  </a:lnTo>
                  <a:lnTo>
                    <a:pt x="25" y="200"/>
                  </a:lnTo>
                  <a:lnTo>
                    <a:pt x="8" y="184"/>
                  </a:lnTo>
                  <a:lnTo>
                    <a:pt x="0" y="157"/>
                  </a:lnTo>
                  <a:lnTo>
                    <a:pt x="8" y="52"/>
                  </a:lnTo>
                  <a:lnTo>
                    <a:pt x="8" y="0"/>
                  </a:lnTo>
                  <a:lnTo>
                    <a:pt x="8" y="0"/>
                  </a:lnTo>
                  <a:lnTo>
                    <a:pt x="43" y="0"/>
                  </a:lnTo>
                  <a:lnTo>
                    <a:pt x="43" y="140"/>
                  </a:lnTo>
                  <a:lnTo>
                    <a:pt x="43" y="140"/>
                  </a:lnTo>
                  <a:lnTo>
                    <a:pt x="43" y="157"/>
                  </a:lnTo>
                  <a:lnTo>
                    <a:pt x="52" y="166"/>
                  </a:lnTo>
                  <a:lnTo>
                    <a:pt x="60" y="184"/>
                  </a:lnTo>
                  <a:lnTo>
                    <a:pt x="60" y="184"/>
                  </a:lnTo>
                  <a:lnTo>
                    <a:pt x="69" y="184"/>
                  </a:lnTo>
                  <a:lnTo>
                    <a:pt x="69" y="209"/>
                  </a:lnTo>
                  <a:lnTo>
                    <a:pt x="69" y="209"/>
                  </a:lnTo>
                  <a:lnTo>
                    <a:pt x="78" y="253"/>
                  </a:lnTo>
                  <a:lnTo>
                    <a:pt x="78" y="296"/>
                  </a:lnTo>
                  <a:lnTo>
                    <a:pt x="78" y="296"/>
                  </a:lnTo>
                  <a:lnTo>
                    <a:pt x="96" y="296"/>
                  </a:lnTo>
                  <a:lnTo>
                    <a:pt x="104" y="289"/>
                  </a:lnTo>
                  <a:lnTo>
                    <a:pt x="104" y="289"/>
                  </a:lnTo>
                  <a:lnTo>
                    <a:pt x="104" y="289"/>
                  </a:lnTo>
                  <a:lnTo>
                    <a:pt x="104" y="253"/>
                  </a:lnTo>
                  <a:lnTo>
                    <a:pt x="112" y="289"/>
                  </a:lnTo>
                  <a:lnTo>
                    <a:pt x="112" y="289"/>
                  </a:lnTo>
                  <a:lnTo>
                    <a:pt x="121" y="289"/>
                  </a:lnTo>
                  <a:lnTo>
                    <a:pt x="130" y="289"/>
                  </a:lnTo>
                  <a:lnTo>
                    <a:pt x="139" y="280"/>
                  </a:lnTo>
                  <a:lnTo>
                    <a:pt x="130" y="244"/>
                  </a:lnTo>
                  <a:lnTo>
                    <a:pt x="148" y="280"/>
                  </a:lnTo>
                  <a:lnTo>
                    <a:pt x="148" y="280"/>
                  </a:lnTo>
                  <a:lnTo>
                    <a:pt x="165" y="271"/>
                  </a:lnTo>
                </a:path>
              </a:pathLst>
            </a:custGeom>
            <a:solidFill>
              <a:srgbClr val="9C776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2" name="Freeform 492">
              <a:extLst>
                <a:ext uri="{FF2B5EF4-FFF2-40B4-BE49-F238E27FC236}">
                  <a16:creationId xmlns:a16="http://schemas.microsoft.com/office/drawing/2014/main" id="{F513DC2B-A4FE-AE24-52D7-DAB2024AABC6}"/>
                </a:ext>
              </a:extLst>
            </p:cNvPr>
            <p:cNvSpPr>
              <a:spLocks noChangeArrowheads="1"/>
            </p:cNvSpPr>
            <p:nvPr/>
          </p:nvSpPr>
          <p:spPr bwMode="auto">
            <a:xfrm>
              <a:off x="2878138" y="2419350"/>
              <a:ext cx="128587" cy="585788"/>
            </a:xfrm>
            <a:custGeom>
              <a:avLst/>
              <a:gdLst>
                <a:gd name="T0" fmla="*/ 358 w 359"/>
                <a:gd name="T1" fmla="*/ 1536 h 1625"/>
                <a:gd name="T2" fmla="*/ 253 w 359"/>
                <a:gd name="T3" fmla="*/ 1624 h 1625"/>
                <a:gd name="T4" fmla="*/ 192 w 359"/>
                <a:gd name="T5" fmla="*/ 1624 h 1625"/>
                <a:gd name="T6" fmla="*/ 87 w 359"/>
                <a:gd name="T7" fmla="*/ 908 h 1625"/>
                <a:gd name="T8" fmla="*/ 0 w 359"/>
                <a:gd name="T9" fmla="*/ 497 h 1625"/>
                <a:gd name="T10" fmla="*/ 0 w 359"/>
                <a:gd name="T11" fmla="*/ 497 h 1625"/>
                <a:gd name="T12" fmla="*/ 0 w 359"/>
                <a:gd name="T13" fmla="*/ 445 h 1625"/>
                <a:gd name="T14" fmla="*/ 0 w 359"/>
                <a:gd name="T15" fmla="*/ 392 h 1625"/>
                <a:gd name="T16" fmla="*/ 0 w 359"/>
                <a:gd name="T17" fmla="*/ 392 h 1625"/>
                <a:gd name="T18" fmla="*/ 18 w 359"/>
                <a:gd name="T19" fmla="*/ 296 h 1625"/>
                <a:gd name="T20" fmla="*/ 44 w 359"/>
                <a:gd name="T21" fmla="*/ 201 h 1625"/>
                <a:gd name="T22" fmla="*/ 87 w 359"/>
                <a:gd name="T23" fmla="*/ 105 h 1625"/>
                <a:gd name="T24" fmla="*/ 139 w 359"/>
                <a:gd name="T25" fmla="*/ 25 h 1625"/>
                <a:gd name="T26" fmla="*/ 139 w 359"/>
                <a:gd name="T27" fmla="*/ 25 h 1625"/>
                <a:gd name="T28" fmla="*/ 148 w 359"/>
                <a:gd name="T29" fmla="*/ 9 h 1625"/>
                <a:gd name="T30" fmla="*/ 157 w 359"/>
                <a:gd name="T31" fmla="*/ 0 h 1625"/>
                <a:gd name="T32" fmla="*/ 157 w 359"/>
                <a:gd name="T33" fmla="*/ 0 h 1625"/>
                <a:gd name="T34" fmla="*/ 192 w 359"/>
                <a:gd name="T35" fmla="*/ 18 h 1625"/>
                <a:gd name="T36" fmla="*/ 210 w 359"/>
                <a:gd name="T37" fmla="*/ 25 h 1625"/>
                <a:gd name="T38" fmla="*/ 235 w 359"/>
                <a:gd name="T39" fmla="*/ 52 h 1625"/>
                <a:gd name="T40" fmla="*/ 244 w 359"/>
                <a:gd name="T41" fmla="*/ 70 h 1625"/>
                <a:gd name="T42" fmla="*/ 253 w 359"/>
                <a:gd name="T43" fmla="*/ 105 h 1625"/>
                <a:gd name="T44" fmla="*/ 262 w 359"/>
                <a:gd name="T45" fmla="*/ 122 h 1625"/>
                <a:gd name="T46" fmla="*/ 306 w 359"/>
                <a:gd name="T47" fmla="*/ 821 h 1625"/>
                <a:gd name="T48" fmla="*/ 358 w 359"/>
                <a:gd name="T49" fmla="*/ 1536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9" h="1625">
                  <a:moveTo>
                    <a:pt x="358" y="1536"/>
                  </a:moveTo>
                  <a:lnTo>
                    <a:pt x="253" y="1624"/>
                  </a:lnTo>
                  <a:lnTo>
                    <a:pt x="192" y="1624"/>
                  </a:lnTo>
                  <a:lnTo>
                    <a:pt x="87" y="908"/>
                  </a:lnTo>
                  <a:lnTo>
                    <a:pt x="0" y="497"/>
                  </a:lnTo>
                  <a:lnTo>
                    <a:pt x="0" y="497"/>
                  </a:lnTo>
                  <a:lnTo>
                    <a:pt x="0" y="445"/>
                  </a:lnTo>
                  <a:lnTo>
                    <a:pt x="0" y="392"/>
                  </a:lnTo>
                  <a:lnTo>
                    <a:pt x="0" y="392"/>
                  </a:lnTo>
                  <a:lnTo>
                    <a:pt x="18" y="296"/>
                  </a:lnTo>
                  <a:lnTo>
                    <a:pt x="44" y="201"/>
                  </a:lnTo>
                  <a:lnTo>
                    <a:pt x="87" y="105"/>
                  </a:lnTo>
                  <a:lnTo>
                    <a:pt x="139" y="25"/>
                  </a:lnTo>
                  <a:lnTo>
                    <a:pt x="139" y="25"/>
                  </a:lnTo>
                  <a:lnTo>
                    <a:pt x="148" y="9"/>
                  </a:lnTo>
                  <a:lnTo>
                    <a:pt x="157" y="0"/>
                  </a:lnTo>
                  <a:lnTo>
                    <a:pt x="157" y="0"/>
                  </a:lnTo>
                  <a:lnTo>
                    <a:pt x="192" y="18"/>
                  </a:lnTo>
                  <a:lnTo>
                    <a:pt x="210" y="25"/>
                  </a:lnTo>
                  <a:lnTo>
                    <a:pt x="235" y="52"/>
                  </a:lnTo>
                  <a:lnTo>
                    <a:pt x="244" y="70"/>
                  </a:lnTo>
                  <a:lnTo>
                    <a:pt x="253" y="105"/>
                  </a:lnTo>
                  <a:lnTo>
                    <a:pt x="262" y="122"/>
                  </a:lnTo>
                  <a:lnTo>
                    <a:pt x="306" y="821"/>
                  </a:lnTo>
                  <a:lnTo>
                    <a:pt x="358" y="1536"/>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3" name="Freeform 493">
              <a:extLst>
                <a:ext uri="{FF2B5EF4-FFF2-40B4-BE49-F238E27FC236}">
                  <a16:creationId xmlns:a16="http://schemas.microsoft.com/office/drawing/2014/main" id="{CA49A9A5-8743-5742-FC96-5DA8E6D54AC4}"/>
                </a:ext>
              </a:extLst>
            </p:cNvPr>
            <p:cNvSpPr>
              <a:spLocks noChangeArrowheads="1"/>
            </p:cNvSpPr>
            <p:nvPr/>
          </p:nvSpPr>
          <p:spPr bwMode="auto">
            <a:xfrm>
              <a:off x="2878138" y="2419350"/>
              <a:ext cx="128587" cy="585788"/>
            </a:xfrm>
            <a:custGeom>
              <a:avLst/>
              <a:gdLst>
                <a:gd name="T0" fmla="*/ 358 w 359"/>
                <a:gd name="T1" fmla="*/ 1536 h 1625"/>
                <a:gd name="T2" fmla="*/ 253 w 359"/>
                <a:gd name="T3" fmla="*/ 1624 h 1625"/>
                <a:gd name="T4" fmla="*/ 192 w 359"/>
                <a:gd name="T5" fmla="*/ 1624 h 1625"/>
                <a:gd name="T6" fmla="*/ 87 w 359"/>
                <a:gd name="T7" fmla="*/ 908 h 1625"/>
                <a:gd name="T8" fmla="*/ 0 w 359"/>
                <a:gd name="T9" fmla="*/ 497 h 1625"/>
                <a:gd name="T10" fmla="*/ 0 w 359"/>
                <a:gd name="T11" fmla="*/ 497 h 1625"/>
                <a:gd name="T12" fmla="*/ 0 w 359"/>
                <a:gd name="T13" fmla="*/ 445 h 1625"/>
                <a:gd name="T14" fmla="*/ 0 w 359"/>
                <a:gd name="T15" fmla="*/ 392 h 1625"/>
                <a:gd name="T16" fmla="*/ 0 w 359"/>
                <a:gd name="T17" fmla="*/ 392 h 1625"/>
                <a:gd name="T18" fmla="*/ 18 w 359"/>
                <a:gd name="T19" fmla="*/ 296 h 1625"/>
                <a:gd name="T20" fmla="*/ 44 w 359"/>
                <a:gd name="T21" fmla="*/ 201 h 1625"/>
                <a:gd name="T22" fmla="*/ 87 w 359"/>
                <a:gd name="T23" fmla="*/ 105 h 1625"/>
                <a:gd name="T24" fmla="*/ 139 w 359"/>
                <a:gd name="T25" fmla="*/ 25 h 1625"/>
                <a:gd name="T26" fmla="*/ 139 w 359"/>
                <a:gd name="T27" fmla="*/ 25 h 1625"/>
                <a:gd name="T28" fmla="*/ 148 w 359"/>
                <a:gd name="T29" fmla="*/ 9 h 1625"/>
                <a:gd name="T30" fmla="*/ 157 w 359"/>
                <a:gd name="T31" fmla="*/ 0 h 1625"/>
                <a:gd name="T32" fmla="*/ 157 w 359"/>
                <a:gd name="T33" fmla="*/ 0 h 1625"/>
                <a:gd name="T34" fmla="*/ 192 w 359"/>
                <a:gd name="T35" fmla="*/ 18 h 1625"/>
                <a:gd name="T36" fmla="*/ 210 w 359"/>
                <a:gd name="T37" fmla="*/ 25 h 1625"/>
                <a:gd name="T38" fmla="*/ 235 w 359"/>
                <a:gd name="T39" fmla="*/ 52 h 1625"/>
                <a:gd name="T40" fmla="*/ 244 w 359"/>
                <a:gd name="T41" fmla="*/ 70 h 1625"/>
                <a:gd name="T42" fmla="*/ 253 w 359"/>
                <a:gd name="T43" fmla="*/ 105 h 1625"/>
                <a:gd name="T44" fmla="*/ 262 w 359"/>
                <a:gd name="T45" fmla="*/ 122 h 1625"/>
                <a:gd name="T46" fmla="*/ 306 w 359"/>
                <a:gd name="T47" fmla="*/ 821 h 1625"/>
                <a:gd name="T48" fmla="*/ 358 w 359"/>
                <a:gd name="T49" fmla="*/ 1536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9" h="1625">
                  <a:moveTo>
                    <a:pt x="358" y="1536"/>
                  </a:moveTo>
                  <a:lnTo>
                    <a:pt x="253" y="1624"/>
                  </a:lnTo>
                  <a:lnTo>
                    <a:pt x="192" y="1624"/>
                  </a:lnTo>
                  <a:lnTo>
                    <a:pt x="87" y="908"/>
                  </a:lnTo>
                  <a:lnTo>
                    <a:pt x="0" y="497"/>
                  </a:lnTo>
                  <a:lnTo>
                    <a:pt x="0" y="497"/>
                  </a:lnTo>
                  <a:lnTo>
                    <a:pt x="0" y="445"/>
                  </a:lnTo>
                  <a:lnTo>
                    <a:pt x="0" y="392"/>
                  </a:lnTo>
                  <a:lnTo>
                    <a:pt x="0" y="392"/>
                  </a:lnTo>
                  <a:lnTo>
                    <a:pt x="18" y="296"/>
                  </a:lnTo>
                  <a:lnTo>
                    <a:pt x="44" y="201"/>
                  </a:lnTo>
                  <a:lnTo>
                    <a:pt x="87" y="105"/>
                  </a:lnTo>
                  <a:lnTo>
                    <a:pt x="139" y="25"/>
                  </a:lnTo>
                  <a:lnTo>
                    <a:pt x="139" y="25"/>
                  </a:lnTo>
                  <a:lnTo>
                    <a:pt x="148" y="9"/>
                  </a:lnTo>
                  <a:lnTo>
                    <a:pt x="157" y="0"/>
                  </a:lnTo>
                  <a:lnTo>
                    <a:pt x="157" y="0"/>
                  </a:lnTo>
                  <a:lnTo>
                    <a:pt x="192" y="18"/>
                  </a:lnTo>
                  <a:lnTo>
                    <a:pt x="210" y="25"/>
                  </a:lnTo>
                  <a:lnTo>
                    <a:pt x="235" y="52"/>
                  </a:lnTo>
                  <a:lnTo>
                    <a:pt x="244" y="70"/>
                  </a:lnTo>
                  <a:lnTo>
                    <a:pt x="253" y="105"/>
                  </a:lnTo>
                  <a:lnTo>
                    <a:pt x="262" y="122"/>
                  </a:lnTo>
                  <a:lnTo>
                    <a:pt x="306" y="821"/>
                  </a:lnTo>
                  <a:lnTo>
                    <a:pt x="358" y="1536"/>
                  </a:lnTo>
                </a:path>
              </a:pathLst>
            </a:custGeom>
            <a:solidFill>
              <a:srgbClr val="1A1A1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4" name="Freeform 494">
              <a:extLst>
                <a:ext uri="{FF2B5EF4-FFF2-40B4-BE49-F238E27FC236}">
                  <a16:creationId xmlns:a16="http://schemas.microsoft.com/office/drawing/2014/main" id="{1AFE8ED8-9196-9ECD-64DC-AD7AA95FD393}"/>
                </a:ext>
              </a:extLst>
            </p:cNvPr>
            <p:cNvSpPr>
              <a:spLocks noChangeArrowheads="1"/>
            </p:cNvSpPr>
            <p:nvPr/>
          </p:nvSpPr>
          <p:spPr bwMode="auto">
            <a:xfrm>
              <a:off x="2878138" y="2427288"/>
              <a:ext cx="92075" cy="576262"/>
            </a:xfrm>
            <a:custGeom>
              <a:avLst/>
              <a:gdLst>
                <a:gd name="T0" fmla="*/ 139 w 254"/>
                <a:gd name="T1" fmla="*/ 0 h 1600"/>
                <a:gd name="T2" fmla="*/ 139 w 254"/>
                <a:gd name="T3" fmla="*/ 0 h 1600"/>
                <a:gd name="T4" fmla="*/ 87 w 254"/>
                <a:gd name="T5" fmla="*/ 80 h 1600"/>
                <a:gd name="T6" fmla="*/ 44 w 254"/>
                <a:gd name="T7" fmla="*/ 176 h 1600"/>
                <a:gd name="T8" fmla="*/ 18 w 254"/>
                <a:gd name="T9" fmla="*/ 271 h 1600"/>
                <a:gd name="T10" fmla="*/ 0 w 254"/>
                <a:gd name="T11" fmla="*/ 367 h 1600"/>
                <a:gd name="T12" fmla="*/ 0 w 254"/>
                <a:gd name="T13" fmla="*/ 420 h 1600"/>
                <a:gd name="T14" fmla="*/ 0 w 254"/>
                <a:gd name="T15" fmla="*/ 420 h 1600"/>
                <a:gd name="T16" fmla="*/ 0 w 254"/>
                <a:gd name="T17" fmla="*/ 429 h 1600"/>
                <a:gd name="T18" fmla="*/ 0 w 254"/>
                <a:gd name="T19" fmla="*/ 429 h 1600"/>
                <a:gd name="T20" fmla="*/ 0 w 254"/>
                <a:gd name="T21" fmla="*/ 472 h 1600"/>
                <a:gd name="T22" fmla="*/ 87 w 254"/>
                <a:gd name="T23" fmla="*/ 883 h 1600"/>
                <a:gd name="T24" fmla="*/ 192 w 254"/>
                <a:gd name="T25" fmla="*/ 1599 h 1600"/>
                <a:gd name="T26" fmla="*/ 253 w 254"/>
                <a:gd name="T27" fmla="*/ 1599 h 1600"/>
                <a:gd name="T28" fmla="*/ 44 w 254"/>
                <a:gd name="T29" fmla="*/ 333 h 1600"/>
                <a:gd name="T30" fmla="*/ 44 w 254"/>
                <a:gd name="T31" fmla="*/ 333 h 1600"/>
                <a:gd name="T32" fmla="*/ 44 w 254"/>
                <a:gd name="T33" fmla="*/ 289 h 1600"/>
                <a:gd name="T34" fmla="*/ 44 w 254"/>
                <a:gd name="T35" fmla="*/ 246 h 1600"/>
                <a:gd name="T36" fmla="*/ 69 w 254"/>
                <a:gd name="T37" fmla="*/ 158 h 1600"/>
                <a:gd name="T38" fmla="*/ 105 w 254"/>
                <a:gd name="T39" fmla="*/ 71 h 1600"/>
                <a:gd name="T40" fmla="*/ 139 w 254"/>
                <a:gd name="T4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600">
                  <a:moveTo>
                    <a:pt x="139" y="0"/>
                  </a:moveTo>
                  <a:lnTo>
                    <a:pt x="139" y="0"/>
                  </a:lnTo>
                  <a:lnTo>
                    <a:pt x="87" y="80"/>
                  </a:lnTo>
                  <a:lnTo>
                    <a:pt x="44" y="176"/>
                  </a:lnTo>
                  <a:lnTo>
                    <a:pt x="18" y="271"/>
                  </a:lnTo>
                  <a:lnTo>
                    <a:pt x="0" y="367"/>
                  </a:lnTo>
                  <a:lnTo>
                    <a:pt x="0" y="420"/>
                  </a:lnTo>
                  <a:lnTo>
                    <a:pt x="0" y="420"/>
                  </a:lnTo>
                  <a:lnTo>
                    <a:pt x="0" y="429"/>
                  </a:lnTo>
                  <a:lnTo>
                    <a:pt x="0" y="429"/>
                  </a:lnTo>
                  <a:lnTo>
                    <a:pt x="0" y="472"/>
                  </a:lnTo>
                  <a:lnTo>
                    <a:pt x="87" y="883"/>
                  </a:lnTo>
                  <a:lnTo>
                    <a:pt x="192" y="1599"/>
                  </a:lnTo>
                  <a:lnTo>
                    <a:pt x="253" y="1599"/>
                  </a:lnTo>
                  <a:lnTo>
                    <a:pt x="44" y="333"/>
                  </a:lnTo>
                  <a:lnTo>
                    <a:pt x="44" y="333"/>
                  </a:lnTo>
                  <a:lnTo>
                    <a:pt x="44" y="289"/>
                  </a:lnTo>
                  <a:lnTo>
                    <a:pt x="44" y="246"/>
                  </a:lnTo>
                  <a:lnTo>
                    <a:pt x="69" y="158"/>
                  </a:lnTo>
                  <a:lnTo>
                    <a:pt x="105" y="71"/>
                  </a:lnTo>
                  <a:lnTo>
                    <a:pt x="139" y="0"/>
                  </a:lnTo>
                </a:path>
              </a:pathLst>
            </a:custGeom>
            <a:solidFill>
              <a:srgbClr val="1212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5" name="Freeform 495">
              <a:extLst>
                <a:ext uri="{FF2B5EF4-FFF2-40B4-BE49-F238E27FC236}">
                  <a16:creationId xmlns:a16="http://schemas.microsoft.com/office/drawing/2014/main" id="{CF11E058-C8DD-906F-FE74-FFD23AB1BE06}"/>
                </a:ext>
              </a:extLst>
            </p:cNvPr>
            <p:cNvSpPr>
              <a:spLocks noChangeArrowheads="1"/>
            </p:cNvSpPr>
            <p:nvPr/>
          </p:nvSpPr>
          <p:spPr bwMode="auto">
            <a:xfrm>
              <a:off x="2878138" y="2427288"/>
              <a:ext cx="92075" cy="576262"/>
            </a:xfrm>
            <a:custGeom>
              <a:avLst/>
              <a:gdLst>
                <a:gd name="T0" fmla="*/ 139 w 254"/>
                <a:gd name="T1" fmla="*/ 0 h 1600"/>
                <a:gd name="T2" fmla="*/ 139 w 254"/>
                <a:gd name="T3" fmla="*/ 0 h 1600"/>
                <a:gd name="T4" fmla="*/ 87 w 254"/>
                <a:gd name="T5" fmla="*/ 80 h 1600"/>
                <a:gd name="T6" fmla="*/ 44 w 254"/>
                <a:gd name="T7" fmla="*/ 176 h 1600"/>
                <a:gd name="T8" fmla="*/ 18 w 254"/>
                <a:gd name="T9" fmla="*/ 271 h 1600"/>
                <a:gd name="T10" fmla="*/ 0 w 254"/>
                <a:gd name="T11" fmla="*/ 367 h 1600"/>
                <a:gd name="T12" fmla="*/ 0 w 254"/>
                <a:gd name="T13" fmla="*/ 420 h 1600"/>
                <a:gd name="T14" fmla="*/ 0 w 254"/>
                <a:gd name="T15" fmla="*/ 420 h 1600"/>
                <a:gd name="T16" fmla="*/ 0 w 254"/>
                <a:gd name="T17" fmla="*/ 429 h 1600"/>
                <a:gd name="T18" fmla="*/ 0 w 254"/>
                <a:gd name="T19" fmla="*/ 429 h 1600"/>
                <a:gd name="T20" fmla="*/ 0 w 254"/>
                <a:gd name="T21" fmla="*/ 472 h 1600"/>
                <a:gd name="T22" fmla="*/ 87 w 254"/>
                <a:gd name="T23" fmla="*/ 883 h 1600"/>
                <a:gd name="T24" fmla="*/ 192 w 254"/>
                <a:gd name="T25" fmla="*/ 1599 h 1600"/>
                <a:gd name="T26" fmla="*/ 253 w 254"/>
                <a:gd name="T27" fmla="*/ 1599 h 1600"/>
                <a:gd name="T28" fmla="*/ 44 w 254"/>
                <a:gd name="T29" fmla="*/ 333 h 1600"/>
                <a:gd name="T30" fmla="*/ 44 w 254"/>
                <a:gd name="T31" fmla="*/ 333 h 1600"/>
                <a:gd name="T32" fmla="*/ 44 w 254"/>
                <a:gd name="T33" fmla="*/ 289 h 1600"/>
                <a:gd name="T34" fmla="*/ 44 w 254"/>
                <a:gd name="T35" fmla="*/ 246 h 1600"/>
                <a:gd name="T36" fmla="*/ 69 w 254"/>
                <a:gd name="T37" fmla="*/ 158 h 1600"/>
                <a:gd name="T38" fmla="*/ 105 w 254"/>
                <a:gd name="T39" fmla="*/ 71 h 1600"/>
                <a:gd name="T40" fmla="*/ 139 w 254"/>
                <a:gd name="T41"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600">
                  <a:moveTo>
                    <a:pt x="139" y="0"/>
                  </a:moveTo>
                  <a:lnTo>
                    <a:pt x="139" y="0"/>
                  </a:lnTo>
                  <a:lnTo>
                    <a:pt x="87" y="80"/>
                  </a:lnTo>
                  <a:lnTo>
                    <a:pt x="44" y="176"/>
                  </a:lnTo>
                  <a:lnTo>
                    <a:pt x="18" y="271"/>
                  </a:lnTo>
                  <a:lnTo>
                    <a:pt x="0" y="367"/>
                  </a:lnTo>
                  <a:lnTo>
                    <a:pt x="0" y="420"/>
                  </a:lnTo>
                  <a:lnTo>
                    <a:pt x="0" y="420"/>
                  </a:lnTo>
                  <a:lnTo>
                    <a:pt x="0" y="429"/>
                  </a:lnTo>
                  <a:lnTo>
                    <a:pt x="0" y="429"/>
                  </a:lnTo>
                  <a:lnTo>
                    <a:pt x="0" y="472"/>
                  </a:lnTo>
                  <a:lnTo>
                    <a:pt x="87" y="883"/>
                  </a:lnTo>
                  <a:lnTo>
                    <a:pt x="192" y="1599"/>
                  </a:lnTo>
                  <a:lnTo>
                    <a:pt x="253" y="1599"/>
                  </a:lnTo>
                  <a:lnTo>
                    <a:pt x="44" y="333"/>
                  </a:lnTo>
                  <a:lnTo>
                    <a:pt x="44" y="333"/>
                  </a:lnTo>
                  <a:lnTo>
                    <a:pt x="44" y="289"/>
                  </a:lnTo>
                  <a:lnTo>
                    <a:pt x="44" y="246"/>
                  </a:lnTo>
                  <a:lnTo>
                    <a:pt x="69" y="158"/>
                  </a:lnTo>
                  <a:lnTo>
                    <a:pt x="105" y="71"/>
                  </a:lnTo>
                  <a:lnTo>
                    <a:pt x="139" y="0"/>
                  </a:lnTo>
                </a:path>
              </a:pathLst>
            </a:custGeom>
            <a:solidFill>
              <a:srgbClr val="12121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6" name="Freeform 496">
              <a:extLst>
                <a:ext uri="{FF2B5EF4-FFF2-40B4-BE49-F238E27FC236}">
                  <a16:creationId xmlns:a16="http://schemas.microsoft.com/office/drawing/2014/main" id="{A924712E-B3EA-A96A-E2C3-C6CC77284BAF}"/>
                </a:ext>
              </a:extLst>
            </p:cNvPr>
            <p:cNvSpPr>
              <a:spLocks noChangeArrowheads="1"/>
            </p:cNvSpPr>
            <p:nvPr/>
          </p:nvSpPr>
          <p:spPr bwMode="auto">
            <a:xfrm>
              <a:off x="15875" y="3575050"/>
              <a:ext cx="2503488" cy="923925"/>
            </a:xfrm>
            <a:custGeom>
              <a:avLst/>
              <a:gdLst>
                <a:gd name="T0" fmla="*/ 1230 w 6955"/>
                <a:gd name="T1" fmla="*/ 2504 h 2567"/>
                <a:gd name="T2" fmla="*/ 1117 w 6955"/>
                <a:gd name="T3" fmla="*/ 2461 h 2567"/>
                <a:gd name="T4" fmla="*/ 1100 w 6955"/>
                <a:gd name="T5" fmla="*/ 2426 h 2567"/>
                <a:gd name="T6" fmla="*/ 1335 w 6955"/>
                <a:gd name="T7" fmla="*/ 2329 h 2567"/>
                <a:gd name="T8" fmla="*/ 1911 w 6955"/>
                <a:gd name="T9" fmla="*/ 2242 h 2567"/>
                <a:gd name="T10" fmla="*/ 1911 w 6955"/>
                <a:gd name="T11" fmla="*/ 2155 h 2567"/>
                <a:gd name="T12" fmla="*/ 1911 w 6955"/>
                <a:gd name="T13" fmla="*/ 1998 h 2567"/>
                <a:gd name="T14" fmla="*/ 2050 w 6955"/>
                <a:gd name="T15" fmla="*/ 1902 h 2567"/>
                <a:gd name="T16" fmla="*/ 2870 w 6955"/>
                <a:gd name="T17" fmla="*/ 1727 h 2567"/>
                <a:gd name="T18" fmla="*/ 4241 w 6955"/>
                <a:gd name="T19" fmla="*/ 1274 h 2567"/>
                <a:gd name="T20" fmla="*/ 6719 w 6955"/>
                <a:gd name="T21" fmla="*/ 114 h 2567"/>
                <a:gd name="T22" fmla="*/ 6945 w 6955"/>
                <a:gd name="T23" fmla="*/ 44 h 2567"/>
                <a:gd name="T24" fmla="*/ 6893 w 6955"/>
                <a:gd name="T25" fmla="*/ 18 h 2567"/>
                <a:gd name="T26" fmla="*/ 6632 w 6955"/>
                <a:gd name="T27" fmla="*/ 122 h 2567"/>
                <a:gd name="T28" fmla="*/ 6440 w 6955"/>
                <a:gd name="T29" fmla="*/ 148 h 2567"/>
                <a:gd name="T30" fmla="*/ 4476 w 6955"/>
                <a:gd name="T31" fmla="*/ 916 h 2567"/>
                <a:gd name="T32" fmla="*/ 6527 w 6955"/>
                <a:gd name="T33" fmla="*/ 53 h 2567"/>
                <a:gd name="T34" fmla="*/ 6509 w 6955"/>
                <a:gd name="T35" fmla="*/ 44 h 2567"/>
                <a:gd name="T36" fmla="*/ 6282 w 6955"/>
                <a:gd name="T37" fmla="*/ 78 h 2567"/>
                <a:gd name="T38" fmla="*/ 6187 w 6955"/>
                <a:gd name="T39" fmla="*/ 70 h 2567"/>
                <a:gd name="T40" fmla="*/ 3664 w 6955"/>
                <a:gd name="T41" fmla="*/ 610 h 2567"/>
                <a:gd name="T42" fmla="*/ 3159 w 6955"/>
                <a:gd name="T43" fmla="*/ 802 h 2567"/>
                <a:gd name="T44" fmla="*/ 2870 w 6955"/>
                <a:gd name="T45" fmla="*/ 924 h 2567"/>
                <a:gd name="T46" fmla="*/ 3027 w 6955"/>
                <a:gd name="T47" fmla="*/ 1012 h 2567"/>
                <a:gd name="T48" fmla="*/ 2967 w 6955"/>
                <a:gd name="T49" fmla="*/ 1090 h 2567"/>
                <a:gd name="T50" fmla="*/ 2173 w 6955"/>
                <a:gd name="T51" fmla="*/ 1370 h 2567"/>
                <a:gd name="T52" fmla="*/ 951 w 6955"/>
                <a:gd name="T53" fmla="*/ 1658 h 2567"/>
                <a:gd name="T54" fmla="*/ 829 w 6955"/>
                <a:gd name="T55" fmla="*/ 1797 h 2567"/>
                <a:gd name="T56" fmla="*/ 532 w 6955"/>
                <a:gd name="T57" fmla="*/ 1797 h 2567"/>
                <a:gd name="T58" fmla="*/ 454 w 6955"/>
                <a:gd name="T59" fmla="*/ 1884 h 2567"/>
                <a:gd name="T60" fmla="*/ 87 w 6955"/>
                <a:gd name="T61" fmla="*/ 1980 h 2567"/>
                <a:gd name="T62" fmla="*/ 9 w 6955"/>
                <a:gd name="T63" fmla="*/ 2085 h 2567"/>
                <a:gd name="T64" fmla="*/ 114 w 6955"/>
                <a:gd name="T65" fmla="*/ 2155 h 2567"/>
                <a:gd name="T66" fmla="*/ 384 w 6955"/>
                <a:gd name="T67" fmla="*/ 2242 h 2567"/>
                <a:gd name="T68" fmla="*/ 715 w 6955"/>
                <a:gd name="T69" fmla="*/ 2347 h 2567"/>
                <a:gd name="T70" fmla="*/ 724 w 6955"/>
                <a:gd name="T71" fmla="*/ 2365 h 2567"/>
                <a:gd name="T72" fmla="*/ 820 w 6955"/>
                <a:gd name="T73" fmla="*/ 2504 h 2567"/>
                <a:gd name="T74" fmla="*/ 881 w 6955"/>
                <a:gd name="T75" fmla="*/ 2548 h 2567"/>
                <a:gd name="T76" fmla="*/ 1073 w 6955"/>
                <a:gd name="T77" fmla="*/ 2548 h 2567"/>
                <a:gd name="T78" fmla="*/ 270 w 6955"/>
                <a:gd name="T79" fmla="*/ 2190 h 2567"/>
                <a:gd name="T80" fmla="*/ 2295 w 6955"/>
                <a:gd name="T81" fmla="*/ 1439 h 2567"/>
                <a:gd name="T82" fmla="*/ 3054 w 6955"/>
                <a:gd name="T83" fmla="*/ 1160 h 2567"/>
                <a:gd name="T84" fmla="*/ 2443 w 6955"/>
                <a:gd name="T85" fmla="*/ 1483 h 2567"/>
                <a:gd name="T86" fmla="*/ 1789 w 6955"/>
                <a:gd name="T87" fmla="*/ 1623 h 2567"/>
                <a:gd name="T88" fmla="*/ 2295 w 6955"/>
                <a:gd name="T89" fmla="*/ 1439 h 2567"/>
                <a:gd name="T90" fmla="*/ 3203 w 6955"/>
                <a:gd name="T91" fmla="*/ 1099 h 2567"/>
                <a:gd name="T92" fmla="*/ 3167 w 6955"/>
                <a:gd name="T93" fmla="*/ 1081 h 2567"/>
                <a:gd name="T94" fmla="*/ 3141 w 6955"/>
                <a:gd name="T95" fmla="*/ 1073 h 2567"/>
                <a:gd name="T96" fmla="*/ 3098 w 6955"/>
                <a:gd name="T97" fmla="*/ 1055 h 2567"/>
                <a:gd name="T98" fmla="*/ 3002 w 6955"/>
                <a:gd name="T99" fmla="*/ 1081 h 2567"/>
                <a:gd name="T100" fmla="*/ 742 w 6955"/>
                <a:gd name="T101" fmla="*/ 2242 h 2567"/>
                <a:gd name="T102" fmla="*/ 995 w 6955"/>
                <a:gd name="T103" fmla="*/ 2146 h 2567"/>
                <a:gd name="T104" fmla="*/ 1012 w 6955"/>
                <a:gd name="T105" fmla="*/ 2016 h 2567"/>
                <a:gd name="T106" fmla="*/ 1265 w 6955"/>
                <a:gd name="T107" fmla="*/ 2260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55" h="2567">
                  <a:moveTo>
                    <a:pt x="1073" y="2548"/>
                  </a:moveTo>
                  <a:lnTo>
                    <a:pt x="1073" y="2548"/>
                  </a:lnTo>
                  <a:lnTo>
                    <a:pt x="1187" y="2522"/>
                  </a:lnTo>
                  <a:lnTo>
                    <a:pt x="1221" y="2513"/>
                  </a:lnTo>
                  <a:lnTo>
                    <a:pt x="1230" y="2504"/>
                  </a:lnTo>
                  <a:lnTo>
                    <a:pt x="1213" y="2495"/>
                  </a:lnTo>
                  <a:lnTo>
                    <a:pt x="1213" y="2495"/>
                  </a:lnTo>
                  <a:lnTo>
                    <a:pt x="1178" y="2487"/>
                  </a:lnTo>
                  <a:lnTo>
                    <a:pt x="1117" y="2461"/>
                  </a:lnTo>
                  <a:lnTo>
                    <a:pt x="1117" y="2461"/>
                  </a:lnTo>
                  <a:lnTo>
                    <a:pt x="1143" y="2443"/>
                  </a:lnTo>
                  <a:lnTo>
                    <a:pt x="1152" y="2443"/>
                  </a:lnTo>
                  <a:lnTo>
                    <a:pt x="1134" y="2426"/>
                  </a:lnTo>
                  <a:lnTo>
                    <a:pt x="1134" y="2426"/>
                  </a:lnTo>
                  <a:lnTo>
                    <a:pt x="1100" y="2426"/>
                  </a:lnTo>
                  <a:lnTo>
                    <a:pt x="968" y="2356"/>
                  </a:lnTo>
                  <a:lnTo>
                    <a:pt x="968" y="2356"/>
                  </a:lnTo>
                  <a:lnTo>
                    <a:pt x="977" y="2356"/>
                  </a:lnTo>
                  <a:lnTo>
                    <a:pt x="1335" y="2321"/>
                  </a:lnTo>
                  <a:lnTo>
                    <a:pt x="1335" y="2329"/>
                  </a:lnTo>
                  <a:lnTo>
                    <a:pt x="1806" y="2277"/>
                  </a:lnTo>
                  <a:lnTo>
                    <a:pt x="1806" y="2277"/>
                  </a:lnTo>
                  <a:lnTo>
                    <a:pt x="1850" y="2269"/>
                  </a:lnTo>
                  <a:lnTo>
                    <a:pt x="1885" y="2251"/>
                  </a:lnTo>
                  <a:lnTo>
                    <a:pt x="1911" y="2242"/>
                  </a:lnTo>
                  <a:lnTo>
                    <a:pt x="1929" y="2225"/>
                  </a:lnTo>
                  <a:lnTo>
                    <a:pt x="1937" y="2208"/>
                  </a:lnTo>
                  <a:lnTo>
                    <a:pt x="1945" y="2190"/>
                  </a:lnTo>
                  <a:lnTo>
                    <a:pt x="1929" y="2173"/>
                  </a:lnTo>
                  <a:lnTo>
                    <a:pt x="1911" y="2155"/>
                  </a:lnTo>
                  <a:lnTo>
                    <a:pt x="1675" y="2025"/>
                  </a:lnTo>
                  <a:lnTo>
                    <a:pt x="1675" y="2025"/>
                  </a:lnTo>
                  <a:lnTo>
                    <a:pt x="1815" y="2016"/>
                  </a:lnTo>
                  <a:lnTo>
                    <a:pt x="1867" y="2007"/>
                  </a:lnTo>
                  <a:lnTo>
                    <a:pt x="1911" y="1998"/>
                  </a:lnTo>
                  <a:lnTo>
                    <a:pt x="1911" y="1998"/>
                  </a:lnTo>
                  <a:lnTo>
                    <a:pt x="1998" y="1963"/>
                  </a:lnTo>
                  <a:lnTo>
                    <a:pt x="2041" y="1928"/>
                  </a:lnTo>
                  <a:lnTo>
                    <a:pt x="2050" y="1911"/>
                  </a:lnTo>
                  <a:lnTo>
                    <a:pt x="2050" y="1902"/>
                  </a:lnTo>
                  <a:lnTo>
                    <a:pt x="2050" y="1902"/>
                  </a:lnTo>
                  <a:lnTo>
                    <a:pt x="2137" y="1884"/>
                  </a:lnTo>
                  <a:lnTo>
                    <a:pt x="2356" y="1850"/>
                  </a:lnTo>
                  <a:lnTo>
                    <a:pt x="2678" y="1779"/>
                  </a:lnTo>
                  <a:lnTo>
                    <a:pt x="2870" y="1727"/>
                  </a:lnTo>
                  <a:lnTo>
                    <a:pt x="3071" y="1676"/>
                  </a:lnTo>
                  <a:lnTo>
                    <a:pt x="3071" y="1676"/>
                  </a:lnTo>
                  <a:lnTo>
                    <a:pt x="3481" y="1544"/>
                  </a:lnTo>
                  <a:lnTo>
                    <a:pt x="3865" y="1413"/>
                  </a:lnTo>
                  <a:lnTo>
                    <a:pt x="4241" y="1274"/>
                  </a:lnTo>
                  <a:lnTo>
                    <a:pt x="4214" y="1256"/>
                  </a:lnTo>
                  <a:lnTo>
                    <a:pt x="6474" y="210"/>
                  </a:lnTo>
                  <a:lnTo>
                    <a:pt x="6648" y="140"/>
                  </a:lnTo>
                  <a:lnTo>
                    <a:pt x="6648" y="140"/>
                  </a:lnTo>
                  <a:lnTo>
                    <a:pt x="6719" y="114"/>
                  </a:lnTo>
                  <a:lnTo>
                    <a:pt x="6780" y="87"/>
                  </a:lnTo>
                  <a:lnTo>
                    <a:pt x="6910" y="61"/>
                  </a:lnTo>
                  <a:lnTo>
                    <a:pt x="6910" y="61"/>
                  </a:lnTo>
                  <a:lnTo>
                    <a:pt x="6928" y="53"/>
                  </a:lnTo>
                  <a:lnTo>
                    <a:pt x="6945" y="44"/>
                  </a:lnTo>
                  <a:lnTo>
                    <a:pt x="6945" y="44"/>
                  </a:lnTo>
                  <a:lnTo>
                    <a:pt x="6954" y="44"/>
                  </a:lnTo>
                  <a:lnTo>
                    <a:pt x="6954" y="35"/>
                  </a:lnTo>
                  <a:lnTo>
                    <a:pt x="6937" y="18"/>
                  </a:lnTo>
                  <a:lnTo>
                    <a:pt x="6893" y="18"/>
                  </a:lnTo>
                  <a:lnTo>
                    <a:pt x="6893" y="18"/>
                  </a:lnTo>
                  <a:lnTo>
                    <a:pt x="6876" y="18"/>
                  </a:lnTo>
                  <a:lnTo>
                    <a:pt x="6858" y="18"/>
                  </a:lnTo>
                  <a:lnTo>
                    <a:pt x="6823" y="18"/>
                  </a:lnTo>
                  <a:lnTo>
                    <a:pt x="6632" y="122"/>
                  </a:lnTo>
                  <a:lnTo>
                    <a:pt x="6744" y="18"/>
                  </a:lnTo>
                  <a:lnTo>
                    <a:pt x="6719" y="18"/>
                  </a:lnTo>
                  <a:lnTo>
                    <a:pt x="6719" y="18"/>
                  </a:lnTo>
                  <a:lnTo>
                    <a:pt x="6440" y="148"/>
                  </a:lnTo>
                  <a:lnTo>
                    <a:pt x="6440" y="148"/>
                  </a:lnTo>
                  <a:lnTo>
                    <a:pt x="6422" y="166"/>
                  </a:lnTo>
                  <a:lnTo>
                    <a:pt x="6422" y="166"/>
                  </a:lnTo>
                  <a:lnTo>
                    <a:pt x="5463" y="541"/>
                  </a:lnTo>
                  <a:lnTo>
                    <a:pt x="4746" y="811"/>
                  </a:lnTo>
                  <a:lnTo>
                    <a:pt x="4476" y="916"/>
                  </a:lnTo>
                  <a:lnTo>
                    <a:pt x="4319" y="968"/>
                  </a:lnTo>
                  <a:lnTo>
                    <a:pt x="6116" y="174"/>
                  </a:lnTo>
                  <a:lnTo>
                    <a:pt x="6378" y="105"/>
                  </a:lnTo>
                  <a:lnTo>
                    <a:pt x="6378" y="105"/>
                  </a:lnTo>
                  <a:lnTo>
                    <a:pt x="6527" y="53"/>
                  </a:lnTo>
                  <a:lnTo>
                    <a:pt x="6623" y="9"/>
                  </a:lnTo>
                  <a:lnTo>
                    <a:pt x="6623" y="9"/>
                  </a:lnTo>
                  <a:lnTo>
                    <a:pt x="6614" y="18"/>
                  </a:lnTo>
                  <a:lnTo>
                    <a:pt x="6588" y="18"/>
                  </a:lnTo>
                  <a:lnTo>
                    <a:pt x="6509" y="44"/>
                  </a:lnTo>
                  <a:lnTo>
                    <a:pt x="6509" y="44"/>
                  </a:lnTo>
                  <a:lnTo>
                    <a:pt x="6492" y="44"/>
                  </a:lnTo>
                  <a:lnTo>
                    <a:pt x="6474" y="53"/>
                  </a:lnTo>
                  <a:lnTo>
                    <a:pt x="6422" y="61"/>
                  </a:lnTo>
                  <a:lnTo>
                    <a:pt x="6282" y="78"/>
                  </a:lnTo>
                  <a:lnTo>
                    <a:pt x="6404" y="18"/>
                  </a:lnTo>
                  <a:lnTo>
                    <a:pt x="6387" y="0"/>
                  </a:lnTo>
                  <a:lnTo>
                    <a:pt x="6387" y="0"/>
                  </a:lnTo>
                  <a:lnTo>
                    <a:pt x="6187" y="70"/>
                  </a:lnTo>
                  <a:lnTo>
                    <a:pt x="6187" y="70"/>
                  </a:lnTo>
                  <a:lnTo>
                    <a:pt x="6116" y="105"/>
                  </a:lnTo>
                  <a:lnTo>
                    <a:pt x="6073" y="122"/>
                  </a:lnTo>
                  <a:lnTo>
                    <a:pt x="6073" y="122"/>
                  </a:lnTo>
                  <a:lnTo>
                    <a:pt x="4118" y="784"/>
                  </a:lnTo>
                  <a:lnTo>
                    <a:pt x="3664" y="610"/>
                  </a:lnTo>
                  <a:lnTo>
                    <a:pt x="3664" y="610"/>
                  </a:lnTo>
                  <a:lnTo>
                    <a:pt x="3639" y="610"/>
                  </a:lnTo>
                  <a:lnTo>
                    <a:pt x="3612" y="610"/>
                  </a:lnTo>
                  <a:lnTo>
                    <a:pt x="3552" y="627"/>
                  </a:lnTo>
                  <a:lnTo>
                    <a:pt x="3159" y="802"/>
                  </a:lnTo>
                  <a:lnTo>
                    <a:pt x="3159" y="802"/>
                  </a:lnTo>
                  <a:lnTo>
                    <a:pt x="3141" y="802"/>
                  </a:lnTo>
                  <a:lnTo>
                    <a:pt x="2897" y="907"/>
                  </a:lnTo>
                  <a:lnTo>
                    <a:pt x="2897" y="907"/>
                  </a:lnTo>
                  <a:lnTo>
                    <a:pt x="2870" y="924"/>
                  </a:lnTo>
                  <a:lnTo>
                    <a:pt x="2862" y="933"/>
                  </a:lnTo>
                  <a:lnTo>
                    <a:pt x="2862" y="942"/>
                  </a:lnTo>
                  <a:lnTo>
                    <a:pt x="2879" y="951"/>
                  </a:lnTo>
                  <a:lnTo>
                    <a:pt x="3027" y="1012"/>
                  </a:lnTo>
                  <a:lnTo>
                    <a:pt x="3027" y="1012"/>
                  </a:lnTo>
                  <a:lnTo>
                    <a:pt x="2993" y="1029"/>
                  </a:lnTo>
                  <a:lnTo>
                    <a:pt x="2975" y="1055"/>
                  </a:lnTo>
                  <a:lnTo>
                    <a:pt x="2967" y="1073"/>
                  </a:lnTo>
                  <a:lnTo>
                    <a:pt x="2967" y="1090"/>
                  </a:lnTo>
                  <a:lnTo>
                    <a:pt x="2967" y="1090"/>
                  </a:lnTo>
                  <a:lnTo>
                    <a:pt x="2967" y="1090"/>
                  </a:lnTo>
                  <a:lnTo>
                    <a:pt x="2836" y="1169"/>
                  </a:lnTo>
                  <a:lnTo>
                    <a:pt x="2182" y="1370"/>
                  </a:lnTo>
                  <a:lnTo>
                    <a:pt x="2173" y="1370"/>
                  </a:lnTo>
                  <a:lnTo>
                    <a:pt x="2173" y="1370"/>
                  </a:lnTo>
                  <a:lnTo>
                    <a:pt x="1815" y="1466"/>
                  </a:lnTo>
                  <a:lnTo>
                    <a:pt x="1815" y="1466"/>
                  </a:lnTo>
                  <a:lnTo>
                    <a:pt x="1404" y="1562"/>
                  </a:lnTo>
                  <a:lnTo>
                    <a:pt x="951" y="1658"/>
                  </a:lnTo>
                  <a:lnTo>
                    <a:pt x="951" y="1658"/>
                  </a:lnTo>
                  <a:lnTo>
                    <a:pt x="907" y="1667"/>
                  </a:lnTo>
                  <a:lnTo>
                    <a:pt x="863" y="1676"/>
                  </a:lnTo>
                  <a:lnTo>
                    <a:pt x="838" y="1692"/>
                  </a:lnTo>
                  <a:lnTo>
                    <a:pt x="829" y="1710"/>
                  </a:lnTo>
                  <a:lnTo>
                    <a:pt x="829" y="1797"/>
                  </a:lnTo>
                  <a:lnTo>
                    <a:pt x="829" y="1797"/>
                  </a:lnTo>
                  <a:lnTo>
                    <a:pt x="707" y="1779"/>
                  </a:lnTo>
                  <a:lnTo>
                    <a:pt x="611" y="1779"/>
                  </a:lnTo>
                  <a:lnTo>
                    <a:pt x="567" y="1788"/>
                  </a:lnTo>
                  <a:lnTo>
                    <a:pt x="532" y="1797"/>
                  </a:lnTo>
                  <a:lnTo>
                    <a:pt x="515" y="1815"/>
                  </a:lnTo>
                  <a:lnTo>
                    <a:pt x="506" y="1841"/>
                  </a:lnTo>
                  <a:lnTo>
                    <a:pt x="506" y="1841"/>
                  </a:lnTo>
                  <a:lnTo>
                    <a:pt x="489" y="1867"/>
                  </a:lnTo>
                  <a:lnTo>
                    <a:pt x="454" y="1884"/>
                  </a:lnTo>
                  <a:lnTo>
                    <a:pt x="410" y="1902"/>
                  </a:lnTo>
                  <a:lnTo>
                    <a:pt x="349" y="1920"/>
                  </a:lnTo>
                  <a:lnTo>
                    <a:pt x="219" y="1946"/>
                  </a:lnTo>
                  <a:lnTo>
                    <a:pt x="87" y="1980"/>
                  </a:lnTo>
                  <a:lnTo>
                    <a:pt x="87" y="1980"/>
                  </a:lnTo>
                  <a:lnTo>
                    <a:pt x="44" y="1989"/>
                  </a:lnTo>
                  <a:lnTo>
                    <a:pt x="18" y="2007"/>
                  </a:lnTo>
                  <a:lnTo>
                    <a:pt x="0" y="2033"/>
                  </a:lnTo>
                  <a:lnTo>
                    <a:pt x="0" y="2059"/>
                  </a:lnTo>
                  <a:lnTo>
                    <a:pt x="9" y="2085"/>
                  </a:lnTo>
                  <a:lnTo>
                    <a:pt x="35" y="2112"/>
                  </a:lnTo>
                  <a:lnTo>
                    <a:pt x="78" y="2137"/>
                  </a:lnTo>
                  <a:lnTo>
                    <a:pt x="139" y="2164"/>
                  </a:lnTo>
                  <a:lnTo>
                    <a:pt x="139" y="2164"/>
                  </a:lnTo>
                  <a:lnTo>
                    <a:pt x="114" y="2155"/>
                  </a:lnTo>
                  <a:lnTo>
                    <a:pt x="114" y="2155"/>
                  </a:lnTo>
                  <a:lnTo>
                    <a:pt x="139" y="2173"/>
                  </a:lnTo>
                  <a:lnTo>
                    <a:pt x="226" y="2208"/>
                  </a:lnTo>
                  <a:lnTo>
                    <a:pt x="297" y="2225"/>
                  </a:lnTo>
                  <a:lnTo>
                    <a:pt x="384" y="2242"/>
                  </a:lnTo>
                  <a:lnTo>
                    <a:pt x="497" y="2251"/>
                  </a:lnTo>
                  <a:lnTo>
                    <a:pt x="628" y="2251"/>
                  </a:lnTo>
                  <a:lnTo>
                    <a:pt x="707" y="2338"/>
                  </a:lnTo>
                  <a:lnTo>
                    <a:pt x="707" y="2338"/>
                  </a:lnTo>
                  <a:lnTo>
                    <a:pt x="715" y="2347"/>
                  </a:lnTo>
                  <a:lnTo>
                    <a:pt x="724" y="2356"/>
                  </a:lnTo>
                  <a:lnTo>
                    <a:pt x="724" y="2356"/>
                  </a:lnTo>
                  <a:lnTo>
                    <a:pt x="724" y="2365"/>
                  </a:lnTo>
                  <a:lnTo>
                    <a:pt x="724" y="2365"/>
                  </a:lnTo>
                  <a:lnTo>
                    <a:pt x="724" y="2365"/>
                  </a:lnTo>
                  <a:lnTo>
                    <a:pt x="820" y="2478"/>
                  </a:lnTo>
                  <a:lnTo>
                    <a:pt x="820" y="2478"/>
                  </a:lnTo>
                  <a:lnTo>
                    <a:pt x="803" y="2487"/>
                  </a:lnTo>
                  <a:lnTo>
                    <a:pt x="803" y="2487"/>
                  </a:lnTo>
                  <a:lnTo>
                    <a:pt x="820" y="2504"/>
                  </a:lnTo>
                  <a:lnTo>
                    <a:pt x="820" y="2504"/>
                  </a:lnTo>
                  <a:lnTo>
                    <a:pt x="872" y="2504"/>
                  </a:lnTo>
                  <a:lnTo>
                    <a:pt x="899" y="2539"/>
                  </a:lnTo>
                  <a:lnTo>
                    <a:pt x="899" y="2539"/>
                  </a:lnTo>
                  <a:lnTo>
                    <a:pt x="881" y="2548"/>
                  </a:lnTo>
                  <a:lnTo>
                    <a:pt x="881" y="2557"/>
                  </a:lnTo>
                  <a:lnTo>
                    <a:pt x="899" y="2566"/>
                  </a:lnTo>
                  <a:lnTo>
                    <a:pt x="899" y="2566"/>
                  </a:lnTo>
                  <a:lnTo>
                    <a:pt x="959" y="2566"/>
                  </a:lnTo>
                  <a:lnTo>
                    <a:pt x="1073" y="2548"/>
                  </a:lnTo>
                  <a:close/>
                  <a:moveTo>
                    <a:pt x="253" y="2181"/>
                  </a:moveTo>
                  <a:lnTo>
                    <a:pt x="253" y="2181"/>
                  </a:lnTo>
                  <a:lnTo>
                    <a:pt x="270" y="2190"/>
                  </a:lnTo>
                  <a:lnTo>
                    <a:pt x="270" y="2190"/>
                  </a:lnTo>
                  <a:lnTo>
                    <a:pt x="270" y="2190"/>
                  </a:lnTo>
                  <a:lnTo>
                    <a:pt x="315" y="2190"/>
                  </a:lnTo>
                  <a:lnTo>
                    <a:pt x="315" y="2190"/>
                  </a:lnTo>
                  <a:lnTo>
                    <a:pt x="315" y="2190"/>
                  </a:lnTo>
                  <a:lnTo>
                    <a:pt x="253" y="2181"/>
                  </a:lnTo>
                  <a:close/>
                  <a:moveTo>
                    <a:pt x="2295" y="1439"/>
                  </a:moveTo>
                  <a:lnTo>
                    <a:pt x="2915" y="1195"/>
                  </a:lnTo>
                  <a:lnTo>
                    <a:pt x="2984" y="1177"/>
                  </a:lnTo>
                  <a:lnTo>
                    <a:pt x="2984" y="1177"/>
                  </a:lnTo>
                  <a:lnTo>
                    <a:pt x="3054" y="1160"/>
                  </a:lnTo>
                  <a:lnTo>
                    <a:pt x="3054" y="1160"/>
                  </a:lnTo>
                  <a:lnTo>
                    <a:pt x="2836" y="1256"/>
                  </a:lnTo>
                  <a:lnTo>
                    <a:pt x="2635" y="1352"/>
                  </a:lnTo>
                  <a:lnTo>
                    <a:pt x="2557" y="1396"/>
                  </a:lnTo>
                  <a:lnTo>
                    <a:pt x="2495" y="1439"/>
                  </a:lnTo>
                  <a:lnTo>
                    <a:pt x="2443" y="1483"/>
                  </a:lnTo>
                  <a:lnTo>
                    <a:pt x="2417" y="1518"/>
                  </a:lnTo>
                  <a:lnTo>
                    <a:pt x="2417" y="1518"/>
                  </a:lnTo>
                  <a:lnTo>
                    <a:pt x="2269" y="1553"/>
                  </a:lnTo>
                  <a:lnTo>
                    <a:pt x="2068" y="1588"/>
                  </a:lnTo>
                  <a:lnTo>
                    <a:pt x="1789" y="1623"/>
                  </a:lnTo>
                  <a:lnTo>
                    <a:pt x="1710" y="1631"/>
                  </a:lnTo>
                  <a:lnTo>
                    <a:pt x="1710" y="1631"/>
                  </a:lnTo>
                  <a:lnTo>
                    <a:pt x="2121" y="1500"/>
                  </a:lnTo>
                  <a:lnTo>
                    <a:pt x="2312" y="1439"/>
                  </a:lnTo>
                  <a:lnTo>
                    <a:pt x="2295" y="1439"/>
                  </a:lnTo>
                  <a:close/>
                  <a:moveTo>
                    <a:pt x="3054" y="1021"/>
                  </a:moveTo>
                  <a:lnTo>
                    <a:pt x="3228" y="1090"/>
                  </a:lnTo>
                  <a:lnTo>
                    <a:pt x="3228" y="1090"/>
                  </a:lnTo>
                  <a:lnTo>
                    <a:pt x="3203" y="1099"/>
                  </a:lnTo>
                  <a:lnTo>
                    <a:pt x="3203" y="1099"/>
                  </a:lnTo>
                  <a:lnTo>
                    <a:pt x="3194" y="1090"/>
                  </a:lnTo>
                  <a:lnTo>
                    <a:pt x="3185" y="1090"/>
                  </a:lnTo>
                  <a:lnTo>
                    <a:pt x="3185" y="1090"/>
                  </a:lnTo>
                  <a:lnTo>
                    <a:pt x="3176" y="1090"/>
                  </a:lnTo>
                  <a:lnTo>
                    <a:pt x="3167" y="1081"/>
                  </a:lnTo>
                  <a:lnTo>
                    <a:pt x="3167" y="1073"/>
                  </a:lnTo>
                  <a:lnTo>
                    <a:pt x="3150" y="1073"/>
                  </a:lnTo>
                  <a:lnTo>
                    <a:pt x="3150" y="1073"/>
                  </a:lnTo>
                  <a:lnTo>
                    <a:pt x="3141" y="1073"/>
                  </a:lnTo>
                  <a:lnTo>
                    <a:pt x="3141" y="1073"/>
                  </a:lnTo>
                  <a:lnTo>
                    <a:pt x="3132" y="1064"/>
                  </a:lnTo>
                  <a:lnTo>
                    <a:pt x="3115" y="1064"/>
                  </a:lnTo>
                  <a:lnTo>
                    <a:pt x="3115" y="1064"/>
                  </a:lnTo>
                  <a:lnTo>
                    <a:pt x="3098" y="1064"/>
                  </a:lnTo>
                  <a:lnTo>
                    <a:pt x="3098" y="1055"/>
                  </a:lnTo>
                  <a:lnTo>
                    <a:pt x="3089" y="1055"/>
                  </a:lnTo>
                  <a:lnTo>
                    <a:pt x="3071" y="1055"/>
                  </a:lnTo>
                  <a:lnTo>
                    <a:pt x="3071" y="1055"/>
                  </a:lnTo>
                  <a:lnTo>
                    <a:pt x="3002" y="1081"/>
                  </a:lnTo>
                  <a:lnTo>
                    <a:pt x="3002" y="1081"/>
                  </a:lnTo>
                  <a:lnTo>
                    <a:pt x="3002" y="1064"/>
                  </a:lnTo>
                  <a:lnTo>
                    <a:pt x="3011" y="1047"/>
                  </a:lnTo>
                  <a:lnTo>
                    <a:pt x="3054" y="1021"/>
                  </a:lnTo>
                  <a:close/>
                  <a:moveTo>
                    <a:pt x="890" y="2321"/>
                  </a:moveTo>
                  <a:lnTo>
                    <a:pt x="742" y="2242"/>
                  </a:lnTo>
                  <a:lnTo>
                    <a:pt x="742" y="2242"/>
                  </a:lnTo>
                  <a:lnTo>
                    <a:pt x="829" y="2225"/>
                  </a:lnTo>
                  <a:lnTo>
                    <a:pt x="907" y="2199"/>
                  </a:lnTo>
                  <a:lnTo>
                    <a:pt x="959" y="2173"/>
                  </a:lnTo>
                  <a:lnTo>
                    <a:pt x="995" y="2146"/>
                  </a:lnTo>
                  <a:lnTo>
                    <a:pt x="1021" y="2112"/>
                  </a:lnTo>
                  <a:lnTo>
                    <a:pt x="1030" y="2076"/>
                  </a:lnTo>
                  <a:lnTo>
                    <a:pt x="1030" y="2041"/>
                  </a:lnTo>
                  <a:lnTo>
                    <a:pt x="1012" y="2016"/>
                  </a:lnTo>
                  <a:lnTo>
                    <a:pt x="1012" y="2016"/>
                  </a:lnTo>
                  <a:lnTo>
                    <a:pt x="1064" y="1989"/>
                  </a:lnTo>
                  <a:lnTo>
                    <a:pt x="1073" y="1989"/>
                  </a:lnTo>
                  <a:lnTo>
                    <a:pt x="1134" y="2016"/>
                  </a:lnTo>
                  <a:lnTo>
                    <a:pt x="1623" y="2190"/>
                  </a:lnTo>
                  <a:lnTo>
                    <a:pt x="1265" y="2260"/>
                  </a:lnTo>
                  <a:lnTo>
                    <a:pt x="1274" y="2269"/>
                  </a:lnTo>
                  <a:lnTo>
                    <a:pt x="934" y="2312"/>
                  </a:lnTo>
                  <a:lnTo>
                    <a:pt x="890" y="2321"/>
                  </a:lnTo>
                  <a:close/>
                </a:path>
              </a:pathLst>
            </a:custGeom>
            <a:solidFill>
              <a:srgbClr val="AFB2B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7" name="Freeform 497">
              <a:extLst>
                <a:ext uri="{FF2B5EF4-FFF2-40B4-BE49-F238E27FC236}">
                  <a16:creationId xmlns:a16="http://schemas.microsoft.com/office/drawing/2014/main" id="{FD5E4689-9EF9-1701-3DDB-8982D7C6173E}"/>
                </a:ext>
              </a:extLst>
            </p:cNvPr>
            <p:cNvSpPr>
              <a:spLocks noChangeArrowheads="1"/>
            </p:cNvSpPr>
            <p:nvPr/>
          </p:nvSpPr>
          <p:spPr bwMode="auto">
            <a:xfrm>
              <a:off x="2582863" y="2127250"/>
              <a:ext cx="66675" cy="185738"/>
            </a:xfrm>
            <a:custGeom>
              <a:avLst/>
              <a:gdLst>
                <a:gd name="T0" fmla="*/ 183 w 184"/>
                <a:gd name="T1" fmla="*/ 488 h 516"/>
                <a:gd name="T2" fmla="*/ 104 w 184"/>
                <a:gd name="T3" fmla="*/ 148 h 516"/>
                <a:gd name="T4" fmla="*/ 104 w 184"/>
                <a:gd name="T5" fmla="*/ 148 h 516"/>
                <a:gd name="T6" fmla="*/ 113 w 184"/>
                <a:gd name="T7" fmla="*/ 61 h 516"/>
                <a:gd name="T8" fmla="*/ 113 w 184"/>
                <a:gd name="T9" fmla="*/ 61 h 516"/>
                <a:gd name="T10" fmla="*/ 113 w 184"/>
                <a:gd name="T11" fmla="*/ 26 h 516"/>
                <a:gd name="T12" fmla="*/ 104 w 184"/>
                <a:gd name="T13" fmla="*/ 0 h 516"/>
                <a:gd name="T14" fmla="*/ 104 w 184"/>
                <a:gd name="T15" fmla="*/ 0 h 516"/>
                <a:gd name="T16" fmla="*/ 96 w 184"/>
                <a:gd name="T17" fmla="*/ 0 h 516"/>
                <a:gd name="T18" fmla="*/ 87 w 184"/>
                <a:gd name="T19" fmla="*/ 0 h 516"/>
                <a:gd name="T20" fmla="*/ 87 w 184"/>
                <a:gd name="T21" fmla="*/ 9 h 516"/>
                <a:gd name="T22" fmla="*/ 78 w 184"/>
                <a:gd name="T23" fmla="*/ 0 h 516"/>
                <a:gd name="T24" fmla="*/ 78 w 184"/>
                <a:gd name="T25" fmla="*/ 0 h 516"/>
                <a:gd name="T26" fmla="*/ 69 w 184"/>
                <a:gd name="T27" fmla="*/ 0 h 516"/>
                <a:gd name="T28" fmla="*/ 60 w 184"/>
                <a:gd name="T29" fmla="*/ 0 h 516"/>
                <a:gd name="T30" fmla="*/ 60 w 184"/>
                <a:gd name="T31" fmla="*/ 0 h 516"/>
                <a:gd name="T32" fmla="*/ 52 w 184"/>
                <a:gd name="T33" fmla="*/ 0 h 516"/>
                <a:gd name="T34" fmla="*/ 52 w 184"/>
                <a:gd name="T35" fmla="*/ 0 h 516"/>
                <a:gd name="T36" fmla="*/ 44 w 184"/>
                <a:gd name="T37" fmla="*/ 0 h 516"/>
                <a:gd name="T38" fmla="*/ 35 w 184"/>
                <a:gd name="T39" fmla="*/ 0 h 516"/>
                <a:gd name="T40" fmla="*/ 26 w 184"/>
                <a:gd name="T41" fmla="*/ 9 h 516"/>
                <a:gd name="T42" fmla="*/ 26 w 184"/>
                <a:gd name="T43" fmla="*/ 9 h 516"/>
                <a:gd name="T44" fmla="*/ 26 w 184"/>
                <a:gd name="T45" fmla="*/ 9 h 516"/>
                <a:gd name="T46" fmla="*/ 17 w 184"/>
                <a:gd name="T47" fmla="*/ 9 h 516"/>
                <a:gd name="T48" fmla="*/ 8 w 184"/>
                <a:gd name="T49" fmla="*/ 9 h 516"/>
                <a:gd name="T50" fmla="*/ 0 w 184"/>
                <a:gd name="T51" fmla="*/ 18 h 516"/>
                <a:gd name="T52" fmla="*/ 44 w 184"/>
                <a:gd name="T53" fmla="*/ 157 h 516"/>
                <a:gd name="T54" fmla="*/ 78 w 184"/>
                <a:gd name="T55" fmla="*/ 515 h 516"/>
                <a:gd name="T56" fmla="*/ 183 w 184"/>
                <a:gd name="T57" fmla="*/ 48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4" h="516">
                  <a:moveTo>
                    <a:pt x="183" y="488"/>
                  </a:moveTo>
                  <a:lnTo>
                    <a:pt x="104" y="148"/>
                  </a:lnTo>
                  <a:lnTo>
                    <a:pt x="104" y="148"/>
                  </a:lnTo>
                  <a:lnTo>
                    <a:pt x="113" y="61"/>
                  </a:lnTo>
                  <a:lnTo>
                    <a:pt x="113" y="61"/>
                  </a:lnTo>
                  <a:lnTo>
                    <a:pt x="113" y="26"/>
                  </a:lnTo>
                  <a:lnTo>
                    <a:pt x="104" y="0"/>
                  </a:lnTo>
                  <a:lnTo>
                    <a:pt x="104" y="0"/>
                  </a:lnTo>
                  <a:lnTo>
                    <a:pt x="96" y="0"/>
                  </a:lnTo>
                  <a:lnTo>
                    <a:pt x="87" y="0"/>
                  </a:lnTo>
                  <a:lnTo>
                    <a:pt x="87" y="9"/>
                  </a:lnTo>
                  <a:lnTo>
                    <a:pt x="78" y="0"/>
                  </a:lnTo>
                  <a:lnTo>
                    <a:pt x="78" y="0"/>
                  </a:lnTo>
                  <a:lnTo>
                    <a:pt x="69" y="0"/>
                  </a:lnTo>
                  <a:lnTo>
                    <a:pt x="60" y="0"/>
                  </a:lnTo>
                  <a:lnTo>
                    <a:pt x="60" y="0"/>
                  </a:lnTo>
                  <a:lnTo>
                    <a:pt x="52" y="0"/>
                  </a:lnTo>
                  <a:lnTo>
                    <a:pt x="52" y="0"/>
                  </a:lnTo>
                  <a:lnTo>
                    <a:pt x="44" y="0"/>
                  </a:lnTo>
                  <a:lnTo>
                    <a:pt x="35" y="0"/>
                  </a:lnTo>
                  <a:lnTo>
                    <a:pt x="26" y="9"/>
                  </a:lnTo>
                  <a:lnTo>
                    <a:pt x="26" y="9"/>
                  </a:lnTo>
                  <a:lnTo>
                    <a:pt x="26" y="9"/>
                  </a:lnTo>
                  <a:lnTo>
                    <a:pt x="17" y="9"/>
                  </a:lnTo>
                  <a:lnTo>
                    <a:pt x="8" y="9"/>
                  </a:lnTo>
                  <a:lnTo>
                    <a:pt x="0" y="18"/>
                  </a:lnTo>
                  <a:lnTo>
                    <a:pt x="44" y="157"/>
                  </a:lnTo>
                  <a:lnTo>
                    <a:pt x="78" y="515"/>
                  </a:lnTo>
                  <a:lnTo>
                    <a:pt x="183" y="488"/>
                  </a:lnTo>
                </a:path>
              </a:pathLst>
            </a:custGeom>
            <a:solidFill>
              <a:srgbClr val="CEA2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8" name="Freeform 498">
              <a:extLst>
                <a:ext uri="{FF2B5EF4-FFF2-40B4-BE49-F238E27FC236}">
                  <a16:creationId xmlns:a16="http://schemas.microsoft.com/office/drawing/2014/main" id="{0AF5F2DC-29D3-45CB-D6B1-11AD5A7ED1AD}"/>
                </a:ext>
              </a:extLst>
            </p:cNvPr>
            <p:cNvSpPr>
              <a:spLocks noChangeArrowheads="1"/>
            </p:cNvSpPr>
            <p:nvPr/>
          </p:nvSpPr>
          <p:spPr bwMode="auto">
            <a:xfrm>
              <a:off x="2438400" y="2259013"/>
              <a:ext cx="228600" cy="150812"/>
            </a:xfrm>
            <a:custGeom>
              <a:avLst/>
              <a:gdLst>
                <a:gd name="T0" fmla="*/ 78 w 637"/>
                <a:gd name="T1" fmla="*/ 113 h 419"/>
                <a:gd name="T2" fmla="*/ 461 w 637"/>
                <a:gd name="T3" fmla="*/ 244 h 419"/>
                <a:gd name="T4" fmla="*/ 453 w 637"/>
                <a:gd name="T5" fmla="*/ 9 h 419"/>
                <a:gd name="T6" fmla="*/ 566 w 637"/>
                <a:gd name="T7" fmla="*/ 0 h 419"/>
                <a:gd name="T8" fmla="*/ 628 w 637"/>
                <a:gd name="T9" fmla="*/ 287 h 419"/>
                <a:gd name="T10" fmla="*/ 628 w 637"/>
                <a:gd name="T11" fmla="*/ 287 h 419"/>
                <a:gd name="T12" fmla="*/ 636 w 637"/>
                <a:gd name="T13" fmla="*/ 314 h 419"/>
                <a:gd name="T14" fmla="*/ 628 w 637"/>
                <a:gd name="T15" fmla="*/ 340 h 419"/>
                <a:gd name="T16" fmla="*/ 619 w 637"/>
                <a:gd name="T17" fmla="*/ 358 h 419"/>
                <a:gd name="T18" fmla="*/ 602 w 637"/>
                <a:gd name="T19" fmla="*/ 383 h 419"/>
                <a:gd name="T20" fmla="*/ 584 w 637"/>
                <a:gd name="T21" fmla="*/ 401 h 419"/>
                <a:gd name="T22" fmla="*/ 557 w 637"/>
                <a:gd name="T23" fmla="*/ 410 h 419"/>
                <a:gd name="T24" fmla="*/ 532 w 637"/>
                <a:gd name="T25" fmla="*/ 418 h 419"/>
                <a:gd name="T26" fmla="*/ 505 w 637"/>
                <a:gd name="T27" fmla="*/ 418 h 419"/>
                <a:gd name="T28" fmla="*/ 0 w 637"/>
                <a:gd name="T29" fmla="*/ 358 h 419"/>
                <a:gd name="T30" fmla="*/ 78 w 637"/>
                <a:gd name="T31" fmla="*/ 11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7" h="419">
                  <a:moveTo>
                    <a:pt x="78" y="113"/>
                  </a:moveTo>
                  <a:lnTo>
                    <a:pt x="461" y="244"/>
                  </a:lnTo>
                  <a:lnTo>
                    <a:pt x="453" y="9"/>
                  </a:lnTo>
                  <a:lnTo>
                    <a:pt x="566" y="0"/>
                  </a:lnTo>
                  <a:lnTo>
                    <a:pt x="628" y="287"/>
                  </a:lnTo>
                  <a:lnTo>
                    <a:pt x="628" y="287"/>
                  </a:lnTo>
                  <a:lnTo>
                    <a:pt x="636" y="314"/>
                  </a:lnTo>
                  <a:lnTo>
                    <a:pt x="628" y="340"/>
                  </a:lnTo>
                  <a:lnTo>
                    <a:pt x="619" y="358"/>
                  </a:lnTo>
                  <a:lnTo>
                    <a:pt x="602" y="383"/>
                  </a:lnTo>
                  <a:lnTo>
                    <a:pt x="584" y="401"/>
                  </a:lnTo>
                  <a:lnTo>
                    <a:pt x="557" y="410"/>
                  </a:lnTo>
                  <a:lnTo>
                    <a:pt x="532" y="418"/>
                  </a:lnTo>
                  <a:lnTo>
                    <a:pt x="505" y="418"/>
                  </a:lnTo>
                  <a:lnTo>
                    <a:pt x="0" y="358"/>
                  </a:lnTo>
                  <a:lnTo>
                    <a:pt x="78" y="113"/>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499" name="Freeform 499">
              <a:extLst>
                <a:ext uri="{FF2B5EF4-FFF2-40B4-BE49-F238E27FC236}">
                  <a16:creationId xmlns:a16="http://schemas.microsoft.com/office/drawing/2014/main" id="{DF3F211E-6556-AB19-A286-6BC58867BB13}"/>
                </a:ext>
              </a:extLst>
            </p:cNvPr>
            <p:cNvSpPr>
              <a:spLocks noChangeArrowheads="1"/>
            </p:cNvSpPr>
            <p:nvPr/>
          </p:nvSpPr>
          <p:spPr bwMode="auto">
            <a:xfrm>
              <a:off x="2397125" y="2286000"/>
              <a:ext cx="92075" cy="115888"/>
            </a:xfrm>
            <a:custGeom>
              <a:avLst/>
              <a:gdLst>
                <a:gd name="T0" fmla="*/ 0 w 254"/>
                <a:gd name="T1" fmla="*/ 0 h 324"/>
                <a:gd name="T2" fmla="*/ 192 w 254"/>
                <a:gd name="T3" fmla="*/ 35 h 324"/>
                <a:gd name="T4" fmla="*/ 253 w 254"/>
                <a:gd name="T5" fmla="*/ 323 h 324"/>
                <a:gd name="T6" fmla="*/ 0 w 254"/>
                <a:gd name="T7" fmla="*/ 0 h 324"/>
              </a:gdLst>
              <a:ahLst/>
              <a:cxnLst>
                <a:cxn ang="0">
                  <a:pos x="T0" y="T1"/>
                </a:cxn>
                <a:cxn ang="0">
                  <a:pos x="T2" y="T3"/>
                </a:cxn>
                <a:cxn ang="0">
                  <a:pos x="T4" y="T5"/>
                </a:cxn>
                <a:cxn ang="0">
                  <a:pos x="T6" y="T7"/>
                </a:cxn>
              </a:cxnLst>
              <a:rect l="0" t="0" r="r" b="b"/>
              <a:pathLst>
                <a:path w="254" h="324">
                  <a:moveTo>
                    <a:pt x="0" y="0"/>
                  </a:moveTo>
                  <a:lnTo>
                    <a:pt x="192" y="35"/>
                  </a:lnTo>
                  <a:lnTo>
                    <a:pt x="253" y="323"/>
                  </a:lnTo>
                  <a:lnTo>
                    <a:pt x="0" y="0"/>
                  </a:lnTo>
                </a:path>
              </a:pathLst>
            </a:custGeom>
            <a:solidFill>
              <a:srgbClr val="003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0" name="Freeform 500">
              <a:extLst>
                <a:ext uri="{FF2B5EF4-FFF2-40B4-BE49-F238E27FC236}">
                  <a16:creationId xmlns:a16="http://schemas.microsoft.com/office/drawing/2014/main" id="{C1B2E34F-F045-10E4-E99C-A02DE2593E76}"/>
                </a:ext>
              </a:extLst>
            </p:cNvPr>
            <p:cNvSpPr>
              <a:spLocks noChangeArrowheads="1"/>
            </p:cNvSpPr>
            <p:nvPr/>
          </p:nvSpPr>
          <p:spPr bwMode="auto">
            <a:xfrm>
              <a:off x="2428875" y="3522663"/>
              <a:ext cx="57150" cy="47625"/>
            </a:xfrm>
            <a:custGeom>
              <a:avLst/>
              <a:gdLst>
                <a:gd name="T0" fmla="*/ 157 w 158"/>
                <a:gd name="T1" fmla="*/ 114 h 131"/>
                <a:gd name="T2" fmla="*/ 157 w 158"/>
                <a:gd name="T3" fmla="*/ 114 h 131"/>
                <a:gd name="T4" fmla="*/ 79 w 158"/>
                <a:gd name="T5" fmla="*/ 43 h 131"/>
                <a:gd name="T6" fmla="*/ 27 w 158"/>
                <a:gd name="T7" fmla="*/ 9 h 131"/>
                <a:gd name="T8" fmla="*/ 9 w 158"/>
                <a:gd name="T9" fmla="*/ 0 h 131"/>
                <a:gd name="T10" fmla="*/ 0 w 158"/>
                <a:gd name="T11" fmla="*/ 0 h 131"/>
                <a:gd name="T12" fmla="*/ 0 w 158"/>
                <a:gd name="T13" fmla="*/ 0 h 131"/>
                <a:gd name="T14" fmla="*/ 9 w 158"/>
                <a:gd name="T15" fmla="*/ 25 h 131"/>
                <a:gd name="T16" fmla="*/ 43 w 158"/>
                <a:gd name="T17" fmla="*/ 69 h 131"/>
                <a:gd name="T18" fmla="*/ 79 w 158"/>
                <a:gd name="T19" fmla="*/ 105 h 131"/>
                <a:gd name="T20" fmla="*/ 105 w 158"/>
                <a:gd name="T21" fmla="*/ 121 h 131"/>
                <a:gd name="T22" fmla="*/ 122 w 158"/>
                <a:gd name="T23" fmla="*/ 130 h 131"/>
                <a:gd name="T24" fmla="*/ 122 w 158"/>
                <a:gd name="T25" fmla="*/ 130 h 131"/>
                <a:gd name="T26" fmla="*/ 148 w 158"/>
                <a:gd name="T27" fmla="*/ 130 h 131"/>
                <a:gd name="T28" fmla="*/ 157 w 158"/>
                <a:gd name="T29" fmla="*/ 121 h 131"/>
                <a:gd name="T30" fmla="*/ 157 w 158"/>
                <a:gd name="T31" fmla="*/ 1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31">
                  <a:moveTo>
                    <a:pt x="157" y="114"/>
                  </a:moveTo>
                  <a:lnTo>
                    <a:pt x="157" y="114"/>
                  </a:lnTo>
                  <a:lnTo>
                    <a:pt x="79" y="43"/>
                  </a:lnTo>
                  <a:lnTo>
                    <a:pt x="27" y="9"/>
                  </a:lnTo>
                  <a:lnTo>
                    <a:pt x="9" y="0"/>
                  </a:lnTo>
                  <a:lnTo>
                    <a:pt x="0" y="0"/>
                  </a:lnTo>
                  <a:lnTo>
                    <a:pt x="0" y="0"/>
                  </a:lnTo>
                  <a:lnTo>
                    <a:pt x="9" y="25"/>
                  </a:lnTo>
                  <a:lnTo>
                    <a:pt x="43" y="69"/>
                  </a:lnTo>
                  <a:lnTo>
                    <a:pt x="79" y="105"/>
                  </a:lnTo>
                  <a:lnTo>
                    <a:pt x="105" y="121"/>
                  </a:lnTo>
                  <a:lnTo>
                    <a:pt x="122" y="130"/>
                  </a:lnTo>
                  <a:lnTo>
                    <a:pt x="122" y="130"/>
                  </a:lnTo>
                  <a:lnTo>
                    <a:pt x="148" y="130"/>
                  </a:lnTo>
                  <a:lnTo>
                    <a:pt x="157" y="121"/>
                  </a:lnTo>
                  <a:lnTo>
                    <a:pt x="157" y="114"/>
                  </a:lnTo>
                </a:path>
              </a:pathLst>
            </a:custGeom>
            <a:solidFill>
              <a:srgbClr val="0225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1" name="Freeform 501">
              <a:extLst>
                <a:ext uri="{FF2B5EF4-FFF2-40B4-BE49-F238E27FC236}">
                  <a16:creationId xmlns:a16="http://schemas.microsoft.com/office/drawing/2014/main" id="{15C21989-8259-49FF-A0E9-4DC5846D358E}"/>
                </a:ext>
              </a:extLst>
            </p:cNvPr>
            <p:cNvSpPr>
              <a:spLocks noChangeArrowheads="1"/>
            </p:cNvSpPr>
            <p:nvPr/>
          </p:nvSpPr>
          <p:spPr bwMode="auto">
            <a:xfrm>
              <a:off x="2384425" y="2897188"/>
              <a:ext cx="150813" cy="685800"/>
            </a:xfrm>
            <a:custGeom>
              <a:avLst/>
              <a:gdLst>
                <a:gd name="T0" fmla="*/ 201 w 420"/>
                <a:gd name="T1" fmla="*/ 1737 h 1904"/>
                <a:gd name="T2" fmla="*/ 419 w 420"/>
                <a:gd name="T3" fmla="*/ 0 h 1904"/>
                <a:gd name="T4" fmla="*/ 0 w 420"/>
                <a:gd name="T5" fmla="*/ 0 h 1904"/>
                <a:gd name="T6" fmla="*/ 0 w 420"/>
                <a:gd name="T7" fmla="*/ 0 h 1904"/>
                <a:gd name="T8" fmla="*/ 17 w 420"/>
                <a:gd name="T9" fmla="*/ 122 h 1904"/>
                <a:gd name="T10" fmla="*/ 44 w 420"/>
                <a:gd name="T11" fmla="*/ 235 h 1904"/>
                <a:gd name="T12" fmla="*/ 44 w 420"/>
                <a:gd name="T13" fmla="*/ 235 h 1904"/>
                <a:gd name="T14" fmla="*/ 78 w 420"/>
                <a:gd name="T15" fmla="*/ 409 h 1904"/>
                <a:gd name="T16" fmla="*/ 96 w 420"/>
                <a:gd name="T17" fmla="*/ 567 h 1904"/>
                <a:gd name="T18" fmla="*/ 114 w 420"/>
                <a:gd name="T19" fmla="*/ 724 h 1904"/>
                <a:gd name="T20" fmla="*/ 114 w 420"/>
                <a:gd name="T21" fmla="*/ 724 h 1904"/>
                <a:gd name="T22" fmla="*/ 87 w 420"/>
                <a:gd name="T23" fmla="*/ 759 h 1904"/>
                <a:gd name="T24" fmla="*/ 61 w 420"/>
                <a:gd name="T25" fmla="*/ 803 h 1904"/>
                <a:gd name="T26" fmla="*/ 44 w 420"/>
                <a:gd name="T27" fmla="*/ 863 h 1904"/>
                <a:gd name="T28" fmla="*/ 35 w 420"/>
                <a:gd name="T29" fmla="*/ 943 h 1904"/>
                <a:gd name="T30" fmla="*/ 35 w 420"/>
                <a:gd name="T31" fmla="*/ 1100 h 1904"/>
                <a:gd name="T32" fmla="*/ 53 w 420"/>
                <a:gd name="T33" fmla="*/ 1283 h 1904"/>
                <a:gd name="T34" fmla="*/ 69 w 420"/>
                <a:gd name="T35" fmla="*/ 1449 h 1904"/>
                <a:gd name="T36" fmla="*/ 96 w 420"/>
                <a:gd name="T37" fmla="*/ 1597 h 1904"/>
                <a:gd name="T38" fmla="*/ 122 w 420"/>
                <a:gd name="T39" fmla="*/ 1737 h 1904"/>
                <a:gd name="T40" fmla="*/ 131 w 420"/>
                <a:gd name="T41" fmla="*/ 1789 h 1904"/>
                <a:gd name="T42" fmla="*/ 244 w 420"/>
                <a:gd name="T43" fmla="*/ 1903 h 1904"/>
                <a:gd name="T44" fmla="*/ 349 w 420"/>
                <a:gd name="T45" fmla="*/ 1903 h 1904"/>
                <a:gd name="T46" fmla="*/ 349 w 420"/>
                <a:gd name="T47" fmla="*/ 1885 h 1904"/>
                <a:gd name="T48" fmla="*/ 279 w 420"/>
                <a:gd name="T49" fmla="*/ 1858 h 1904"/>
                <a:gd name="T50" fmla="*/ 201 w 420"/>
                <a:gd name="T51" fmla="*/ 1737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0" h="1904">
                  <a:moveTo>
                    <a:pt x="201" y="1737"/>
                  </a:moveTo>
                  <a:lnTo>
                    <a:pt x="419" y="0"/>
                  </a:lnTo>
                  <a:lnTo>
                    <a:pt x="0" y="0"/>
                  </a:lnTo>
                  <a:lnTo>
                    <a:pt x="0" y="0"/>
                  </a:lnTo>
                  <a:lnTo>
                    <a:pt x="17" y="122"/>
                  </a:lnTo>
                  <a:lnTo>
                    <a:pt x="44" y="235"/>
                  </a:lnTo>
                  <a:lnTo>
                    <a:pt x="44" y="235"/>
                  </a:lnTo>
                  <a:lnTo>
                    <a:pt x="78" y="409"/>
                  </a:lnTo>
                  <a:lnTo>
                    <a:pt x="96" y="567"/>
                  </a:lnTo>
                  <a:lnTo>
                    <a:pt x="114" y="724"/>
                  </a:lnTo>
                  <a:lnTo>
                    <a:pt x="114" y="724"/>
                  </a:lnTo>
                  <a:lnTo>
                    <a:pt x="87" y="759"/>
                  </a:lnTo>
                  <a:lnTo>
                    <a:pt x="61" y="803"/>
                  </a:lnTo>
                  <a:lnTo>
                    <a:pt x="44" y="863"/>
                  </a:lnTo>
                  <a:lnTo>
                    <a:pt x="35" y="943"/>
                  </a:lnTo>
                  <a:lnTo>
                    <a:pt x="35" y="1100"/>
                  </a:lnTo>
                  <a:lnTo>
                    <a:pt x="53" y="1283"/>
                  </a:lnTo>
                  <a:lnTo>
                    <a:pt x="69" y="1449"/>
                  </a:lnTo>
                  <a:lnTo>
                    <a:pt x="96" y="1597"/>
                  </a:lnTo>
                  <a:lnTo>
                    <a:pt x="122" y="1737"/>
                  </a:lnTo>
                  <a:lnTo>
                    <a:pt x="131" y="1789"/>
                  </a:lnTo>
                  <a:lnTo>
                    <a:pt x="244" y="1903"/>
                  </a:lnTo>
                  <a:lnTo>
                    <a:pt x="349" y="1903"/>
                  </a:lnTo>
                  <a:lnTo>
                    <a:pt x="349" y="1885"/>
                  </a:lnTo>
                  <a:lnTo>
                    <a:pt x="279" y="1858"/>
                  </a:lnTo>
                  <a:lnTo>
                    <a:pt x="201" y="1737"/>
                  </a:lnTo>
                </a:path>
              </a:pathLst>
            </a:custGeom>
            <a:solidFill>
              <a:srgbClr val="CEA2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2" name="Freeform 502">
              <a:extLst>
                <a:ext uri="{FF2B5EF4-FFF2-40B4-BE49-F238E27FC236}">
                  <a16:creationId xmlns:a16="http://schemas.microsoft.com/office/drawing/2014/main" id="{968D3116-5CC9-D651-BD86-F0B96F4EFF9D}"/>
                </a:ext>
              </a:extLst>
            </p:cNvPr>
            <p:cNvSpPr>
              <a:spLocks noChangeArrowheads="1"/>
            </p:cNvSpPr>
            <p:nvPr/>
          </p:nvSpPr>
          <p:spPr bwMode="auto">
            <a:xfrm>
              <a:off x="2425700" y="3522663"/>
              <a:ext cx="93663" cy="63500"/>
            </a:xfrm>
            <a:custGeom>
              <a:avLst/>
              <a:gdLst>
                <a:gd name="T0" fmla="*/ 17 w 262"/>
                <a:gd name="T1" fmla="*/ 174 h 175"/>
                <a:gd name="T2" fmla="*/ 17 w 262"/>
                <a:gd name="T3" fmla="*/ 174 h 175"/>
                <a:gd name="T4" fmla="*/ 8 w 262"/>
                <a:gd name="T5" fmla="*/ 69 h 175"/>
                <a:gd name="T6" fmla="*/ 8 w 262"/>
                <a:gd name="T7" fmla="*/ 69 h 175"/>
                <a:gd name="T8" fmla="*/ 0 w 262"/>
                <a:gd name="T9" fmla="*/ 34 h 175"/>
                <a:gd name="T10" fmla="*/ 0 w 262"/>
                <a:gd name="T11" fmla="*/ 18 h 175"/>
                <a:gd name="T12" fmla="*/ 0 w 262"/>
                <a:gd name="T13" fmla="*/ 18 h 175"/>
                <a:gd name="T14" fmla="*/ 8 w 262"/>
                <a:gd name="T15" fmla="*/ 0 h 175"/>
                <a:gd name="T16" fmla="*/ 8 w 262"/>
                <a:gd name="T17" fmla="*/ 0 h 175"/>
                <a:gd name="T18" fmla="*/ 26 w 262"/>
                <a:gd name="T19" fmla="*/ 9 h 175"/>
                <a:gd name="T20" fmla="*/ 35 w 262"/>
                <a:gd name="T21" fmla="*/ 18 h 175"/>
                <a:gd name="T22" fmla="*/ 51 w 262"/>
                <a:gd name="T23" fmla="*/ 34 h 175"/>
                <a:gd name="T24" fmla="*/ 51 w 262"/>
                <a:gd name="T25" fmla="*/ 34 h 175"/>
                <a:gd name="T26" fmla="*/ 87 w 262"/>
                <a:gd name="T27" fmla="*/ 87 h 175"/>
                <a:gd name="T28" fmla="*/ 113 w 262"/>
                <a:gd name="T29" fmla="*/ 105 h 175"/>
                <a:gd name="T30" fmla="*/ 130 w 262"/>
                <a:gd name="T31" fmla="*/ 105 h 175"/>
                <a:gd name="T32" fmla="*/ 130 w 262"/>
                <a:gd name="T33" fmla="*/ 105 h 175"/>
                <a:gd name="T34" fmla="*/ 165 w 262"/>
                <a:gd name="T35" fmla="*/ 114 h 175"/>
                <a:gd name="T36" fmla="*/ 252 w 262"/>
                <a:gd name="T37" fmla="*/ 148 h 175"/>
                <a:gd name="T38" fmla="*/ 252 w 262"/>
                <a:gd name="T39" fmla="*/ 148 h 175"/>
                <a:gd name="T40" fmla="*/ 261 w 262"/>
                <a:gd name="T41" fmla="*/ 157 h 175"/>
                <a:gd name="T42" fmla="*/ 261 w 262"/>
                <a:gd name="T43" fmla="*/ 157 h 175"/>
                <a:gd name="T44" fmla="*/ 261 w 262"/>
                <a:gd name="T45" fmla="*/ 157 h 175"/>
                <a:gd name="T46" fmla="*/ 252 w 262"/>
                <a:gd name="T47" fmla="*/ 166 h 175"/>
                <a:gd name="T48" fmla="*/ 244 w 262"/>
                <a:gd name="T49" fmla="*/ 174 h 175"/>
                <a:gd name="T50" fmla="*/ 147 w 262"/>
                <a:gd name="T51" fmla="*/ 174 h 175"/>
                <a:gd name="T52" fmla="*/ 147 w 262"/>
                <a:gd name="T53" fmla="*/ 174 h 175"/>
                <a:gd name="T54" fmla="*/ 130 w 262"/>
                <a:gd name="T55" fmla="*/ 166 h 175"/>
                <a:gd name="T56" fmla="*/ 113 w 262"/>
                <a:gd name="T57" fmla="*/ 157 h 175"/>
                <a:gd name="T58" fmla="*/ 60 w 262"/>
                <a:gd name="T59" fmla="*/ 96 h 175"/>
                <a:gd name="T60" fmla="*/ 51 w 262"/>
                <a:gd name="T61" fmla="*/ 174 h 175"/>
                <a:gd name="T62" fmla="*/ 17 w 262"/>
                <a:gd name="T63"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175">
                  <a:moveTo>
                    <a:pt x="17" y="174"/>
                  </a:moveTo>
                  <a:lnTo>
                    <a:pt x="17" y="174"/>
                  </a:lnTo>
                  <a:lnTo>
                    <a:pt x="8" y="69"/>
                  </a:lnTo>
                  <a:lnTo>
                    <a:pt x="8" y="69"/>
                  </a:lnTo>
                  <a:lnTo>
                    <a:pt x="0" y="34"/>
                  </a:lnTo>
                  <a:lnTo>
                    <a:pt x="0" y="18"/>
                  </a:lnTo>
                  <a:lnTo>
                    <a:pt x="0" y="18"/>
                  </a:lnTo>
                  <a:lnTo>
                    <a:pt x="8" y="0"/>
                  </a:lnTo>
                  <a:lnTo>
                    <a:pt x="8" y="0"/>
                  </a:lnTo>
                  <a:lnTo>
                    <a:pt x="26" y="9"/>
                  </a:lnTo>
                  <a:lnTo>
                    <a:pt x="35" y="18"/>
                  </a:lnTo>
                  <a:lnTo>
                    <a:pt x="51" y="34"/>
                  </a:lnTo>
                  <a:lnTo>
                    <a:pt x="51" y="34"/>
                  </a:lnTo>
                  <a:lnTo>
                    <a:pt x="87" y="87"/>
                  </a:lnTo>
                  <a:lnTo>
                    <a:pt x="113" y="105"/>
                  </a:lnTo>
                  <a:lnTo>
                    <a:pt x="130" y="105"/>
                  </a:lnTo>
                  <a:lnTo>
                    <a:pt x="130" y="105"/>
                  </a:lnTo>
                  <a:lnTo>
                    <a:pt x="165" y="114"/>
                  </a:lnTo>
                  <a:lnTo>
                    <a:pt x="252" y="148"/>
                  </a:lnTo>
                  <a:lnTo>
                    <a:pt x="252" y="148"/>
                  </a:lnTo>
                  <a:lnTo>
                    <a:pt x="261" y="157"/>
                  </a:lnTo>
                  <a:lnTo>
                    <a:pt x="261" y="157"/>
                  </a:lnTo>
                  <a:lnTo>
                    <a:pt x="261" y="157"/>
                  </a:lnTo>
                  <a:lnTo>
                    <a:pt x="252" y="166"/>
                  </a:lnTo>
                  <a:lnTo>
                    <a:pt x="244" y="174"/>
                  </a:lnTo>
                  <a:lnTo>
                    <a:pt x="147" y="174"/>
                  </a:lnTo>
                  <a:lnTo>
                    <a:pt x="147" y="174"/>
                  </a:lnTo>
                  <a:lnTo>
                    <a:pt x="130" y="166"/>
                  </a:lnTo>
                  <a:lnTo>
                    <a:pt x="113" y="157"/>
                  </a:lnTo>
                  <a:lnTo>
                    <a:pt x="60" y="96"/>
                  </a:lnTo>
                  <a:lnTo>
                    <a:pt x="51" y="174"/>
                  </a:lnTo>
                  <a:lnTo>
                    <a:pt x="17" y="17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3" name="Freeform 503">
              <a:extLst>
                <a:ext uri="{FF2B5EF4-FFF2-40B4-BE49-F238E27FC236}">
                  <a16:creationId xmlns:a16="http://schemas.microsoft.com/office/drawing/2014/main" id="{90DF659D-42D3-31D6-A380-0B548A249BC7}"/>
                </a:ext>
              </a:extLst>
            </p:cNvPr>
            <p:cNvSpPr>
              <a:spLocks noChangeArrowheads="1"/>
            </p:cNvSpPr>
            <p:nvPr/>
          </p:nvSpPr>
          <p:spPr bwMode="auto">
            <a:xfrm>
              <a:off x="2309813" y="3522663"/>
              <a:ext cx="57150" cy="47625"/>
            </a:xfrm>
            <a:custGeom>
              <a:avLst/>
              <a:gdLst>
                <a:gd name="T0" fmla="*/ 158 w 159"/>
                <a:gd name="T1" fmla="*/ 114 h 131"/>
                <a:gd name="T2" fmla="*/ 158 w 159"/>
                <a:gd name="T3" fmla="*/ 114 h 131"/>
                <a:gd name="T4" fmla="*/ 80 w 159"/>
                <a:gd name="T5" fmla="*/ 43 h 131"/>
                <a:gd name="T6" fmla="*/ 27 w 159"/>
                <a:gd name="T7" fmla="*/ 9 h 131"/>
                <a:gd name="T8" fmla="*/ 9 w 159"/>
                <a:gd name="T9" fmla="*/ 0 h 131"/>
                <a:gd name="T10" fmla="*/ 0 w 159"/>
                <a:gd name="T11" fmla="*/ 0 h 131"/>
                <a:gd name="T12" fmla="*/ 0 w 159"/>
                <a:gd name="T13" fmla="*/ 0 h 131"/>
                <a:gd name="T14" fmla="*/ 18 w 159"/>
                <a:gd name="T15" fmla="*/ 25 h 131"/>
                <a:gd name="T16" fmla="*/ 44 w 159"/>
                <a:gd name="T17" fmla="*/ 69 h 131"/>
                <a:gd name="T18" fmla="*/ 88 w 159"/>
                <a:gd name="T19" fmla="*/ 105 h 131"/>
                <a:gd name="T20" fmla="*/ 105 w 159"/>
                <a:gd name="T21" fmla="*/ 121 h 131"/>
                <a:gd name="T22" fmla="*/ 123 w 159"/>
                <a:gd name="T23" fmla="*/ 130 h 131"/>
                <a:gd name="T24" fmla="*/ 123 w 159"/>
                <a:gd name="T25" fmla="*/ 130 h 131"/>
                <a:gd name="T26" fmla="*/ 149 w 159"/>
                <a:gd name="T27" fmla="*/ 130 h 131"/>
                <a:gd name="T28" fmla="*/ 158 w 159"/>
                <a:gd name="T29" fmla="*/ 121 h 131"/>
                <a:gd name="T30" fmla="*/ 158 w 159"/>
                <a:gd name="T31" fmla="*/ 1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31">
                  <a:moveTo>
                    <a:pt x="158" y="114"/>
                  </a:moveTo>
                  <a:lnTo>
                    <a:pt x="158" y="114"/>
                  </a:lnTo>
                  <a:lnTo>
                    <a:pt x="80" y="43"/>
                  </a:lnTo>
                  <a:lnTo>
                    <a:pt x="27" y="9"/>
                  </a:lnTo>
                  <a:lnTo>
                    <a:pt x="9" y="0"/>
                  </a:lnTo>
                  <a:lnTo>
                    <a:pt x="0" y="0"/>
                  </a:lnTo>
                  <a:lnTo>
                    <a:pt x="0" y="0"/>
                  </a:lnTo>
                  <a:lnTo>
                    <a:pt x="18" y="25"/>
                  </a:lnTo>
                  <a:lnTo>
                    <a:pt x="44" y="69"/>
                  </a:lnTo>
                  <a:lnTo>
                    <a:pt x="88" y="105"/>
                  </a:lnTo>
                  <a:lnTo>
                    <a:pt x="105" y="121"/>
                  </a:lnTo>
                  <a:lnTo>
                    <a:pt x="123" y="130"/>
                  </a:lnTo>
                  <a:lnTo>
                    <a:pt x="123" y="130"/>
                  </a:lnTo>
                  <a:lnTo>
                    <a:pt x="149" y="130"/>
                  </a:lnTo>
                  <a:lnTo>
                    <a:pt x="158" y="121"/>
                  </a:lnTo>
                  <a:lnTo>
                    <a:pt x="158" y="114"/>
                  </a:lnTo>
                </a:path>
              </a:pathLst>
            </a:custGeom>
            <a:solidFill>
              <a:srgbClr val="0225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4" name="Freeform 504">
              <a:extLst>
                <a:ext uri="{FF2B5EF4-FFF2-40B4-BE49-F238E27FC236}">
                  <a16:creationId xmlns:a16="http://schemas.microsoft.com/office/drawing/2014/main" id="{1F67C928-6806-1EC2-9536-D66E8543F4FE}"/>
                </a:ext>
              </a:extLst>
            </p:cNvPr>
            <p:cNvSpPr>
              <a:spLocks noChangeArrowheads="1"/>
            </p:cNvSpPr>
            <p:nvPr/>
          </p:nvSpPr>
          <p:spPr bwMode="auto">
            <a:xfrm>
              <a:off x="2287588" y="2897188"/>
              <a:ext cx="188912" cy="685800"/>
            </a:xfrm>
            <a:custGeom>
              <a:avLst/>
              <a:gdLst>
                <a:gd name="T0" fmla="*/ 141 w 525"/>
                <a:gd name="T1" fmla="*/ 1728 h 1904"/>
                <a:gd name="T2" fmla="*/ 271 w 525"/>
                <a:gd name="T3" fmla="*/ 751 h 1904"/>
                <a:gd name="T4" fmla="*/ 524 w 525"/>
                <a:gd name="T5" fmla="*/ 0 h 1904"/>
                <a:gd name="T6" fmla="*/ 79 w 525"/>
                <a:gd name="T7" fmla="*/ 0 h 1904"/>
                <a:gd name="T8" fmla="*/ 79 w 525"/>
                <a:gd name="T9" fmla="*/ 0 h 1904"/>
                <a:gd name="T10" fmla="*/ 53 w 525"/>
                <a:gd name="T11" fmla="*/ 96 h 1904"/>
                <a:gd name="T12" fmla="*/ 44 w 525"/>
                <a:gd name="T13" fmla="*/ 209 h 1904"/>
                <a:gd name="T14" fmla="*/ 44 w 525"/>
                <a:gd name="T15" fmla="*/ 331 h 1904"/>
                <a:gd name="T16" fmla="*/ 53 w 525"/>
                <a:gd name="T17" fmla="*/ 445 h 1904"/>
                <a:gd name="T18" fmla="*/ 70 w 525"/>
                <a:gd name="T19" fmla="*/ 637 h 1904"/>
                <a:gd name="T20" fmla="*/ 79 w 525"/>
                <a:gd name="T21" fmla="*/ 715 h 1904"/>
                <a:gd name="T22" fmla="*/ 79 w 525"/>
                <a:gd name="T23" fmla="*/ 715 h 1904"/>
                <a:gd name="T24" fmla="*/ 53 w 525"/>
                <a:gd name="T25" fmla="*/ 733 h 1904"/>
                <a:gd name="T26" fmla="*/ 27 w 525"/>
                <a:gd name="T27" fmla="*/ 776 h 1904"/>
                <a:gd name="T28" fmla="*/ 9 w 525"/>
                <a:gd name="T29" fmla="*/ 838 h 1904"/>
                <a:gd name="T30" fmla="*/ 0 w 525"/>
                <a:gd name="T31" fmla="*/ 907 h 1904"/>
                <a:gd name="T32" fmla="*/ 0 w 525"/>
                <a:gd name="T33" fmla="*/ 1073 h 1904"/>
                <a:gd name="T34" fmla="*/ 9 w 525"/>
                <a:gd name="T35" fmla="*/ 1256 h 1904"/>
                <a:gd name="T36" fmla="*/ 27 w 525"/>
                <a:gd name="T37" fmla="*/ 1431 h 1904"/>
                <a:gd name="T38" fmla="*/ 44 w 525"/>
                <a:gd name="T39" fmla="*/ 1588 h 1904"/>
                <a:gd name="T40" fmla="*/ 61 w 525"/>
                <a:gd name="T41" fmla="*/ 1737 h 1904"/>
                <a:gd name="T42" fmla="*/ 70 w 525"/>
                <a:gd name="T43" fmla="*/ 1789 h 1904"/>
                <a:gd name="T44" fmla="*/ 192 w 525"/>
                <a:gd name="T45" fmla="*/ 1903 h 1904"/>
                <a:gd name="T46" fmla="*/ 288 w 525"/>
                <a:gd name="T47" fmla="*/ 1903 h 1904"/>
                <a:gd name="T48" fmla="*/ 288 w 525"/>
                <a:gd name="T49" fmla="*/ 1885 h 1904"/>
                <a:gd name="T50" fmla="*/ 228 w 525"/>
                <a:gd name="T51" fmla="*/ 1858 h 1904"/>
                <a:gd name="T52" fmla="*/ 141 w 525"/>
                <a:gd name="T53" fmla="*/ 1728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5" h="1904">
                  <a:moveTo>
                    <a:pt x="141" y="1728"/>
                  </a:moveTo>
                  <a:lnTo>
                    <a:pt x="271" y="751"/>
                  </a:lnTo>
                  <a:lnTo>
                    <a:pt x="524" y="0"/>
                  </a:lnTo>
                  <a:lnTo>
                    <a:pt x="79" y="0"/>
                  </a:lnTo>
                  <a:lnTo>
                    <a:pt x="79" y="0"/>
                  </a:lnTo>
                  <a:lnTo>
                    <a:pt x="53" y="96"/>
                  </a:lnTo>
                  <a:lnTo>
                    <a:pt x="44" y="209"/>
                  </a:lnTo>
                  <a:lnTo>
                    <a:pt x="44" y="331"/>
                  </a:lnTo>
                  <a:lnTo>
                    <a:pt x="53" y="445"/>
                  </a:lnTo>
                  <a:lnTo>
                    <a:pt x="70" y="637"/>
                  </a:lnTo>
                  <a:lnTo>
                    <a:pt x="79" y="715"/>
                  </a:lnTo>
                  <a:lnTo>
                    <a:pt x="79" y="715"/>
                  </a:lnTo>
                  <a:lnTo>
                    <a:pt x="53" y="733"/>
                  </a:lnTo>
                  <a:lnTo>
                    <a:pt x="27" y="776"/>
                  </a:lnTo>
                  <a:lnTo>
                    <a:pt x="9" y="838"/>
                  </a:lnTo>
                  <a:lnTo>
                    <a:pt x="0" y="907"/>
                  </a:lnTo>
                  <a:lnTo>
                    <a:pt x="0" y="1073"/>
                  </a:lnTo>
                  <a:lnTo>
                    <a:pt x="9" y="1256"/>
                  </a:lnTo>
                  <a:lnTo>
                    <a:pt x="27" y="1431"/>
                  </a:lnTo>
                  <a:lnTo>
                    <a:pt x="44" y="1588"/>
                  </a:lnTo>
                  <a:lnTo>
                    <a:pt x="61" y="1737"/>
                  </a:lnTo>
                  <a:lnTo>
                    <a:pt x="70" y="1789"/>
                  </a:lnTo>
                  <a:lnTo>
                    <a:pt x="192" y="1903"/>
                  </a:lnTo>
                  <a:lnTo>
                    <a:pt x="288" y="1903"/>
                  </a:lnTo>
                  <a:lnTo>
                    <a:pt x="288" y="1885"/>
                  </a:lnTo>
                  <a:lnTo>
                    <a:pt x="228" y="1858"/>
                  </a:lnTo>
                  <a:lnTo>
                    <a:pt x="141" y="1728"/>
                  </a:lnTo>
                </a:path>
              </a:pathLst>
            </a:custGeom>
            <a:solidFill>
              <a:srgbClr val="CEA2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5" name="Freeform 505">
              <a:extLst>
                <a:ext uri="{FF2B5EF4-FFF2-40B4-BE49-F238E27FC236}">
                  <a16:creationId xmlns:a16="http://schemas.microsoft.com/office/drawing/2014/main" id="{D1E613E3-9021-4D91-B13C-5E6954D31EBF}"/>
                </a:ext>
              </a:extLst>
            </p:cNvPr>
            <p:cNvSpPr>
              <a:spLocks noChangeArrowheads="1"/>
            </p:cNvSpPr>
            <p:nvPr/>
          </p:nvSpPr>
          <p:spPr bwMode="auto">
            <a:xfrm>
              <a:off x="2306638" y="3522663"/>
              <a:ext cx="95250" cy="63500"/>
            </a:xfrm>
            <a:custGeom>
              <a:avLst/>
              <a:gdLst>
                <a:gd name="T0" fmla="*/ 17 w 263"/>
                <a:gd name="T1" fmla="*/ 174 h 175"/>
                <a:gd name="T2" fmla="*/ 17 w 263"/>
                <a:gd name="T3" fmla="*/ 174 h 175"/>
                <a:gd name="T4" fmla="*/ 8 w 263"/>
                <a:gd name="T5" fmla="*/ 69 h 175"/>
                <a:gd name="T6" fmla="*/ 8 w 263"/>
                <a:gd name="T7" fmla="*/ 69 h 175"/>
                <a:gd name="T8" fmla="*/ 0 w 263"/>
                <a:gd name="T9" fmla="*/ 34 h 175"/>
                <a:gd name="T10" fmla="*/ 0 w 263"/>
                <a:gd name="T11" fmla="*/ 18 h 175"/>
                <a:gd name="T12" fmla="*/ 0 w 263"/>
                <a:gd name="T13" fmla="*/ 18 h 175"/>
                <a:gd name="T14" fmla="*/ 8 w 263"/>
                <a:gd name="T15" fmla="*/ 0 h 175"/>
                <a:gd name="T16" fmla="*/ 8 w 263"/>
                <a:gd name="T17" fmla="*/ 0 h 175"/>
                <a:gd name="T18" fmla="*/ 26 w 263"/>
                <a:gd name="T19" fmla="*/ 9 h 175"/>
                <a:gd name="T20" fmla="*/ 43 w 263"/>
                <a:gd name="T21" fmla="*/ 18 h 175"/>
                <a:gd name="T22" fmla="*/ 61 w 263"/>
                <a:gd name="T23" fmla="*/ 34 h 175"/>
                <a:gd name="T24" fmla="*/ 61 w 263"/>
                <a:gd name="T25" fmla="*/ 34 h 175"/>
                <a:gd name="T26" fmla="*/ 96 w 263"/>
                <a:gd name="T27" fmla="*/ 87 h 175"/>
                <a:gd name="T28" fmla="*/ 113 w 263"/>
                <a:gd name="T29" fmla="*/ 105 h 175"/>
                <a:gd name="T30" fmla="*/ 131 w 263"/>
                <a:gd name="T31" fmla="*/ 105 h 175"/>
                <a:gd name="T32" fmla="*/ 131 w 263"/>
                <a:gd name="T33" fmla="*/ 105 h 175"/>
                <a:gd name="T34" fmla="*/ 166 w 263"/>
                <a:gd name="T35" fmla="*/ 114 h 175"/>
                <a:gd name="T36" fmla="*/ 253 w 263"/>
                <a:gd name="T37" fmla="*/ 148 h 175"/>
                <a:gd name="T38" fmla="*/ 253 w 263"/>
                <a:gd name="T39" fmla="*/ 148 h 175"/>
                <a:gd name="T40" fmla="*/ 262 w 263"/>
                <a:gd name="T41" fmla="*/ 157 h 175"/>
                <a:gd name="T42" fmla="*/ 262 w 263"/>
                <a:gd name="T43" fmla="*/ 157 h 175"/>
                <a:gd name="T44" fmla="*/ 262 w 263"/>
                <a:gd name="T45" fmla="*/ 157 h 175"/>
                <a:gd name="T46" fmla="*/ 253 w 263"/>
                <a:gd name="T47" fmla="*/ 166 h 175"/>
                <a:gd name="T48" fmla="*/ 244 w 263"/>
                <a:gd name="T49" fmla="*/ 174 h 175"/>
                <a:gd name="T50" fmla="*/ 157 w 263"/>
                <a:gd name="T51" fmla="*/ 174 h 175"/>
                <a:gd name="T52" fmla="*/ 157 w 263"/>
                <a:gd name="T53" fmla="*/ 174 h 175"/>
                <a:gd name="T54" fmla="*/ 131 w 263"/>
                <a:gd name="T55" fmla="*/ 166 h 175"/>
                <a:gd name="T56" fmla="*/ 113 w 263"/>
                <a:gd name="T57" fmla="*/ 157 h 175"/>
                <a:gd name="T58" fmla="*/ 61 w 263"/>
                <a:gd name="T59" fmla="*/ 96 h 175"/>
                <a:gd name="T60" fmla="*/ 52 w 263"/>
                <a:gd name="T61" fmla="*/ 174 h 175"/>
                <a:gd name="T62" fmla="*/ 17 w 263"/>
                <a:gd name="T63"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175">
                  <a:moveTo>
                    <a:pt x="17" y="174"/>
                  </a:moveTo>
                  <a:lnTo>
                    <a:pt x="17" y="174"/>
                  </a:lnTo>
                  <a:lnTo>
                    <a:pt x="8" y="69"/>
                  </a:lnTo>
                  <a:lnTo>
                    <a:pt x="8" y="69"/>
                  </a:lnTo>
                  <a:lnTo>
                    <a:pt x="0" y="34"/>
                  </a:lnTo>
                  <a:lnTo>
                    <a:pt x="0" y="18"/>
                  </a:lnTo>
                  <a:lnTo>
                    <a:pt x="0" y="18"/>
                  </a:lnTo>
                  <a:lnTo>
                    <a:pt x="8" y="0"/>
                  </a:lnTo>
                  <a:lnTo>
                    <a:pt x="8" y="0"/>
                  </a:lnTo>
                  <a:lnTo>
                    <a:pt x="26" y="9"/>
                  </a:lnTo>
                  <a:lnTo>
                    <a:pt x="43" y="18"/>
                  </a:lnTo>
                  <a:lnTo>
                    <a:pt x="61" y="34"/>
                  </a:lnTo>
                  <a:lnTo>
                    <a:pt x="61" y="34"/>
                  </a:lnTo>
                  <a:lnTo>
                    <a:pt x="96" y="87"/>
                  </a:lnTo>
                  <a:lnTo>
                    <a:pt x="113" y="105"/>
                  </a:lnTo>
                  <a:lnTo>
                    <a:pt x="131" y="105"/>
                  </a:lnTo>
                  <a:lnTo>
                    <a:pt x="131" y="105"/>
                  </a:lnTo>
                  <a:lnTo>
                    <a:pt x="166" y="114"/>
                  </a:lnTo>
                  <a:lnTo>
                    <a:pt x="253" y="148"/>
                  </a:lnTo>
                  <a:lnTo>
                    <a:pt x="253" y="148"/>
                  </a:lnTo>
                  <a:lnTo>
                    <a:pt x="262" y="157"/>
                  </a:lnTo>
                  <a:lnTo>
                    <a:pt x="262" y="157"/>
                  </a:lnTo>
                  <a:lnTo>
                    <a:pt x="262" y="157"/>
                  </a:lnTo>
                  <a:lnTo>
                    <a:pt x="253" y="166"/>
                  </a:lnTo>
                  <a:lnTo>
                    <a:pt x="244" y="174"/>
                  </a:lnTo>
                  <a:lnTo>
                    <a:pt x="157" y="174"/>
                  </a:lnTo>
                  <a:lnTo>
                    <a:pt x="157" y="174"/>
                  </a:lnTo>
                  <a:lnTo>
                    <a:pt x="131" y="166"/>
                  </a:lnTo>
                  <a:lnTo>
                    <a:pt x="113" y="157"/>
                  </a:lnTo>
                  <a:lnTo>
                    <a:pt x="61" y="96"/>
                  </a:lnTo>
                  <a:lnTo>
                    <a:pt x="52" y="174"/>
                  </a:lnTo>
                  <a:lnTo>
                    <a:pt x="17" y="174"/>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6" name="Freeform 506">
              <a:extLst>
                <a:ext uri="{FF2B5EF4-FFF2-40B4-BE49-F238E27FC236}">
                  <a16:creationId xmlns:a16="http://schemas.microsoft.com/office/drawing/2014/main" id="{A4E70446-66EC-1100-305B-C768E8597A64}"/>
                </a:ext>
              </a:extLst>
            </p:cNvPr>
            <p:cNvSpPr>
              <a:spLocks noChangeArrowheads="1"/>
            </p:cNvSpPr>
            <p:nvPr/>
          </p:nvSpPr>
          <p:spPr bwMode="auto">
            <a:xfrm>
              <a:off x="2290763" y="2274888"/>
              <a:ext cx="258762" cy="723900"/>
            </a:xfrm>
            <a:custGeom>
              <a:avLst/>
              <a:gdLst>
                <a:gd name="T0" fmla="*/ 384 w 717"/>
                <a:gd name="T1" fmla="*/ 9 h 2009"/>
                <a:gd name="T2" fmla="*/ 384 w 717"/>
                <a:gd name="T3" fmla="*/ 9 h 2009"/>
                <a:gd name="T4" fmla="*/ 436 w 717"/>
                <a:gd name="T5" fmla="*/ 62 h 2009"/>
                <a:gd name="T6" fmla="*/ 559 w 717"/>
                <a:gd name="T7" fmla="*/ 201 h 2009"/>
                <a:gd name="T8" fmla="*/ 620 w 717"/>
                <a:gd name="T9" fmla="*/ 279 h 2009"/>
                <a:gd name="T10" fmla="*/ 672 w 717"/>
                <a:gd name="T11" fmla="*/ 358 h 2009"/>
                <a:gd name="T12" fmla="*/ 707 w 717"/>
                <a:gd name="T13" fmla="*/ 420 h 2009"/>
                <a:gd name="T14" fmla="*/ 716 w 717"/>
                <a:gd name="T15" fmla="*/ 454 h 2009"/>
                <a:gd name="T16" fmla="*/ 716 w 717"/>
                <a:gd name="T17" fmla="*/ 472 h 2009"/>
                <a:gd name="T18" fmla="*/ 716 w 717"/>
                <a:gd name="T19" fmla="*/ 472 h 2009"/>
                <a:gd name="T20" fmla="*/ 707 w 717"/>
                <a:gd name="T21" fmla="*/ 515 h 2009"/>
                <a:gd name="T22" fmla="*/ 698 w 717"/>
                <a:gd name="T23" fmla="*/ 550 h 2009"/>
                <a:gd name="T24" fmla="*/ 672 w 717"/>
                <a:gd name="T25" fmla="*/ 594 h 2009"/>
                <a:gd name="T26" fmla="*/ 646 w 717"/>
                <a:gd name="T27" fmla="*/ 611 h 2009"/>
                <a:gd name="T28" fmla="*/ 637 w 717"/>
                <a:gd name="T29" fmla="*/ 620 h 2009"/>
                <a:gd name="T30" fmla="*/ 637 w 717"/>
                <a:gd name="T31" fmla="*/ 620 h 2009"/>
                <a:gd name="T32" fmla="*/ 646 w 717"/>
                <a:gd name="T33" fmla="*/ 664 h 2009"/>
                <a:gd name="T34" fmla="*/ 672 w 717"/>
                <a:gd name="T35" fmla="*/ 803 h 2009"/>
                <a:gd name="T36" fmla="*/ 698 w 717"/>
                <a:gd name="T37" fmla="*/ 995 h 2009"/>
                <a:gd name="T38" fmla="*/ 707 w 717"/>
                <a:gd name="T39" fmla="*/ 1118 h 2009"/>
                <a:gd name="T40" fmla="*/ 707 w 717"/>
                <a:gd name="T41" fmla="*/ 1248 h 2009"/>
                <a:gd name="T42" fmla="*/ 707 w 717"/>
                <a:gd name="T43" fmla="*/ 1248 h 2009"/>
                <a:gd name="T44" fmla="*/ 698 w 717"/>
                <a:gd name="T45" fmla="*/ 1519 h 2009"/>
                <a:gd name="T46" fmla="*/ 689 w 717"/>
                <a:gd name="T47" fmla="*/ 1764 h 2009"/>
                <a:gd name="T48" fmla="*/ 681 w 717"/>
                <a:gd name="T49" fmla="*/ 2008 h 2009"/>
                <a:gd name="T50" fmla="*/ 0 w 717"/>
                <a:gd name="T51" fmla="*/ 2008 h 2009"/>
                <a:gd name="T52" fmla="*/ 0 w 717"/>
                <a:gd name="T53" fmla="*/ 2008 h 2009"/>
                <a:gd name="T54" fmla="*/ 9 w 717"/>
                <a:gd name="T55" fmla="*/ 1885 h 2009"/>
                <a:gd name="T56" fmla="*/ 27 w 717"/>
                <a:gd name="T57" fmla="*/ 1746 h 2009"/>
                <a:gd name="T58" fmla="*/ 52 w 717"/>
                <a:gd name="T59" fmla="*/ 1589 h 2009"/>
                <a:gd name="T60" fmla="*/ 87 w 717"/>
                <a:gd name="T61" fmla="*/ 1423 h 2009"/>
                <a:gd name="T62" fmla="*/ 132 w 717"/>
                <a:gd name="T63" fmla="*/ 1266 h 2009"/>
                <a:gd name="T64" fmla="*/ 157 w 717"/>
                <a:gd name="T65" fmla="*/ 1196 h 2009"/>
                <a:gd name="T66" fmla="*/ 192 w 717"/>
                <a:gd name="T67" fmla="*/ 1144 h 2009"/>
                <a:gd name="T68" fmla="*/ 219 w 717"/>
                <a:gd name="T69" fmla="*/ 1091 h 2009"/>
                <a:gd name="T70" fmla="*/ 262 w 717"/>
                <a:gd name="T71" fmla="*/ 1056 h 2009"/>
                <a:gd name="T72" fmla="*/ 262 w 717"/>
                <a:gd name="T73" fmla="*/ 1056 h 2009"/>
                <a:gd name="T74" fmla="*/ 253 w 717"/>
                <a:gd name="T75" fmla="*/ 1013 h 2009"/>
                <a:gd name="T76" fmla="*/ 235 w 717"/>
                <a:gd name="T77" fmla="*/ 908 h 2009"/>
                <a:gd name="T78" fmla="*/ 219 w 717"/>
                <a:gd name="T79" fmla="*/ 829 h 2009"/>
                <a:gd name="T80" fmla="*/ 192 w 717"/>
                <a:gd name="T81" fmla="*/ 733 h 2009"/>
                <a:gd name="T82" fmla="*/ 148 w 717"/>
                <a:gd name="T83" fmla="*/ 628 h 2009"/>
                <a:gd name="T84" fmla="*/ 87 w 717"/>
                <a:gd name="T85" fmla="*/ 507 h 2009"/>
                <a:gd name="T86" fmla="*/ 87 w 717"/>
                <a:gd name="T87" fmla="*/ 507 h 2009"/>
                <a:gd name="T88" fmla="*/ 61 w 717"/>
                <a:gd name="T89" fmla="*/ 436 h 2009"/>
                <a:gd name="T90" fmla="*/ 44 w 717"/>
                <a:gd name="T91" fmla="*/ 384 h 2009"/>
                <a:gd name="T92" fmla="*/ 44 w 717"/>
                <a:gd name="T93" fmla="*/ 324 h 2009"/>
                <a:gd name="T94" fmla="*/ 44 w 717"/>
                <a:gd name="T95" fmla="*/ 271 h 2009"/>
                <a:gd name="T96" fmla="*/ 52 w 717"/>
                <a:gd name="T97" fmla="*/ 227 h 2009"/>
                <a:gd name="T98" fmla="*/ 79 w 717"/>
                <a:gd name="T99" fmla="*/ 183 h 2009"/>
                <a:gd name="T100" fmla="*/ 96 w 717"/>
                <a:gd name="T101" fmla="*/ 149 h 2009"/>
                <a:gd name="T102" fmla="*/ 132 w 717"/>
                <a:gd name="T103" fmla="*/ 114 h 2009"/>
                <a:gd name="T104" fmla="*/ 192 w 717"/>
                <a:gd name="T105" fmla="*/ 62 h 2009"/>
                <a:gd name="T106" fmla="*/ 271 w 717"/>
                <a:gd name="T107" fmla="*/ 18 h 2009"/>
                <a:gd name="T108" fmla="*/ 331 w 717"/>
                <a:gd name="T109" fmla="*/ 0 h 2009"/>
                <a:gd name="T110" fmla="*/ 358 w 717"/>
                <a:gd name="T111" fmla="*/ 0 h 2009"/>
                <a:gd name="T112" fmla="*/ 384 w 717"/>
                <a:gd name="T113" fmla="*/ 9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2009">
                  <a:moveTo>
                    <a:pt x="384" y="9"/>
                  </a:moveTo>
                  <a:lnTo>
                    <a:pt x="384" y="9"/>
                  </a:lnTo>
                  <a:lnTo>
                    <a:pt x="436" y="62"/>
                  </a:lnTo>
                  <a:lnTo>
                    <a:pt x="559" y="201"/>
                  </a:lnTo>
                  <a:lnTo>
                    <a:pt x="620" y="279"/>
                  </a:lnTo>
                  <a:lnTo>
                    <a:pt x="672" y="358"/>
                  </a:lnTo>
                  <a:lnTo>
                    <a:pt x="707" y="420"/>
                  </a:lnTo>
                  <a:lnTo>
                    <a:pt x="716" y="454"/>
                  </a:lnTo>
                  <a:lnTo>
                    <a:pt x="716" y="472"/>
                  </a:lnTo>
                  <a:lnTo>
                    <a:pt x="716" y="472"/>
                  </a:lnTo>
                  <a:lnTo>
                    <a:pt x="707" y="515"/>
                  </a:lnTo>
                  <a:lnTo>
                    <a:pt x="698" y="550"/>
                  </a:lnTo>
                  <a:lnTo>
                    <a:pt x="672" y="594"/>
                  </a:lnTo>
                  <a:lnTo>
                    <a:pt x="646" y="611"/>
                  </a:lnTo>
                  <a:lnTo>
                    <a:pt x="637" y="620"/>
                  </a:lnTo>
                  <a:lnTo>
                    <a:pt x="637" y="620"/>
                  </a:lnTo>
                  <a:lnTo>
                    <a:pt x="646" y="664"/>
                  </a:lnTo>
                  <a:lnTo>
                    <a:pt x="672" y="803"/>
                  </a:lnTo>
                  <a:lnTo>
                    <a:pt x="698" y="995"/>
                  </a:lnTo>
                  <a:lnTo>
                    <a:pt x="707" y="1118"/>
                  </a:lnTo>
                  <a:lnTo>
                    <a:pt x="707" y="1248"/>
                  </a:lnTo>
                  <a:lnTo>
                    <a:pt x="707" y="1248"/>
                  </a:lnTo>
                  <a:lnTo>
                    <a:pt x="698" y="1519"/>
                  </a:lnTo>
                  <a:lnTo>
                    <a:pt x="689" y="1764"/>
                  </a:lnTo>
                  <a:lnTo>
                    <a:pt x="681" y="2008"/>
                  </a:lnTo>
                  <a:lnTo>
                    <a:pt x="0" y="2008"/>
                  </a:lnTo>
                  <a:lnTo>
                    <a:pt x="0" y="2008"/>
                  </a:lnTo>
                  <a:lnTo>
                    <a:pt x="9" y="1885"/>
                  </a:lnTo>
                  <a:lnTo>
                    <a:pt x="27" y="1746"/>
                  </a:lnTo>
                  <a:lnTo>
                    <a:pt x="52" y="1589"/>
                  </a:lnTo>
                  <a:lnTo>
                    <a:pt x="87" y="1423"/>
                  </a:lnTo>
                  <a:lnTo>
                    <a:pt x="132" y="1266"/>
                  </a:lnTo>
                  <a:lnTo>
                    <a:pt x="157" y="1196"/>
                  </a:lnTo>
                  <a:lnTo>
                    <a:pt x="192" y="1144"/>
                  </a:lnTo>
                  <a:lnTo>
                    <a:pt x="219" y="1091"/>
                  </a:lnTo>
                  <a:lnTo>
                    <a:pt x="262" y="1056"/>
                  </a:lnTo>
                  <a:lnTo>
                    <a:pt x="262" y="1056"/>
                  </a:lnTo>
                  <a:lnTo>
                    <a:pt x="253" y="1013"/>
                  </a:lnTo>
                  <a:lnTo>
                    <a:pt x="235" y="908"/>
                  </a:lnTo>
                  <a:lnTo>
                    <a:pt x="219" y="829"/>
                  </a:lnTo>
                  <a:lnTo>
                    <a:pt x="192" y="733"/>
                  </a:lnTo>
                  <a:lnTo>
                    <a:pt x="148" y="628"/>
                  </a:lnTo>
                  <a:lnTo>
                    <a:pt x="87" y="507"/>
                  </a:lnTo>
                  <a:lnTo>
                    <a:pt x="87" y="507"/>
                  </a:lnTo>
                  <a:lnTo>
                    <a:pt x="61" y="436"/>
                  </a:lnTo>
                  <a:lnTo>
                    <a:pt x="44" y="384"/>
                  </a:lnTo>
                  <a:lnTo>
                    <a:pt x="44" y="324"/>
                  </a:lnTo>
                  <a:lnTo>
                    <a:pt x="44" y="271"/>
                  </a:lnTo>
                  <a:lnTo>
                    <a:pt x="52" y="227"/>
                  </a:lnTo>
                  <a:lnTo>
                    <a:pt x="79" y="183"/>
                  </a:lnTo>
                  <a:lnTo>
                    <a:pt x="96" y="149"/>
                  </a:lnTo>
                  <a:lnTo>
                    <a:pt x="132" y="114"/>
                  </a:lnTo>
                  <a:lnTo>
                    <a:pt x="192" y="62"/>
                  </a:lnTo>
                  <a:lnTo>
                    <a:pt x="271" y="18"/>
                  </a:lnTo>
                  <a:lnTo>
                    <a:pt x="331" y="0"/>
                  </a:lnTo>
                  <a:lnTo>
                    <a:pt x="358" y="0"/>
                  </a:lnTo>
                  <a:lnTo>
                    <a:pt x="384" y="9"/>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7" name="Freeform 507">
              <a:extLst>
                <a:ext uri="{FF2B5EF4-FFF2-40B4-BE49-F238E27FC236}">
                  <a16:creationId xmlns:a16="http://schemas.microsoft.com/office/drawing/2014/main" id="{69CFC820-05CA-B96E-D4A2-E9E6544782C0}"/>
                </a:ext>
              </a:extLst>
            </p:cNvPr>
            <p:cNvSpPr>
              <a:spLocks noChangeArrowheads="1"/>
            </p:cNvSpPr>
            <p:nvPr/>
          </p:nvSpPr>
          <p:spPr bwMode="auto">
            <a:xfrm>
              <a:off x="2374900" y="2263775"/>
              <a:ext cx="134938" cy="198438"/>
            </a:xfrm>
            <a:custGeom>
              <a:avLst/>
              <a:gdLst>
                <a:gd name="T0" fmla="*/ 0 w 377"/>
                <a:gd name="T1" fmla="*/ 27 h 552"/>
                <a:gd name="T2" fmla="*/ 0 w 377"/>
                <a:gd name="T3" fmla="*/ 27 h 552"/>
                <a:gd name="T4" fmla="*/ 0 w 377"/>
                <a:gd name="T5" fmla="*/ 53 h 552"/>
                <a:gd name="T6" fmla="*/ 9 w 377"/>
                <a:gd name="T7" fmla="*/ 97 h 552"/>
                <a:gd name="T8" fmla="*/ 27 w 377"/>
                <a:gd name="T9" fmla="*/ 132 h 552"/>
                <a:gd name="T10" fmla="*/ 44 w 377"/>
                <a:gd name="T11" fmla="*/ 167 h 552"/>
                <a:gd name="T12" fmla="*/ 71 w 377"/>
                <a:gd name="T13" fmla="*/ 193 h 552"/>
                <a:gd name="T14" fmla="*/ 105 w 377"/>
                <a:gd name="T15" fmla="*/ 228 h 552"/>
                <a:gd name="T16" fmla="*/ 105 w 377"/>
                <a:gd name="T17" fmla="*/ 228 h 552"/>
                <a:gd name="T18" fmla="*/ 176 w 377"/>
                <a:gd name="T19" fmla="*/ 280 h 552"/>
                <a:gd name="T20" fmla="*/ 245 w 377"/>
                <a:gd name="T21" fmla="*/ 333 h 552"/>
                <a:gd name="T22" fmla="*/ 306 w 377"/>
                <a:gd name="T23" fmla="*/ 394 h 552"/>
                <a:gd name="T24" fmla="*/ 324 w 377"/>
                <a:gd name="T25" fmla="*/ 420 h 552"/>
                <a:gd name="T26" fmla="*/ 333 w 377"/>
                <a:gd name="T27" fmla="*/ 447 h 552"/>
                <a:gd name="T28" fmla="*/ 333 w 377"/>
                <a:gd name="T29" fmla="*/ 447 h 552"/>
                <a:gd name="T30" fmla="*/ 358 w 377"/>
                <a:gd name="T31" fmla="*/ 551 h 552"/>
                <a:gd name="T32" fmla="*/ 358 w 377"/>
                <a:gd name="T33" fmla="*/ 551 h 552"/>
                <a:gd name="T34" fmla="*/ 367 w 377"/>
                <a:gd name="T35" fmla="*/ 534 h 552"/>
                <a:gd name="T36" fmla="*/ 376 w 377"/>
                <a:gd name="T37" fmla="*/ 490 h 552"/>
                <a:gd name="T38" fmla="*/ 376 w 377"/>
                <a:gd name="T39" fmla="*/ 429 h 552"/>
                <a:gd name="T40" fmla="*/ 367 w 377"/>
                <a:gd name="T41" fmla="*/ 394 h 552"/>
                <a:gd name="T42" fmla="*/ 350 w 377"/>
                <a:gd name="T43" fmla="*/ 359 h 552"/>
                <a:gd name="T44" fmla="*/ 350 w 377"/>
                <a:gd name="T45" fmla="*/ 359 h 552"/>
                <a:gd name="T46" fmla="*/ 245 w 377"/>
                <a:gd name="T47" fmla="*/ 219 h 552"/>
                <a:gd name="T48" fmla="*/ 201 w 377"/>
                <a:gd name="T49" fmla="*/ 150 h 552"/>
                <a:gd name="T50" fmla="*/ 176 w 377"/>
                <a:gd name="T51" fmla="*/ 97 h 552"/>
                <a:gd name="T52" fmla="*/ 176 w 377"/>
                <a:gd name="T53" fmla="*/ 97 h 552"/>
                <a:gd name="T54" fmla="*/ 158 w 377"/>
                <a:gd name="T55" fmla="*/ 80 h 552"/>
                <a:gd name="T56" fmla="*/ 141 w 377"/>
                <a:gd name="T57" fmla="*/ 62 h 552"/>
                <a:gd name="T58" fmla="*/ 80 w 377"/>
                <a:gd name="T59" fmla="*/ 18 h 552"/>
                <a:gd name="T60" fmla="*/ 53 w 377"/>
                <a:gd name="T61" fmla="*/ 9 h 552"/>
                <a:gd name="T62" fmla="*/ 27 w 377"/>
                <a:gd name="T63" fmla="*/ 0 h 552"/>
                <a:gd name="T64" fmla="*/ 9 w 377"/>
                <a:gd name="T65" fmla="*/ 9 h 552"/>
                <a:gd name="T66" fmla="*/ 0 w 377"/>
                <a:gd name="T67" fmla="*/ 2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552">
                  <a:moveTo>
                    <a:pt x="0" y="27"/>
                  </a:moveTo>
                  <a:lnTo>
                    <a:pt x="0" y="27"/>
                  </a:lnTo>
                  <a:lnTo>
                    <a:pt x="0" y="53"/>
                  </a:lnTo>
                  <a:lnTo>
                    <a:pt x="9" y="97"/>
                  </a:lnTo>
                  <a:lnTo>
                    <a:pt x="27" y="132"/>
                  </a:lnTo>
                  <a:lnTo>
                    <a:pt x="44" y="167"/>
                  </a:lnTo>
                  <a:lnTo>
                    <a:pt x="71" y="193"/>
                  </a:lnTo>
                  <a:lnTo>
                    <a:pt x="105" y="228"/>
                  </a:lnTo>
                  <a:lnTo>
                    <a:pt x="105" y="228"/>
                  </a:lnTo>
                  <a:lnTo>
                    <a:pt x="176" y="280"/>
                  </a:lnTo>
                  <a:lnTo>
                    <a:pt x="245" y="333"/>
                  </a:lnTo>
                  <a:lnTo>
                    <a:pt x="306" y="394"/>
                  </a:lnTo>
                  <a:lnTo>
                    <a:pt x="324" y="420"/>
                  </a:lnTo>
                  <a:lnTo>
                    <a:pt x="333" y="447"/>
                  </a:lnTo>
                  <a:lnTo>
                    <a:pt x="333" y="447"/>
                  </a:lnTo>
                  <a:lnTo>
                    <a:pt x="358" y="551"/>
                  </a:lnTo>
                  <a:lnTo>
                    <a:pt x="358" y="551"/>
                  </a:lnTo>
                  <a:lnTo>
                    <a:pt x="367" y="534"/>
                  </a:lnTo>
                  <a:lnTo>
                    <a:pt x="376" y="490"/>
                  </a:lnTo>
                  <a:lnTo>
                    <a:pt x="376" y="429"/>
                  </a:lnTo>
                  <a:lnTo>
                    <a:pt x="367" y="394"/>
                  </a:lnTo>
                  <a:lnTo>
                    <a:pt x="350" y="359"/>
                  </a:lnTo>
                  <a:lnTo>
                    <a:pt x="350" y="359"/>
                  </a:lnTo>
                  <a:lnTo>
                    <a:pt x="245" y="219"/>
                  </a:lnTo>
                  <a:lnTo>
                    <a:pt x="201" y="150"/>
                  </a:lnTo>
                  <a:lnTo>
                    <a:pt x="176" y="97"/>
                  </a:lnTo>
                  <a:lnTo>
                    <a:pt x="176" y="97"/>
                  </a:lnTo>
                  <a:lnTo>
                    <a:pt x="158" y="80"/>
                  </a:lnTo>
                  <a:lnTo>
                    <a:pt x="141" y="62"/>
                  </a:lnTo>
                  <a:lnTo>
                    <a:pt x="80" y="18"/>
                  </a:lnTo>
                  <a:lnTo>
                    <a:pt x="53" y="9"/>
                  </a:lnTo>
                  <a:lnTo>
                    <a:pt x="27" y="0"/>
                  </a:lnTo>
                  <a:lnTo>
                    <a:pt x="9" y="9"/>
                  </a:lnTo>
                  <a:lnTo>
                    <a:pt x="0" y="2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8" name="Freeform 508">
              <a:extLst>
                <a:ext uri="{FF2B5EF4-FFF2-40B4-BE49-F238E27FC236}">
                  <a16:creationId xmlns:a16="http://schemas.microsoft.com/office/drawing/2014/main" id="{EA521297-13A0-47CB-6DF9-1218560A2905}"/>
                </a:ext>
              </a:extLst>
            </p:cNvPr>
            <p:cNvSpPr>
              <a:spLocks noChangeArrowheads="1"/>
            </p:cNvSpPr>
            <p:nvPr/>
          </p:nvSpPr>
          <p:spPr bwMode="auto">
            <a:xfrm>
              <a:off x="2419350" y="2297113"/>
              <a:ext cx="100013" cy="182562"/>
            </a:xfrm>
            <a:custGeom>
              <a:avLst/>
              <a:gdLst>
                <a:gd name="T0" fmla="*/ 244 w 280"/>
                <a:gd name="T1" fmla="*/ 506 h 507"/>
                <a:gd name="T2" fmla="*/ 244 w 280"/>
                <a:gd name="T3" fmla="*/ 506 h 507"/>
                <a:gd name="T4" fmla="*/ 253 w 280"/>
                <a:gd name="T5" fmla="*/ 488 h 507"/>
                <a:gd name="T6" fmla="*/ 270 w 280"/>
                <a:gd name="T7" fmla="*/ 436 h 507"/>
                <a:gd name="T8" fmla="*/ 279 w 280"/>
                <a:gd name="T9" fmla="*/ 401 h 507"/>
                <a:gd name="T10" fmla="*/ 279 w 280"/>
                <a:gd name="T11" fmla="*/ 358 h 507"/>
                <a:gd name="T12" fmla="*/ 270 w 280"/>
                <a:gd name="T13" fmla="*/ 313 h 507"/>
                <a:gd name="T14" fmla="*/ 253 w 280"/>
                <a:gd name="T15" fmla="*/ 270 h 507"/>
                <a:gd name="T16" fmla="*/ 253 w 280"/>
                <a:gd name="T17" fmla="*/ 270 h 507"/>
                <a:gd name="T18" fmla="*/ 192 w 280"/>
                <a:gd name="T19" fmla="*/ 174 h 507"/>
                <a:gd name="T20" fmla="*/ 114 w 280"/>
                <a:gd name="T21" fmla="*/ 87 h 507"/>
                <a:gd name="T22" fmla="*/ 35 w 280"/>
                <a:gd name="T23" fmla="*/ 0 h 507"/>
                <a:gd name="T24" fmla="*/ 0 w 280"/>
                <a:gd name="T25" fmla="*/ 43 h 507"/>
                <a:gd name="T26" fmla="*/ 0 w 280"/>
                <a:gd name="T27" fmla="*/ 43 h 507"/>
                <a:gd name="T28" fmla="*/ 35 w 280"/>
                <a:gd name="T29" fmla="*/ 69 h 507"/>
                <a:gd name="T30" fmla="*/ 105 w 280"/>
                <a:gd name="T31" fmla="*/ 148 h 507"/>
                <a:gd name="T32" fmla="*/ 183 w 280"/>
                <a:gd name="T33" fmla="*/ 244 h 507"/>
                <a:gd name="T34" fmla="*/ 218 w 280"/>
                <a:gd name="T35" fmla="*/ 287 h 507"/>
                <a:gd name="T36" fmla="*/ 227 w 280"/>
                <a:gd name="T37" fmla="*/ 331 h 507"/>
                <a:gd name="T38" fmla="*/ 227 w 280"/>
                <a:gd name="T39" fmla="*/ 331 h 507"/>
                <a:gd name="T40" fmla="*/ 244 w 280"/>
                <a:gd name="T41" fmla="*/ 401 h 507"/>
                <a:gd name="T42" fmla="*/ 244 w 280"/>
                <a:gd name="T43" fmla="*/ 453 h 507"/>
                <a:gd name="T44" fmla="*/ 244 w 280"/>
                <a:gd name="T45" fmla="*/ 50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0" h="507">
                  <a:moveTo>
                    <a:pt x="244" y="506"/>
                  </a:moveTo>
                  <a:lnTo>
                    <a:pt x="244" y="506"/>
                  </a:lnTo>
                  <a:lnTo>
                    <a:pt x="253" y="488"/>
                  </a:lnTo>
                  <a:lnTo>
                    <a:pt x="270" y="436"/>
                  </a:lnTo>
                  <a:lnTo>
                    <a:pt x="279" y="401"/>
                  </a:lnTo>
                  <a:lnTo>
                    <a:pt x="279" y="358"/>
                  </a:lnTo>
                  <a:lnTo>
                    <a:pt x="270" y="313"/>
                  </a:lnTo>
                  <a:lnTo>
                    <a:pt x="253" y="270"/>
                  </a:lnTo>
                  <a:lnTo>
                    <a:pt x="253" y="270"/>
                  </a:lnTo>
                  <a:lnTo>
                    <a:pt x="192" y="174"/>
                  </a:lnTo>
                  <a:lnTo>
                    <a:pt x="114" y="87"/>
                  </a:lnTo>
                  <a:lnTo>
                    <a:pt x="35" y="0"/>
                  </a:lnTo>
                  <a:lnTo>
                    <a:pt x="0" y="43"/>
                  </a:lnTo>
                  <a:lnTo>
                    <a:pt x="0" y="43"/>
                  </a:lnTo>
                  <a:lnTo>
                    <a:pt x="35" y="69"/>
                  </a:lnTo>
                  <a:lnTo>
                    <a:pt x="105" y="148"/>
                  </a:lnTo>
                  <a:lnTo>
                    <a:pt x="183" y="244"/>
                  </a:lnTo>
                  <a:lnTo>
                    <a:pt x="218" y="287"/>
                  </a:lnTo>
                  <a:lnTo>
                    <a:pt x="227" y="331"/>
                  </a:lnTo>
                  <a:lnTo>
                    <a:pt x="227" y="331"/>
                  </a:lnTo>
                  <a:lnTo>
                    <a:pt x="244" y="401"/>
                  </a:lnTo>
                  <a:lnTo>
                    <a:pt x="244" y="453"/>
                  </a:lnTo>
                  <a:lnTo>
                    <a:pt x="244" y="506"/>
                  </a:lnTo>
                </a:path>
              </a:pathLst>
            </a:custGeom>
            <a:solidFill>
              <a:srgbClr val="078E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09" name="Freeform 509">
              <a:extLst>
                <a:ext uri="{FF2B5EF4-FFF2-40B4-BE49-F238E27FC236}">
                  <a16:creationId xmlns:a16="http://schemas.microsoft.com/office/drawing/2014/main" id="{EAF2DAB9-53CE-C7F8-0995-27598C167221}"/>
                </a:ext>
              </a:extLst>
            </p:cNvPr>
            <p:cNvSpPr>
              <a:spLocks noChangeArrowheads="1"/>
            </p:cNvSpPr>
            <p:nvPr/>
          </p:nvSpPr>
          <p:spPr bwMode="auto">
            <a:xfrm>
              <a:off x="2403475" y="2063750"/>
              <a:ext cx="138113" cy="217488"/>
            </a:xfrm>
            <a:custGeom>
              <a:avLst/>
              <a:gdLst>
                <a:gd name="T0" fmla="*/ 78 w 384"/>
                <a:gd name="T1" fmla="*/ 0 h 603"/>
                <a:gd name="T2" fmla="*/ 78 w 384"/>
                <a:gd name="T3" fmla="*/ 0 h 603"/>
                <a:gd name="T4" fmla="*/ 112 w 384"/>
                <a:gd name="T5" fmla="*/ 8 h 603"/>
                <a:gd name="T6" fmla="*/ 148 w 384"/>
                <a:gd name="T7" fmla="*/ 8 h 603"/>
                <a:gd name="T8" fmla="*/ 191 w 384"/>
                <a:gd name="T9" fmla="*/ 25 h 603"/>
                <a:gd name="T10" fmla="*/ 244 w 384"/>
                <a:gd name="T11" fmla="*/ 52 h 603"/>
                <a:gd name="T12" fmla="*/ 287 w 384"/>
                <a:gd name="T13" fmla="*/ 87 h 603"/>
                <a:gd name="T14" fmla="*/ 331 w 384"/>
                <a:gd name="T15" fmla="*/ 148 h 603"/>
                <a:gd name="T16" fmla="*/ 366 w 384"/>
                <a:gd name="T17" fmla="*/ 226 h 603"/>
                <a:gd name="T18" fmla="*/ 366 w 384"/>
                <a:gd name="T19" fmla="*/ 226 h 603"/>
                <a:gd name="T20" fmla="*/ 374 w 384"/>
                <a:gd name="T21" fmla="*/ 270 h 603"/>
                <a:gd name="T22" fmla="*/ 383 w 384"/>
                <a:gd name="T23" fmla="*/ 313 h 603"/>
                <a:gd name="T24" fmla="*/ 374 w 384"/>
                <a:gd name="T25" fmla="*/ 349 h 603"/>
                <a:gd name="T26" fmla="*/ 374 w 384"/>
                <a:gd name="T27" fmla="*/ 383 h 603"/>
                <a:gd name="T28" fmla="*/ 340 w 384"/>
                <a:gd name="T29" fmla="*/ 454 h 603"/>
                <a:gd name="T30" fmla="*/ 296 w 384"/>
                <a:gd name="T31" fmla="*/ 506 h 603"/>
                <a:gd name="T32" fmla="*/ 244 w 384"/>
                <a:gd name="T33" fmla="*/ 550 h 603"/>
                <a:gd name="T34" fmla="*/ 183 w 384"/>
                <a:gd name="T35" fmla="*/ 584 h 603"/>
                <a:gd name="T36" fmla="*/ 121 w 384"/>
                <a:gd name="T37" fmla="*/ 602 h 603"/>
                <a:gd name="T38" fmla="*/ 69 w 384"/>
                <a:gd name="T39" fmla="*/ 602 h 603"/>
                <a:gd name="T40" fmla="*/ 69 w 384"/>
                <a:gd name="T41" fmla="*/ 602 h 603"/>
                <a:gd name="T42" fmla="*/ 43 w 384"/>
                <a:gd name="T43" fmla="*/ 602 h 603"/>
                <a:gd name="T44" fmla="*/ 25 w 384"/>
                <a:gd name="T45" fmla="*/ 584 h 603"/>
                <a:gd name="T46" fmla="*/ 8 w 384"/>
                <a:gd name="T47" fmla="*/ 566 h 603"/>
                <a:gd name="T48" fmla="*/ 0 w 384"/>
                <a:gd name="T49" fmla="*/ 532 h 603"/>
                <a:gd name="T50" fmla="*/ 0 w 384"/>
                <a:gd name="T51" fmla="*/ 462 h 603"/>
                <a:gd name="T52" fmla="*/ 0 w 384"/>
                <a:gd name="T53" fmla="*/ 375 h 603"/>
                <a:gd name="T54" fmla="*/ 25 w 384"/>
                <a:gd name="T55" fmla="*/ 217 h 603"/>
                <a:gd name="T56" fmla="*/ 43 w 384"/>
                <a:gd name="T57" fmla="*/ 148 h 603"/>
                <a:gd name="T58" fmla="*/ 191 w 384"/>
                <a:gd name="T59" fmla="*/ 87 h 603"/>
                <a:gd name="T60" fmla="*/ 191 w 384"/>
                <a:gd name="T61" fmla="*/ 87 h 603"/>
                <a:gd name="T62" fmla="*/ 157 w 384"/>
                <a:gd name="T63" fmla="*/ 52 h 603"/>
                <a:gd name="T64" fmla="*/ 121 w 384"/>
                <a:gd name="T65" fmla="*/ 25 h 603"/>
                <a:gd name="T66" fmla="*/ 78 w 384"/>
                <a:gd name="T67"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603">
                  <a:moveTo>
                    <a:pt x="78" y="0"/>
                  </a:moveTo>
                  <a:lnTo>
                    <a:pt x="78" y="0"/>
                  </a:lnTo>
                  <a:lnTo>
                    <a:pt x="112" y="8"/>
                  </a:lnTo>
                  <a:lnTo>
                    <a:pt x="148" y="8"/>
                  </a:lnTo>
                  <a:lnTo>
                    <a:pt x="191" y="25"/>
                  </a:lnTo>
                  <a:lnTo>
                    <a:pt x="244" y="52"/>
                  </a:lnTo>
                  <a:lnTo>
                    <a:pt x="287" y="87"/>
                  </a:lnTo>
                  <a:lnTo>
                    <a:pt x="331" y="148"/>
                  </a:lnTo>
                  <a:lnTo>
                    <a:pt x="366" y="226"/>
                  </a:lnTo>
                  <a:lnTo>
                    <a:pt x="366" y="226"/>
                  </a:lnTo>
                  <a:lnTo>
                    <a:pt x="374" y="270"/>
                  </a:lnTo>
                  <a:lnTo>
                    <a:pt x="383" y="313"/>
                  </a:lnTo>
                  <a:lnTo>
                    <a:pt x="374" y="349"/>
                  </a:lnTo>
                  <a:lnTo>
                    <a:pt x="374" y="383"/>
                  </a:lnTo>
                  <a:lnTo>
                    <a:pt x="340" y="454"/>
                  </a:lnTo>
                  <a:lnTo>
                    <a:pt x="296" y="506"/>
                  </a:lnTo>
                  <a:lnTo>
                    <a:pt x="244" y="550"/>
                  </a:lnTo>
                  <a:lnTo>
                    <a:pt x="183" y="584"/>
                  </a:lnTo>
                  <a:lnTo>
                    <a:pt x="121" y="602"/>
                  </a:lnTo>
                  <a:lnTo>
                    <a:pt x="69" y="602"/>
                  </a:lnTo>
                  <a:lnTo>
                    <a:pt x="69" y="602"/>
                  </a:lnTo>
                  <a:lnTo>
                    <a:pt x="43" y="602"/>
                  </a:lnTo>
                  <a:lnTo>
                    <a:pt x="25" y="584"/>
                  </a:lnTo>
                  <a:lnTo>
                    <a:pt x="8" y="566"/>
                  </a:lnTo>
                  <a:lnTo>
                    <a:pt x="0" y="532"/>
                  </a:lnTo>
                  <a:lnTo>
                    <a:pt x="0" y="462"/>
                  </a:lnTo>
                  <a:lnTo>
                    <a:pt x="0" y="375"/>
                  </a:lnTo>
                  <a:lnTo>
                    <a:pt x="25" y="217"/>
                  </a:lnTo>
                  <a:lnTo>
                    <a:pt x="43" y="148"/>
                  </a:lnTo>
                  <a:lnTo>
                    <a:pt x="191" y="87"/>
                  </a:lnTo>
                  <a:lnTo>
                    <a:pt x="191" y="87"/>
                  </a:lnTo>
                  <a:lnTo>
                    <a:pt x="157" y="52"/>
                  </a:lnTo>
                  <a:lnTo>
                    <a:pt x="121" y="25"/>
                  </a:lnTo>
                  <a:lnTo>
                    <a:pt x="78"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10" name="Freeform 510">
              <a:extLst>
                <a:ext uri="{FF2B5EF4-FFF2-40B4-BE49-F238E27FC236}">
                  <a16:creationId xmlns:a16="http://schemas.microsoft.com/office/drawing/2014/main" id="{3700B25B-3061-4439-A2DE-566DA21475B6}"/>
                </a:ext>
              </a:extLst>
            </p:cNvPr>
            <p:cNvSpPr>
              <a:spLocks noChangeArrowheads="1"/>
            </p:cNvSpPr>
            <p:nvPr/>
          </p:nvSpPr>
          <p:spPr bwMode="auto">
            <a:xfrm>
              <a:off x="2366963" y="2085975"/>
              <a:ext cx="160337" cy="246063"/>
            </a:xfrm>
            <a:custGeom>
              <a:avLst/>
              <a:gdLst>
                <a:gd name="T0" fmla="*/ 279 w 446"/>
                <a:gd name="T1" fmla="*/ 0 h 682"/>
                <a:gd name="T2" fmla="*/ 279 w 446"/>
                <a:gd name="T3" fmla="*/ 0 h 682"/>
                <a:gd name="T4" fmla="*/ 313 w 446"/>
                <a:gd name="T5" fmla="*/ 36 h 682"/>
                <a:gd name="T6" fmla="*/ 349 w 446"/>
                <a:gd name="T7" fmla="*/ 70 h 682"/>
                <a:gd name="T8" fmla="*/ 366 w 446"/>
                <a:gd name="T9" fmla="*/ 114 h 682"/>
                <a:gd name="T10" fmla="*/ 366 w 446"/>
                <a:gd name="T11" fmla="*/ 114 h 682"/>
                <a:gd name="T12" fmla="*/ 383 w 446"/>
                <a:gd name="T13" fmla="*/ 175 h 682"/>
                <a:gd name="T14" fmla="*/ 401 w 446"/>
                <a:gd name="T15" fmla="*/ 193 h 682"/>
                <a:gd name="T16" fmla="*/ 401 w 446"/>
                <a:gd name="T17" fmla="*/ 193 h 682"/>
                <a:gd name="T18" fmla="*/ 427 w 446"/>
                <a:gd name="T19" fmla="*/ 219 h 682"/>
                <a:gd name="T20" fmla="*/ 445 w 446"/>
                <a:gd name="T21" fmla="*/ 227 h 682"/>
                <a:gd name="T22" fmla="*/ 445 w 446"/>
                <a:gd name="T23" fmla="*/ 245 h 682"/>
                <a:gd name="T24" fmla="*/ 445 w 446"/>
                <a:gd name="T25" fmla="*/ 245 h 682"/>
                <a:gd name="T26" fmla="*/ 436 w 446"/>
                <a:gd name="T27" fmla="*/ 253 h 682"/>
                <a:gd name="T28" fmla="*/ 418 w 446"/>
                <a:gd name="T29" fmla="*/ 271 h 682"/>
                <a:gd name="T30" fmla="*/ 418 w 446"/>
                <a:gd name="T31" fmla="*/ 271 h 682"/>
                <a:gd name="T32" fmla="*/ 418 w 446"/>
                <a:gd name="T33" fmla="*/ 280 h 682"/>
                <a:gd name="T34" fmla="*/ 427 w 446"/>
                <a:gd name="T35" fmla="*/ 289 h 682"/>
                <a:gd name="T36" fmla="*/ 436 w 446"/>
                <a:gd name="T37" fmla="*/ 298 h 682"/>
                <a:gd name="T38" fmla="*/ 436 w 446"/>
                <a:gd name="T39" fmla="*/ 298 h 682"/>
                <a:gd name="T40" fmla="*/ 436 w 446"/>
                <a:gd name="T41" fmla="*/ 315 h 682"/>
                <a:gd name="T42" fmla="*/ 436 w 446"/>
                <a:gd name="T43" fmla="*/ 315 h 682"/>
                <a:gd name="T44" fmla="*/ 436 w 446"/>
                <a:gd name="T45" fmla="*/ 323 h 682"/>
                <a:gd name="T46" fmla="*/ 427 w 446"/>
                <a:gd name="T47" fmla="*/ 332 h 682"/>
                <a:gd name="T48" fmla="*/ 427 w 446"/>
                <a:gd name="T49" fmla="*/ 332 h 682"/>
                <a:gd name="T50" fmla="*/ 427 w 446"/>
                <a:gd name="T51" fmla="*/ 349 h 682"/>
                <a:gd name="T52" fmla="*/ 427 w 446"/>
                <a:gd name="T53" fmla="*/ 367 h 682"/>
                <a:gd name="T54" fmla="*/ 427 w 446"/>
                <a:gd name="T55" fmla="*/ 367 h 682"/>
                <a:gd name="T56" fmla="*/ 427 w 446"/>
                <a:gd name="T57" fmla="*/ 385 h 682"/>
                <a:gd name="T58" fmla="*/ 427 w 446"/>
                <a:gd name="T59" fmla="*/ 394 h 682"/>
                <a:gd name="T60" fmla="*/ 410 w 446"/>
                <a:gd name="T61" fmla="*/ 402 h 682"/>
                <a:gd name="T62" fmla="*/ 410 w 446"/>
                <a:gd name="T63" fmla="*/ 402 h 682"/>
                <a:gd name="T64" fmla="*/ 349 w 446"/>
                <a:gd name="T65" fmla="*/ 402 h 682"/>
                <a:gd name="T66" fmla="*/ 313 w 446"/>
                <a:gd name="T67" fmla="*/ 410 h 682"/>
                <a:gd name="T68" fmla="*/ 296 w 446"/>
                <a:gd name="T69" fmla="*/ 419 h 682"/>
                <a:gd name="T70" fmla="*/ 279 w 446"/>
                <a:gd name="T71" fmla="*/ 437 h 682"/>
                <a:gd name="T72" fmla="*/ 279 w 446"/>
                <a:gd name="T73" fmla="*/ 437 h 682"/>
                <a:gd name="T74" fmla="*/ 253 w 446"/>
                <a:gd name="T75" fmla="*/ 497 h 682"/>
                <a:gd name="T76" fmla="*/ 226 w 446"/>
                <a:gd name="T77" fmla="*/ 577 h 682"/>
                <a:gd name="T78" fmla="*/ 192 w 446"/>
                <a:gd name="T79" fmla="*/ 681 h 682"/>
                <a:gd name="T80" fmla="*/ 0 w 446"/>
                <a:gd name="T81" fmla="*/ 594 h 682"/>
                <a:gd name="T82" fmla="*/ 87 w 446"/>
                <a:gd name="T83" fmla="*/ 52 h 682"/>
                <a:gd name="T84" fmla="*/ 279 w 446"/>
                <a:gd name="T85"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6" h="682">
                  <a:moveTo>
                    <a:pt x="279" y="0"/>
                  </a:moveTo>
                  <a:lnTo>
                    <a:pt x="279" y="0"/>
                  </a:lnTo>
                  <a:lnTo>
                    <a:pt x="313" y="36"/>
                  </a:lnTo>
                  <a:lnTo>
                    <a:pt x="349" y="70"/>
                  </a:lnTo>
                  <a:lnTo>
                    <a:pt x="366" y="114"/>
                  </a:lnTo>
                  <a:lnTo>
                    <a:pt x="366" y="114"/>
                  </a:lnTo>
                  <a:lnTo>
                    <a:pt x="383" y="175"/>
                  </a:lnTo>
                  <a:lnTo>
                    <a:pt x="401" y="193"/>
                  </a:lnTo>
                  <a:lnTo>
                    <a:pt x="401" y="193"/>
                  </a:lnTo>
                  <a:lnTo>
                    <a:pt x="427" y="219"/>
                  </a:lnTo>
                  <a:lnTo>
                    <a:pt x="445" y="227"/>
                  </a:lnTo>
                  <a:lnTo>
                    <a:pt x="445" y="245"/>
                  </a:lnTo>
                  <a:lnTo>
                    <a:pt x="445" y="245"/>
                  </a:lnTo>
                  <a:lnTo>
                    <a:pt x="436" y="253"/>
                  </a:lnTo>
                  <a:lnTo>
                    <a:pt x="418" y="271"/>
                  </a:lnTo>
                  <a:lnTo>
                    <a:pt x="418" y="271"/>
                  </a:lnTo>
                  <a:lnTo>
                    <a:pt x="418" y="280"/>
                  </a:lnTo>
                  <a:lnTo>
                    <a:pt x="427" y="289"/>
                  </a:lnTo>
                  <a:lnTo>
                    <a:pt x="436" y="298"/>
                  </a:lnTo>
                  <a:lnTo>
                    <a:pt x="436" y="298"/>
                  </a:lnTo>
                  <a:lnTo>
                    <a:pt x="436" y="315"/>
                  </a:lnTo>
                  <a:lnTo>
                    <a:pt x="436" y="315"/>
                  </a:lnTo>
                  <a:lnTo>
                    <a:pt x="436" y="323"/>
                  </a:lnTo>
                  <a:lnTo>
                    <a:pt x="427" y="332"/>
                  </a:lnTo>
                  <a:lnTo>
                    <a:pt x="427" y="332"/>
                  </a:lnTo>
                  <a:lnTo>
                    <a:pt x="427" y="349"/>
                  </a:lnTo>
                  <a:lnTo>
                    <a:pt x="427" y="367"/>
                  </a:lnTo>
                  <a:lnTo>
                    <a:pt x="427" y="367"/>
                  </a:lnTo>
                  <a:lnTo>
                    <a:pt x="427" y="385"/>
                  </a:lnTo>
                  <a:lnTo>
                    <a:pt x="427" y="394"/>
                  </a:lnTo>
                  <a:lnTo>
                    <a:pt x="410" y="402"/>
                  </a:lnTo>
                  <a:lnTo>
                    <a:pt x="410" y="402"/>
                  </a:lnTo>
                  <a:lnTo>
                    <a:pt x="349" y="402"/>
                  </a:lnTo>
                  <a:lnTo>
                    <a:pt x="313" y="410"/>
                  </a:lnTo>
                  <a:lnTo>
                    <a:pt x="296" y="419"/>
                  </a:lnTo>
                  <a:lnTo>
                    <a:pt x="279" y="437"/>
                  </a:lnTo>
                  <a:lnTo>
                    <a:pt x="279" y="437"/>
                  </a:lnTo>
                  <a:lnTo>
                    <a:pt x="253" y="497"/>
                  </a:lnTo>
                  <a:lnTo>
                    <a:pt x="226" y="577"/>
                  </a:lnTo>
                  <a:lnTo>
                    <a:pt x="192" y="681"/>
                  </a:lnTo>
                  <a:lnTo>
                    <a:pt x="0" y="594"/>
                  </a:lnTo>
                  <a:lnTo>
                    <a:pt x="87" y="52"/>
                  </a:lnTo>
                  <a:lnTo>
                    <a:pt x="279" y="0"/>
                  </a:lnTo>
                </a:path>
              </a:pathLst>
            </a:custGeom>
            <a:solidFill>
              <a:srgbClr val="CEA2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11" name="Freeform 511">
              <a:extLst>
                <a:ext uri="{FF2B5EF4-FFF2-40B4-BE49-F238E27FC236}">
                  <a16:creationId xmlns:a16="http://schemas.microsoft.com/office/drawing/2014/main" id="{F70A4BB2-5B5A-EBBA-F826-373D82E24458}"/>
                </a:ext>
              </a:extLst>
            </p:cNvPr>
            <p:cNvSpPr>
              <a:spLocks noChangeArrowheads="1"/>
            </p:cNvSpPr>
            <p:nvPr/>
          </p:nvSpPr>
          <p:spPr bwMode="auto">
            <a:xfrm>
              <a:off x="2476500" y="2144713"/>
              <a:ext cx="19050" cy="9525"/>
            </a:xfrm>
            <a:custGeom>
              <a:avLst/>
              <a:gdLst>
                <a:gd name="T0" fmla="*/ 53 w 54"/>
                <a:gd name="T1" fmla="*/ 0 h 28"/>
                <a:gd name="T2" fmla="*/ 53 w 54"/>
                <a:gd name="T3" fmla="*/ 0 h 28"/>
                <a:gd name="T4" fmla="*/ 53 w 54"/>
                <a:gd name="T5" fmla="*/ 0 h 28"/>
                <a:gd name="T6" fmla="*/ 35 w 54"/>
                <a:gd name="T7" fmla="*/ 0 h 28"/>
                <a:gd name="T8" fmla="*/ 35 w 54"/>
                <a:gd name="T9" fmla="*/ 0 h 28"/>
                <a:gd name="T10" fmla="*/ 0 w 54"/>
                <a:gd name="T11" fmla="*/ 18 h 28"/>
                <a:gd name="T12" fmla="*/ 0 w 54"/>
                <a:gd name="T13" fmla="*/ 18 h 28"/>
                <a:gd name="T14" fmla="*/ 35 w 54"/>
                <a:gd name="T15" fmla="*/ 27 h 28"/>
                <a:gd name="T16" fmla="*/ 35 w 54"/>
                <a:gd name="T17" fmla="*/ 27 h 28"/>
                <a:gd name="T18" fmla="*/ 53 w 54"/>
                <a:gd name="T19" fmla="*/ 27 h 28"/>
                <a:gd name="T20" fmla="*/ 53 w 54"/>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8">
                  <a:moveTo>
                    <a:pt x="53" y="0"/>
                  </a:moveTo>
                  <a:lnTo>
                    <a:pt x="53" y="0"/>
                  </a:lnTo>
                  <a:lnTo>
                    <a:pt x="53" y="0"/>
                  </a:lnTo>
                  <a:lnTo>
                    <a:pt x="35" y="0"/>
                  </a:lnTo>
                  <a:lnTo>
                    <a:pt x="35" y="0"/>
                  </a:lnTo>
                  <a:lnTo>
                    <a:pt x="0" y="18"/>
                  </a:lnTo>
                  <a:lnTo>
                    <a:pt x="0" y="18"/>
                  </a:lnTo>
                  <a:lnTo>
                    <a:pt x="35" y="27"/>
                  </a:lnTo>
                  <a:lnTo>
                    <a:pt x="35" y="27"/>
                  </a:lnTo>
                  <a:lnTo>
                    <a:pt x="53" y="27"/>
                  </a:lnTo>
                  <a:lnTo>
                    <a:pt x="53" y="0"/>
                  </a:lnTo>
                </a:path>
              </a:pathLst>
            </a:custGeom>
            <a:solidFill>
              <a:srgbClr val="003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12" name="Freeform 512">
              <a:extLst>
                <a:ext uri="{FF2B5EF4-FFF2-40B4-BE49-F238E27FC236}">
                  <a16:creationId xmlns:a16="http://schemas.microsoft.com/office/drawing/2014/main" id="{64810916-CB99-FB54-386D-BC7E104D51D0}"/>
                </a:ext>
              </a:extLst>
            </p:cNvPr>
            <p:cNvSpPr>
              <a:spLocks noChangeArrowheads="1"/>
            </p:cNvSpPr>
            <p:nvPr/>
          </p:nvSpPr>
          <p:spPr bwMode="auto">
            <a:xfrm>
              <a:off x="2366963" y="2278063"/>
              <a:ext cx="144462" cy="214312"/>
            </a:xfrm>
            <a:custGeom>
              <a:avLst/>
              <a:gdLst>
                <a:gd name="T0" fmla="*/ 18 w 402"/>
                <a:gd name="T1" fmla="*/ 0 h 595"/>
                <a:gd name="T2" fmla="*/ 18 w 402"/>
                <a:gd name="T3" fmla="*/ 0 h 595"/>
                <a:gd name="T4" fmla="*/ 139 w 402"/>
                <a:gd name="T5" fmla="*/ 105 h 595"/>
                <a:gd name="T6" fmla="*/ 244 w 402"/>
                <a:gd name="T7" fmla="*/ 201 h 595"/>
                <a:gd name="T8" fmla="*/ 331 w 402"/>
                <a:gd name="T9" fmla="*/ 306 h 595"/>
                <a:gd name="T10" fmla="*/ 331 w 402"/>
                <a:gd name="T11" fmla="*/ 306 h 595"/>
                <a:gd name="T12" fmla="*/ 358 w 402"/>
                <a:gd name="T13" fmla="*/ 358 h 595"/>
                <a:gd name="T14" fmla="*/ 383 w 402"/>
                <a:gd name="T15" fmla="*/ 411 h 595"/>
                <a:gd name="T16" fmla="*/ 392 w 402"/>
                <a:gd name="T17" fmla="*/ 454 h 595"/>
                <a:gd name="T18" fmla="*/ 401 w 402"/>
                <a:gd name="T19" fmla="*/ 498 h 595"/>
                <a:gd name="T20" fmla="*/ 392 w 402"/>
                <a:gd name="T21" fmla="*/ 567 h 595"/>
                <a:gd name="T22" fmla="*/ 392 w 402"/>
                <a:gd name="T23" fmla="*/ 594 h 595"/>
                <a:gd name="T24" fmla="*/ 392 w 402"/>
                <a:gd name="T25" fmla="*/ 594 h 595"/>
                <a:gd name="T26" fmla="*/ 383 w 402"/>
                <a:gd name="T27" fmla="*/ 559 h 595"/>
                <a:gd name="T28" fmla="*/ 349 w 402"/>
                <a:gd name="T29" fmla="*/ 471 h 595"/>
                <a:gd name="T30" fmla="*/ 331 w 402"/>
                <a:gd name="T31" fmla="*/ 418 h 595"/>
                <a:gd name="T32" fmla="*/ 305 w 402"/>
                <a:gd name="T33" fmla="*/ 375 h 595"/>
                <a:gd name="T34" fmla="*/ 270 w 402"/>
                <a:gd name="T35" fmla="*/ 340 h 595"/>
                <a:gd name="T36" fmla="*/ 244 w 402"/>
                <a:gd name="T37" fmla="*/ 323 h 595"/>
                <a:gd name="T38" fmla="*/ 244 w 402"/>
                <a:gd name="T39" fmla="*/ 323 h 595"/>
                <a:gd name="T40" fmla="*/ 201 w 402"/>
                <a:gd name="T41" fmla="*/ 306 h 595"/>
                <a:gd name="T42" fmla="*/ 157 w 402"/>
                <a:gd name="T43" fmla="*/ 262 h 595"/>
                <a:gd name="T44" fmla="*/ 105 w 402"/>
                <a:gd name="T45" fmla="*/ 218 h 595"/>
                <a:gd name="T46" fmla="*/ 61 w 402"/>
                <a:gd name="T47" fmla="*/ 165 h 595"/>
                <a:gd name="T48" fmla="*/ 25 w 402"/>
                <a:gd name="T49" fmla="*/ 114 h 595"/>
                <a:gd name="T50" fmla="*/ 0 w 402"/>
                <a:gd name="T51" fmla="*/ 61 h 595"/>
                <a:gd name="T52" fmla="*/ 0 w 402"/>
                <a:gd name="T53" fmla="*/ 26 h 595"/>
                <a:gd name="T54" fmla="*/ 0 w 402"/>
                <a:gd name="T55" fmla="*/ 9 h 595"/>
                <a:gd name="T56" fmla="*/ 18 w 402"/>
                <a:gd name="T5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2" h="595">
                  <a:moveTo>
                    <a:pt x="18" y="0"/>
                  </a:moveTo>
                  <a:lnTo>
                    <a:pt x="18" y="0"/>
                  </a:lnTo>
                  <a:lnTo>
                    <a:pt x="139" y="105"/>
                  </a:lnTo>
                  <a:lnTo>
                    <a:pt x="244" y="201"/>
                  </a:lnTo>
                  <a:lnTo>
                    <a:pt x="331" y="306"/>
                  </a:lnTo>
                  <a:lnTo>
                    <a:pt x="331" y="306"/>
                  </a:lnTo>
                  <a:lnTo>
                    <a:pt x="358" y="358"/>
                  </a:lnTo>
                  <a:lnTo>
                    <a:pt x="383" y="411"/>
                  </a:lnTo>
                  <a:lnTo>
                    <a:pt x="392" y="454"/>
                  </a:lnTo>
                  <a:lnTo>
                    <a:pt x="401" y="498"/>
                  </a:lnTo>
                  <a:lnTo>
                    <a:pt x="392" y="567"/>
                  </a:lnTo>
                  <a:lnTo>
                    <a:pt x="392" y="594"/>
                  </a:lnTo>
                  <a:lnTo>
                    <a:pt x="392" y="594"/>
                  </a:lnTo>
                  <a:lnTo>
                    <a:pt x="383" y="559"/>
                  </a:lnTo>
                  <a:lnTo>
                    <a:pt x="349" y="471"/>
                  </a:lnTo>
                  <a:lnTo>
                    <a:pt x="331" y="418"/>
                  </a:lnTo>
                  <a:lnTo>
                    <a:pt x="305" y="375"/>
                  </a:lnTo>
                  <a:lnTo>
                    <a:pt x="270" y="340"/>
                  </a:lnTo>
                  <a:lnTo>
                    <a:pt x="244" y="323"/>
                  </a:lnTo>
                  <a:lnTo>
                    <a:pt x="244" y="323"/>
                  </a:lnTo>
                  <a:lnTo>
                    <a:pt x="201" y="306"/>
                  </a:lnTo>
                  <a:lnTo>
                    <a:pt x="157" y="262"/>
                  </a:lnTo>
                  <a:lnTo>
                    <a:pt x="105" y="218"/>
                  </a:lnTo>
                  <a:lnTo>
                    <a:pt x="61" y="165"/>
                  </a:lnTo>
                  <a:lnTo>
                    <a:pt x="25" y="114"/>
                  </a:lnTo>
                  <a:lnTo>
                    <a:pt x="0" y="61"/>
                  </a:lnTo>
                  <a:lnTo>
                    <a:pt x="0" y="26"/>
                  </a:lnTo>
                  <a:lnTo>
                    <a:pt x="0" y="9"/>
                  </a:lnTo>
                  <a:lnTo>
                    <a:pt x="18" y="0"/>
                  </a:lnTo>
                </a:path>
              </a:pathLst>
            </a:custGeom>
            <a:solidFill>
              <a:srgbClr val="078E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13" name="Freeform 513">
              <a:extLst>
                <a:ext uri="{FF2B5EF4-FFF2-40B4-BE49-F238E27FC236}">
                  <a16:creationId xmlns:a16="http://schemas.microsoft.com/office/drawing/2014/main" id="{3B21FE0D-27C1-6597-76A5-855E747B2785}"/>
                </a:ext>
              </a:extLst>
            </p:cNvPr>
            <p:cNvSpPr>
              <a:spLocks noChangeArrowheads="1"/>
            </p:cNvSpPr>
            <p:nvPr/>
          </p:nvSpPr>
          <p:spPr bwMode="auto">
            <a:xfrm>
              <a:off x="2255838" y="2281238"/>
              <a:ext cx="117475" cy="242887"/>
            </a:xfrm>
            <a:custGeom>
              <a:avLst/>
              <a:gdLst>
                <a:gd name="T0" fmla="*/ 271 w 325"/>
                <a:gd name="T1" fmla="*/ 672 h 673"/>
                <a:gd name="T2" fmla="*/ 9 w 325"/>
                <a:gd name="T3" fmla="*/ 261 h 673"/>
                <a:gd name="T4" fmla="*/ 9 w 325"/>
                <a:gd name="T5" fmla="*/ 261 h 673"/>
                <a:gd name="T6" fmla="*/ 0 w 325"/>
                <a:gd name="T7" fmla="*/ 235 h 673"/>
                <a:gd name="T8" fmla="*/ 0 w 325"/>
                <a:gd name="T9" fmla="*/ 201 h 673"/>
                <a:gd name="T10" fmla="*/ 18 w 325"/>
                <a:gd name="T11" fmla="*/ 174 h 673"/>
                <a:gd name="T12" fmla="*/ 44 w 325"/>
                <a:gd name="T13" fmla="*/ 148 h 673"/>
                <a:gd name="T14" fmla="*/ 306 w 325"/>
                <a:gd name="T15" fmla="*/ 0 h 673"/>
                <a:gd name="T16" fmla="*/ 306 w 325"/>
                <a:gd name="T17" fmla="*/ 0 h 673"/>
                <a:gd name="T18" fmla="*/ 315 w 325"/>
                <a:gd name="T19" fmla="*/ 78 h 673"/>
                <a:gd name="T20" fmla="*/ 324 w 325"/>
                <a:gd name="T21" fmla="*/ 261 h 673"/>
                <a:gd name="T22" fmla="*/ 324 w 325"/>
                <a:gd name="T23" fmla="*/ 366 h 673"/>
                <a:gd name="T24" fmla="*/ 315 w 325"/>
                <a:gd name="T25" fmla="*/ 480 h 673"/>
                <a:gd name="T26" fmla="*/ 297 w 325"/>
                <a:gd name="T27" fmla="*/ 585 h 673"/>
                <a:gd name="T28" fmla="*/ 271 w 325"/>
                <a:gd name="T29" fmla="*/ 67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673">
                  <a:moveTo>
                    <a:pt x="271" y="672"/>
                  </a:moveTo>
                  <a:lnTo>
                    <a:pt x="9" y="261"/>
                  </a:lnTo>
                  <a:lnTo>
                    <a:pt x="9" y="261"/>
                  </a:lnTo>
                  <a:lnTo>
                    <a:pt x="0" y="235"/>
                  </a:lnTo>
                  <a:lnTo>
                    <a:pt x="0" y="201"/>
                  </a:lnTo>
                  <a:lnTo>
                    <a:pt x="18" y="174"/>
                  </a:lnTo>
                  <a:lnTo>
                    <a:pt x="44" y="148"/>
                  </a:lnTo>
                  <a:lnTo>
                    <a:pt x="306" y="0"/>
                  </a:lnTo>
                  <a:lnTo>
                    <a:pt x="306" y="0"/>
                  </a:lnTo>
                  <a:lnTo>
                    <a:pt x="315" y="78"/>
                  </a:lnTo>
                  <a:lnTo>
                    <a:pt x="324" y="261"/>
                  </a:lnTo>
                  <a:lnTo>
                    <a:pt x="324" y="366"/>
                  </a:lnTo>
                  <a:lnTo>
                    <a:pt x="315" y="480"/>
                  </a:lnTo>
                  <a:lnTo>
                    <a:pt x="297" y="585"/>
                  </a:lnTo>
                  <a:lnTo>
                    <a:pt x="271" y="672"/>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14" name="Freeform 514">
              <a:extLst>
                <a:ext uri="{FF2B5EF4-FFF2-40B4-BE49-F238E27FC236}">
                  <a16:creationId xmlns:a16="http://schemas.microsoft.com/office/drawing/2014/main" id="{F5DAC337-E23B-57B6-F06C-806AB9D16A43}"/>
                </a:ext>
              </a:extLst>
            </p:cNvPr>
            <p:cNvSpPr>
              <a:spLocks noChangeArrowheads="1"/>
            </p:cNvSpPr>
            <p:nvPr/>
          </p:nvSpPr>
          <p:spPr bwMode="auto">
            <a:xfrm>
              <a:off x="2278063" y="2063750"/>
              <a:ext cx="195262" cy="269875"/>
            </a:xfrm>
            <a:custGeom>
              <a:avLst/>
              <a:gdLst>
                <a:gd name="T0" fmla="*/ 480 w 542"/>
                <a:gd name="T1" fmla="*/ 25 h 751"/>
                <a:gd name="T2" fmla="*/ 480 w 542"/>
                <a:gd name="T3" fmla="*/ 25 h 751"/>
                <a:gd name="T4" fmla="*/ 507 w 542"/>
                <a:gd name="T5" fmla="*/ 43 h 751"/>
                <a:gd name="T6" fmla="*/ 524 w 542"/>
                <a:gd name="T7" fmla="*/ 69 h 751"/>
                <a:gd name="T8" fmla="*/ 533 w 542"/>
                <a:gd name="T9" fmla="*/ 96 h 751"/>
                <a:gd name="T10" fmla="*/ 541 w 542"/>
                <a:gd name="T11" fmla="*/ 121 h 751"/>
                <a:gd name="T12" fmla="*/ 541 w 542"/>
                <a:gd name="T13" fmla="*/ 121 h 751"/>
                <a:gd name="T14" fmla="*/ 541 w 542"/>
                <a:gd name="T15" fmla="*/ 157 h 751"/>
                <a:gd name="T16" fmla="*/ 524 w 542"/>
                <a:gd name="T17" fmla="*/ 192 h 751"/>
                <a:gd name="T18" fmla="*/ 489 w 542"/>
                <a:gd name="T19" fmla="*/ 226 h 751"/>
                <a:gd name="T20" fmla="*/ 446 w 542"/>
                <a:gd name="T21" fmla="*/ 261 h 751"/>
                <a:gd name="T22" fmla="*/ 446 w 542"/>
                <a:gd name="T23" fmla="*/ 261 h 751"/>
                <a:gd name="T24" fmla="*/ 402 w 542"/>
                <a:gd name="T25" fmla="*/ 287 h 751"/>
                <a:gd name="T26" fmla="*/ 384 w 542"/>
                <a:gd name="T27" fmla="*/ 313 h 751"/>
                <a:gd name="T28" fmla="*/ 384 w 542"/>
                <a:gd name="T29" fmla="*/ 340 h 751"/>
                <a:gd name="T30" fmla="*/ 393 w 542"/>
                <a:gd name="T31" fmla="*/ 375 h 751"/>
                <a:gd name="T32" fmla="*/ 419 w 542"/>
                <a:gd name="T33" fmla="*/ 445 h 751"/>
                <a:gd name="T34" fmla="*/ 428 w 542"/>
                <a:gd name="T35" fmla="*/ 470 h 751"/>
                <a:gd name="T36" fmla="*/ 419 w 542"/>
                <a:gd name="T37" fmla="*/ 506 h 751"/>
                <a:gd name="T38" fmla="*/ 419 w 542"/>
                <a:gd name="T39" fmla="*/ 506 h 751"/>
                <a:gd name="T40" fmla="*/ 393 w 542"/>
                <a:gd name="T41" fmla="*/ 541 h 751"/>
                <a:gd name="T42" fmla="*/ 375 w 542"/>
                <a:gd name="T43" fmla="*/ 557 h 751"/>
                <a:gd name="T44" fmla="*/ 332 w 542"/>
                <a:gd name="T45" fmla="*/ 593 h 751"/>
                <a:gd name="T46" fmla="*/ 314 w 542"/>
                <a:gd name="T47" fmla="*/ 610 h 751"/>
                <a:gd name="T48" fmla="*/ 306 w 542"/>
                <a:gd name="T49" fmla="*/ 628 h 751"/>
                <a:gd name="T50" fmla="*/ 314 w 542"/>
                <a:gd name="T51" fmla="*/ 646 h 751"/>
                <a:gd name="T52" fmla="*/ 332 w 542"/>
                <a:gd name="T53" fmla="*/ 680 h 751"/>
                <a:gd name="T54" fmla="*/ 332 w 542"/>
                <a:gd name="T55" fmla="*/ 680 h 751"/>
                <a:gd name="T56" fmla="*/ 358 w 542"/>
                <a:gd name="T57" fmla="*/ 707 h 751"/>
                <a:gd name="T58" fmla="*/ 358 w 542"/>
                <a:gd name="T59" fmla="*/ 733 h 751"/>
                <a:gd name="T60" fmla="*/ 358 w 542"/>
                <a:gd name="T61" fmla="*/ 750 h 751"/>
                <a:gd name="T62" fmla="*/ 341 w 542"/>
                <a:gd name="T63" fmla="*/ 750 h 751"/>
                <a:gd name="T64" fmla="*/ 314 w 542"/>
                <a:gd name="T65" fmla="*/ 750 h 751"/>
                <a:gd name="T66" fmla="*/ 279 w 542"/>
                <a:gd name="T67" fmla="*/ 750 h 751"/>
                <a:gd name="T68" fmla="*/ 175 w 542"/>
                <a:gd name="T69" fmla="*/ 715 h 751"/>
                <a:gd name="T70" fmla="*/ 175 w 542"/>
                <a:gd name="T71" fmla="*/ 715 h 751"/>
                <a:gd name="T72" fmla="*/ 122 w 542"/>
                <a:gd name="T73" fmla="*/ 689 h 751"/>
                <a:gd name="T74" fmla="*/ 79 w 542"/>
                <a:gd name="T75" fmla="*/ 662 h 751"/>
                <a:gd name="T76" fmla="*/ 35 w 542"/>
                <a:gd name="T77" fmla="*/ 637 h 751"/>
                <a:gd name="T78" fmla="*/ 18 w 542"/>
                <a:gd name="T79" fmla="*/ 610 h 751"/>
                <a:gd name="T80" fmla="*/ 0 w 542"/>
                <a:gd name="T81" fmla="*/ 575 h 751"/>
                <a:gd name="T82" fmla="*/ 9 w 542"/>
                <a:gd name="T83" fmla="*/ 550 h 751"/>
                <a:gd name="T84" fmla="*/ 26 w 542"/>
                <a:gd name="T85" fmla="*/ 514 h 751"/>
                <a:gd name="T86" fmla="*/ 62 w 542"/>
                <a:gd name="T87" fmla="*/ 488 h 751"/>
                <a:gd name="T88" fmla="*/ 62 w 542"/>
                <a:gd name="T89" fmla="*/ 488 h 751"/>
                <a:gd name="T90" fmla="*/ 96 w 542"/>
                <a:gd name="T91" fmla="*/ 454 h 751"/>
                <a:gd name="T92" fmla="*/ 122 w 542"/>
                <a:gd name="T93" fmla="*/ 418 h 751"/>
                <a:gd name="T94" fmla="*/ 131 w 542"/>
                <a:gd name="T95" fmla="*/ 375 h 751"/>
                <a:gd name="T96" fmla="*/ 140 w 542"/>
                <a:gd name="T97" fmla="*/ 331 h 751"/>
                <a:gd name="T98" fmla="*/ 140 w 542"/>
                <a:gd name="T99" fmla="*/ 244 h 751"/>
                <a:gd name="T100" fmla="*/ 149 w 542"/>
                <a:gd name="T101" fmla="*/ 148 h 751"/>
                <a:gd name="T102" fmla="*/ 149 w 542"/>
                <a:gd name="T103" fmla="*/ 148 h 751"/>
                <a:gd name="T104" fmla="*/ 158 w 542"/>
                <a:gd name="T105" fmla="*/ 112 h 751"/>
                <a:gd name="T106" fmla="*/ 183 w 542"/>
                <a:gd name="T107" fmla="*/ 78 h 751"/>
                <a:gd name="T108" fmla="*/ 218 w 542"/>
                <a:gd name="T109" fmla="*/ 43 h 751"/>
                <a:gd name="T110" fmla="*/ 263 w 542"/>
                <a:gd name="T111" fmla="*/ 16 h 751"/>
                <a:gd name="T112" fmla="*/ 314 w 542"/>
                <a:gd name="T113" fmla="*/ 0 h 751"/>
                <a:gd name="T114" fmla="*/ 366 w 542"/>
                <a:gd name="T115" fmla="*/ 0 h 751"/>
                <a:gd name="T116" fmla="*/ 428 w 542"/>
                <a:gd name="T117" fmla="*/ 0 h 751"/>
                <a:gd name="T118" fmla="*/ 480 w 542"/>
                <a:gd name="T119" fmla="*/ 25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2" h="751">
                  <a:moveTo>
                    <a:pt x="480" y="25"/>
                  </a:moveTo>
                  <a:lnTo>
                    <a:pt x="480" y="25"/>
                  </a:lnTo>
                  <a:lnTo>
                    <a:pt x="507" y="43"/>
                  </a:lnTo>
                  <a:lnTo>
                    <a:pt x="524" y="69"/>
                  </a:lnTo>
                  <a:lnTo>
                    <a:pt x="533" y="96"/>
                  </a:lnTo>
                  <a:lnTo>
                    <a:pt x="541" y="121"/>
                  </a:lnTo>
                  <a:lnTo>
                    <a:pt x="541" y="121"/>
                  </a:lnTo>
                  <a:lnTo>
                    <a:pt x="541" y="157"/>
                  </a:lnTo>
                  <a:lnTo>
                    <a:pt x="524" y="192"/>
                  </a:lnTo>
                  <a:lnTo>
                    <a:pt x="489" y="226"/>
                  </a:lnTo>
                  <a:lnTo>
                    <a:pt x="446" y="261"/>
                  </a:lnTo>
                  <a:lnTo>
                    <a:pt x="446" y="261"/>
                  </a:lnTo>
                  <a:lnTo>
                    <a:pt x="402" y="287"/>
                  </a:lnTo>
                  <a:lnTo>
                    <a:pt x="384" y="313"/>
                  </a:lnTo>
                  <a:lnTo>
                    <a:pt x="384" y="340"/>
                  </a:lnTo>
                  <a:lnTo>
                    <a:pt x="393" y="375"/>
                  </a:lnTo>
                  <a:lnTo>
                    <a:pt x="419" y="445"/>
                  </a:lnTo>
                  <a:lnTo>
                    <a:pt x="428" y="470"/>
                  </a:lnTo>
                  <a:lnTo>
                    <a:pt x="419" y="506"/>
                  </a:lnTo>
                  <a:lnTo>
                    <a:pt x="419" y="506"/>
                  </a:lnTo>
                  <a:lnTo>
                    <a:pt x="393" y="541"/>
                  </a:lnTo>
                  <a:lnTo>
                    <a:pt x="375" y="557"/>
                  </a:lnTo>
                  <a:lnTo>
                    <a:pt x="332" y="593"/>
                  </a:lnTo>
                  <a:lnTo>
                    <a:pt x="314" y="610"/>
                  </a:lnTo>
                  <a:lnTo>
                    <a:pt x="306" y="628"/>
                  </a:lnTo>
                  <a:lnTo>
                    <a:pt x="314" y="646"/>
                  </a:lnTo>
                  <a:lnTo>
                    <a:pt x="332" y="680"/>
                  </a:lnTo>
                  <a:lnTo>
                    <a:pt x="332" y="680"/>
                  </a:lnTo>
                  <a:lnTo>
                    <a:pt x="358" y="707"/>
                  </a:lnTo>
                  <a:lnTo>
                    <a:pt x="358" y="733"/>
                  </a:lnTo>
                  <a:lnTo>
                    <a:pt x="358" y="750"/>
                  </a:lnTo>
                  <a:lnTo>
                    <a:pt x="341" y="750"/>
                  </a:lnTo>
                  <a:lnTo>
                    <a:pt x="314" y="750"/>
                  </a:lnTo>
                  <a:lnTo>
                    <a:pt x="279" y="750"/>
                  </a:lnTo>
                  <a:lnTo>
                    <a:pt x="175" y="715"/>
                  </a:lnTo>
                  <a:lnTo>
                    <a:pt x="175" y="715"/>
                  </a:lnTo>
                  <a:lnTo>
                    <a:pt x="122" y="689"/>
                  </a:lnTo>
                  <a:lnTo>
                    <a:pt x="79" y="662"/>
                  </a:lnTo>
                  <a:lnTo>
                    <a:pt x="35" y="637"/>
                  </a:lnTo>
                  <a:lnTo>
                    <a:pt x="18" y="610"/>
                  </a:lnTo>
                  <a:lnTo>
                    <a:pt x="0" y="575"/>
                  </a:lnTo>
                  <a:lnTo>
                    <a:pt x="9" y="550"/>
                  </a:lnTo>
                  <a:lnTo>
                    <a:pt x="26" y="514"/>
                  </a:lnTo>
                  <a:lnTo>
                    <a:pt x="62" y="488"/>
                  </a:lnTo>
                  <a:lnTo>
                    <a:pt x="62" y="488"/>
                  </a:lnTo>
                  <a:lnTo>
                    <a:pt x="96" y="454"/>
                  </a:lnTo>
                  <a:lnTo>
                    <a:pt x="122" y="418"/>
                  </a:lnTo>
                  <a:lnTo>
                    <a:pt x="131" y="375"/>
                  </a:lnTo>
                  <a:lnTo>
                    <a:pt x="140" y="331"/>
                  </a:lnTo>
                  <a:lnTo>
                    <a:pt x="140" y="244"/>
                  </a:lnTo>
                  <a:lnTo>
                    <a:pt x="149" y="148"/>
                  </a:lnTo>
                  <a:lnTo>
                    <a:pt x="149" y="148"/>
                  </a:lnTo>
                  <a:lnTo>
                    <a:pt x="158" y="112"/>
                  </a:lnTo>
                  <a:lnTo>
                    <a:pt x="183" y="78"/>
                  </a:lnTo>
                  <a:lnTo>
                    <a:pt x="218" y="43"/>
                  </a:lnTo>
                  <a:lnTo>
                    <a:pt x="263" y="16"/>
                  </a:lnTo>
                  <a:lnTo>
                    <a:pt x="314" y="0"/>
                  </a:lnTo>
                  <a:lnTo>
                    <a:pt x="366" y="0"/>
                  </a:lnTo>
                  <a:lnTo>
                    <a:pt x="428" y="0"/>
                  </a:lnTo>
                  <a:lnTo>
                    <a:pt x="480" y="2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515" name="Picture 515">
              <a:extLst>
                <a:ext uri="{FF2B5EF4-FFF2-40B4-BE49-F238E27FC236}">
                  <a16:creationId xmlns:a16="http://schemas.microsoft.com/office/drawing/2014/main" id="{19003DD1-F348-615B-8B4A-5EAAD1C82871}"/>
                </a:ext>
              </a:extLst>
            </p:cNvPr>
            <p:cNvPicPr>
              <a:picLocks noChangeAspect="1" noChangeArrowheads="1"/>
            </p:cNvPicPr>
            <p:nvPr/>
          </p:nvPicPr>
          <p:blipFill>
            <a:blip r:embed="rId81">
              <a:extLst>
                <a:ext uri="{28A0092B-C50C-407E-A947-70E740481C1C}">
                  <a14:useLocalDpi xmlns:a14="http://schemas.microsoft.com/office/drawing/2010/main"/>
                </a:ext>
              </a:extLst>
            </a:blip>
            <a:srcRect/>
            <a:stretch>
              <a:fillRect/>
            </a:stretch>
          </p:blipFill>
          <p:spPr bwMode="auto">
            <a:xfrm>
              <a:off x="2278063" y="2811463"/>
              <a:ext cx="57150" cy="65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6" name="Freeform 516">
              <a:extLst>
                <a:ext uri="{FF2B5EF4-FFF2-40B4-BE49-F238E27FC236}">
                  <a16:creationId xmlns:a16="http://schemas.microsoft.com/office/drawing/2014/main" id="{3E858007-9E9E-BE3C-6732-65C507AF0FAA}"/>
                </a:ext>
              </a:extLst>
            </p:cNvPr>
            <p:cNvSpPr>
              <a:spLocks noChangeArrowheads="1"/>
            </p:cNvSpPr>
            <p:nvPr/>
          </p:nvSpPr>
          <p:spPr bwMode="auto">
            <a:xfrm>
              <a:off x="2232025" y="2836863"/>
              <a:ext cx="104775" cy="104775"/>
            </a:xfrm>
            <a:custGeom>
              <a:avLst/>
              <a:gdLst>
                <a:gd name="T0" fmla="*/ 8 w 289"/>
                <a:gd name="T1" fmla="*/ 122 h 289"/>
                <a:gd name="T2" fmla="*/ 8 w 289"/>
                <a:gd name="T3" fmla="*/ 122 h 289"/>
                <a:gd name="T4" fmla="*/ 8 w 289"/>
                <a:gd name="T5" fmla="*/ 96 h 289"/>
                <a:gd name="T6" fmla="*/ 26 w 289"/>
                <a:gd name="T7" fmla="*/ 69 h 289"/>
                <a:gd name="T8" fmla="*/ 43 w 289"/>
                <a:gd name="T9" fmla="*/ 43 h 289"/>
                <a:gd name="T10" fmla="*/ 60 w 289"/>
                <a:gd name="T11" fmla="*/ 26 h 289"/>
                <a:gd name="T12" fmla="*/ 87 w 289"/>
                <a:gd name="T13" fmla="*/ 17 h 289"/>
                <a:gd name="T14" fmla="*/ 113 w 289"/>
                <a:gd name="T15" fmla="*/ 9 h 289"/>
                <a:gd name="T16" fmla="*/ 139 w 289"/>
                <a:gd name="T17" fmla="*/ 0 h 289"/>
                <a:gd name="T18" fmla="*/ 165 w 289"/>
                <a:gd name="T19" fmla="*/ 0 h 289"/>
                <a:gd name="T20" fmla="*/ 165 w 289"/>
                <a:gd name="T21" fmla="*/ 0 h 289"/>
                <a:gd name="T22" fmla="*/ 192 w 289"/>
                <a:gd name="T23" fmla="*/ 9 h 289"/>
                <a:gd name="T24" fmla="*/ 217 w 289"/>
                <a:gd name="T25" fmla="*/ 26 h 289"/>
                <a:gd name="T26" fmla="*/ 235 w 289"/>
                <a:gd name="T27" fmla="*/ 43 h 289"/>
                <a:gd name="T28" fmla="*/ 261 w 289"/>
                <a:gd name="T29" fmla="*/ 61 h 289"/>
                <a:gd name="T30" fmla="*/ 270 w 289"/>
                <a:gd name="T31" fmla="*/ 87 h 289"/>
                <a:gd name="T32" fmla="*/ 279 w 289"/>
                <a:gd name="T33" fmla="*/ 114 h 289"/>
                <a:gd name="T34" fmla="*/ 288 w 289"/>
                <a:gd name="T35" fmla="*/ 139 h 289"/>
                <a:gd name="T36" fmla="*/ 279 w 289"/>
                <a:gd name="T37" fmla="*/ 166 h 289"/>
                <a:gd name="T38" fmla="*/ 279 w 289"/>
                <a:gd name="T39" fmla="*/ 166 h 289"/>
                <a:gd name="T40" fmla="*/ 279 w 289"/>
                <a:gd name="T41" fmla="*/ 192 h 289"/>
                <a:gd name="T42" fmla="*/ 261 w 289"/>
                <a:gd name="T43" fmla="*/ 217 h 289"/>
                <a:gd name="T44" fmla="*/ 244 w 289"/>
                <a:gd name="T45" fmla="*/ 235 h 289"/>
                <a:gd name="T46" fmla="*/ 226 w 289"/>
                <a:gd name="T47" fmla="*/ 253 h 289"/>
                <a:gd name="T48" fmla="*/ 200 w 289"/>
                <a:gd name="T49" fmla="*/ 270 h 289"/>
                <a:gd name="T50" fmla="*/ 174 w 289"/>
                <a:gd name="T51" fmla="*/ 279 h 289"/>
                <a:gd name="T52" fmla="*/ 148 w 289"/>
                <a:gd name="T53" fmla="*/ 288 h 289"/>
                <a:gd name="T54" fmla="*/ 122 w 289"/>
                <a:gd name="T55" fmla="*/ 279 h 289"/>
                <a:gd name="T56" fmla="*/ 122 w 289"/>
                <a:gd name="T57" fmla="*/ 279 h 289"/>
                <a:gd name="T58" fmla="*/ 96 w 289"/>
                <a:gd name="T59" fmla="*/ 279 h 289"/>
                <a:gd name="T60" fmla="*/ 69 w 289"/>
                <a:gd name="T61" fmla="*/ 262 h 289"/>
                <a:gd name="T62" fmla="*/ 43 w 289"/>
                <a:gd name="T63" fmla="*/ 244 h 289"/>
                <a:gd name="T64" fmla="*/ 26 w 289"/>
                <a:gd name="T65" fmla="*/ 226 h 289"/>
                <a:gd name="T66" fmla="*/ 17 w 289"/>
                <a:gd name="T67" fmla="*/ 201 h 289"/>
                <a:gd name="T68" fmla="*/ 8 w 289"/>
                <a:gd name="T69" fmla="*/ 174 h 289"/>
                <a:gd name="T70" fmla="*/ 0 w 289"/>
                <a:gd name="T71" fmla="*/ 148 h 289"/>
                <a:gd name="T72" fmla="*/ 8 w 289"/>
                <a:gd name="T73" fmla="*/ 122 h 289"/>
                <a:gd name="T74" fmla="*/ 26 w 289"/>
                <a:gd name="T75" fmla="*/ 122 h 289"/>
                <a:gd name="T76" fmla="*/ 26 w 289"/>
                <a:gd name="T77" fmla="*/ 122 h 289"/>
                <a:gd name="T78" fmla="*/ 26 w 289"/>
                <a:gd name="T79" fmla="*/ 174 h 289"/>
                <a:gd name="T80" fmla="*/ 43 w 289"/>
                <a:gd name="T81" fmla="*/ 210 h 289"/>
                <a:gd name="T82" fmla="*/ 78 w 289"/>
                <a:gd name="T83" fmla="*/ 244 h 289"/>
                <a:gd name="T84" fmla="*/ 122 w 289"/>
                <a:gd name="T85" fmla="*/ 262 h 289"/>
                <a:gd name="T86" fmla="*/ 122 w 289"/>
                <a:gd name="T87" fmla="*/ 262 h 289"/>
                <a:gd name="T88" fmla="*/ 174 w 289"/>
                <a:gd name="T89" fmla="*/ 262 h 289"/>
                <a:gd name="T90" fmla="*/ 217 w 289"/>
                <a:gd name="T91" fmla="*/ 235 h 289"/>
                <a:gd name="T92" fmla="*/ 244 w 289"/>
                <a:gd name="T93" fmla="*/ 210 h 289"/>
                <a:gd name="T94" fmla="*/ 261 w 289"/>
                <a:gd name="T95" fmla="*/ 166 h 289"/>
                <a:gd name="T96" fmla="*/ 261 w 289"/>
                <a:gd name="T97" fmla="*/ 166 h 289"/>
                <a:gd name="T98" fmla="*/ 261 w 289"/>
                <a:gd name="T99" fmla="*/ 114 h 289"/>
                <a:gd name="T100" fmla="*/ 244 w 289"/>
                <a:gd name="T101" fmla="*/ 69 h 289"/>
                <a:gd name="T102" fmla="*/ 209 w 289"/>
                <a:gd name="T103" fmla="*/ 43 h 289"/>
                <a:gd name="T104" fmla="*/ 165 w 289"/>
                <a:gd name="T105" fmla="*/ 26 h 289"/>
                <a:gd name="T106" fmla="*/ 165 w 289"/>
                <a:gd name="T107" fmla="*/ 26 h 289"/>
                <a:gd name="T108" fmla="*/ 113 w 289"/>
                <a:gd name="T109" fmla="*/ 26 h 289"/>
                <a:gd name="T110" fmla="*/ 69 w 289"/>
                <a:gd name="T111" fmla="*/ 43 h 289"/>
                <a:gd name="T112" fmla="*/ 43 w 289"/>
                <a:gd name="T113" fmla="*/ 78 h 289"/>
                <a:gd name="T114" fmla="*/ 26 w 289"/>
                <a:gd name="T115" fmla="*/ 12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9" h="289">
                  <a:moveTo>
                    <a:pt x="8" y="122"/>
                  </a:moveTo>
                  <a:lnTo>
                    <a:pt x="8" y="122"/>
                  </a:lnTo>
                  <a:lnTo>
                    <a:pt x="8" y="96"/>
                  </a:lnTo>
                  <a:lnTo>
                    <a:pt x="26" y="69"/>
                  </a:lnTo>
                  <a:lnTo>
                    <a:pt x="43" y="43"/>
                  </a:lnTo>
                  <a:lnTo>
                    <a:pt x="60" y="26"/>
                  </a:lnTo>
                  <a:lnTo>
                    <a:pt x="87" y="17"/>
                  </a:lnTo>
                  <a:lnTo>
                    <a:pt x="113" y="9"/>
                  </a:lnTo>
                  <a:lnTo>
                    <a:pt x="139" y="0"/>
                  </a:lnTo>
                  <a:lnTo>
                    <a:pt x="165" y="0"/>
                  </a:lnTo>
                  <a:lnTo>
                    <a:pt x="165" y="0"/>
                  </a:lnTo>
                  <a:lnTo>
                    <a:pt x="192" y="9"/>
                  </a:lnTo>
                  <a:lnTo>
                    <a:pt x="217" y="26"/>
                  </a:lnTo>
                  <a:lnTo>
                    <a:pt x="235" y="43"/>
                  </a:lnTo>
                  <a:lnTo>
                    <a:pt x="261" y="61"/>
                  </a:lnTo>
                  <a:lnTo>
                    <a:pt x="270" y="87"/>
                  </a:lnTo>
                  <a:lnTo>
                    <a:pt x="279" y="114"/>
                  </a:lnTo>
                  <a:lnTo>
                    <a:pt x="288" y="139"/>
                  </a:lnTo>
                  <a:lnTo>
                    <a:pt x="279" y="166"/>
                  </a:lnTo>
                  <a:lnTo>
                    <a:pt x="279" y="166"/>
                  </a:lnTo>
                  <a:lnTo>
                    <a:pt x="279" y="192"/>
                  </a:lnTo>
                  <a:lnTo>
                    <a:pt x="261" y="217"/>
                  </a:lnTo>
                  <a:lnTo>
                    <a:pt x="244" y="235"/>
                  </a:lnTo>
                  <a:lnTo>
                    <a:pt x="226" y="253"/>
                  </a:lnTo>
                  <a:lnTo>
                    <a:pt x="200" y="270"/>
                  </a:lnTo>
                  <a:lnTo>
                    <a:pt x="174" y="279"/>
                  </a:lnTo>
                  <a:lnTo>
                    <a:pt x="148" y="288"/>
                  </a:lnTo>
                  <a:lnTo>
                    <a:pt x="122" y="279"/>
                  </a:lnTo>
                  <a:lnTo>
                    <a:pt x="122" y="279"/>
                  </a:lnTo>
                  <a:lnTo>
                    <a:pt x="96" y="279"/>
                  </a:lnTo>
                  <a:lnTo>
                    <a:pt x="69" y="262"/>
                  </a:lnTo>
                  <a:lnTo>
                    <a:pt x="43" y="244"/>
                  </a:lnTo>
                  <a:lnTo>
                    <a:pt x="26" y="226"/>
                  </a:lnTo>
                  <a:lnTo>
                    <a:pt x="17" y="201"/>
                  </a:lnTo>
                  <a:lnTo>
                    <a:pt x="8" y="174"/>
                  </a:lnTo>
                  <a:lnTo>
                    <a:pt x="0" y="148"/>
                  </a:lnTo>
                  <a:lnTo>
                    <a:pt x="8" y="122"/>
                  </a:lnTo>
                  <a:close/>
                  <a:moveTo>
                    <a:pt x="26" y="122"/>
                  </a:moveTo>
                  <a:lnTo>
                    <a:pt x="26" y="122"/>
                  </a:lnTo>
                  <a:lnTo>
                    <a:pt x="26" y="174"/>
                  </a:lnTo>
                  <a:lnTo>
                    <a:pt x="43" y="210"/>
                  </a:lnTo>
                  <a:lnTo>
                    <a:pt x="78" y="244"/>
                  </a:lnTo>
                  <a:lnTo>
                    <a:pt x="122" y="262"/>
                  </a:lnTo>
                  <a:lnTo>
                    <a:pt x="122" y="262"/>
                  </a:lnTo>
                  <a:lnTo>
                    <a:pt x="174" y="262"/>
                  </a:lnTo>
                  <a:lnTo>
                    <a:pt x="217" y="235"/>
                  </a:lnTo>
                  <a:lnTo>
                    <a:pt x="244" y="210"/>
                  </a:lnTo>
                  <a:lnTo>
                    <a:pt x="261" y="166"/>
                  </a:lnTo>
                  <a:lnTo>
                    <a:pt x="261" y="166"/>
                  </a:lnTo>
                  <a:lnTo>
                    <a:pt x="261" y="114"/>
                  </a:lnTo>
                  <a:lnTo>
                    <a:pt x="244" y="69"/>
                  </a:lnTo>
                  <a:lnTo>
                    <a:pt x="209" y="43"/>
                  </a:lnTo>
                  <a:lnTo>
                    <a:pt x="165" y="26"/>
                  </a:lnTo>
                  <a:lnTo>
                    <a:pt x="165" y="26"/>
                  </a:lnTo>
                  <a:lnTo>
                    <a:pt x="113" y="26"/>
                  </a:lnTo>
                  <a:lnTo>
                    <a:pt x="69" y="43"/>
                  </a:lnTo>
                  <a:lnTo>
                    <a:pt x="43" y="78"/>
                  </a:lnTo>
                  <a:lnTo>
                    <a:pt x="26" y="122"/>
                  </a:lnTo>
                  <a:close/>
                </a:path>
              </a:pathLst>
            </a:custGeom>
            <a:solidFill>
              <a:srgbClr val="003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17" name="Freeform 517">
              <a:extLst>
                <a:ext uri="{FF2B5EF4-FFF2-40B4-BE49-F238E27FC236}">
                  <a16:creationId xmlns:a16="http://schemas.microsoft.com/office/drawing/2014/main" id="{3FAEA2B9-6B91-4B51-8E36-65B8541CBD8E}"/>
                </a:ext>
              </a:extLst>
            </p:cNvPr>
            <p:cNvSpPr>
              <a:spLocks noChangeArrowheads="1"/>
            </p:cNvSpPr>
            <p:nvPr/>
          </p:nvSpPr>
          <p:spPr bwMode="auto">
            <a:xfrm>
              <a:off x="2139950" y="2862263"/>
              <a:ext cx="257175" cy="223837"/>
            </a:xfrm>
            <a:custGeom>
              <a:avLst/>
              <a:gdLst>
                <a:gd name="T0" fmla="*/ 43 w 716"/>
                <a:gd name="T1" fmla="*/ 533 h 621"/>
                <a:gd name="T2" fmla="*/ 593 w 716"/>
                <a:gd name="T3" fmla="*/ 620 h 621"/>
                <a:gd name="T4" fmla="*/ 593 w 716"/>
                <a:gd name="T5" fmla="*/ 620 h 621"/>
                <a:gd name="T6" fmla="*/ 610 w 716"/>
                <a:gd name="T7" fmla="*/ 620 h 621"/>
                <a:gd name="T8" fmla="*/ 628 w 716"/>
                <a:gd name="T9" fmla="*/ 611 h 621"/>
                <a:gd name="T10" fmla="*/ 637 w 716"/>
                <a:gd name="T11" fmla="*/ 602 h 621"/>
                <a:gd name="T12" fmla="*/ 646 w 716"/>
                <a:gd name="T13" fmla="*/ 586 h 621"/>
                <a:gd name="T14" fmla="*/ 715 w 716"/>
                <a:gd name="T15" fmla="*/ 141 h 621"/>
                <a:gd name="T16" fmla="*/ 715 w 716"/>
                <a:gd name="T17" fmla="*/ 141 h 621"/>
                <a:gd name="T18" fmla="*/ 715 w 716"/>
                <a:gd name="T19" fmla="*/ 123 h 621"/>
                <a:gd name="T20" fmla="*/ 706 w 716"/>
                <a:gd name="T21" fmla="*/ 105 h 621"/>
                <a:gd name="T22" fmla="*/ 697 w 716"/>
                <a:gd name="T23" fmla="*/ 97 h 621"/>
                <a:gd name="T24" fmla="*/ 680 w 716"/>
                <a:gd name="T25" fmla="*/ 88 h 621"/>
                <a:gd name="T26" fmla="*/ 121 w 716"/>
                <a:gd name="T27" fmla="*/ 0 h 621"/>
                <a:gd name="T28" fmla="*/ 121 w 716"/>
                <a:gd name="T29" fmla="*/ 0 h 621"/>
                <a:gd name="T30" fmla="*/ 105 w 716"/>
                <a:gd name="T31" fmla="*/ 0 h 621"/>
                <a:gd name="T32" fmla="*/ 96 w 716"/>
                <a:gd name="T33" fmla="*/ 9 h 621"/>
                <a:gd name="T34" fmla="*/ 78 w 716"/>
                <a:gd name="T35" fmla="*/ 27 h 621"/>
                <a:gd name="T36" fmla="*/ 78 w 716"/>
                <a:gd name="T37" fmla="*/ 36 h 621"/>
                <a:gd name="T38" fmla="*/ 0 w 716"/>
                <a:gd name="T39" fmla="*/ 490 h 621"/>
                <a:gd name="T40" fmla="*/ 0 w 716"/>
                <a:gd name="T41" fmla="*/ 490 h 621"/>
                <a:gd name="T42" fmla="*/ 9 w 716"/>
                <a:gd name="T43" fmla="*/ 506 h 621"/>
                <a:gd name="T44" fmla="*/ 9 w 716"/>
                <a:gd name="T45" fmla="*/ 515 h 621"/>
                <a:gd name="T46" fmla="*/ 25 w 716"/>
                <a:gd name="T47" fmla="*/ 533 h 621"/>
                <a:gd name="T48" fmla="*/ 43 w 716"/>
                <a:gd name="T49" fmla="*/ 53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6" h="621">
                  <a:moveTo>
                    <a:pt x="43" y="533"/>
                  </a:moveTo>
                  <a:lnTo>
                    <a:pt x="593" y="620"/>
                  </a:lnTo>
                  <a:lnTo>
                    <a:pt x="593" y="620"/>
                  </a:lnTo>
                  <a:lnTo>
                    <a:pt x="610" y="620"/>
                  </a:lnTo>
                  <a:lnTo>
                    <a:pt x="628" y="611"/>
                  </a:lnTo>
                  <a:lnTo>
                    <a:pt x="637" y="602"/>
                  </a:lnTo>
                  <a:lnTo>
                    <a:pt x="646" y="586"/>
                  </a:lnTo>
                  <a:lnTo>
                    <a:pt x="715" y="141"/>
                  </a:lnTo>
                  <a:lnTo>
                    <a:pt x="715" y="141"/>
                  </a:lnTo>
                  <a:lnTo>
                    <a:pt x="715" y="123"/>
                  </a:lnTo>
                  <a:lnTo>
                    <a:pt x="706" y="105"/>
                  </a:lnTo>
                  <a:lnTo>
                    <a:pt x="697" y="97"/>
                  </a:lnTo>
                  <a:lnTo>
                    <a:pt x="680" y="88"/>
                  </a:lnTo>
                  <a:lnTo>
                    <a:pt x="121" y="0"/>
                  </a:lnTo>
                  <a:lnTo>
                    <a:pt x="121" y="0"/>
                  </a:lnTo>
                  <a:lnTo>
                    <a:pt x="105" y="0"/>
                  </a:lnTo>
                  <a:lnTo>
                    <a:pt x="96" y="9"/>
                  </a:lnTo>
                  <a:lnTo>
                    <a:pt x="78" y="27"/>
                  </a:lnTo>
                  <a:lnTo>
                    <a:pt x="78" y="36"/>
                  </a:lnTo>
                  <a:lnTo>
                    <a:pt x="0" y="490"/>
                  </a:lnTo>
                  <a:lnTo>
                    <a:pt x="0" y="490"/>
                  </a:lnTo>
                  <a:lnTo>
                    <a:pt x="9" y="506"/>
                  </a:lnTo>
                  <a:lnTo>
                    <a:pt x="9" y="515"/>
                  </a:lnTo>
                  <a:lnTo>
                    <a:pt x="25" y="533"/>
                  </a:lnTo>
                  <a:lnTo>
                    <a:pt x="43" y="533"/>
                  </a:lnTo>
                </a:path>
              </a:pathLst>
            </a:custGeom>
            <a:solidFill>
              <a:srgbClr val="003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18" name="Freeform 518">
              <a:extLst>
                <a:ext uri="{FF2B5EF4-FFF2-40B4-BE49-F238E27FC236}">
                  <a16:creationId xmlns:a16="http://schemas.microsoft.com/office/drawing/2014/main" id="{E4C400F5-9BEB-23AD-82FC-C9B29CF04008}"/>
                </a:ext>
              </a:extLst>
            </p:cNvPr>
            <p:cNvSpPr>
              <a:spLocks noChangeArrowheads="1"/>
            </p:cNvSpPr>
            <p:nvPr/>
          </p:nvSpPr>
          <p:spPr bwMode="auto">
            <a:xfrm>
              <a:off x="2155825" y="2862263"/>
              <a:ext cx="242888" cy="128587"/>
            </a:xfrm>
            <a:custGeom>
              <a:avLst/>
              <a:gdLst>
                <a:gd name="T0" fmla="*/ 35 w 673"/>
                <a:gd name="T1" fmla="*/ 271 h 359"/>
                <a:gd name="T2" fmla="*/ 594 w 673"/>
                <a:gd name="T3" fmla="*/ 358 h 359"/>
                <a:gd name="T4" fmla="*/ 594 w 673"/>
                <a:gd name="T5" fmla="*/ 358 h 359"/>
                <a:gd name="T6" fmla="*/ 610 w 673"/>
                <a:gd name="T7" fmla="*/ 358 h 359"/>
                <a:gd name="T8" fmla="*/ 628 w 673"/>
                <a:gd name="T9" fmla="*/ 349 h 359"/>
                <a:gd name="T10" fmla="*/ 637 w 673"/>
                <a:gd name="T11" fmla="*/ 341 h 359"/>
                <a:gd name="T12" fmla="*/ 646 w 673"/>
                <a:gd name="T13" fmla="*/ 324 h 359"/>
                <a:gd name="T14" fmla="*/ 672 w 673"/>
                <a:gd name="T15" fmla="*/ 141 h 359"/>
                <a:gd name="T16" fmla="*/ 672 w 673"/>
                <a:gd name="T17" fmla="*/ 141 h 359"/>
                <a:gd name="T18" fmla="*/ 672 w 673"/>
                <a:gd name="T19" fmla="*/ 123 h 359"/>
                <a:gd name="T20" fmla="*/ 663 w 673"/>
                <a:gd name="T21" fmla="*/ 105 h 359"/>
                <a:gd name="T22" fmla="*/ 654 w 673"/>
                <a:gd name="T23" fmla="*/ 97 h 359"/>
                <a:gd name="T24" fmla="*/ 637 w 673"/>
                <a:gd name="T25" fmla="*/ 88 h 359"/>
                <a:gd name="T26" fmla="*/ 78 w 673"/>
                <a:gd name="T27" fmla="*/ 0 h 359"/>
                <a:gd name="T28" fmla="*/ 78 w 673"/>
                <a:gd name="T29" fmla="*/ 0 h 359"/>
                <a:gd name="T30" fmla="*/ 62 w 673"/>
                <a:gd name="T31" fmla="*/ 0 h 359"/>
                <a:gd name="T32" fmla="*/ 53 w 673"/>
                <a:gd name="T33" fmla="*/ 9 h 359"/>
                <a:gd name="T34" fmla="*/ 35 w 673"/>
                <a:gd name="T35" fmla="*/ 27 h 359"/>
                <a:gd name="T36" fmla="*/ 35 w 673"/>
                <a:gd name="T37" fmla="*/ 36 h 359"/>
                <a:gd name="T38" fmla="*/ 0 w 673"/>
                <a:gd name="T39" fmla="*/ 219 h 359"/>
                <a:gd name="T40" fmla="*/ 0 w 673"/>
                <a:gd name="T41" fmla="*/ 219 h 359"/>
                <a:gd name="T42" fmla="*/ 0 w 673"/>
                <a:gd name="T43" fmla="*/ 236 h 359"/>
                <a:gd name="T44" fmla="*/ 9 w 673"/>
                <a:gd name="T45" fmla="*/ 253 h 359"/>
                <a:gd name="T46" fmla="*/ 26 w 673"/>
                <a:gd name="T47" fmla="*/ 262 h 359"/>
                <a:gd name="T48" fmla="*/ 35 w 673"/>
                <a:gd name="T49"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3" h="359">
                  <a:moveTo>
                    <a:pt x="35" y="271"/>
                  </a:moveTo>
                  <a:lnTo>
                    <a:pt x="594" y="358"/>
                  </a:lnTo>
                  <a:lnTo>
                    <a:pt x="594" y="358"/>
                  </a:lnTo>
                  <a:lnTo>
                    <a:pt x="610" y="358"/>
                  </a:lnTo>
                  <a:lnTo>
                    <a:pt x="628" y="349"/>
                  </a:lnTo>
                  <a:lnTo>
                    <a:pt x="637" y="341"/>
                  </a:lnTo>
                  <a:lnTo>
                    <a:pt x="646" y="324"/>
                  </a:lnTo>
                  <a:lnTo>
                    <a:pt x="672" y="141"/>
                  </a:lnTo>
                  <a:lnTo>
                    <a:pt x="672" y="141"/>
                  </a:lnTo>
                  <a:lnTo>
                    <a:pt x="672" y="123"/>
                  </a:lnTo>
                  <a:lnTo>
                    <a:pt x="663" y="105"/>
                  </a:lnTo>
                  <a:lnTo>
                    <a:pt x="654" y="97"/>
                  </a:lnTo>
                  <a:lnTo>
                    <a:pt x="637" y="88"/>
                  </a:lnTo>
                  <a:lnTo>
                    <a:pt x="78" y="0"/>
                  </a:lnTo>
                  <a:lnTo>
                    <a:pt x="78" y="0"/>
                  </a:lnTo>
                  <a:lnTo>
                    <a:pt x="62" y="0"/>
                  </a:lnTo>
                  <a:lnTo>
                    <a:pt x="53" y="9"/>
                  </a:lnTo>
                  <a:lnTo>
                    <a:pt x="35" y="27"/>
                  </a:lnTo>
                  <a:lnTo>
                    <a:pt x="35" y="36"/>
                  </a:lnTo>
                  <a:lnTo>
                    <a:pt x="0" y="219"/>
                  </a:lnTo>
                  <a:lnTo>
                    <a:pt x="0" y="219"/>
                  </a:lnTo>
                  <a:lnTo>
                    <a:pt x="0" y="236"/>
                  </a:lnTo>
                  <a:lnTo>
                    <a:pt x="9" y="253"/>
                  </a:lnTo>
                  <a:lnTo>
                    <a:pt x="26" y="262"/>
                  </a:lnTo>
                  <a:lnTo>
                    <a:pt x="35" y="271"/>
                  </a:lnTo>
                </a:path>
              </a:pathLst>
            </a:custGeom>
            <a:solidFill>
              <a:srgbClr val="0116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19" name="Freeform 519">
              <a:extLst>
                <a:ext uri="{FF2B5EF4-FFF2-40B4-BE49-F238E27FC236}">
                  <a16:creationId xmlns:a16="http://schemas.microsoft.com/office/drawing/2014/main" id="{6B8C405E-B2C4-E5D2-A692-3A6CA3A0EBA6}"/>
                </a:ext>
              </a:extLst>
            </p:cNvPr>
            <p:cNvSpPr>
              <a:spLocks noChangeArrowheads="1"/>
            </p:cNvSpPr>
            <p:nvPr/>
          </p:nvSpPr>
          <p:spPr bwMode="auto">
            <a:xfrm>
              <a:off x="2155825" y="2862263"/>
              <a:ext cx="242888" cy="125412"/>
            </a:xfrm>
            <a:custGeom>
              <a:avLst/>
              <a:gdLst>
                <a:gd name="T0" fmla="*/ 44 w 673"/>
                <a:gd name="T1" fmla="*/ 262 h 350"/>
                <a:gd name="T2" fmla="*/ 594 w 673"/>
                <a:gd name="T3" fmla="*/ 349 h 350"/>
                <a:gd name="T4" fmla="*/ 594 w 673"/>
                <a:gd name="T5" fmla="*/ 349 h 350"/>
                <a:gd name="T6" fmla="*/ 610 w 673"/>
                <a:gd name="T7" fmla="*/ 349 h 350"/>
                <a:gd name="T8" fmla="*/ 628 w 673"/>
                <a:gd name="T9" fmla="*/ 341 h 350"/>
                <a:gd name="T10" fmla="*/ 637 w 673"/>
                <a:gd name="T11" fmla="*/ 324 h 350"/>
                <a:gd name="T12" fmla="*/ 646 w 673"/>
                <a:gd name="T13" fmla="*/ 315 h 350"/>
                <a:gd name="T14" fmla="*/ 672 w 673"/>
                <a:gd name="T15" fmla="*/ 141 h 350"/>
                <a:gd name="T16" fmla="*/ 672 w 673"/>
                <a:gd name="T17" fmla="*/ 141 h 350"/>
                <a:gd name="T18" fmla="*/ 672 w 673"/>
                <a:gd name="T19" fmla="*/ 123 h 350"/>
                <a:gd name="T20" fmla="*/ 663 w 673"/>
                <a:gd name="T21" fmla="*/ 105 h 350"/>
                <a:gd name="T22" fmla="*/ 654 w 673"/>
                <a:gd name="T23" fmla="*/ 97 h 350"/>
                <a:gd name="T24" fmla="*/ 637 w 673"/>
                <a:gd name="T25" fmla="*/ 88 h 350"/>
                <a:gd name="T26" fmla="*/ 78 w 673"/>
                <a:gd name="T27" fmla="*/ 0 h 350"/>
                <a:gd name="T28" fmla="*/ 78 w 673"/>
                <a:gd name="T29" fmla="*/ 0 h 350"/>
                <a:gd name="T30" fmla="*/ 62 w 673"/>
                <a:gd name="T31" fmla="*/ 0 h 350"/>
                <a:gd name="T32" fmla="*/ 53 w 673"/>
                <a:gd name="T33" fmla="*/ 9 h 350"/>
                <a:gd name="T34" fmla="*/ 35 w 673"/>
                <a:gd name="T35" fmla="*/ 27 h 350"/>
                <a:gd name="T36" fmla="*/ 35 w 673"/>
                <a:gd name="T37" fmla="*/ 36 h 350"/>
                <a:gd name="T38" fmla="*/ 0 w 673"/>
                <a:gd name="T39" fmla="*/ 210 h 350"/>
                <a:gd name="T40" fmla="*/ 0 w 673"/>
                <a:gd name="T41" fmla="*/ 210 h 350"/>
                <a:gd name="T42" fmla="*/ 9 w 673"/>
                <a:gd name="T43" fmla="*/ 228 h 350"/>
                <a:gd name="T44" fmla="*/ 9 w 673"/>
                <a:gd name="T45" fmla="*/ 245 h 350"/>
                <a:gd name="T46" fmla="*/ 26 w 673"/>
                <a:gd name="T47" fmla="*/ 253 h 350"/>
                <a:gd name="T48" fmla="*/ 44 w 673"/>
                <a:gd name="T49" fmla="*/ 26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3" h="350">
                  <a:moveTo>
                    <a:pt x="44" y="262"/>
                  </a:moveTo>
                  <a:lnTo>
                    <a:pt x="594" y="349"/>
                  </a:lnTo>
                  <a:lnTo>
                    <a:pt x="594" y="349"/>
                  </a:lnTo>
                  <a:lnTo>
                    <a:pt x="610" y="349"/>
                  </a:lnTo>
                  <a:lnTo>
                    <a:pt x="628" y="341"/>
                  </a:lnTo>
                  <a:lnTo>
                    <a:pt x="637" y="324"/>
                  </a:lnTo>
                  <a:lnTo>
                    <a:pt x="646" y="315"/>
                  </a:lnTo>
                  <a:lnTo>
                    <a:pt x="672" y="141"/>
                  </a:lnTo>
                  <a:lnTo>
                    <a:pt x="672" y="141"/>
                  </a:lnTo>
                  <a:lnTo>
                    <a:pt x="672" y="123"/>
                  </a:lnTo>
                  <a:lnTo>
                    <a:pt x="663" y="105"/>
                  </a:lnTo>
                  <a:lnTo>
                    <a:pt x="654" y="97"/>
                  </a:lnTo>
                  <a:lnTo>
                    <a:pt x="637" y="88"/>
                  </a:lnTo>
                  <a:lnTo>
                    <a:pt x="78" y="0"/>
                  </a:lnTo>
                  <a:lnTo>
                    <a:pt x="78" y="0"/>
                  </a:lnTo>
                  <a:lnTo>
                    <a:pt x="62" y="0"/>
                  </a:lnTo>
                  <a:lnTo>
                    <a:pt x="53" y="9"/>
                  </a:lnTo>
                  <a:lnTo>
                    <a:pt x="35" y="27"/>
                  </a:lnTo>
                  <a:lnTo>
                    <a:pt x="35" y="36"/>
                  </a:lnTo>
                  <a:lnTo>
                    <a:pt x="0" y="210"/>
                  </a:lnTo>
                  <a:lnTo>
                    <a:pt x="0" y="210"/>
                  </a:lnTo>
                  <a:lnTo>
                    <a:pt x="9" y="228"/>
                  </a:lnTo>
                  <a:lnTo>
                    <a:pt x="9" y="245"/>
                  </a:lnTo>
                  <a:lnTo>
                    <a:pt x="26" y="253"/>
                  </a:lnTo>
                  <a:lnTo>
                    <a:pt x="44" y="262"/>
                  </a:lnTo>
                </a:path>
              </a:pathLst>
            </a:custGeom>
            <a:solidFill>
              <a:srgbClr val="003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0" name="Freeform 520">
              <a:extLst>
                <a:ext uri="{FF2B5EF4-FFF2-40B4-BE49-F238E27FC236}">
                  <a16:creationId xmlns:a16="http://schemas.microsoft.com/office/drawing/2014/main" id="{017F1F90-1713-7376-B3D6-58FF0C9C42F6}"/>
                </a:ext>
              </a:extLst>
            </p:cNvPr>
            <p:cNvSpPr>
              <a:spLocks noChangeArrowheads="1"/>
            </p:cNvSpPr>
            <p:nvPr/>
          </p:nvSpPr>
          <p:spPr bwMode="auto">
            <a:xfrm>
              <a:off x="2249488" y="2959100"/>
              <a:ext cx="38100" cy="28575"/>
            </a:xfrm>
            <a:custGeom>
              <a:avLst/>
              <a:gdLst>
                <a:gd name="T0" fmla="*/ 18 w 106"/>
                <a:gd name="T1" fmla="*/ 61 h 79"/>
                <a:gd name="T2" fmla="*/ 88 w 106"/>
                <a:gd name="T3" fmla="*/ 78 h 79"/>
                <a:gd name="T4" fmla="*/ 88 w 106"/>
                <a:gd name="T5" fmla="*/ 78 h 79"/>
                <a:gd name="T6" fmla="*/ 97 w 106"/>
                <a:gd name="T7" fmla="*/ 70 h 79"/>
                <a:gd name="T8" fmla="*/ 105 w 106"/>
                <a:gd name="T9" fmla="*/ 61 h 79"/>
                <a:gd name="T10" fmla="*/ 105 w 106"/>
                <a:gd name="T11" fmla="*/ 27 h 79"/>
                <a:gd name="T12" fmla="*/ 105 w 106"/>
                <a:gd name="T13" fmla="*/ 27 h 79"/>
                <a:gd name="T14" fmla="*/ 105 w 106"/>
                <a:gd name="T15" fmla="*/ 18 h 79"/>
                <a:gd name="T16" fmla="*/ 97 w 106"/>
                <a:gd name="T17" fmla="*/ 9 h 79"/>
                <a:gd name="T18" fmla="*/ 27 w 106"/>
                <a:gd name="T19" fmla="*/ 0 h 79"/>
                <a:gd name="T20" fmla="*/ 27 w 106"/>
                <a:gd name="T21" fmla="*/ 0 h 79"/>
                <a:gd name="T22" fmla="*/ 18 w 106"/>
                <a:gd name="T23" fmla="*/ 0 h 79"/>
                <a:gd name="T24" fmla="*/ 9 w 106"/>
                <a:gd name="T25" fmla="*/ 9 h 79"/>
                <a:gd name="T26" fmla="*/ 0 w 106"/>
                <a:gd name="T27" fmla="*/ 53 h 79"/>
                <a:gd name="T28" fmla="*/ 0 w 106"/>
                <a:gd name="T29" fmla="*/ 53 h 79"/>
                <a:gd name="T30" fmla="*/ 9 w 106"/>
                <a:gd name="T31" fmla="*/ 61 h 79"/>
                <a:gd name="T32" fmla="*/ 18 w 106"/>
                <a:gd name="T33" fmla="*/ 6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79">
                  <a:moveTo>
                    <a:pt x="18" y="61"/>
                  </a:moveTo>
                  <a:lnTo>
                    <a:pt x="88" y="78"/>
                  </a:lnTo>
                  <a:lnTo>
                    <a:pt x="88" y="78"/>
                  </a:lnTo>
                  <a:lnTo>
                    <a:pt x="97" y="70"/>
                  </a:lnTo>
                  <a:lnTo>
                    <a:pt x="105" y="61"/>
                  </a:lnTo>
                  <a:lnTo>
                    <a:pt x="105" y="27"/>
                  </a:lnTo>
                  <a:lnTo>
                    <a:pt x="105" y="27"/>
                  </a:lnTo>
                  <a:lnTo>
                    <a:pt x="105" y="18"/>
                  </a:lnTo>
                  <a:lnTo>
                    <a:pt x="97" y="9"/>
                  </a:lnTo>
                  <a:lnTo>
                    <a:pt x="27" y="0"/>
                  </a:lnTo>
                  <a:lnTo>
                    <a:pt x="27" y="0"/>
                  </a:lnTo>
                  <a:lnTo>
                    <a:pt x="18" y="0"/>
                  </a:lnTo>
                  <a:lnTo>
                    <a:pt x="9" y="9"/>
                  </a:lnTo>
                  <a:lnTo>
                    <a:pt x="0" y="53"/>
                  </a:lnTo>
                  <a:lnTo>
                    <a:pt x="0" y="53"/>
                  </a:lnTo>
                  <a:lnTo>
                    <a:pt x="9" y="61"/>
                  </a:lnTo>
                  <a:lnTo>
                    <a:pt x="18" y="6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1" name="Freeform 521">
              <a:extLst>
                <a:ext uri="{FF2B5EF4-FFF2-40B4-BE49-F238E27FC236}">
                  <a16:creationId xmlns:a16="http://schemas.microsoft.com/office/drawing/2014/main" id="{746E517E-658F-EC25-9FC7-BABA2BC4415B}"/>
                </a:ext>
              </a:extLst>
            </p:cNvPr>
            <p:cNvSpPr>
              <a:spLocks noChangeArrowheads="1"/>
            </p:cNvSpPr>
            <p:nvPr/>
          </p:nvSpPr>
          <p:spPr bwMode="auto">
            <a:xfrm>
              <a:off x="2255838" y="2974975"/>
              <a:ext cx="6350" cy="3175"/>
            </a:xfrm>
            <a:custGeom>
              <a:avLst/>
              <a:gdLst>
                <a:gd name="T0" fmla="*/ 0 w 19"/>
                <a:gd name="T1" fmla="*/ 0 h 10"/>
                <a:gd name="T2" fmla="*/ 0 w 19"/>
                <a:gd name="T3" fmla="*/ 0 h 10"/>
                <a:gd name="T4" fmla="*/ 9 w 19"/>
                <a:gd name="T5" fmla="*/ 9 h 10"/>
                <a:gd name="T6" fmla="*/ 9 w 19"/>
                <a:gd name="T7" fmla="*/ 9 h 10"/>
                <a:gd name="T8" fmla="*/ 18 w 19"/>
                <a:gd name="T9" fmla="*/ 9 h 10"/>
                <a:gd name="T10" fmla="*/ 18 w 19"/>
                <a:gd name="T11" fmla="*/ 9 h 10"/>
                <a:gd name="T12" fmla="*/ 9 w 19"/>
                <a:gd name="T13" fmla="*/ 0 h 10"/>
                <a:gd name="T14" fmla="*/ 9 w 19"/>
                <a:gd name="T15" fmla="*/ 0 h 10"/>
                <a:gd name="T16" fmla="*/ 0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0" y="0"/>
                  </a:moveTo>
                  <a:lnTo>
                    <a:pt x="0" y="0"/>
                  </a:lnTo>
                  <a:lnTo>
                    <a:pt x="9" y="9"/>
                  </a:lnTo>
                  <a:lnTo>
                    <a:pt x="9" y="9"/>
                  </a:lnTo>
                  <a:lnTo>
                    <a:pt x="18" y="9"/>
                  </a:lnTo>
                  <a:lnTo>
                    <a:pt x="18" y="9"/>
                  </a:lnTo>
                  <a:lnTo>
                    <a:pt x="9" y="0"/>
                  </a:lnTo>
                  <a:lnTo>
                    <a:pt x="9" y="0"/>
                  </a:lnTo>
                  <a:lnTo>
                    <a:pt x="0" y="0"/>
                  </a:lnTo>
                </a:path>
              </a:pathLst>
            </a:custGeom>
            <a:solidFill>
              <a:srgbClr val="DAD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2" name="Freeform 522">
              <a:extLst>
                <a:ext uri="{FF2B5EF4-FFF2-40B4-BE49-F238E27FC236}">
                  <a16:creationId xmlns:a16="http://schemas.microsoft.com/office/drawing/2014/main" id="{7624E5EA-3142-A2D7-C200-A67AF07E1F18}"/>
                </a:ext>
              </a:extLst>
            </p:cNvPr>
            <p:cNvSpPr>
              <a:spLocks noChangeArrowheads="1"/>
            </p:cNvSpPr>
            <p:nvPr/>
          </p:nvSpPr>
          <p:spPr bwMode="auto">
            <a:xfrm>
              <a:off x="2255838" y="2971800"/>
              <a:ext cx="6350" cy="6350"/>
            </a:xfrm>
            <a:custGeom>
              <a:avLst/>
              <a:gdLst>
                <a:gd name="T0" fmla="*/ 0 w 19"/>
                <a:gd name="T1" fmla="*/ 9 h 19"/>
                <a:gd name="T2" fmla="*/ 0 w 19"/>
                <a:gd name="T3" fmla="*/ 9 h 19"/>
                <a:gd name="T4" fmla="*/ 9 w 19"/>
                <a:gd name="T5" fmla="*/ 18 h 19"/>
                <a:gd name="T6" fmla="*/ 9 w 19"/>
                <a:gd name="T7" fmla="*/ 18 h 19"/>
                <a:gd name="T8" fmla="*/ 18 w 19"/>
                <a:gd name="T9" fmla="*/ 9 h 19"/>
                <a:gd name="T10" fmla="*/ 18 w 19"/>
                <a:gd name="T11" fmla="*/ 9 h 19"/>
                <a:gd name="T12" fmla="*/ 9 w 19"/>
                <a:gd name="T13" fmla="*/ 0 h 19"/>
                <a:gd name="T14" fmla="*/ 9 w 19"/>
                <a:gd name="T15" fmla="*/ 0 h 19"/>
                <a:gd name="T16" fmla="*/ 0 w 19"/>
                <a:gd name="T1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9"/>
                  </a:moveTo>
                  <a:lnTo>
                    <a:pt x="0" y="9"/>
                  </a:lnTo>
                  <a:lnTo>
                    <a:pt x="9" y="18"/>
                  </a:lnTo>
                  <a:lnTo>
                    <a:pt x="9" y="18"/>
                  </a:lnTo>
                  <a:lnTo>
                    <a:pt x="18" y="9"/>
                  </a:lnTo>
                  <a:lnTo>
                    <a:pt x="18" y="9"/>
                  </a:lnTo>
                  <a:lnTo>
                    <a:pt x="9" y="0"/>
                  </a:lnTo>
                  <a:lnTo>
                    <a:pt x="9" y="0"/>
                  </a:lnTo>
                  <a:lnTo>
                    <a:pt x="0" y="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3" name="Freeform 523">
              <a:extLst>
                <a:ext uri="{FF2B5EF4-FFF2-40B4-BE49-F238E27FC236}">
                  <a16:creationId xmlns:a16="http://schemas.microsoft.com/office/drawing/2014/main" id="{4E00D6B7-BDAE-8E4A-54D6-C038FA80BC63}"/>
                </a:ext>
              </a:extLst>
            </p:cNvPr>
            <p:cNvSpPr>
              <a:spLocks noChangeArrowheads="1"/>
            </p:cNvSpPr>
            <p:nvPr/>
          </p:nvSpPr>
          <p:spPr bwMode="auto">
            <a:xfrm>
              <a:off x="2274888" y="2974975"/>
              <a:ext cx="6350" cy="6350"/>
            </a:xfrm>
            <a:custGeom>
              <a:avLst/>
              <a:gdLst>
                <a:gd name="T0" fmla="*/ 0 w 18"/>
                <a:gd name="T1" fmla="*/ 9 h 18"/>
                <a:gd name="T2" fmla="*/ 0 w 18"/>
                <a:gd name="T3" fmla="*/ 9 h 18"/>
                <a:gd name="T4" fmla="*/ 8 w 18"/>
                <a:gd name="T5" fmla="*/ 17 h 18"/>
                <a:gd name="T6" fmla="*/ 8 w 18"/>
                <a:gd name="T7" fmla="*/ 17 h 18"/>
                <a:gd name="T8" fmla="*/ 17 w 18"/>
                <a:gd name="T9" fmla="*/ 17 h 18"/>
                <a:gd name="T10" fmla="*/ 17 w 18"/>
                <a:gd name="T11" fmla="*/ 17 h 18"/>
                <a:gd name="T12" fmla="*/ 8 w 18"/>
                <a:gd name="T13" fmla="*/ 0 h 18"/>
                <a:gd name="T14" fmla="*/ 8 w 18"/>
                <a:gd name="T15" fmla="*/ 0 h 18"/>
                <a:gd name="T16" fmla="*/ 0 w 18"/>
                <a:gd name="T1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0" y="9"/>
                  </a:moveTo>
                  <a:lnTo>
                    <a:pt x="0" y="9"/>
                  </a:lnTo>
                  <a:lnTo>
                    <a:pt x="8" y="17"/>
                  </a:lnTo>
                  <a:lnTo>
                    <a:pt x="8" y="17"/>
                  </a:lnTo>
                  <a:lnTo>
                    <a:pt x="17" y="17"/>
                  </a:lnTo>
                  <a:lnTo>
                    <a:pt x="17" y="17"/>
                  </a:lnTo>
                  <a:lnTo>
                    <a:pt x="8" y="0"/>
                  </a:lnTo>
                  <a:lnTo>
                    <a:pt x="8" y="0"/>
                  </a:lnTo>
                  <a:lnTo>
                    <a:pt x="0" y="9"/>
                  </a:lnTo>
                </a:path>
              </a:pathLst>
            </a:custGeom>
            <a:solidFill>
              <a:srgbClr val="DAD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4" name="Freeform 524">
              <a:extLst>
                <a:ext uri="{FF2B5EF4-FFF2-40B4-BE49-F238E27FC236}">
                  <a16:creationId xmlns:a16="http://schemas.microsoft.com/office/drawing/2014/main" id="{EA015323-916A-82A8-271A-166EDD7E31AA}"/>
                </a:ext>
              </a:extLst>
            </p:cNvPr>
            <p:cNvSpPr>
              <a:spLocks noChangeArrowheads="1"/>
            </p:cNvSpPr>
            <p:nvPr/>
          </p:nvSpPr>
          <p:spPr bwMode="auto">
            <a:xfrm>
              <a:off x="2274888" y="2974975"/>
              <a:ext cx="6350" cy="6350"/>
            </a:xfrm>
            <a:custGeom>
              <a:avLst/>
              <a:gdLst>
                <a:gd name="T0" fmla="*/ 0 w 18"/>
                <a:gd name="T1" fmla="*/ 9 h 18"/>
                <a:gd name="T2" fmla="*/ 0 w 18"/>
                <a:gd name="T3" fmla="*/ 9 h 18"/>
                <a:gd name="T4" fmla="*/ 8 w 18"/>
                <a:gd name="T5" fmla="*/ 17 h 18"/>
                <a:gd name="T6" fmla="*/ 8 w 18"/>
                <a:gd name="T7" fmla="*/ 17 h 18"/>
                <a:gd name="T8" fmla="*/ 17 w 18"/>
                <a:gd name="T9" fmla="*/ 9 h 18"/>
                <a:gd name="T10" fmla="*/ 17 w 18"/>
                <a:gd name="T11" fmla="*/ 9 h 18"/>
                <a:gd name="T12" fmla="*/ 8 w 18"/>
                <a:gd name="T13" fmla="*/ 0 h 18"/>
                <a:gd name="T14" fmla="*/ 8 w 18"/>
                <a:gd name="T15" fmla="*/ 0 h 18"/>
                <a:gd name="T16" fmla="*/ 0 w 18"/>
                <a:gd name="T1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0" y="9"/>
                  </a:moveTo>
                  <a:lnTo>
                    <a:pt x="0" y="9"/>
                  </a:lnTo>
                  <a:lnTo>
                    <a:pt x="8" y="17"/>
                  </a:lnTo>
                  <a:lnTo>
                    <a:pt x="8" y="17"/>
                  </a:lnTo>
                  <a:lnTo>
                    <a:pt x="17" y="9"/>
                  </a:lnTo>
                  <a:lnTo>
                    <a:pt x="17" y="9"/>
                  </a:lnTo>
                  <a:lnTo>
                    <a:pt x="8" y="0"/>
                  </a:lnTo>
                  <a:lnTo>
                    <a:pt x="8" y="0"/>
                  </a:lnTo>
                  <a:lnTo>
                    <a:pt x="0" y="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5" name="Freeform 525">
              <a:extLst>
                <a:ext uri="{FF2B5EF4-FFF2-40B4-BE49-F238E27FC236}">
                  <a16:creationId xmlns:a16="http://schemas.microsoft.com/office/drawing/2014/main" id="{EC86422F-6400-C941-A3D9-579039501FDB}"/>
                </a:ext>
              </a:extLst>
            </p:cNvPr>
            <p:cNvSpPr>
              <a:spLocks noChangeArrowheads="1"/>
            </p:cNvSpPr>
            <p:nvPr/>
          </p:nvSpPr>
          <p:spPr bwMode="auto">
            <a:xfrm>
              <a:off x="2262188" y="2644775"/>
              <a:ext cx="69850" cy="230188"/>
            </a:xfrm>
            <a:custGeom>
              <a:avLst/>
              <a:gdLst>
                <a:gd name="T0" fmla="*/ 52 w 193"/>
                <a:gd name="T1" fmla="*/ 0 h 639"/>
                <a:gd name="T2" fmla="*/ 43 w 193"/>
                <a:gd name="T3" fmla="*/ 446 h 639"/>
                <a:gd name="T4" fmla="*/ 43 w 193"/>
                <a:gd name="T5" fmla="*/ 446 h 639"/>
                <a:gd name="T6" fmla="*/ 9 w 193"/>
                <a:gd name="T7" fmla="*/ 542 h 639"/>
                <a:gd name="T8" fmla="*/ 9 w 193"/>
                <a:gd name="T9" fmla="*/ 542 h 639"/>
                <a:gd name="T10" fmla="*/ 0 w 193"/>
                <a:gd name="T11" fmla="*/ 585 h 639"/>
                <a:gd name="T12" fmla="*/ 9 w 193"/>
                <a:gd name="T13" fmla="*/ 620 h 639"/>
                <a:gd name="T14" fmla="*/ 9 w 193"/>
                <a:gd name="T15" fmla="*/ 620 h 639"/>
                <a:gd name="T16" fmla="*/ 9 w 193"/>
                <a:gd name="T17" fmla="*/ 620 h 639"/>
                <a:gd name="T18" fmla="*/ 17 w 193"/>
                <a:gd name="T19" fmla="*/ 620 h 639"/>
                <a:gd name="T20" fmla="*/ 26 w 193"/>
                <a:gd name="T21" fmla="*/ 620 h 639"/>
                <a:gd name="T22" fmla="*/ 35 w 193"/>
                <a:gd name="T23" fmla="*/ 629 h 639"/>
                <a:gd name="T24" fmla="*/ 35 w 193"/>
                <a:gd name="T25" fmla="*/ 629 h 639"/>
                <a:gd name="T26" fmla="*/ 43 w 193"/>
                <a:gd name="T27" fmla="*/ 629 h 639"/>
                <a:gd name="T28" fmla="*/ 52 w 193"/>
                <a:gd name="T29" fmla="*/ 629 h 639"/>
                <a:gd name="T30" fmla="*/ 52 w 193"/>
                <a:gd name="T31" fmla="*/ 629 h 639"/>
                <a:gd name="T32" fmla="*/ 61 w 193"/>
                <a:gd name="T33" fmla="*/ 638 h 639"/>
                <a:gd name="T34" fmla="*/ 61 w 193"/>
                <a:gd name="T35" fmla="*/ 638 h 639"/>
                <a:gd name="T36" fmla="*/ 69 w 193"/>
                <a:gd name="T37" fmla="*/ 638 h 639"/>
                <a:gd name="T38" fmla="*/ 87 w 193"/>
                <a:gd name="T39" fmla="*/ 638 h 639"/>
                <a:gd name="T40" fmla="*/ 96 w 193"/>
                <a:gd name="T41" fmla="*/ 629 h 639"/>
                <a:gd name="T42" fmla="*/ 105 w 193"/>
                <a:gd name="T43" fmla="*/ 638 h 639"/>
                <a:gd name="T44" fmla="*/ 105 w 193"/>
                <a:gd name="T45" fmla="*/ 638 h 639"/>
                <a:gd name="T46" fmla="*/ 105 w 193"/>
                <a:gd name="T47" fmla="*/ 638 h 639"/>
                <a:gd name="T48" fmla="*/ 122 w 193"/>
                <a:gd name="T49" fmla="*/ 638 h 639"/>
                <a:gd name="T50" fmla="*/ 130 w 193"/>
                <a:gd name="T51" fmla="*/ 629 h 639"/>
                <a:gd name="T52" fmla="*/ 122 w 193"/>
                <a:gd name="T53" fmla="*/ 454 h 639"/>
                <a:gd name="T54" fmla="*/ 192 w 193"/>
                <a:gd name="T55" fmla="*/ 0 h 639"/>
                <a:gd name="T56" fmla="*/ 52 w 193"/>
                <a:gd name="T5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639">
                  <a:moveTo>
                    <a:pt x="52" y="0"/>
                  </a:moveTo>
                  <a:lnTo>
                    <a:pt x="43" y="446"/>
                  </a:lnTo>
                  <a:lnTo>
                    <a:pt x="43" y="446"/>
                  </a:lnTo>
                  <a:lnTo>
                    <a:pt x="9" y="542"/>
                  </a:lnTo>
                  <a:lnTo>
                    <a:pt x="9" y="542"/>
                  </a:lnTo>
                  <a:lnTo>
                    <a:pt x="0" y="585"/>
                  </a:lnTo>
                  <a:lnTo>
                    <a:pt x="9" y="620"/>
                  </a:lnTo>
                  <a:lnTo>
                    <a:pt x="9" y="620"/>
                  </a:lnTo>
                  <a:lnTo>
                    <a:pt x="9" y="620"/>
                  </a:lnTo>
                  <a:lnTo>
                    <a:pt x="17" y="620"/>
                  </a:lnTo>
                  <a:lnTo>
                    <a:pt x="26" y="620"/>
                  </a:lnTo>
                  <a:lnTo>
                    <a:pt x="35" y="629"/>
                  </a:lnTo>
                  <a:lnTo>
                    <a:pt x="35" y="629"/>
                  </a:lnTo>
                  <a:lnTo>
                    <a:pt x="43" y="629"/>
                  </a:lnTo>
                  <a:lnTo>
                    <a:pt x="52" y="629"/>
                  </a:lnTo>
                  <a:lnTo>
                    <a:pt x="52" y="629"/>
                  </a:lnTo>
                  <a:lnTo>
                    <a:pt x="61" y="638"/>
                  </a:lnTo>
                  <a:lnTo>
                    <a:pt x="61" y="638"/>
                  </a:lnTo>
                  <a:lnTo>
                    <a:pt x="69" y="638"/>
                  </a:lnTo>
                  <a:lnTo>
                    <a:pt x="87" y="638"/>
                  </a:lnTo>
                  <a:lnTo>
                    <a:pt x="96" y="629"/>
                  </a:lnTo>
                  <a:lnTo>
                    <a:pt x="105" y="638"/>
                  </a:lnTo>
                  <a:lnTo>
                    <a:pt x="105" y="638"/>
                  </a:lnTo>
                  <a:lnTo>
                    <a:pt x="105" y="638"/>
                  </a:lnTo>
                  <a:lnTo>
                    <a:pt x="122" y="638"/>
                  </a:lnTo>
                  <a:lnTo>
                    <a:pt x="130" y="629"/>
                  </a:lnTo>
                  <a:lnTo>
                    <a:pt x="122" y="454"/>
                  </a:lnTo>
                  <a:lnTo>
                    <a:pt x="192" y="0"/>
                  </a:lnTo>
                  <a:lnTo>
                    <a:pt x="52" y="0"/>
                  </a:lnTo>
                </a:path>
              </a:pathLst>
            </a:custGeom>
            <a:solidFill>
              <a:srgbClr val="CEA28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6" name="Freeform 526">
              <a:extLst>
                <a:ext uri="{FF2B5EF4-FFF2-40B4-BE49-F238E27FC236}">
                  <a16:creationId xmlns:a16="http://schemas.microsoft.com/office/drawing/2014/main" id="{A937E08B-3FD4-64E3-0166-DF10A50F177E}"/>
                </a:ext>
              </a:extLst>
            </p:cNvPr>
            <p:cNvSpPr>
              <a:spLocks noChangeArrowheads="1"/>
            </p:cNvSpPr>
            <p:nvPr/>
          </p:nvSpPr>
          <p:spPr bwMode="auto">
            <a:xfrm>
              <a:off x="2255838" y="2346325"/>
              <a:ext cx="88900" cy="307975"/>
            </a:xfrm>
            <a:custGeom>
              <a:avLst/>
              <a:gdLst>
                <a:gd name="T0" fmla="*/ 0 w 245"/>
                <a:gd name="T1" fmla="*/ 43 h 856"/>
                <a:gd name="T2" fmla="*/ 0 w 245"/>
                <a:gd name="T3" fmla="*/ 43 h 856"/>
                <a:gd name="T4" fmla="*/ 27 w 245"/>
                <a:gd name="T5" fmla="*/ 297 h 856"/>
                <a:gd name="T6" fmla="*/ 53 w 245"/>
                <a:gd name="T7" fmla="*/ 620 h 856"/>
                <a:gd name="T8" fmla="*/ 53 w 245"/>
                <a:gd name="T9" fmla="*/ 620 h 856"/>
                <a:gd name="T10" fmla="*/ 61 w 245"/>
                <a:gd name="T11" fmla="*/ 847 h 856"/>
                <a:gd name="T12" fmla="*/ 219 w 245"/>
                <a:gd name="T13" fmla="*/ 855 h 856"/>
                <a:gd name="T14" fmla="*/ 219 w 245"/>
                <a:gd name="T15" fmla="*/ 855 h 856"/>
                <a:gd name="T16" fmla="*/ 244 w 245"/>
                <a:gd name="T17" fmla="*/ 402 h 856"/>
                <a:gd name="T18" fmla="*/ 244 w 245"/>
                <a:gd name="T19" fmla="*/ 402 h 856"/>
                <a:gd name="T20" fmla="*/ 244 w 245"/>
                <a:gd name="T21" fmla="*/ 235 h 856"/>
                <a:gd name="T22" fmla="*/ 236 w 245"/>
                <a:gd name="T23" fmla="*/ 157 h 856"/>
                <a:gd name="T24" fmla="*/ 219 w 245"/>
                <a:gd name="T25" fmla="*/ 87 h 856"/>
                <a:gd name="T26" fmla="*/ 210 w 245"/>
                <a:gd name="T27" fmla="*/ 61 h 856"/>
                <a:gd name="T28" fmla="*/ 192 w 245"/>
                <a:gd name="T29" fmla="*/ 35 h 856"/>
                <a:gd name="T30" fmla="*/ 175 w 245"/>
                <a:gd name="T31" fmla="*/ 18 h 856"/>
                <a:gd name="T32" fmla="*/ 148 w 245"/>
                <a:gd name="T33" fmla="*/ 9 h 856"/>
                <a:gd name="T34" fmla="*/ 123 w 245"/>
                <a:gd name="T35" fmla="*/ 0 h 856"/>
                <a:gd name="T36" fmla="*/ 87 w 245"/>
                <a:gd name="T37" fmla="*/ 9 h 856"/>
                <a:gd name="T38" fmla="*/ 53 w 245"/>
                <a:gd name="T39" fmla="*/ 18 h 856"/>
                <a:gd name="T40" fmla="*/ 0 w 245"/>
                <a:gd name="T41" fmla="*/ 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856">
                  <a:moveTo>
                    <a:pt x="0" y="43"/>
                  </a:moveTo>
                  <a:lnTo>
                    <a:pt x="0" y="43"/>
                  </a:lnTo>
                  <a:lnTo>
                    <a:pt x="27" y="297"/>
                  </a:lnTo>
                  <a:lnTo>
                    <a:pt x="53" y="620"/>
                  </a:lnTo>
                  <a:lnTo>
                    <a:pt x="53" y="620"/>
                  </a:lnTo>
                  <a:lnTo>
                    <a:pt x="61" y="847"/>
                  </a:lnTo>
                  <a:lnTo>
                    <a:pt x="219" y="855"/>
                  </a:lnTo>
                  <a:lnTo>
                    <a:pt x="219" y="855"/>
                  </a:lnTo>
                  <a:lnTo>
                    <a:pt x="244" y="402"/>
                  </a:lnTo>
                  <a:lnTo>
                    <a:pt x="244" y="402"/>
                  </a:lnTo>
                  <a:lnTo>
                    <a:pt x="244" y="235"/>
                  </a:lnTo>
                  <a:lnTo>
                    <a:pt x="236" y="157"/>
                  </a:lnTo>
                  <a:lnTo>
                    <a:pt x="219" y="87"/>
                  </a:lnTo>
                  <a:lnTo>
                    <a:pt x="210" y="61"/>
                  </a:lnTo>
                  <a:lnTo>
                    <a:pt x="192" y="35"/>
                  </a:lnTo>
                  <a:lnTo>
                    <a:pt x="175" y="18"/>
                  </a:lnTo>
                  <a:lnTo>
                    <a:pt x="148" y="9"/>
                  </a:lnTo>
                  <a:lnTo>
                    <a:pt x="123" y="0"/>
                  </a:lnTo>
                  <a:lnTo>
                    <a:pt x="87" y="9"/>
                  </a:lnTo>
                  <a:lnTo>
                    <a:pt x="53" y="18"/>
                  </a:lnTo>
                  <a:lnTo>
                    <a:pt x="0" y="43"/>
                  </a:lnTo>
                </a:path>
              </a:pathLst>
            </a:custGeom>
            <a:solidFill>
              <a:srgbClr val="1A1A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7" name="Freeform 527">
              <a:extLst>
                <a:ext uri="{FF2B5EF4-FFF2-40B4-BE49-F238E27FC236}">
                  <a16:creationId xmlns:a16="http://schemas.microsoft.com/office/drawing/2014/main" id="{02E3C727-5105-A011-AE5B-8809C52EFBB3}"/>
                </a:ext>
              </a:extLst>
            </p:cNvPr>
            <p:cNvSpPr>
              <a:spLocks noChangeArrowheads="1"/>
            </p:cNvSpPr>
            <p:nvPr/>
          </p:nvSpPr>
          <p:spPr bwMode="auto">
            <a:xfrm>
              <a:off x="2538413" y="2114550"/>
              <a:ext cx="176212" cy="73025"/>
            </a:xfrm>
            <a:custGeom>
              <a:avLst/>
              <a:gdLst>
                <a:gd name="T0" fmla="*/ 0 w 490"/>
                <a:gd name="T1" fmla="*/ 87 h 202"/>
                <a:gd name="T2" fmla="*/ 489 w 490"/>
                <a:gd name="T3" fmla="*/ 0 h 202"/>
                <a:gd name="T4" fmla="*/ 489 w 490"/>
                <a:gd name="T5" fmla="*/ 201 h 202"/>
                <a:gd name="T6" fmla="*/ 0 w 490"/>
                <a:gd name="T7" fmla="*/ 114 h 202"/>
                <a:gd name="T8" fmla="*/ 0 w 490"/>
                <a:gd name="T9" fmla="*/ 87 h 202"/>
              </a:gdLst>
              <a:ahLst/>
              <a:cxnLst>
                <a:cxn ang="0">
                  <a:pos x="T0" y="T1"/>
                </a:cxn>
                <a:cxn ang="0">
                  <a:pos x="T2" y="T3"/>
                </a:cxn>
                <a:cxn ang="0">
                  <a:pos x="T4" y="T5"/>
                </a:cxn>
                <a:cxn ang="0">
                  <a:pos x="T6" y="T7"/>
                </a:cxn>
                <a:cxn ang="0">
                  <a:pos x="T8" y="T9"/>
                </a:cxn>
              </a:cxnLst>
              <a:rect l="0" t="0" r="r" b="b"/>
              <a:pathLst>
                <a:path w="490" h="202">
                  <a:moveTo>
                    <a:pt x="0" y="87"/>
                  </a:moveTo>
                  <a:lnTo>
                    <a:pt x="489" y="0"/>
                  </a:lnTo>
                  <a:lnTo>
                    <a:pt x="489" y="201"/>
                  </a:lnTo>
                  <a:lnTo>
                    <a:pt x="0" y="114"/>
                  </a:lnTo>
                  <a:lnTo>
                    <a:pt x="0" y="87"/>
                  </a:lnTo>
                </a:path>
              </a:pathLst>
            </a:custGeom>
            <a:solidFill>
              <a:srgbClr val="FF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8" name="Freeform 528">
              <a:extLst>
                <a:ext uri="{FF2B5EF4-FFF2-40B4-BE49-F238E27FC236}">
                  <a16:creationId xmlns:a16="http://schemas.microsoft.com/office/drawing/2014/main" id="{89150B91-1088-C28F-A6F6-AE1F6EB29AD6}"/>
                </a:ext>
              </a:extLst>
            </p:cNvPr>
            <p:cNvSpPr>
              <a:spLocks noChangeArrowheads="1"/>
            </p:cNvSpPr>
            <p:nvPr/>
          </p:nvSpPr>
          <p:spPr bwMode="auto">
            <a:xfrm>
              <a:off x="2708275" y="2108200"/>
              <a:ext cx="15875" cy="85725"/>
            </a:xfrm>
            <a:custGeom>
              <a:avLst/>
              <a:gdLst>
                <a:gd name="T0" fmla="*/ 0 w 45"/>
                <a:gd name="T1" fmla="*/ 114 h 238"/>
                <a:gd name="T2" fmla="*/ 0 w 45"/>
                <a:gd name="T3" fmla="*/ 114 h 238"/>
                <a:gd name="T4" fmla="*/ 8 w 45"/>
                <a:gd name="T5" fmla="*/ 175 h 238"/>
                <a:gd name="T6" fmla="*/ 17 w 45"/>
                <a:gd name="T7" fmla="*/ 219 h 238"/>
                <a:gd name="T8" fmla="*/ 17 w 45"/>
                <a:gd name="T9" fmla="*/ 219 h 238"/>
                <a:gd name="T10" fmla="*/ 26 w 45"/>
                <a:gd name="T11" fmla="*/ 237 h 238"/>
                <a:gd name="T12" fmla="*/ 26 w 45"/>
                <a:gd name="T13" fmla="*/ 237 h 238"/>
                <a:gd name="T14" fmla="*/ 35 w 45"/>
                <a:gd name="T15" fmla="*/ 228 h 238"/>
                <a:gd name="T16" fmla="*/ 35 w 45"/>
                <a:gd name="T17" fmla="*/ 201 h 238"/>
                <a:gd name="T18" fmla="*/ 44 w 45"/>
                <a:gd name="T19" fmla="*/ 114 h 238"/>
                <a:gd name="T20" fmla="*/ 44 w 45"/>
                <a:gd name="T21" fmla="*/ 114 h 238"/>
                <a:gd name="T22" fmla="*/ 35 w 45"/>
                <a:gd name="T23" fmla="*/ 36 h 238"/>
                <a:gd name="T24" fmla="*/ 35 w 45"/>
                <a:gd name="T25" fmla="*/ 9 h 238"/>
                <a:gd name="T26" fmla="*/ 26 w 45"/>
                <a:gd name="T27" fmla="*/ 0 h 238"/>
                <a:gd name="T28" fmla="*/ 26 w 45"/>
                <a:gd name="T29" fmla="*/ 0 h 238"/>
                <a:gd name="T30" fmla="*/ 17 w 45"/>
                <a:gd name="T31" fmla="*/ 18 h 238"/>
                <a:gd name="T32" fmla="*/ 17 w 45"/>
                <a:gd name="T33" fmla="*/ 18 h 238"/>
                <a:gd name="T34" fmla="*/ 8 w 45"/>
                <a:gd name="T35" fmla="*/ 62 h 238"/>
                <a:gd name="T36" fmla="*/ 0 w 45"/>
                <a:gd name="T37" fmla="*/ 11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8">
                  <a:moveTo>
                    <a:pt x="0" y="114"/>
                  </a:moveTo>
                  <a:lnTo>
                    <a:pt x="0" y="114"/>
                  </a:lnTo>
                  <a:lnTo>
                    <a:pt x="8" y="175"/>
                  </a:lnTo>
                  <a:lnTo>
                    <a:pt x="17" y="219"/>
                  </a:lnTo>
                  <a:lnTo>
                    <a:pt x="17" y="219"/>
                  </a:lnTo>
                  <a:lnTo>
                    <a:pt x="26" y="237"/>
                  </a:lnTo>
                  <a:lnTo>
                    <a:pt x="26" y="237"/>
                  </a:lnTo>
                  <a:lnTo>
                    <a:pt x="35" y="228"/>
                  </a:lnTo>
                  <a:lnTo>
                    <a:pt x="35" y="201"/>
                  </a:lnTo>
                  <a:lnTo>
                    <a:pt x="44" y="114"/>
                  </a:lnTo>
                  <a:lnTo>
                    <a:pt x="44" y="114"/>
                  </a:lnTo>
                  <a:lnTo>
                    <a:pt x="35" y="36"/>
                  </a:lnTo>
                  <a:lnTo>
                    <a:pt x="35" y="9"/>
                  </a:lnTo>
                  <a:lnTo>
                    <a:pt x="26" y="0"/>
                  </a:lnTo>
                  <a:lnTo>
                    <a:pt x="26" y="0"/>
                  </a:lnTo>
                  <a:lnTo>
                    <a:pt x="17" y="18"/>
                  </a:lnTo>
                  <a:lnTo>
                    <a:pt x="17" y="18"/>
                  </a:lnTo>
                  <a:lnTo>
                    <a:pt x="8" y="62"/>
                  </a:lnTo>
                  <a:lnTo>
                    <a:pt x="0" y="114"/>
                  </a:lnTo>
                </a:path>
              </a:pathLst>
            </a:custGeom>
            <a:solidFill>
              <a:srgbClr val="8903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29" name="Freeform 529">
              <a:extLst>
                <a:ext uri="{FF2B5EF4-FFF2-40B4-BE49-F238E27FC236}">
                  <a16:creationId xmlns:a16="http://schemas.microsoft.com/office/drawing/2014/main" id="{90F050E2-ED72-C4D0-670E-F602FCB96744}"/>
                </a:ext>
              </a:extLst>
            </p:cNvPr>
            <p:cNvSpPr>
              <a:spLocks noChangeArrowheads="1"/>
            </p:cNvSpPr>
            <p:nvPr/>
          </p:nvSpPr>
          <p:spPr bwMode="auto">
            <a:xfrm>
              <a:off x="2701925" y="2108200"/>
              <a:ext cx="15875" cy="85725"/>
            </a:xfrm>
            <a:custGeom>
              <a:avLst/>
              <a:gdLst>
                <a:gd name="T0" fmla="*/ 18 w 45"/>
                <a:gd name="T1" fmla="*/ 0 h 238"/>
                <a:gd name="T2" fmla="*/ 18 w 45"/>
                <a:gd name="T3" fmla="*/ 0 h 238"/>
                <a:gd name="T4" fmla="*/ 9 w 45"/>
                <a:gd name="T5" fmla="*/ 9 h 238"/>
                <a:gd name="T6" fmla="*/ 9 w 45"/>
                <a:gd name="T7" fmla="*/ 36 h 238"/>
                <a:gd name="T8" fmla="*/ 0 w 45"/>
                <a:gd name="T9" fmla="*/ 114 h 238"/>
                <a:gd name="T10" fmla="*/ 0 w 45"/>
                <a:gd name="T11" fmla="*/ 114 h 238"/>
                <a:gd name="T12" fmla="*/ 9 w 45"/>
                <a:gd name="T13" fmla="*/ 201 h 238"/>
                <a:gd name="T14" fmla="*/ 9 w 45"/>
                <a:gd name="T15" fmla="*/ 228 h 238"/>
                <a:gd name="T16" fmla="*/ 18 w 45"/>
                <a:gd name="T17" fmla="*/ 237 h 238"/>
                <a:gd name="T18" fmla="*/ 44 w 45"/>
                <a:gd name="T19" fmla="*/ 237 h 238"/>
                <a:gd name="T20" fmla="*/ 44 w 45"/>
                <a:gd name="T21" fmla="*/ 237 h 238"/>
                <a:gd name="T22" fmla="*/ 35 w 45"/>
                <a:gd name="T23" fmla="*/ 219 h 238"/>
                <a:gd name="T24" fmla="*/ 35 w 45"/>
                <a:gd name="T25" fmla="*/ 219 h 238"/>
                <a:gd name="T26" fmla="*/ 26 w 45"/>
                <a:gd name="T27" fmla="*/ 175 h 238"/>
                <a:gd name="T28" fmla="*/ 18 w 45"/>
                <a:gd name="T29" fmla="*/ 114 h 238"/>
                <a:gd name="T30" fmla="*/ 18 w 45"/>
                <a:gd name="T31" fmla="*/ 114 h 238"/>
                <a:gd name="T32" fmla="*/ 26 w 45"/>
                <a:gd name="T33" fmla="*/ 62 h 238"/>
                <a:gd name="T34" fmla="*/ 35 w 45"/>
                <a:gd name="T35" fmla="*/ 18 h 238"/>
                <a:gd name="T36" fmla="*/ 35 w 45"/>
                <a:gd name="T37" fmla="*/ 18 h 238"/>
                <a:gd name="T38" fmla="*/ 44 w 45"/>
                <a:gd name="T39" fmla="*/ 0 h 238"/>
                <a:gd name="T40" fmla="*/ 18 w 45"/>
                <a:gd name="T4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38">
                  <a:moveTo>
                    <a:pt x="18" y="0"/>
                  </a:moveTo>
                  <a:lnTo>
                    <a:pt x="18" y="0"/>
                  </a:lnTo>
                  <a:lnTo>
                    <a:pt x="9" y="9"/>
                  </a:lnTo>
                  <a:lnTo>
                    <a:pt x="9" y="36"/>
                  </a:lnTo>
                  <a:lnTo>
                    <a:pt x="0" y="114"/>
                  </a:lnTo>
                  <a:lnTo>
                    <a:pt x="0" y="114"/>
                  </a:lnTo>
                  <a:lnTo>
                    <a:pt x="9" y="201"/>
                  </a:lnTo>
                  <a:lnTo>
                    <a:pt x="9" y="228"/>
                  </a:lnTo>
                  <a:lnTo>
                    <a:pt x="18" y="237"/>
                  </a:lnTo>
                  <a:lnTo>
                    <a:pt x="44" y="237"/>
                  </a:lnTo>
                  <a:lnTo>
                    <a:pt x="44" y="237"/>
                  </a:lnTo>
                  <a:lnTo>
                    <a:pt x="35" y="219"/>
                  </a:lnTo>
                  <a:lnTo>
                    <a:pt x="35" y="219"/>
                  </a:lnTo>
                  <a:lnTo>
                    <a:pt x="26" y="175"/>
                  </a:lnTo>
                  <a:lnTo>
                    <a:pt x="18" y="114"/>
                  </a:lnTo>
                  <a:lnTo>
                    <a:pt x="18" y="114"/>
                  </a:lnTo>
                  <a:lnTo>
                    <a:pt x="26" y="62"/>
                  </a:lnTo>
                  <a:lnTo>
                    <a:pt x="35" y="18"/>
                  </a:lnTo>
                  <a:lnTo>
                    <a:pt x="35" y="18"/>
                  </a:lnTo>
                  <a:lnTo>
                    <a:pt x="44" y="0"/>
                  </a:lnTo>
                  <a:lnTo>
                    <a:pt x="18" y="0"/>
                  </a:lnTo>
                </a:path>
              </a:pathLst>
            </a:custGeom>
            <a:solidFill>
              <a:srgbClr val="8903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530" name="Picture 530">
              <a:extLst>
                <a:ext uri="{FF2B5EF4-FFF2-40B4-BE49-F238E27FC236}">
                  <a16:creationId xmlns:a16="http://schemas.microsoft.com/office/drawing/2014/main" id="{F3F79DFE-DAF0-56E8-BA5E-D70509C297DA}"/>
                </a:ext>
              </a:extLst>
            </p:cNvPr>
            <p:cNvPicPr>
              <a:picLocks noChangeAspect="1" noChangeArrowheads="1"/>
            </p:cNvPicPr>
            <p:nvPr/>
          </p:nvPicPr>
          <p:blipFill>
            <a:blip r:embed="rId82">
              <a:extLst>
                <a:ext uri="{28A0092B-C50C-407E-A947-70E740481C1C}">
                  <a14:useLocalDpi xmlns:a14="http://schemas.microsoft.com/office/drawing/2010/main"/>
                </a:ext>
              </a:extLst>
            </a:blip>
            <a:srcRect/>
            <a:stretch>
              <a:fillRect/>
            </a:stretch>
          </p:blipFill>
          <p:spPr bwMode="auto">
            <a:xfrm>
              <a:off x="2695575" y="2101850"/>
              <a:ext cx="38100" cy="9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31" name="Freeform 531">
              <a:extLst>
                <a:ext uri="{FF2B5EF4-FFF2-40B4-BE49-F238E27FC236}">
                  <a16:creationId xmlns:a16="http://schemas.microsoft.com/office/drawing/2014/main" id="{0384D12C-0BFD-7D0B-62F0-5282D6278129}"/>
                </a:ext>
              </a:extLst>
            </p:cNvPr>
            <p:cNvSpPr>
              <a:spLocks noChangeArrowheads="1"/>
            </p:cNvSpPr>
            <p:nvPr/>
          </p:nvSpPr>
          <p:spPr bwMode="auto">
            <a:xfrm>
              <a:off x="2535238" y="2141538"/>
              <a:ext cx="3175" cy="15875"/>
            </a:xfrm>
            <a:custGeom>
              <a:avLst/>
              <a:gdLst>
                <a:gd name="T0" fmla="*/ 8 w 9"/>
                <a:gd name="T1" fmla="*/ 44 h 45"/>
                <a:gd name="T2" fmla="*/ 8 w 9"/>
                <a:gd name="T3" fmla="*/ 44 h 45"/>
                <a:gd name="T4" fmla="*/ 8 w 9"/>
                <a:gd name="T5" fmla="*/ 44 h 45"/>
                <a:gd name="T6" fmla="*/ 8 w 9"/>
                <a:gd name="T7" fmla="*/ 9 h 45"/>
                <a:gd name="T8" fmla="*/ 8 w 9"/>
                <a:gd name="T9" fmla="*/ 0 h 45"/>
                <a:gd name="T10" fmla="*/ 8 w 9"/>
                <a:gd name="T11" fmla="*/ 0 h 45"/>
                <a:gd name="T12" fmla="*/ 0 w 9"/>
                <a:gd name="T13" fmla="*/ 9 h 45"/>
                <a:gd name="T14" fmla="*/ 0 w 9"/>
                <a:gd name="T15" fmla="*/ 44 h 45"/>
                <a:gd name="T16" fmla="*/ 8 w 9"/>
                <a:gd name="T1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5">
                  <a:moveTo>
                    <a:pt x="8" y="44"/>
                  </a:moveTo>
                  <a:lnTo>
                    <a:pt x="8" y="44"/>
                  </a:lnTo>
                  <a:lnTo>
                    <a:pt x="8" y="44"/>
                  </a:lnTo>
                  <a:lnTo>
                    <a:pt x="8" y="9"/>
                  </a:lnTo>
                  <a:lnTo>
                    <a:pt x="8" y="0"/>
                  </a:lnTo>
                  <a:lnTo>
                    <a:pt x="8" y="0"/>
                  </a:lnTo>
                  <a:lnTo>
                    <a:pt x="0" y="9"/>
                  </a:lnTo>
                  <a:lnTo>
                    <a:pt x="0" y="44"/>
                  </a:lnTo>
                  <a:lnTo>
                    <a:pt x="8" y="44"/>
                  </a:lnTo>
                </a:path>
              </a:pathLst>
            </a:custGeom>
            <a:solidFill>
              <a:srgbClr val="8903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32" name="Freeform 532">
              <a:extLst>
                <a:ext uri="{FF2B5EF4-FFF2-40B4-BE49-F238E27FC236}">
                  <a16:creationId xmlns:a16="http://schemas.microsoft.com/office/drawing/2014/main" id="{98085B0C-B56A-C420-2DB4-2106472BD541}"/>
                </a:ext>
              </a:extLst>
            </p:cNvPr>
            <p:cNvSpPr>
              <a:spLocks noChangeArrowheads="1"/>
            </p:cNvSpPr>
            <p:nvPr/>
          </p:nvSpPr>
          <p:spPr bwMode="auto">
            <a:xfrm>
              <a:off x="2498725" y="2114550"/>
              <a:ext cx="179388" cy="73025"/>
            </a:xfrm>
            <a:custGeom>
              <a:avLst/>
              <a:gdLst>
                <a:gd name="T0" fmla="*/ 0 w 498"/>
                <a:gd name="T1" fmla="*/ 87 h 202"/>
                <a:gd name="T2" fmla="*/ 497 w 498"/>
                <a:gd name="T3" fmla="*/ 0 h 202"/>
                <a:gd name="T4" fmla="*/ 497 w 498"/>
                <a:gd name="T5" fmla="*/ 201 h 202"/>
                <a:gd name="T6" fmla="*/ 0 w 498"/>
                <a:gd name="T7" fmla="*/ 114 h 202"/>
                <a:gd name="T8" fmla="*/ 0 w 498"/>
                <a:gd name="T9" fmla="*/ 87 h 202"/>
              </a:gdLst>
              <a:ahLst/>
              <a:cxnLst>
                <a:cxn ang="0">
                  <a:pos x="T0" y="T1"/>
                </a:cxn>
                <a:cxn ang="0">
                  <a:pos x="T2" y="T3"/>
                </a:cxn>
                <a:cxn ang="0">
                  <a:pos x="T4" y="T5"/>
                </a:cxn>
                <a:cxn ang="0">
                  <a:pos x="T6" y="T7"/>
                </a:cxn>
                <a:cxn ang="0">
                  <a:pos x="T8" y="T9"/>
                </a:cxn>
              </a:cxnLst>
              <a:rect l="0" t="0" r="r" b="b"/>
              <a:pathLst>
                <a:path w="498" h="202">
                  <a:moveTo>
                    <a:pt x="0" y="87"/>
                  </a:moveTo>
                  <a:lnTo>
                    <a:pt x="497" y="0"/>
                  </a:lnTo>
                  <a:lnTo>
                    <a:pt x="497" y="201"/>
                  </a:lnTo>
                  <a:lnTo>
                    <a:pt x="0" y="114"/>
                  </a:lnTo>
                  <a:lnTo>
                    <a:pt x="0" y="87"/>
                  </a:lnTo>
                </a:path>
              </a:pathLst>
            </a:custGeom>
            <a:solidFill>
              <a:srgbClr val="FF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33" name="Freeform 533">
              <a:extLst>
                <a:ext uri="{FF2B5EF4-FFF2-40B4-BE49-F238E27FC236}">
                  <a16:creationId xmlns:a16="http://schemas.microsoft.com/office/drawing/2014/main" id="{9EE16074-D7FA-7A50-02AC-806B2E2B5934}"/>
                </a:ext>
              </a:extLst>
            </p:cNvPr>
            <p:cNvSpPr>
              <a:spLocks noChangeArrowheads="1"/>
            </p:cNvSpPr>
            <p:nvPr/>
          </p:nvSpPr>
          <p:spPr bwMode="auto">
            <a:xfrm>
              <a:off x="2670175" y="2108200"/>
              <a:ext cx="15875" cy="85725"/>
            </a:xfrm>
            <a:custGeom>
              <a:avLst/>
              <a:gdLst>
                <a:gd name="T0" fmla="*/ 0 w 45"/>
                <a:gd name="T1" fmla="*/ 114 h 238"/>
                <a:gd name="T2" fmla="*/ 0 w 45"/>
                <a:gd name="T3" fmla="*/ 114 h 238"/>
                <a:gd name="T4" fmla="*/ 8 w 45"/>
                <a:gd name="T5" fmla="*/ 175 h 238"/>
                <a:gd name="T6" fmla="*/ 8 w 45"/>
                <a:gd name="T7" fmla="*/ 219 h 238"/>
                <a:gd name="T8" fmla="*/ 8 w 45"/>
                <a:gd name="T9" fmla="*/ 219 h 238"/>
                <a:gd name="T10" fmla="*/ 26 w 45"/>
                <a:gd name="T11" fmla="*/ 237 h 238"/>
                <a:gd name="T12" fmla="*/ 26 w 45"/>
                <a:gd name="T13" fmla="*/ 237 h 238"/>
                <a:gd name="T14" fmla="*/ 35 w 45"/>
                <a:gd name="T15" fmla="*/ 228 h 238"/>
                <a:gd name="T16" fmla="*/ 35 w 45"/>
                <a:gd name="T17" fmla="*/ 201 h 238"/>
                <a:gd name="T18" fmla="*/ 44 w 45"/>
                <a:gd name="T19" fmla="*/ 114 h 238"/>
                <a:gd name="T20" fmla="*/ 44 w 45"/>
                <a:gd name="T21" fmla="*/ 114 h 238"/>
                <a:gd name="T22" fmla="*/ 35 w 45"/>
                <a:gd name="T23" fmla="*/ 36 h 238"/>
                <a:gd name="T24" fmla="*/ 35 w 45"/>
                <a:gd name="T25" fmla="*/ 9 h 238"/>
                <a:gd name="T26" fmla="*/ 26 w 45"/>
                <a:gd name="T27" fmla="*/ 0 h 238"/>
                <a:gd name="T28" fmla="*/ 26 w 45"/>
                <a:gd name="T29" fmla="*/ 0 h 238"/>
                <a:gd name="T30" fmla="*/ 8 w 45"/>
                <a:gd name="T31" fmla="*/ 18 h 238"/>
                <a:gd name="T32" fmla="*/ 8 w 45"/>
                <a:gd name="T33" fmla="*/ 18 h 238"/>
                <a:gd name="T34" fmla="*/ 8 w 45"/>
                <a:gd name="T35" fmla="*/ 62 h 238"/>
                <a:gd name="T36" fmla="*/ 0 w 45"/>
                <a:gd name="T37" fmla="*/ 11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8">
                  <a:moveTo>
                    <a:pt x="0" y="114"/>
                  </a:moveTo>
                  <a:lnTo>
                    <a:pt x="0" y="114"/>
                  </a:lnTo>
                  <a:lnTo>
                    <a:pt x="8" y="175"/>
                  </a:lnTo>
                  <a:lnTo>
                    <a:pt x="8" y="219"/>
                  </a:lnTo>
                  <a:lnTo>
                    <a:pt x="8" y="219"/>
                  </a:lnTo>
                  <a:lnTo>
                    <a:pt x="26" y="237"/>
                  </a:lnTo>
                  <a:lnTo>
                    <a:pt x="26" y="237"/>
                  </a:lnTo>
                  <a:lnTo>
                    <a:pt x="35" y="228"/>
                  </a:lnTo>
                  <a:lnTo>
                    <a:pt x="35" y="201"/>
                  </a:lnTo>
                  <a:lnTo>
                    <a:pt x="44" y="114"/>
                  </a:lnTo>
                  <a:lnTo>
                    <a:pt x="44" y="114"/>
                  </a:lnTo>
                  <a:lnTo>
                    <a:pt x="35" y="36"/>
                  </a:lnTo>
                  <a:lnTo>
                    <a:pt x="35" y="9"/>
                  </a:lnTo>
                  <a:lnTo>
                    <a:pt x="26" y="0"/>
                  </a:lnTo>
                  <a:lnTo>
                    <a:pt x="26" y="0"/>
                  </a:lnTo>
                  <a:lnTo>
                    <a:pt x="8" y="18"/>
                  </a:lnTo>
                  <a:lnTo>
                    <a:pt x="8" y="18"/>
                  </a:lnTo>
                  <a:lnTo>
                    <a:pt x="8" y="62"/>
                  </a:lnTo>
                  <a:lnTo>
                    <a:pt x="0" y="114"/>
                  </a:lnTo>
                </a:path>
              </a:pathLst>
            </a:custGeom>
            <a:solidFill>
              <a:srgbClr val="8903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sp>
          <p:nvSpPr>
            <p:cNvPr id="534" name="Freeform 534">
              <a:extLst>
                <a:ext uri="{FF2B5EF4-FFF2-40B4-BE49-F238E27FC236}">
                  <a16:creationId xmlns:a16="http://schemas.microsoft.com/office/drawing/2014/main" id="{84074763-4F20-F940-8C8B-4966312E5AB6}"/>
                </a:ext>
              </a:extLst>
            </p:cNvPr>
            <p:cNvSpPr>
              <a:spLocks noChangeArrowheads="1"/>
            </p:cNvSpPr>
            <p:nvPr/>
          </p:nvSpPr>
          <p:spPr bwMode="auto">
            <a:xfrm>
              <a:off x="2665413" y="2108200"/>
              <a:ext cx="15875" cy="85725"/>
            </a:xfrm>
            <a:custGeom>
              <a:avLst/>
              <a:gdLst>
                <a:gd name="T0" fmla="*/ 17 w 44"/>
                <a:gd name="T1" fmla="*/ 0 h 238"/>
                <a:gd name="T2" fmla="*/ 17 w 44"/>
                <a:gd name="T3" fmla="*/ 0 h 238"/>
                <a:gd name="T4" fmla="*/ 8 w 44"/>
                <a:gd name="T5" fmla="*/ 9 h 238"/>
                <a:gd name="T6" fmla="*/ 8 w 44"/>
                <a:gd name="T7" fmla="*/ 36 h 238"/>
                <a:gd name="T8" fmla="*/ 0 w 44"/>
                <a:gd name="T9" fmla="*/ 114 h 238"/>
                <a:gd name="T10" fmla="*/ 0 w 44"/>
                <a:gd name="T11" fmla="*/ 114 h 238"/>
                <a:gd name="T12" fmla="*/ 8 w 44"/>
                <a:gd name="T13" fmla="*/ 201 h 238"/>
                <a:gd name="T14" fmla="*/ 8 w 44"/>
                <a:gd name="T15" fmla="*/ 228 h 238"/>
                <a:gd name="T16" fmla="*/ 17 w 44"/>
                <a:gd name="T17" fmla="*/ 237 h 238"/>
                <a:gd name="T18" fmla="*/ 43 w 44"/>
                <a:gd name="T19" fmla="*/ 237 h 238"/>
                <a:gd name="T20" fmla="*/ 43 w 44"/>
                <a:gd name="T21" fmla="*/ 237 h 238"/>
                <a:gd name="T22" fmla="*/ 25 w 44"/>
                <a:gd name="T23" fmla="*/ 219 h 238"/>
                <a:gd name="T24" fmla="*/ 25 w 44"/>
                <a:gd name="T25" fmla="*/ 219 h 238"/>
                <a:gd name="T26" fmla="*/ 25 w 44"/>
                <a:gd name="T27" fmla="*/ 175 h 238"/>
                <a:gd name="T28" fmla="*/ 17 w 44"/>
                <a:gd name="T29" fmla="*/ 114 h 238"/>
                <a:gd name="T30" fmla="*/ 17 w 44"/>
                <a:gd name="T31" fmla="*/ 114 h 238"/>
                <a:gd name="T32" fmla="*/ 25 w 44"/>
                <a:gd name="T33" fmla="*/ 62 h 238"/>
                <a:gd name="T34" fmla="*/ 25 w 44"/>
                <a:gd name="T35" fmla="*/ 18 h 238"/>
                <a:gd name="T36" fmla="*/ 25 w 44"/>
                <a:gd name="T37" fmla="*/ 18 h 238"/>
                <a:gd name="T38" fmla="*/ 43 w 44"/>
                <a:gd name="T39" fmla="*/ 0 h 238"/>
                <a:gd name="T40" fmla="*/ 17 w 44"/>
                <a:gd name="T4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38">
                  <a:moveTo>
                    <a:pt x="17" y="0"/>
                  </a:moveTo>
                  <a:lnTo>
                    <a:pt x="17" y="0"/>
                  </a:lnTo>
                  <a:lnTo>
                    <a:pt x="8" y="9"/>
                  </a:lnTo>
                  <a:lnTo>
                    <a:pt x="8" y="36"/>
                  </a:lnTo>
                  <a:lnTo>
                    <a:pt x="0" y="114"/>
                  </a:lnTo>
                  <a:lnTo>
                    <a:pt x="0" y="114"/>
                  </a:lnTo>
                  <a:lnTo>
                    <a:pt x="8" y="201"/>
                  </a:lnTo>
                  <a:lnTo>
                    <a:pt x="8" y="228"/>
                  </a:lnTo>
                  <a:lnTo>
                    <a:pt x="17" y="237"/>
                  </a:lnTo>
                  <a:lnTo>
                    <a:pt x="43" y="237"/>
                  </a:lnTo>
                  <a:lnTo>
                    <a:pt x="43" y="237"/>
                  </a:lnTo>
                  <a:lnTo>
                    <a:pt x="25" y="219"/>
                  </a:lnTo>
                  <a:lnTo>
                    <a:pt x="25" y="219"/>
                  </a:lnTo>
                  <a:lnTo>
                    <a:pt x="25" y="175"/>
                  </a:lnTo>
                  <a:lnTo>
                    <a:pt x="17" y="114"/>
                  </a:lnTo>
                  <a:lnTo>
                    <a:pt x="17" y="114"/>
                  </a:lnTo>
                  <a:lnTo>
                    <a:pt x="25" y="62"/>
                  </a:lnTo>
                  <a:lnTo>
                    <a:pt x="25" y="18"/>
                  </a:lnTo>
                  <a:lnTo>
                    <a:pt x="25" y="18"/>
                  </a:lnTo>
                  <a:lnTo>
                    <a:pt x="43" y="0"/>
                  </a:lnTo>
                  <a:lnTo>
                    <a:pt x="17" y="0"/>
                  </a:lnTo>
                </a:path>
              </a:pathLst>
            </a:custGeom>
            <a:solidFill>
              <a:srgbClr val="8903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pic>
          <p:nvPicPr>
            <p:cNvPr id="535" name="Picture 535">
              <a:extLst>
                <a:ext uri="{FF2B5EF4-FFF2-40B4-BE49-F238E27FC236}">
                  <a16:creationId xmlns:a16="http://schemas.microsoft.com/office/drawing/2014/main" id="{8E8A3E60-113D-2760-6567-BD64E80CC699}"/>
                </a:ext>
              </a:extLst>
            </p:cNvPr>
            <p:cNvPicPr>
              <a:picLocks noChangeAspect="1" noChangeArrowheads="1"/>
            </p:cNvPicPr>
            <p:nvPr/>
          </p:nvPicPr>
          <p:blipFill>
            <a:blip r:embed="rId83">
              <a:extLst>
                <a:ext uri="{28A0092B-C50C-407E-A947-70E740481C1C}">
                  <a14:useLocalDpi xmlns:a14="http://schemas.microsoft.com/office/drawing/2010/main"/>
                </a:ext>
              </a:extLst>
            </a:blip>
            <a:srcRect/>
            <a:stretch>
              <a:fillRect/>
            </a:stretch>
          </p:blipFill>
          <p:spPr bwMode="auto">
            <a:xfrm>
              <a:off x="2657475" y="2101850"/>
              <a:ext cx="38100" cy="9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36" name="Freeform 536">
              <a:extLst>
                <a:ext uri="{FF2B5EF4-FFF2-40B4-BE49-F238E27FC236}">
                  <a16:creationId xmlns:a16="http://schemas.microsoft.com/office/drawing/2014/main" id="{A066DD88-C623-E507-AB87-85246B6F28B6}"/>
                </a:ext>
              </a:extLst>
            </p:cNvPr>
            <p:cNvSpPr>
              <a:spLocks noChangeArrowheads="1"/>
            </p:cNvSpPr>
            <p:nvPr/>
          </p:nvSpPr>
          <p:spPr bwMode="auto">
            <a:xfrm>
              <a:off x="2498725" y="2141538"/>
              <a:ext cx="3175" cy="15875"/>
            </a:xfrm>
            <a:custGeom>
              <a:avLst/>
              <a:gdLst>
                <a:gd name="T0" fmla="*/ 9 w 10"/>
                <a:gd name="T1" fmla="*/ 44 h 45"/>
                <a:gd name="T2" fmla="*/ 9 w 10"/>
                <a:gd name="T3" fmla="*/ 44 h 45"/>
                <a:gd name="T4" fmla="*/ 9 w 10"/>
                <a:gd name="T5" fmla="*/ 44 h 45"/>
                <a:gd name="T6" fmla="*/ 9 w 10"/>
                <a:gd name="T7" fmla="*/ 9 h 45"/>
                <a:gd name="T8" fmla="*/ 9 w 10"/>
                <a:gd name="T9" fmla="*/ 0 h 45"/>
                <a:gd name="T10" fmla="*/ 9 w 10"/>
                <a:gd name="T11" fmla="*/ 0 h 45"/>
                <a:gd name="T12" fmla="*/ 0 w 10"/>
                <a:gd name="T13" fmla="*/ 9 h 45"/>
                <a:gd name="T14" fmla="*/ 0 w 10"/>
                <a:gd name="T15" fmla="*/ 44 h 45"/>
                <a:gd name="T16" fmla="*/ 9 w 10"/>
                <a:gd name="T1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9" y="44"/>
                  </a:moveTo>
                  <a:lnTo>
                    <a:pt x="9" y="44"/>
                  </a:lnTo>
                  <a:lnTo>
                    <a:pt x="9" y="44"/>
                  </a:lnTo>
                  <a:lnTo>
                    <a:pt x="9" y="9"/>
                  </a:lnTo>
                  <a:lnTo>
                    <a:pt x="9" y="0"/>
                  </a:lnTo>
                  <a:lnTo>
                    <a:pt x="9" y="0"/>
                  </a:lnTo>
                  <a:lnTo>
                    <a:pt x="0" y="9"/>
                  </a:lnTo>
                  <a:lnTo>
                    <a:pt x="0" y="44"/>
                  </a:lnTo>
                  <a:lnTo>
                    <a:pt x="9" y="44"/>
                  </a:lnTo>
                </a:path>
              </a:pathLst>
            </a:custGeom>
            <a:solidFill>
              <a:srgbClr val="89030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noFill/>
              </a:endParaRPr>
            </a:p>
          </p:txBody>
        </p:sp>
      </p:grpSp>
      <p:grpSp>
        <p:nvGrpSpPr>
          <p:cNvPr id="538" name="Group 24537">
            <a:extLst>
              <a:ext uri="{FF2B5EF4-FFF2-40B4-BE49-F238E27FC236}">
                <a16:creationId xmlns:a16="http://schemas.microsoft.com/office/drawing/2014/main" id="{7B02D6B0-8D07-DF42-47B0-6B7E15FB47B1}"/>
              </a:ext>
            </a:extLst>
          </p:cNvPr>
          <p:cNvGrpSpPr/>
          <p:nvPr/>
        </p:nvGrpSpPr>
        <p:grpSpPr>
          <a:xfrm>
            <a:off x="2679701" y="2794000"/>
            <a:ext cx="9422672" cy="3393907"/>
            <a:chOff x="0" y="-3"/>
            <a:chExt cx="13004800" cy="3810003"/>
          </a:xfrm>
        </p:grpSpPr>
        <p:sp>
          <p:nvSpPr>
            <p:cNvPr id="539" name="Shape 24487">
              <a:extLst>
                <a:ext uri="{FF2B5EF4-FFF2-40B4-BE49-F238E27FC236}">
                  <a16:creationId xmlns:a16="http://schemas.microsoft.com/office/drawing/2014/main" id="{81BA0E78-FA55-AF09-80AD-1CD81AD2BEEC}"/>
                </a:ext>
              </a:extLst>
            </p:cNvPr>
            <p:cNvSpPr/>
            <p:nvPr/>
          </p:nvSpPr>
          <p:spPr>
            <a:xfrm>
              <a:off x="0" y="320550"/>
              <a:ext cx="13004800" cy="3168900"/>
            </a:xfrm>
            <a:prstGeom prst="rect">
              <a:avLst/>
            </a:prstGeom>
            <a:solidFill>
              <a:srgbClr val="E5E5E5"/>
            </a:solidFill>
            <a:ln w="12700" cap="flat">
              <a:noFill/>
              <a:miter lim="400000"/>
            </a:ln>
            <a:effectLst/>
          </p:spPr>
          <p:txBody>
            <a:bodyPr wrap="square" lIns="0" tIns="0" rIns="0" bIns="0" numCol="1" anchor="t">
              <a:noAutofit/>
            </a:bodyPr>
            <a:lstStyle/>
            <a:p>
              <a:endParaRPr>
                <a:solidFill>
                  <a:prstClr val="black"/>
                </a:solidFill>
              </a:endParaRPr>
            </a:p>
          </p:txBody>
        </p:sp>
        <p:grpSp>
          <p:nvGrpSpPr>
            <p:cNvPr id="540" name="Group 24536">
              <a:extLst>
                <a:ext uri="{FF2B5EF4-FFF2-40B4-BE49-F238E27FC236}">
                  <a16:creationId xmlns:a16="http://schemas.microsoft.com/office/drawing/2014/main" id="{A45F3858-F33E-2876-7CC4-1BA22F76BC3A}"/>
                </a:ext>
              </a:extLst>
            </p:cNvPr>
            <p:cNvGrpSpPr/>
            <p:nvPr/>
          </p:nvGrpSpPr>
          <p:grpSpPr>
            <a:xfrm>
              <a:off x="949446" y="-3"/>
              <a:ext cx="11105907" cy="3810003"/>
              <a:chOff x="-2" y="-2"/>
              <a:chExt cx="11105905" cy="3810002"/>
            </a:xfrm>
          </p:grpSpPr>
          <p:grpSp>
            <p:nvGrpSpPr>
              <p:cNvPr id="541" name="Group 24494">
                <a:extLst>
                  <a:ext uri="{FF2B5EF4-FFF2-40B4-BE49-F238E27FC236}">
                    <a16:creationId xmlns:a16="http://schemas.microsoft.com/office/drawing/2014/main" id="{39A22B78-2404-AD41-5FA6-8A634C45A37B}"/>
                  </a:ext>
                </a:extLst>
              </p:cNvPr>
              <p:cNvGrpSpPr/>
              <p:nvPr/>
            </p:nvGrpSpPr>
            <p:grpSpPr>
              <a:xfrm>
                <a:off x="5621865" y="-2"/>
                <a:ext cx="2673107" cy="3810002"/>
                <a:chOff x="0" y="0"/>
                <a:chExt cx="2673102" cy="3810000"/>
              </a:xfrm>
            </p:grpSpPr>
            <p:sp>
              <p:nvSpPr>
                <p:cNvPr id="563" name="Shape 24488">
                  <a:extLst>
                    <a:ext uri="{FF2B5EF4-FFF2-40B4-BE49-F238E27FC236}">
                      <a16:creationId xmlns:a16="http://schemas.microsoft.com/office/drawing/2014/main" id="{52B9BACA-7BFF-6061-6F0D-EB7E71CBF889}"/>
                    </a:ext>
                  </a:extLst>
                </p:cNvPr>
                <p:cNvSpPr/>
                <p:nvPr/>
              </p:nvSpPr>
              <p:spPr>
                <a:xfrm>
                  <a:off x="320550" y="0"/>
                  <a:ext cx="2032001" cy="3810000"/>
                </a:xfrm>
                <a:prstGeom prst="rect">
                  <a:avLst/>
                </a:prstGeom>
                <a:solidFill>
                  <a:srgbClr val="72B1D7"/>
                </a:solidFill>
                <a:ln w="12700" cap="flat">
                  <a:noFill/>
                  <a:miter lim="400000"/>
                </a:ln>
                <a:effectLst/>
              </p:spPr>
              <p:txBody>
                <a:bodyPr wrap="square" lIns="0" tIns="0" rIns="0" bIns="0" numCol="1" anchor="t">
                  <a:noAutofit/>
                </a:bodyPr>
                <a:lstStyle/>
                <a:p>
                  <a:endParaRPr>
                    <a:solidFill>
                      <a:prstClr val="black"/>
                    </a:solidFill>
                  </a:endParaRPr>
                </a:p>
              </p:txBody>
            </p:sp>
            <p:grpSp>
              <p:nvGrpSpPr>
                <p:cNvPr id="564" name="Group 24493">
                  <a:extLst>
                    <a:ext uri="{FF2B5EF4-FFF2-40B4-BE49-F238E27FC236}">
                      <a16:creationId xmlns:a16="http://schemas.microsoft.com/office/drawing/2014/main" id="{244B4E9A-9D69-3B51-B201-C3DCAA922C85}"/>
                    </a:ext>
                  </a:extLst>
                </p:cNvPr>
                <p:cNvGrpSpPr/>
                <p:nvPr/>
              </p:nvGrpSpPr>
              <p:grpSpPr>
                <a:xfrm>
                  <a:off x="0" y="0"/>
                  <a:ext cx="2673102" cy="3810000"/>
                  <a:chOff x="0" y="0"/>
                  <a:chExt cx="2673101" cy="3809999"/>
                </a:xfrm>
              </p:grpSpPr>
              <p:sp>
                <p:nvSpPr>
                  <p:cNvPr id="565" name="Shape 24489">
                    <a:extLst>
                      <a:ext uri="{FF2B5EF4-FFF2-40B4-BE49-F238E27FC236}">
                        <a16:creationId xmlns:a16="http://schemas.microsoft.com/office/drawing/2014/main" id="{D98C916C-747D-6A43-4309-1BBED817577F}"/>
                      </a:ext>
                    </a:extLst>
                  </p:cNvPr>
                  <p:cNvSpPr/>
                  <p:nvPr/>
                </p:nvSpPr>
                <p:spPr>
                  <a:xfrm>
                    <a:off x="0" y="0"/>
                    <a:ext cx="320551" cy="3205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649ABC"/>
                  </a:solidFill>
                  <a:ln w="12700" cap="flat">
                    <a:noFill/>
                    <a:miter lim="400000"/>
                  </a:ln>
                  <a:effectLst/>
                </p:spPr>
                <p:txBody>
                  <a:bodyPr wrap="square" lIns="50800" tIns="50800" rIns="50800" bIns="50800" numCol="1" anchor="ctr">
                    <a:noAutofit/>
                  </a:bodyPr>
                  <a:lstStyle/>
                  <a:p>
                    <a:endParaRPr>
                      <a:solidFill>
                        <a:prstClr val="black"/>
                      </a:solidFill>
                    </a:endParaRPr>
                  </a:p>
                </p:txBody>
              </p:sp>
              <p:sp>
                <p:nvSpPr>
                  <p:cNvPr id="566" name="Shape 24490">
                    <a:extLst>
                      <a:ext uri="{FF2B5EF4-FFF2-40B4-BE49-F238E27FC236}">
                        <a16:creationId xmlns:a16="http://schemas.microsoft.com/office/drawing/2014/main" id="{3E67772B-63CB-1FFF-DE21-9211629D607C}"/>
                      </a:ext>
                    </a:extLst>
                  </p:cNvPr>
                  <p:cNvSpPr/>
                  <p:nvPr/>
                </p:nvSpPr>
                <p:spPr>
                  <a:xfrm>
                    <a:off x="2352550" y="0"/>
                    <a:ext cx="320552" cy="320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649ABC"/>
                  </a:solidFill>
                  <a:ln w="12700" cap="flat">
                    <a:noFill/>
                    <a:miter lim="400000"/>
                  </a:ln>
                  <a:effectLst/>
                </p:spPr>
                <p:txBody>
                  <a:bodyPr wrap="square" lIns="50800" tIns="50800" rIns="50800" bIns="50800" numCol="1" anchor="ctr">
                    <a:noAutofit/>
                  </a:bodyPr>
                  <a:lstStyle/>
                  <a:p>
                    <a:endParaRPr>
                      <a:solidFill>
                        <a:prstClr val="black"/>
                      </a:solidFill>
                    </a:endParaRPr>
                  </a:p>
                </p:txBody>
              </p:sp>
              <p:sp>
                <p:nvSpPr>
                  <p:cNvPr id="567" name="Shape 24491">
                    <a:extLst>
                      <a:ext uri="{FF2B5EF4-FFF2-40B4-BE49-F238E27FC236}">
                        <a16:creationId xmlns:a16="http://schemas.microsoft.com/office/drawing/2014/main" id="{CACC14B6-EB14-5B06-4458-66F89D572965}"/>
                      </a:ext>
                    </a:extLst>
                  </p:cNvPr>
                  <p:cNvSpPr/>
                  <p:nvPr/>
                </p:nvSpPr>
                <p:spPr>
                  <a:xfrm>
                    <a:off x="0" y="3489449"/>
                    <a:ext cx="320551" cy="320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649ABC"/>
                  </a:solidFill>
                  <a:ln w="12700" cap="flat">
                    <a:noFill/>
                    <a:miter lim="400000"/>
                  </a:ln>
                  <a:effectLst/>
                </p:spPr>
                <p:txBody>
                  <a:bodyPr wrap="square" lIns="50800" tIns="50800" rIns="50800" bIns="50800" numCol="1" anchor="ctr">
                    <a:noAutofit/>
                  </a:bodyPr>
                  <a:lstStyle/>
                  <a:p>
                    <a:endParaRPr>
                      <a:solidFill>
                        <a:prstClr val="black"/>
                      </a:solidFill>
                    </a:endParaRPr>
                  </a:p>
                </p:txBody>
              </p:sp>
              <p:sp>
                <p:nvSpPr>
                  <p:cNvPr id="568" name="Shape 24492">
                    <a:extLst>
                      <a:ext uri="{FF2B5EF4-FFF2-40B4-BE49-F238E27FC236}">
                        <a16:creationId xmlns:a16="http://schemas.microsoft.com/office/drawing/2014/main" id="{1F5142FD-C8C0-13ED-F16C-5E0A86A62C47}"/>
                      </a:ext>
                    </a:extLst>
                  </p:cNvPr>
                  <p:cNvSpPr/>
                  <p:nvPr/>
                </p:nvSpPr>
                <p:spPr>
                  <a:xfrm>
                    <a:off x="2352550" y="3489449"/>
                    <a:ext cx="320552" cy="320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649ABC"/>
                  </a:solidFill>
                  <a:ln w="12700" cap="flat">
                    <a:noFill/>
                    <a:miter lim="400000"/>
                  </a:ln>
                  <a:effectLst/>
                </p:spPr>
                <p:txBody>
                  <a:bodyPr wrap="square" lIns="50800" tIns="50800" rIns="50800" bIns="50800" numCol="1" anchor="ctr">
                    <a:noAutofit/>
                  </a:bodyPr>
                  <a:lstStyle/>
                  <a:p>
                    <a:endParaRPr>
                      <a:solidFill>
                        <a:prstClr val="black"/>
                      </a:solidFill>
                    </a:endParaRPr>
                  </a:p>
                </p:txBody>
              </p:sp>
            </p:grpSp>
          </p:grpSp>
          <p:grpSp>
            <p:nvGrpSpPr>
              <p:cNvPr id="542" name="Group 24506">
                <a:extLst>
                  <a:ext uri="{FF2B5EF4-FFF2-40B4-BE49-F238E27FC236}">
                    <a16:creationId xmlns:a16="http://schemas.microsoft.com/office/drawing/2014/main" id="{C6AA2EDB-BD27-CF96-5F8E-EC60DB39DDC8}"/>
                  </a:ext>
                </a:extLst>
              </p:cNvPr>
              <p:cNvGrpSpPr/>
              <p:nvPr/>
            </p:nvGrpSpPr>
            <p:grpSpPr>
              <a:xfrm>
                <a:off x="8432798" y="-2"/>
                <a:ext cx="2673105" cy="3810002"/>
                <a:chOff x="0" y="0"/>
                <a:chExt cx="2673101" cy="3810000"/>
              </a:xfrm>
            </p:grpSpPr>
            <p:sp>
              <p:nvSpPr>
                <p:cNvPr id="557" name="Shape 24500">
                  <a:extLst>
                    <a:ext uri="{FF2B5EF4-FFF2-40B4-BE49-F238E27FC236}">
                      <a16:creationId xmlns:a16="http://schemas.microsoft.com/office/drawing/2014/main" id="{58690BC3-6637-46B4-AE39-78AAA356BC0A}"/>
                    </a:ext>
                  </a:extLst>
                </p:cNvPr>
                <p:cNvSpPr/>
                <p:nvPr/>
              </p:nvSpPr>
              <p:spPr>
                <a:xfrm>
                  <a:off x="320550" y="0"/>
                  <a:ext cx="2032001" cy="3810000"/>
                </a:xfrm>
                <a:prstGeom prst="rect">
                  <a:avLst/>
                </a:prstGeom>
                <a:solidFill>
                  <a:srgbClr val="3197E0"/>
                </a:solidFill>
                <a:ln w="12700" cap="flat">
                  <a:noFill/>
                  <a:miter lim="400000"/>
                </a:ln>
                <a:effectLst/>
              </p:spPr>
              <p:txBody>
                <a:bodyPr wrap="square" lIns="0" tIns="0" rIns="0" bIns="0" numCol="1" anchor="t">
                  <a:noAutofit/>
                </a:bodyPr>
                <a:lstStyle/>
                <a:p>
                  <a:endParaRPr>
                    <a:solidFill>
                      <a:prstClr val="black"/>
                    </a:solidFill>
                  </a:endParaRPr>
                </a:p>
              </p:txBody>
            </p:sp>
            <p:grpSp>
              <p:nvGrpSpPr>
                <p:cNvPr id="558" name="Group 24505">
                  <a:extLst>
                    <a:ext uri="{FF2B5EF4-FFF2-40B4-BE49-F238E27FC236}">
                      <a16:creationId xmlns:a16="http://schemas.microsoft.com/office/drawing/2014/main" id="{FEC0F9E4-3A2C-306F-DD6E-3BFA46511F5E}"/>
                    </a:ext>
                  </a:extLst>
                </p:cNvPr>
                <p:cNvGrpSpPr/>
                <p:nvPr/>
              </p:nvGrpSpPr>
              <p:grpSpPr>
                <a:xfrm>
                  <a:off x="0" y="0"/>
                  <a:ext cx="2673102" cy="3810000"/>
                  <a:chOff x="0" y="0"/>
                  <a:chExt cx="2673101" cy="3809999"/>
                </a:xfrm>
              </p:grpSpPr>
              <p:sp>
                <p:nvSpPr>
                  <p:cNvPr id="559" name="Shape 24501">
                    <a:extLst>
                      <a:ext uri="{FF2B5EF4-FFF2-40B4-BE49-F238E27FC236}">
                        <a16:creationId xmlns:a16="http://schemas.microsoft.com/office/drawing/2014/main" id="{874CBBC2-23DF-8167-17E1-9BDEB764777B}"/>
                      </a:ext>
                    </a:extLst>
                  </p:cNvPr>
                  <p:cNvSpPr/>
                  <p:nvPr/>
                </p:nvSpPr>
                <p:spPr>
                  <a:xfrm>
                    <a:off x="0" y="0"/>
                    <a:ext cx="320551" cy="3205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3484C9"/>
                  </a:solidFill>
                  <a:ln w="12700" cap="flat">
                    <a:noFill/>
                    <a:miter lim="400000"/>
                  </a:ln>
                  <a:effectLst/>
                </p:spPr>
                <p:txBody>
                  <a:bodyPr wrap="square" lIns="0" tIns="0" rIns="0" bIns="0" numCol="1" anchor="t">
                    <a:noAutofit/>
                  </a:bodyPr>
                  <a:lstStyle/>
                  <a:p>
                    <a:endParaRPr>
                      <a:solidFill>
                        <a:prstClr val="black"/>
                      </a:solidFill>
                    </a:endParaRPr>
                  </a:p>
                </p:txBody>
              </p:sp>
              <p:sp>
                <p:nvSpPr>
                  <p:cNvPr id="560" name="Shape 24502">
                    <a:extLst>
                      <a:ext uri="{FF2B5EF4-FFF2-40B4-BE49-F238E27FC236}">
                        <a16:creationId xmlns:a16="http://schemas.microsoft.com/office/drawing/2014/main" id="{4608FC0E-1761-38A1-962B-7CB4A465898F}"/>
                      </a:ext>
                    </a:extLst>
                  </p:cNvPr>
                  <p:cNvSpPr/>
                  <p:nvPr/>
                </p:nvSpPr>
                <p:spPr>
                  <a:xfrm>
                    <a:off x="2352550" y="0"/>
                    <a:ext cx="320552" cy="320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484C9"/>
                  </a:solidFill>
                  <a:ln w="12700" cap="flat">
                    <a:noFill/>
                    <a:miter lim="400000"/>
                  </a:ln>
                  <a:effectLst/>
                </p:spPr>
                <p:txBody>
                  <a:bodyPr wrap="square" lIns="0" tIns="0" rIns="0" bIns="0" numCol="1" anchor="t">
                    <a:noAutofit/>
                  </a:bodyPr>
                  <a:lstStyle/>
                  <a:p>
                    <a:endParaRPr>
                      <a:solidFill>
                        <a:prstClr val="black"/>
                      </a:solidFill>
                    </a:endParaRPr>
                  </a:p>
                </p:txBody>
              </p:sp>
              <p:sp>
                <p:nvSpPr>
                  <p:cNvPr id="561" name="Shape 24503">
                    <a:extLst>
                      <a:ext uri="{FF2B5EF4-FFF2-40B4-BE49-F238E27FC236}">
                        <a16:creationId xmlns:a16="http://schemas.microsoft.com/office/drawing/2014/main" id="{074F096C-9B86-A7B2-0B02-766D5E10228F}"/>
                      </a:ext>
                    </a:extLst>
                  </p:cNvPr>
                  <p:cNvSpPr/>
                  <p:nvPr/>
                </p:nvSpPr>
                <p:spPr>
                  <a:xfrm>
                    <a:off x="0" y="3489449"/>
                    <a:ext cx="320551" cy="320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3484C9"/>
                  </a:solidFill>
                  <a:ln w="12700" cap="flat">
                    <a:noFill/>
                    <a:miter lim="400000"/>
                  </a:ln>
                  <a:effectLst/>
                </p:spPr>
                <p:txBody>
                  <a:bodyPr wrap="square" lIns="0" tIns="0" rIns="0" bIns="0" numCol="1" anchor="t">
                    <a:noAutofit/>
                  </a:bodyPr>
                  <a:lstStyle/>
                  <a:p>
                    <a:endParaRPr>
                      <a:solidFill>
                        <a:prstClr val="black"/>
                      </a:solidFill>
                    </a:endParaRPr>
                  </a:p>
                </p:txBody>
              </p:sp>
              <p:sp>
                <p:nvSpPr>
                  <p:cNvPr id="562" name="Shape 24504">
                    <a:extLst>
                      <a:ext uri="{FF2B5EF4-FFF2-40B4-BE49-F238E27FC236}">
                        <a16:creationId xmlns:a16="http://schemas.microsoft.com/office/drawing/2014/main" id="{5413DE98-9B61-48BF-1842-B9760D25901C}"/>
                      </a:ext>
                    </a:extLst>
                  </p:cNvPr>
                  <p:cNvSpPr/>
                  <p:nvPr/>
                </p:nvSpPr>
                <p:spPr>
                  <a:xfrm>
                    <a:off x="2352550" y="3489449"/>
                    <a:ext cx="320552" cy="320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3484C9"/>
                  </a:solidFill>
                  <a:ln w="12700" cap="flat">
                    <a:noFill/>
                    <a:miter lim="400000"/>
                  </a:ln>
                  <a:effectLst/>
                </p:spPr>
                <p:txBody>
                  <a:bodyPr wrap="square" lIns="0" tIns="0" rIns="0" bIns="0" numCol="1" anchor="t">
                    <a:noAutofit/>
                  </a:bodyPr>
                  <a:lstStyle/>
                  <a:p>
                    <a:endParaRPr>
                      <a:solidFill>
                        <a:prstClr val="black"/>
                      </a:solidFill>
                    </a:endParaRPr>
                  </a:p>
                </p:txBody>
              </p:sp>
            </p:grpSp>
          </p:grpSp>
          <p:grpSp>
            <p:nvGrpSpPr>
              <p:cNvPr id="543" name="Group 24518">
                <a:extLst>
                  <a:ext uri="{FF2B5EF4-FFF2-40B4-BE49-F238E27FC236}">
                    <a16:creationId xmlns:a16="http://schemas.microsoft.com/office/drawing/2014/main" id="{07125CF3-238B-EF10-7C6B-5DF6B731D32E}"/>
                  </a:ext>
                </a:extLst>
              </p:cNvPr>
              <p:cNvGrpSpPr/>
              <p:nvPr/>
            </p:nvGrpSpPr>
            <p:grpSpPr>
              <a:xfrm>
                <a:off x="-2" y="-2"/>
                <a:ext cx="2673105" cy="3810002"/>
                <a:chOff x="0" y="0"/>
                <a:chExt cx="2673101" cy="3810000"/>
              </a:xfrm>
            </p:grpSpPr>
            <p:sp>
              <p:nvSpPr>
                <p:cNvPr id="551" name="Shape 24512">
                  <a:extLst>
                    <a:ext uri="{FF2B5EF4-FFF2-40B4-BE49-F238E27FC236}">
                      <a16:creationId xmlns:a16="http://schemas.microsoft.com/office/drawing/2014/main" id="{2BF5BF38-FDA1-3DC5-526E-FF3500DE174F}"/>
                    </a:ext>
                  </a:extLst>
                </p:cNvPr>
                <p:cNvSpPr/>
                <p:nvPr/>
              </p:nvSpPr>
              <p:spPr>
                <a:xfrm>
                  <a:off x="320550" y="0"/>
                  <a:ext cx="2032001" cy="3810000"/>
                </a:xfrm>
                <a:prstGeom prst="rect">
                  <a:avLst/>
                </a:prstGeom>
                <a:solidFill>
                  <a:srgbClr val="999999"/>
                </a:solidFill>
                <a:ln w="12700" cap="flat">
                  <a:noFill/>
                  <a:miter lim="400000"/>
                </a:ln>
                <a:effectLst/>
              </p:spPr>
              <p:txBody>
                <a:bodyPr wrap="square" lIns="0" tIns="0" rIns="0" bIns="0" numCol="1" anchor="t">
                  <a:noAutofit/>
                </a:bodyPr>
                <a:lstStyle/>
                <a:p>
                  <a:endParaRPr>
                    <a:solidFill>
                      <a:prstClr val="black"/>
                    </a:solidFill>
                  </a:endParaRPr>
                </a:p>
              </p:txBody>
            </p:sp>
            <p:grpSp>
              <p:nvGrpSpPr>
                <p:cNvPr id="552" name="Group 24517">
                  <a:extLst>
                    <a:ext uri="{FF2B5EF4-FFF2-40B4-BE49-F238E27FC236}">
                      <a16:creationId xmlns:a16="http://schemas.microsoft.com/office/drawing/2014/main" id="{34F25B11-A95F-60F6-01C3-720CAA28BF17}"/>
                    </a:ext>
                  </a:extLst>
                </p:cNvPr>
                <p:cNvGrpSpPr/>
                <p:nvPr/>
              </p:nvGrpSpPr>
              <p:grpSpPr>
                <a:xfrm>
                  <a:off x="0" y="0"/>
                  <a:ext cx="2673102" cy="3810000"/>
                  <a:chOff x="0" y="0"/>
                  <a:chExt cx="2673101" cy="3809999"/>
                </a:xfrm>
              </p:grpSpPr>
              <p:sp>
                <p:nvSpPr>
                  <p:cNvPr id="553" name="Shape 24513">
                    <a:extLst>
                      <a:ext uri="{FF2B5EF4-FFF2-40B4-BE49-F238E27FC236}">
                        <a16:creationId xmlns:a16="http://schemas.microsoft.com/office/drawing/2014/main" id="{B256A81D-88A7-904D-FEE9-6A58379E217C}"/>
                      </a:ext>
                    </a:extLst>
                  </p:cNvPr>
                  <p:cNvSpPr/>
                  <p:nvPr/>
                </p:nvSpPr>
                <p:spPr>
                  <a:xfrm>
                    <a:off x="0" y="0"/>
                    <a:ext cx="320551" cy="3205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F7F7F"/>
                  </a:solidFill>
                  <a:ln w="12700" cap="flat">
                    <a:noFill/>
                    <a:miter lim="400000"/>
                  </a:ln>
                  <a:effectLst/>
                </p:spPr>
                <p:txBody>
                  <a:bodyPr wrap="square" lIns="0" tIns="0" rIns="0" bIns="0" numCol="1" anchor="t">
                    <a:noAutofit/>
                  </a:bodyPr>
                  <a:lstStyle/>
                  <a:p>
                    <a:endParaRPr>
                      <a:solidFill>
                        <a:prstClr val="black"/>
                      </a:solidFill>
                    </a:endParaRPr>
                  </a:p>
                </p:txBody>
              </p:sp>
              <p:sp>
                <p:nvSpPr>
                  <p:cNvPr id="554" name="Shape 24514">
                    <a:extLst>
                      <a:ext uri="{FF2B5EF4-FFF2-40B4-BE49-F238E27FC236}">
                        <a16:creationId xmlns:a16="http://schemas.microsoft.com/office/drawing/2014/main" id="{7827215B-80CB-94D9-9721-02D308C54B03}"/>
                      </a:ext>
                    </a:extLst>
                  </p:cNvPr>
                  <p:cNvSpPr/>
                  <p:nvPr/>
                </p:nvSpPr>
                <p:spPr>
                  <a:xfrm>
                    <a:off x="2352550" y="0"/>
                    <a:ext cx="320552" cy="320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7F7F7F"/>
                  </a:solidFill>
                  <a:ln w="12700" cap="flat">
                    <a:noFill/>
                    <a:miter lim="400000"/>
                  </a:ln>
                  <a:effectLst/>
                </p:spPr>
                <p:txBody>
                  <a:bodyPr wrap="square" lIns="0" tIns="0" rIns="0" bIns="0" numCol="1" anchor="t">
                    <a:noAutofit/>
                  </a:bodyPr>
                  <a:lstStyle/>
                  <a:p>
                    <a:endParaRPr>
                      <a:solidFill>
                        <a:prstClr val="black"/>
                      </a:solidFill>
                    </a:endParaRPr>
                  </a:p>
                </p:txBody>
              </p:sp>
              <p:sp>
                <p:nvSpPr>
                  <p:cNvPr id="555" name="Shape 24515">
                    <a:extLst>
                      <a:ext uri="{FF2B5EF4-FFF2-40B4-BE49-F238E27FC236}">
                        <a16:creationId xmlns:a16="http://schemas.microsoft.com/office/drawing/2014/main" id="{0E2E5174-654E-210B-37D1-9BB77623B1F8}"/>
                      </a:ext>
                    </a:extLst>
                  </p:cNvPr>
                  <p:cNvSpPr/>
                  <p:nvPr/>
                </p:nvSpPr>
                <p:spPr>
                  <a:xfrm>
                    <a:off x="0" y="3489449"/>
                    <a:ext cx="320551" cy="320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7F7F7F"/>
                  </a:solidFill>
                  <a:ln w="12700" cap="flat">
                    <a:noFill/>
                    <a:miter lim="400000"/>
                  </a:ln>
                  <a:effectLst/>
                </p:spPr>
                <p:txBody>
                  <a:bodyPr wrap="square" lIns="0" tIns="0" rIns="0" bIns="0" numCol="1" anchor="t">
                    <a:noAutofit/>
                  </a:bodyPr>
                  <a:lstStyle/>
                  <a:p>
                    <a:endParaRPr>
                      <a:solidFill>
                        <a:prstClr val="black"/>
                      </a:solidFill>
                    </a:endParaRPr>
                  </a:p>
                </p:txBody>
              </p:sp>
              <p:sp>
                <p:nvSpPr>
                  <p:cNvPr id="556" name="Shape 24516">
                    <a:extLst>
                      <a:ext uri="{FF2B5EF4-FFF2-40B4-BE49-F238E27FC236}">
                        <a16:creationId xmlns:a16="http://schemas.microsoft.com/office/drawing/2014/main" id="{572529E6-2151-D108-3C21-3C6986FEC72B}"/>
                      </a:ext>
                    </a:extLst>
                  </p:cNvPr>
                  <p:cNvSpPr/>
                  <p:nvPr/>
                </p:nvSpPr>
                <p:spPr>
                  <a:xfrm>
                    <a:off x="2352550" y="3489449"/>
                    <a:ext cx="320552" cy="320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7F7F7F"/>
                  </a:solidFill>
                  <a:ln w="12700" cap="flat">
                    <a:noFill/>
                    <a:miter lim="400000"/>
                  </a:ln>
                  <a:effectLst/>
                </p:spPr>
                <p:txBody>
                  <a:bodyPr wrap="square" lIns="0" tIns="0" rIns="0" bIns="0" numCol="1" anchor="t">
                    <a:noAutofit/>
                  </a:bodyPr>
                  <a:lstStyle/>
                  <a:p>
                    <a:endParaRPr>
                      <a:solidFill>
                        <a:prstClr val="black"/>
                      </a:solidFill>
                    </a:endParaRPr>
                  </a:p>
                </p:txBody>
              </p:sp>
            </p:grpSp>
          </p:grpSp>
          <p:grpSp>
            <p:nvGrpSpPr>
              <p:cNvPr id="544" name="Group 24530">
                <a:extLst>
                  <a:ext uri="{FF2B5EF4-FFF2-40B4-BE49-F238E27FC236}">
                    <a16:creationId xmlns:a16="http://schemas.microsoft.com/office/drawing/2014/main" id="{4DAFD01E-DB82-BC34-3EDB-4B9379C86C9E}"/>
                  </a:ext>
                </a:extLst>
              </p:cNvPr>
              <p:cNvGrpSpPr/>
              <p:nvPr/>
            </p:nvGrpSpPr>
            <p:grpSpPr>
              <a:xfrm>
                <a:off x="2810933" y="-2"/>
                <a:ext cx="2673105" cy="3810002"/>
                <a:chOff x="0" y="0"/>
                <a:chExt cx="2673101" cy="3810000"/>
              </a:xfrm>
            </p:grpSpPr>
            <p:sp>
              <p:nvSpPr>
                <p:cNvPr id="545" name="Shape 24524">
                  <a:extLst>
                    <a:ext uri="{FF2B5EF4-FFF2-40B4-BE49-F238E27FC236}">
                      <a16:creationId xmlns:a16="http://schemas.microsoft.com/office/drawing/2014/main" id="{DBFBCE78-87C9-1071-14D2-582F5BB68EE9}"/>
                    </a:ext>
                  </a:extLst>
                </p:cNvPr>
                <p:cNvSpPr/>
                <p:nvPr/>
              </p:nvSpPr>
              <p:spPr>
                <a:xfrm>
                  <a:off x="320550" y="0"/>
                  <a:ext cx="2032001" cy="3810000"/>
                </a:xfrm>
                <a:prstGeom prst="rect">
                  <a:avLst/>
                </a:prstGeom>
                <a:solidFill>
                  <a:srgbClr val="B9B9B9"/>
                </a:solidFill>
                <a:ln w="12700" cap="flat">
                  <a:noFill/>
                  <a:miter lim="400000"/>
                </a:ln>
                <a:effectLst/>
              </p:spPr>
              <p:txBody>
                <a:bodyPr wrap="square" lIns="0" tIns="0" rIns="0" bIns="0" numCol="1" anchor="t">
                  <a:noAutofit/>
                </a:bodyPr>
                <a:lstStyle/>
                <a:p>
                  <a:endParaRPr>
                    <a:solidFill>
                      <a:prstClr val="black"/>
                    </a:solidFill>
                  </a:endParaRPr>
                </a:p>
              </p:txBody>
            </p:sp>
            <p:grpSp>
              <p:nvGrpSpPr>
                <p:cNvPr id="546" name="Group 24529">
                  <a:extLst>
                    <a:ext uri="{FF2B5EF4-FFF2-40B4-BE49-F238E27FC236}">
                      <a16:creationId xmlns:a16="http://schemas.microsoft.com/office/drawing/2014/main" id="{1FF4379D-718E-4F8A-AB55-18104A6E649A}"/>
                    </a:ext>
                  </a:extLst>
                </p:cNvPr>
                <p:cNvGrpSpPr/>
                <p:nvPr/>
              </p:nvGrpSpPr>
              <p:grpSpPr>
                <a:xfrm>
                  <a:off x="0" y="0"/>
                  <a:ext cx="2673102" cy="3810000"/>
                  <a:chOff x="0" y="0"/>
                  <a:chExt cx="2673101" cy="3809999"/>
                </a:xfrm>
              </p:grpSpPr>
              <p:sp>
                <p:nvSpPr>
                  <p:cNvPr id="547" name="Shape 24525">
                    <a:extLst>
                      <a:ext uri="{FF2B5EF4-FFF2-40B4-BE49-F238E27FC236}">
                        <a16:creationId xmlns:a16="http://schemas.microsoft.com/office/drawing/2014/main" id="{BB35B151-5EA8-EE1B-6BE4-D10D78701B78}"/>
                      </a:ext>
                    </a:extLst>
                  </p:cNvPr>
                  <p:cNvSpPr/>
                  <p:nvPr/>
                </p:nvSpPr>
                <p:spPr>
                  <a:xfrm>
                    <a:off x="0" y="0"/>
                    <a:ext cx="320551" cy="3205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999999"/>
                  </a:solidFill>
                  <a:ln w="12700" cap="flat">
                    <a:noFill/>
                    <a:miter lim="400000"/>
                  </a:ln>
                  <a:effectLst/>
                </p:spPr>
                <p:txBody>
                  <a:bodyPr wrap="square" lIns="0" tIns="0" rIns="0" bIns="0" numCol="1" anchor="t">
                    <a:noAutofit/>
                  </a:bodyPr>
                  <a:lstStyle/>
                  <a:p>
                    <a:endParaRPr>
                      <a:solidFill>
                        <a:prstClr val="black"/>
                      </a:solidFill>
                    </a:endParaRPr>
                  </a:p>
                </p:txBody>
              </p:sp>
              <p:sp>
                <p:nvSpPr>
                  <p:cNvPr id="548" name="Shape 24526">
                    <a:extLst>
                      <a:ext uri="{FF2B5EF4-FFF2-40B4-BE49-F238E27FC236}">
                        <a16:creationId xmlns:a16="http://schemas.microsoft.com/office/drawing/2014/main" id="{8D825769-7F94-32BE-936A-F06BA31C0C4F}"/>
                      </a:ext>
                    </a:extLst>
                  </p:cNvPr>
                  <p:cNvSpPr/>
                  <p:nvPr/>
                </p:nvSpPr>
                <p:spPr>
                  <a:xfrm>
                    <a:off x="2352550" y="0"/>
                    <a:ext cx="320552" cy="3205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999999"/>
                  </a:solidFill>
                  <a:ln w="12700" cap="flat">
                    <a:noFill/>
                    <a:miter lim="400000"/>
                  </a:ln>
                  <a:effectLst/>
                </p:spPr>
                <p:txBody>
                  <a:bodyPr wrap="square" lIns="0" tIns="0" rIns="0" bIns="0" numCol="1" anchor="t">
                    <a:noAutofit/>
                  </a:bodyPr>
                  <a:lstStyle/>
                  <a:p>
                    <a:endParaRPr>
                      <a:solidFill>
                        <a:prstClr val="black"/>
                      </a:solidFill>
                    </a:endParaRPr>
                  </a:p>
                </p:txBody>
              </p:sp>
              <p:sp>
                <p:nvSpPr>
                  <p:cNvPr id="549" name="Shape 24527">
                    <a:extLst>
                      <a:ext uri="{FF2B5EF4-FFF2-40B4-BE49-F238E27FC236}">
                        <a16:creationId xmlns:a16="http://schemas.microsoft.com/office/drawing/2014/main" id="{E504CE20-6531-E695-14D0-B161B86A1EA1}"/>
                      </a:ext>
                    </a:extLst>
                  </p:cNvPr>
                  <p:cNvSpPr/>
                  <p:nvPr/>
                </p:nvSpPr>
                <p:spPr>
                  <a:xfrm>
                    <a:off x="0" y="3489449"/>
                    <a:ext cx="320551" cy="320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lose/>
                      </a:path>
                    </a:pathLst>
                  </a:custGeom>
                  <a:solidFill>
                    <a:srgbClr val="999999"/>
                  </a:solidFill>
                  <a:ln w="12700" cap="flat">
                    <a:noFill/>
                    <a:miter lim="400000"/>
                  </a:ln>
                  <a:effectLst/>
                </p:spPr>
                <p:txBody>
                  <a:bodyPr wrap="square" lIns="0" tIns="0" rIns="0" bIns="0" numCol="1" anchor="t">
                    <a:noAutofit/>
                  </a:bodyPr>
                  <a:lstStyle/>
                  <a:p>
                    <a:endParaRPr>
                      <a:solidFill>
                        <a:prstClr val="black"/>
                      </a:solidFill>
                    </a:endParaRPr>
                  </a:p>
                </p:txBody>
              </p:sp>
              <p:sp>
                <p:nvSpPr>
                  <p:cNvPr id="550" name="Shape 24528">
                    <a:extLst>
                      <a:ext uri="{FF2B5EF4-FFF2-40B4-BE49-F238E27FC236}">
                        <a16:creationId xmlns:a16="http://schemas.microsoft.com/office/drawing/2014/main" id="{0D756F40-8406-EEA7-F8E2-8BB4FC05B3F5}"/>
                      </a:ext>
                    </a:extLst>
                  </p:cNvPr>
                  <p:cNvSpPr/>
                  <p:nvPr/>
                </p:nvSpPr>
                <p:spPr>
                  <a:xfrm>
                    <a:off x="2352550" y="3489449"/>
                    <a:ext cx="320552" cy="3205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close/>
                      </a:path>
                    </a:pathLst>
                  </a:custGeom>
                  <a:solidFill>
                    <a:srgbClr val="999999"/>
                  </a:solidFill>
                  <a:ln w="12700" cap="flat">
                    <a:noFill/>
                    <a:miter lim="400000"/>
                  </a:ln>
                  <a:effectLst/>
                </p:spPr>
                <p:txBody>
                  <a:bodyPr wrap="square" lIns="0" tIns="0" rIns="0" bIns="0" numCol="1" anchor="t">
                    <a:noAutofit/>
                  </a:bodyPr>
                  <a:lstStyle/>
                  <a:p>
                    <a:endParaRPr>
                      <a:solidFill>
                        <a:prstClr val="black"/>
                      </a:solidFill>
                    </a:endParaRPr>
                  </a:p>
                </p:txBody>
              </p:sp>
            </p:grpSp>
          </p:grpSp>
        </p:grpSp>
      </p:grpSp>
      <p:sp>
        <p:nvSpPr>
          <p:cNvPr id="569" name="TextBox 568">
            <a:extLst>
              <a:ext uri="{FF2B5EF4-FFF2-40B4-BE49-F238E27FC236}">
                <a16:creationId xmlns:a16="http://schemas.microsoft.com/office/drawing/2014/main" id="{71011B0E-518D-678D-62F2-6535A6226165}"/>
              </a:ext>
            </a:extLst>
          </p:cNvPr>
          <p:cNvSpPr txBox="1"/>
          <p:nvPr/>
        </p:nvSpPr>
        <p:spPr>
          <a:xfrm>
            <a:off x="3511269" y="3273226"/>
            <a:ext cx="1574864" cy="1815882"/>
          </a:xfrm>
          <a:prstGeom prst="rect">
            <a:avLst/>
          </a:prstGeom>
          <a:noFill/>
        </p:spPr>
        <p:txBody>
          <a:bodyPr wrap="square" rtlCol="0">
            <a:spAutoFit/>
          </a:bodyPr>
          <a:lstStyle/>
          <a:p>
            <a:pPr algn="ctr"/>
            <a:r>
              <a:rPr lang="en-CA" sz="1600" b="1" dirty="0">
                <a:solidFill>
                  <a:prstClr val="black"/>
                </a:solidFill>
                <a:latin typeface="Calibri"/>
                <a:cs typeface="Calibri"/>
              </a:rPr>
              <a:t>Overview of ISED’s approach to meeting expected spectrum demand from</a:t>
            </a:r>
          </a:p>
          <a:p>
            <a:pPr algn="ctr"/>
            <a:r>
              <a:rPr lang="en-CA" sz="1600" b="1" dirty="0">
                <a:solidFill>
                  <a:prstClr val="black"/>
                </a:solidFill>
                <a:latin typeface="Calibri"/>
                <a:cs typeface="Calibri"/>
              </a:rPr>
              <a:t>2023-2027</a:t>
            </a:r>
          </a:p>
        </p:txBody>
      </p:sp>
      <p:sp>
        <p:nvSpPr>
          <p:cNvPr id="570" name="TextBox 569">
            <a:extLst>
              <a:ext uri="{FF2B5EF4-FFF2-40B4-BE49-F238E27FC236}">
                <a16:creationId xmlns:a16="http://schemas.microsoft.com/office/drawing/2014/main" id="{564FB266-3FDF-E2CD-263F-1783FB4AE113}"/>
              </a:ext>
            </a:extLst>
          </p:cNvPr>
          <p:cNvSpPr txBox="1"/>
          <p:nvPr/>
        </p:nvSpPr>
        <p:spPr>
          <a:xfrm>
            <a:off x="5600523" y="3283889"/>
            <a:ext cx="1574863" cy="1569660"/>
          </a:xfrm>
          <a:prstGeom prst="rect">
            <a:avLst/>
          </a:prstGeom>
          <a:noFill/>
        </p:spPr>
        <p:txBody>
          <a:bodyPr wrap="square" rtlCol="0">
            <a:spAutoFit/>
          </a:bodyPr>
          <a:lstStyle/>
          <a:p>
            <a:pPr algn="ctr"/>
            <a:r>
              <a:rPr lang="en-CA" sz="1600" b="1" dirty="0">
                <a:solidFill>
                  <a:prstClr val="black"/>
                </a:solidFill>
                <a:latin typeface="Calibri"/>
                <a:cs typeface="Calibri"/>
              </a:rPr>
              <a:t>High-level plans to address licensing and technical issues raised by stakeholders</a:t>
            </a:r>
          </a:p>
        </p:txBody>
      </p:sp>
      <p:sp>
        <p:nvSpPr>
          <p:cNvPr id="571" name="TextBox 570">
            <a:extLst>
              <a:ext uri="{FF2B5EF4-FFF2-40B4-BE49-F238E27FC236}">
                <a16:creationId xmlns:a16="http://schemas.microsoft.com/office/drawing/2014/main" id="{ADB55B3D-9350-FAF8-66CA-5000846D2332}"/>
              </a:ext>
            </a:extLst>
          </p:cNvPr>
          <p:cNvSpPr txBox="1"/>
          <p:nvPr/>
        </p:nvSpPr>
        <p:spPr>
          <a:xfrm>
            <a:off x="7588956" y="3273226"/>
            <a:ext cx="1574864" cy="1569660"/>
          </a:xfrm>
          <a:prstGeom prst="rect">
            <a:avLst/>
          </a:prstGeom>
          <a:noFill/>
        </p:spPr>
        <p:txBody>
          <a:bodyPr wrap="square" rtlCol="0">
            <a:spAutoFit/>
          </a:bodyPr>
          <a:lstStyle/>
          <a:p>
            <a:pPr algn="ctr"/>
            <a:r>
              <a:rPr lang="en-CA" sz="1600" b="1" dirty="0">
                <a:solidFill>
                  <a:prstClr val="black"/>
                </a:solidFill>
                <a:latin typeface="Calibri"/>
                <a:cs typeface="Calibri"/>
              </a:rPr>
              <a:t>ISED’s assessment of demand and spectrum needs for services / applications</a:t>
            </a:r>
          </a:p>
        </p:txBody>
      </p:sp>
      <p:sp>
        <p:nvSpPr>
          <p:cNvPr id="572" name="TextBox 571">
            <a:extLst>
              <a:ext uri="{FF2B5EF4-FFF2-40B4-BE49-F238E27FC236}">
                <a16:creationId xmlns:a16="http://schemas.microsoft.com/office/drawing/2014/main" id="{4C2E4194-EA0B-3D49-2E4C-BB715336FC79}"/>
              </a:ext>
            </a:extLst>
          </p:cNvPr>
          <p:cNvSpPr txBox="1"/>
          <p:nvPr/>
        </p:nvSpPr>
        <p:spPr>
          <a:xfrm>
            <a:off x="9678209" y="3273226"/>
            <a:ext cx="1479492" cy="2062103"/>
          </a:xfrm>
          <a:prstGeom prst="rect">
            <a:avLst/>
          </a:prstGeom>
          <a:noFill/>
        </p:spPr>
        <p:txBody>
          <a:bodyPr wrap="square" rtlCol="0">
            <a:spAutoFit/>
          </a:bodyPr>
          <a:lstStyle/>
          <a:p>
            <a:pPr algn="ctr"/>
            <a:r>
              <a:rPr lang="en-CA" sz="1600" b="1" dirty="0">
                <a:solidFill>
                  <a:prstClr val="black"/>
                </a:solidFill>
                <a:latin typeface="Calibri"/>
                <a:cs typeface="Calibri"/>
              </a:rPr>
              <a:t>Sets priority for our planned spectrum releases and related work for 2023 to 2027</a:t>
            </a:r>
          </a:p>
        </p:txBody>
      </p:sp>
      <p:pic>
        <p:nvPicPr>
          <p:cNvPr id="537" name="Picture 536">
            <a:hlinkClick r:id="rId84"/>
            <a:extLst>
              <a:ext uri="{FF2B5EF4-FFF2-40B4-BE49-F238E27FC236}">
                <a16:creationId xmlns:a16="http://schemas.microsoft.com/office/drawing/2014/main" id="{05DD4BC1-D7C2-61A7-1CDD-DDF7A7CEBE7E}"/>
              </a:ext>
            </a:extLst>
          </p:cNvPr>
          <p:cNvPicPr>
            <a:picLocks noChangeAspect="1"/>
          </p:cNvPicPr>
          <p:nvPr/>
        </p:nvPicPr>
        <p:blipFill>
          <a:blip r:embed="rId85" cstate="hqprint">
            <a:extLst>
              <a:ext uri="{28A0092B-C50C-407E-A947-70E740481C1C}">
                <a14:useLocalDpi xmlns:a14="http://schemas.microsoft.com/office/drawing/2010/main"/>
              </a:ext>
            </a:extLst>
          </a:blip>
          <a:stretch>
            <a:fillRect/>
          </a:stretch>
        </p:blipFill>
        <p:spPr>
          <a:xfrm>
            <a:off x="89627" y="2902854"/>
            <a:ext cx="3249073" cy="3173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031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9754-D08A-CA56-53C3-F34095544428}"/>
              </a:ext>
            </a:extLst>
          </p:cNvPr>
          <p:cNvSpPr>
            <a:spLocks noGrp="1"/>
          </p:cNvSpPr>
          <p:nvPr>
            <p:ph type="title"/>
          </p:nvPr>
        </p:nvSpPr>
        <p:spPr>
          <a:xfrm>
            <a:off x="1887116" y="480015"/>
            <a:ext cx="8417768" cy="68521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rmAutofit/>
          </a:bodyPr>
          <a:lstStyle/>
          <a:p>
            <a:r>
              <a:rPr lang="en-US" sz="2800" dirty="0">
                <a:solidFill>
                  <a:schemeClr val="tx2"/>
                </a:solidFill>
                <a:latin typeface="Calibri" panose="020F0502020204030204" pitchFamily="34" charset="0"/>
                <a:cs typeface="Calibri" panose="020F0502020204030204" pitchFamily="34" charset="0"/>
              </a:rPr>
              <a:t>ISED Spectrum Priorities 2023-2027 </a:t>
            </a:r>
          </a:p>
        </p:txBody>
      </p:sp>
      <p:pic>
        <p:nvPicPr>
          <p:cNvPr id="3" name="Picture 6">
            <a:extLst>
              <a:ext uri="{FF2B5EF4-FFF2-40B4-BE49-F238E27FC236}">
                <a16:creationId xmlns:a16="http://schemas.microsoft.com/office/drawing/2014/main" id="{93A0B476-59AF-B2D8-0E2E-2931504CD1BA}"/>
              </a:ext>
            </a:extLst>
          </p:cNvPr>
          <p:cNvPicPr>
            <a:picLocks noGrp="1" noChangeAspect="1" noChangeArrowheads="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638300" y="1124872"/>
            <a:ext cx="8164920" cy="50337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112A7CCB-AC5C-2962-15DA-24BBEE2BE91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001251" y="1176113"/>
            <a:ext cx="1326690" cy="136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DE72712-00D8-EC0B-3C3B-A06B4B05842D}"/>
              </a:ext>
            </a:extLst>
          </p:cNvPr>
          <p:cNvSpPr txBox="1"/>
          <p:nvPr/>
        </p:nvSpPr>
        <p:spPr>
          <a:xfrm>
            <a:off x="10001251" y="5658178"/>
            <a:ext cx="1884072" cy="492443"/>
          </a:xfrm>
          <a:prstGeom prst="rect">
            <a:avLst/>
          </a:prstGeom>
          <a:noFill/>
        </p:spPr>
        <p:txBody>
          <a:bodyPr wrap="square" rtlCol="0">
            <a:spAutoFit/>
          </a:bodyPr>
          <a:lstStyle/>
          <a:p>
            <a:pPr algn="l"/>
            <a:r>
              <a:rPr lang="en-CA" sz="1400" b="1" i="0">
                <a:effectLst/>
                <a:cs typeface="Calibri" panose="020F0502020204030204" pitchFamily="34" charset="0"/>
              </a:rPr>
              <a:t>Source:</a:t>
            </a:r>
            <a:r>
              <a:rPr lang="en-CA" sz="1400" b="1" i="0">
                <a:solidFill>
                  <a:schemeClr val="tx2"/>
                </a:solidFill>
                <a:effectLst/>
                <a:cs typeface="Calibri" panose="020F0502020204030204" pitchFamily="34" charset="0"/>
              </a:rPr>
              <a:t> </a:t>
            </a:r>
            <a:r>
              <a:rPr lang="en-CA" sz="1200" b="1" i="0">
                <a:solidFill>
                  <a:schemeClr val="tx2"/>
                </a:solidFill>
                <a:effectLst/>
                <a:cs typeface="Calibri" panose="020F0502020204030204" pitchFamily="34" charset="0"/>
                <a:hlinkClick r:id="rId5"/>
              </a:rPr>
              <a:t>Spectrum Outlook 2023 to 2027</a:t>
            </a:r>
            <a:endParaRPr lang="en-CA" sz="1200" b="1" i="0">
              <a:solidFill>
                <a:schemeClr val="tx2"/>
              </a:solidFill>
              <a:effectLst/>
              <a:cs typeface="Calibri" panose="020F0502020204030204" pitchFamily="34" charset="0"/>
            </a:endParaRPr>
          </a:p>
        </p:txBody>
      </p:sp>
    </p:spTree>
    <p:extLst>
      <p:ext uri="{BB962C8B-B14F-4D97-AF65-F5344CB8AC3E}">
        <p14:creationId xmlns:p14="http://schemas.microsoft.com/office/powerpoint/2010/main" val="245936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D64E-198A-4F51-AC5A-72443D43EA90}"/>
              </a:ext>
            </a:extLst>
          </p:cNvPr>
          <p:cNvSpPr>
            <a:spLocks noGrp="1"/>
          </p:cNvSpPr>
          <p:nvPr>
            <p:ph type="title"/>
          </p:nvPr>
        </p:nvSpPr>
        <p:spPr>
          <a:xfrm>
            <a:off x="721609" y="576482"/>
            <a:ext cx="10717000" cy="666392"/>
          </a:xfrm>
        </p:spPr>
        <p:txBody>
          <a:bodyPr/>
          <a:lstStyle/>
          <a:p>
            <a:pPr algn="ctr"/>
            <a:r>
              <a:rPr lang="en-CA" dirty="0">
                <a:solidFill>
                  <a:schemeClr val="tx1"/>
                </a:solidFill>
                <a:latin typeface="Calibri" panose="020F0502020204030204" pitchFamily="34" charset="0"/>
                <a:cs typeface="Calibri" panose="020F0502020204030204" pitchFamily="34" charset="0"/>
              </a:rPr>
              <a:t>Spectrum</a:t>
            </a:r>
            <a:r>
              <a:rPr lang="en-CA" sz="3600" dirty="0">
                <a:solidFill>
                  <a:schemeClr val="tx1"/>
                </a:solidFill>
                <a:latin typeface="Calibri" panose="020F0502020204030204" pitchFamily="34" charset="0"/>
                <a:cs typeface="Calibri" panose="020F0502020204030204" pitchFamily="34" charset="0"/>
              </a:rPr>
              <a:t> Policy Process Overview</a:t>
            </a:r>
            <a:endParaRPr lang="en-CA" dirty="0">
              <a:solidFill>
                <a:schemeClr val="tx1"/>
              </a:solidFill>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8FB34088-5EA5-6E08-EA98-1B6E9141B455}"/>
              </a:ext>
            </a:extLst>
          </p:cNvPr>
          <p:cNvGrpSpPr/>
          <p:nvPr/>
        </p:nvGrpSpPr>
        <p:grpSpPr>
          <a:xfrm>
            <a:off x="537597" y="1366160"/>
            <a:ext cx="11174374" cy="4728981"/>
            <a:chOff x="738399" y="1521672"/>
            <a:chExt cx="10729732" cy="4540810"/>
          </a:xfrm>
        </p:grpSpPr>
        <p:sp>
          <p:nvSpPr>
            <p:cNvPr id="18" name="Freeform: Shape 17">
              <a:extLst>
                <a:ext uri="{FF2B5EF4-FFF2-40B4-BE49-F238E27FC236}">
                  <a16:creationId xmlns:a16="http://schemas.microsoft.com/office/drawing/2014/main" id="{41AFCEB9-B352-E542-E262-29FEA88EB863}"/>
                </a:ext>
              </a:extLst>
            </p:cNvPr>
            <p:cNvSpPr/>
            <p:nvPr/>
          </p:nvSpPr>
          <p:spPr>
            <a:xfrm>
              <a:off x="738399" y="4846266"/>
              <a:ext cx="10729732" cy="1216216"/>
            </a:xfrm>
            <a:custGeom>
              <a:avLst/>
              <a:gdLst>
                <a:gd name="connsiteX0" fmla="*/ 0 w 8128000"/>
                <a:gd name="connsiteY0" fmla="*/ 0 h 1201045"/>
                <a:gd name="connsiteX1" fmla="*/ 8128000 w 8128000"/>
                <a:gd name="connsiteY1" fmla="*/ 0 h 1201045"/>
                <a:gd name="connsiteX2" fmla="*/ 8128000 w 8128000"/>
                <a:gd name="connsiteY2" fmla="*/ 1201045 h 1201045"/>
                <a:gd name="connsiteX3" fmla="*/ 0 w 8128000"/>
                <a:gd name="connsiteY3" fmla="*/ 1201045 h 1201045"/>
                <a:gd name="connsiteX4" fmla="*/ 0 w 8128000"/>
                <a:gd name="connsiteY4" fmla="*/ 0 h 1201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201045">
                  <a:moveTo>
                    <a:pt x="0" y="0"/>
                  </a:moveTo>
                  <a:lnTo>
                    <a:pt x="8128000" y="0"/>
                  </a:lnTo>
                  <a:lnTo>
                    <a:pt x="8128000" y="1201045"/>
                  </a:lnTo>
                  <a:lnTo>
                    <a:pt x="0" y="1201045"/>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464" tIns="0" rIns="156464" bIns="708945" numCol="1" spcCol="1270" anchor="ctr" anchorCtr="0">
              <a:noAutofit/>
            </a:bodyPr>
            <a:lstStyle/>
            <a:p>
              <a:pPr marL="0" lvl="0" indent="0" algn="ctr" defTabSz="977900">
                <a:lnSpc>
                  <a:spcPct val="90000"/>
                </a:lnSpc>
                <a:spcBef>
                  <a:spcPct val="0"/>
                </a:spcBef>
                <a:spcAft>
                  <a:spcPct val="35000"/>
                </a:spcAft>
                <a:buNone/>
              </a:pPr>
              <a:r>
                <a:rPr lang="en-CA" sz="2200" b="1" kern="1200">
                  <a:latin typeface="Calibri" panose="020F0502020204030204" pitchFamily="34" charset="0"/>
                  <a:cs typeface="Calibri" panose="020F0502020204030204" pitchFamily="34" charset="0"/>
                </a:rPr>
                <a:t>Technical Standards and Procedures</a:t>
              </a:r>
            </a:p>
          </p:txBody>
        </p:sp>
        <p:sp>
          <p:nvSpPr>
            <p:cNvPr id="19" name="Freeform: Shape 18">
              <a:extLst>
                <a:ext uri="{FF2B5EF4-FFF2-40B4-BE49-F238E27FC236}">
                  <a16:creationId xmlns:a16="http://schemas.microsoft.com/office/drawing/2014/main" id="{8BF85956-B287-87E6-187C-2E3476E9675C}"/>
                </a:ext>
              </a:extLst>
            </p:cNvPr>
            <p:cNvSpPr/>
            <p:nvPr/>
          </p:nvSpPr>
          <p:spPr>
            <a:xfrm>
              <a:off x="915089" y="5313762"/>
              <a:ext cx="10239964" cy="689290"/>
            </a:xfrm>
            <a:custGeom>
              <a:avLst/>
              <a:gdLst>
                <a:gd name="connsiteX0" fmla="*/ 0 w 8128000"/>
                <a:gd name="connsiteY0" fmla="*/ 0 h 552481"/>
                <a:gd name="connsiteX1" fmla="*/ 8128000 w 8128000"/>
                <a:gd name="connsiteY1" fmla="*/ 0 h 552481"/>
                <a:gd name="connsiteX2" fmla="*/ 8128000 w 8128000"/>
                <a:gd name="connsiteY2" fmla="*/ 552481 h 552481"/>
                <a:gd name="connsiteX3" fmla="*/ 0 w 8128000"/>
                <a:gd name="connsiteY3" fmla="*/ 552481 h 552481"/>
                <a:gd name="connsiteX4" fmla="*/ 0 w 8128000"/>
                <a:gd name="connsiteY4" fmla="*/ 0 h 55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552481">
                  <a:moveTo>
                    <a:pt x="0" y="0"/>
                  </a:moveTo>
                  <a:lnTo>
                    <a:pt x="8128000" y="0"/>
                  </a:lnTo>
                  <a:lnTo>
                    <a:pt x="8128000" y="552481"/>
                  </a:lnTo>
                  <a:lnTo>
                    <a:pt x="0" y="55248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marL="0" lvl="0" indent="0" defTabSz="400050">
                <a:lnSpc>
                  <a:spcPct val="9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These standards and procedures set out technical requirements for equipment to be put on the Canadian market. Modifications are made based on </a:t>
              </a:r>
              <a:r>
                <a:rPr lang="en-CA" sz="1800" dirty="0">
                  <a:solidFill>
                    <a:schemeClr val="tx1"/>
                  </a:solidFill>
                  <a:latin typeface="Calibri" panose="020F0502020204030204" pitchFamily="34" charset="0"/>
                  <a:cs typeface="Calibri" panose="020F0502020204030204" pitchFamily="34" charset="0"/>
                </a:rPr>
                <a:t>ISED policy decisions in consultation with the </a:t>
              </a:r>
              <a:r>
                <a:rPr lang="en-CA" sz="1800" kern="1200" dirty="0">
                  <a:solidFill>
                    <a:schemeClr val="tx1"/>
                  </a:solidFill>
                  <a:latin typeface="Calibri" panose="020F0502020204030204" pitchFamily="34" charset="0"/>
                  <a:cs typeface="Calibri" panose="020F0502020204030204" pitchFamily="34" charset="0"/>
                </a:rPr>
                <a:t>industry.</a:t>
              </a:r>
            </a:p>
          </p:txBody>
        </p:sp>
        <p:grpSp>
          <p:nvGrpSpPr>
            <p:cNvPr id="20" name="Group 19">
              <a:extLst>
                <a:ext uri="{FF2B5EF4-FFF2-40B4-BE49-F238E27FC236}">
                  <a16:creationId xmlns:a16="http://schemas.microsoft.com/office/drawing/2014/main" id="{1EA117FB-91E4-78E3-43B6-8A1A2D6F8EB0}"/>
                </a:ext>
              </a:extLst>
            </p:cNvPr>
            <p:cNvGrpSpPr/>
            <p:nvPr/>
          </p:nvGrpSpPr>
          <p:grpSpPr>
            <a:xfrm>
              <a:off x="738399" y="3268916"/>
              <a:ext cx="10729732" cy="1549645"/>
              <a:chOff x="738399" y="3193500"/>
              <a:chExt cx="10729732" cy="1549645"/>
            </a:xfrm>
          </p:grpSpPr>
          <p:sp>
            <p:nvSpPr>
              <p:cNvPr id="21" name="Freeform: Shape 20">
                <a:extLst>
                  <a:ext uri="{FF2B5EF4-FFF2-40B4-BE49-F238E27FC236}">
                    <a16:creationId xmlns:a16="http://schemas.microsoft.com/office/drawing/2014/main" id="{BA6E2E2E-A603-1CC3-D1DE-7DC4F1684755}"/>
                  </a:ext>
                </a:extLst>
              </p:cNvPr>
              <p:cNvSpPr/>
              <p:nvPr/>
            </p:nvSpPr>
            <p:spPr>
              <a:xfrm>
                <a:off x="738399" y="3193500"/>
                <a:ext cx="10729732" cy="1549645"/>
              </a:xfrm>
              <a:custGeom>
                <a:avLst/>
                <a:gdLst>
                  <a:gd name="connsiteX0" fmla="*/ 0 w 8128000"/>
                  <a:gd name="connsiteY0" fmla="*/ 646948 h 1847208"/>
                  <a:gd name="connsiteX1" fmla="*/ 3833099 w 8128000"/>
                  <a:gd name="connsiteY1" fmla="*/ 646948 h 1847208"/>
                  <a:gd name="connsiteX2" fmla="*/ 3833099 w 8128000"/>
                  <a:gd name="connsiteY2" fmla="*/ 461802 h 1847208"/>
                  <a:gd name="connsiteX3" fmla="*/ 3602198 w 8128000"/>
                  <a:gd name="connsiteY3" fmla="*/ 461802 h 1847208"/>
                  <a:gd name="connsiteX4" fmla="*/ 4064000 w 8128000"/>
                  <a:gd name="connsiteY4" fmla="*/ 0 h 1847208"/>
                  <a:gd name="connsiteX5" fmla="*/ 4525802 w 8128000"/>
                  <a:gd name="connsiteY5" fmla="*/ 461802 h 1847208"/>
                  <a:gd name="connsiteX6" fmla="*/ 4294901 w 8128000"/>
                  <a:gd name="connsiteY6" fmla="*/ 461802 h 1847208"/>
                  <a:gd name="connsiteX7" fmla="*/ 4294901 w 8128000"/>
                  <a:gd name="connsiteY7" fmla="*/ 646948 h 1847208"/>
                  <a:gd name="connsiteX8" fmla="*/ 8128000 w 8128000"/>
                  <a:gd name="connsiteY8" fmla="*/ 646948 h 1847208"/>
                  <a:gd name="connsiteX9" fmla="*/ 8128000 w 8128000"/>
                  <a:gd name="connsiteY9" fmla="*/ 1847208 h 1847208"/>
                  <a:gd name="connsiteX10" fmla="*/ 0 w 8128000"/>
                  <a:gd name="connsiteY10" fmla="*/ 1847208 h 1847208"/>
                  <a:gd name="connsiteX11" fmla="*/ 0 w 8128000"/>
                  <a:gd name="connsiteY11" fmla="*/ 646948 h 184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1847208">
                    <a:moveTo>
                      <a:pt x="8128000" y="1200260"/>
                    </a:moveTo>
                    <a:lnTo>
                      <a:pt x="4294901" y="1200260"/>
                    </a:lnTo>
                    <a:lnTo>
                      <a:pt x="4294901" y="1385406"/>
                    </a:lnTo>
                    <a:lnTo>
                      <a:pt x="4525802" y="1385406"/>
                    </a:lnTo>
                    <a:lnTo>
                      <a:pt x="4064000" y="1847207"/>
                    </a:lnTo>
                    <a:lnTo>
                      <a:pt x="3602198" y="1385406"/>
                    </a:lnTo>
                    <a:lnTo>
                      <a:pt x="3833099" y="1385406"/>
                    </a:lnTo>
                    <a:lnTo>
                      <a:pt x="3833099" y="1200260"/>
                    </a:lnTo>
                    <a:lnTo>
                      <a:pt x="0" y="1200260"/>
                    </a:lnTo>
                    <a:lnTo>
                      <a:pt x="0" y="1"/>
                    </a:lnTo>
                    <a:lnTo>
                      <a:pt x="8128000" y="1"/>
                    </a:lnTo>
                    <a:lnTo>
                      <a:pt x="8128000" y="120026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464" tIns="180000" rIns="156464" bIns="1355303" numCol="1" spcCol="1270" anchor="ctr" anchorCtr="0">
                <a:noAutofit/>
              </a:bodyPr>
              <a:lstStyle/>
              <a:p>
                <a:pPr marL="0" lvl="0" indent="0" algn="ctr" defTabSz="977900">
                  <a:lnSpc>
                    <a:spcPct val="90000"/>
                  </a:lnSpc>
                  <a:spcBef>
                    <a:spcPct val="0"/>
                  </a:spcBef>
                  <a:spcAft>
                    <a:spcPct val="35000"/>
                  </a:spcAft>
                  <a:buNone/>
                </a:pPr>
                <a:r>
                  <a:rPr lang="fr-CA" sz="2200" b="1" kern="1200">
                    <a:latin typeface="Calibri" panose="020F0502020204030204" pitchFamily="34" charset="0"/>
                    <a:cs typeface="Calibri" panose="020F0502020204030204" pitchFamily="34" charset="0"/>
                  </a:rPr>
                  <a:t>Policy Consultations</a:t>
                </a:r>
                <a:r>
                  <a:rPr lang="en-CA" sz="2200" b="1" kern="1200">
                    <a:latin typeface="Calibri" panose="020F0502020204030204" pitchFamily="34" charset="0"/>
                    <a:cs typeface="Calibri" panose="020F0502020204030204" pitchFamily="34" charset="0"/>
                  </a:rPr>
                  <a:t>/Decisions and Industry Changes</a:t>
                </a:r>
              </a:p>
            </p:txBody>
          </p:sp>
          <p:sp>
            <p:nvSpPr>
              <p:cNvPr id="22" name="Freeform: Shape 21">
                <a:extLst>
                  <a:ext uri="{FF2B5EF4-FFF2-40B4-BE49-F238E27FC236}">
                    <a16:creationId xmlns:a16="http://schemas.microsoft.com/office/drawing/2014/main" id="{F359E9CE-450F-9319-9538-AFB681E02293}"/>
                  </a:ext>
                </a:extLst>
              </p:cNvPr>
              <p:cNvSpPr/>
              <p:nvPr/>
            </p:nvSpPr>
            <p:spPr>
              <a:xfrm>
                <a:off x="915089" y="3560870"/>
                <a:ext cx="10239964" cy="570611"/>
              </a:xfrm>
              <a:custGeom>
                <a:avLst/>
                <a:gdLst>
                  <a:gd name="connsiteX0" fmla="*/ 0 w 8128000"/>
                  <a:gd name="connsiteY0" fmla="*/ 0 h 552315"/>
                  <a:gd name="connsiteX1" fmla="*/ 8128000 w 8128000"/>
                  <a:gd name="connsiteY1" fmla="*/ 0 h 552315"/>
                  <a:gd name="connsiteX2" fmla="*/ 8128000 w 8128000"/>
                  <a:gd name="connsiteY2" fmla="*/ 552315 h 552315"/>
                  <a:gd name="connsiteX3" fmla="*/ 0 w 8128000"/>
                  <a:gd name="connsiteY3" fmla="*/ 552315 h 552315"/>
                  <a:gd name="connsiteX4" fmla="*/ 0 w 8128000"/>
                  <a:gd name="connsiteY4" fmla="*/ 0 h 552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552315">
                    <a:moveTo>
                      <a:pt x="0" y="0"/>
                    </a:moveTo>
                    <a:lnTo>
                      <a:pt x="8128000" y="0"/>
                    </a:lnTo>
                    <a:lnTo>
                      <a:pt x="8128000" y="552315"/>
                    </a:lnTo>
                    <a:lnTo>
                      <a:pt x="0" y="55231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marL="0" lvl="0" indent="0" defTabSz="400050">
                  <a:lnSpc>
                    <a:spcPct val="9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These decisions establish technical and licensing frameworks and policies. Released directly on ISED website periodically. Depending on industry developments or spectrum outlook, these may be modified</a:t>
                </a:r>
              </a:p>
            </p:txBody>
          </p:sp>
        </p:grpSp>
        <p:grpSp>
          <p:nvGrpSpPr>
            <p:cNvPr id="23" name="Group 22">
              <a:extLst>
                <a:ext uri="{FF2B5EF4-FFF2-40B4-BE49-F238E27FC236}">
                  <a16:creationId xmlns:a16="http://schemas.microsoft.com/office/drawing/2014/main" id="{41E0BA7A-CD90-0D46-45DE-B5AEF5E3F81C}"/>
                </a:ext>
              </a:extLst>
            </p:cNvPr>
            <p:cNvGrpSpPr/>
            <p:nvPr/>
          </p:nvGrpSpPr>
          <p:grpSpPr>
            <a:xfrm>
              <a:off x="738399" y="1521672"/>
              <a:ext cx="10729732" cy="1735760"/>
              <a:chOff x="738399" y="1455683"/>
              <a:chExt cx="10729732" cy="1735760"/>
            </a:xfrm>
          </p:grpSpPr>
          <p:sp>
            <p:nvSpPr>
              <p:cNvPr id="24" name="Freeform: Shape 23">
                <a:extLst>
                  <a:ext uri="{FF2B5EF4-FFF2-40B4-BE49-F238E27FC236}">
                    <a16:creationId xmlns:a16="http://schemas.microsoft.com/office/drawing/2014/main" id="{979C6E99-65A8-204F-01D1-6CA4E671CB9D}"/>
                  </a:ext>
                </a:extLst>
              </p:cNvPr>
              <p:cNvSpPr/>
              <p:nvPr/>
            </p:nvSpPr>
            <p:spPr>
              <a:xfrm>
                <a:off x="738399" y="1455683"/>
                <a:ext cx="10729732" cy="1735760"/>
              </a:xfrm>
              <a:custGeom>
                <a:avLst/>
                <a:gdLst>
                  <a:gd name="connsiteX0" fmla="*/ 0 w 8128000"/>
                  <a:gd name="connsiteY0" fmla="*/ 646948 h 1847208"/>
                  <a:gd name="connsiteX1" fmla="*/ 3833099 w 8128000"/>
                  <a:gd name="connsiteY1" fmla="*/ 646948 h 1847208"/>
                  <a:gd name="connsiteX2" fmla="*/ 3833099 w 8128000"/>
                  <a:gd name="connsiteY2" fmla="*/ 461802 h 1847208"/>
                  <a:gd name="connsiteX3" fmla="*/ 3602198 w 8128000"/>
                  <a:gd name="connsiteY3" fmla="*/ 461802 h 1847208"/>
                  <a:gd name="connsiteX4" fmla="*/ 4064000 w 8128000"/>
                  <a:gd name="connsiteY4" fmla="*/ 0 h 1847208"/>
                  <a:gd name="connsiteX5" fmla="*/ 4525802 w 8128000"/>
                  <a:gd name="connsiteY5" fmla="*/ 461802 h 1847208"/>
                  <a:gd name="connsiteX6" fmla="*/ 4294901 w 8128000"/>
                  <a:gd name="connsiteY6" fmla="*/ 461802 h 1847208"/>
                  <a:gd name="connsiteX7" fmla="*/ 4294901 w 8128000"/>
                  <a:gd name="connsiteY7" fmla="*/ 646948 h 1847208"/>
                  <a:gd name="connsiteX8" fmla="*/ 8128000 w 8128000"/>
                  <a:gd name="connsiteY8" fmla="*/ 646948 h 1847208"/>
                  <a:gd name="connsiteX9" fmla="*/ 8128000 w 8128000"/>
                  <a:gd name="connsiteY9" fmla="*/ 1847208 h 1847208"/>
                  <a:gd name="connsiteX10" fmla="*/ 0 w 8128000"/>
                  <a:gd name="connsiteY10" fmla="*/ 1847208 h 1847208"/>
                  <a:gd name="connsiteX11" fmla="*/ 0 w 8128000"/>
                  <a:gd name="connsiteY11" fmla="*/ 646948 h 184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8000" h="1847208">
                    <a:moveTo>
                      <a:pt x="8128000" y="1200260"/>
                    </a:moveTo>
                    <a:lnTo>
                      <a:pt x="4294901" y="1200260"/>
                    </a:lnTo>
                    <a:lnTo>
                      <a:pt x="4294901" y="1385406"/>
                    </a:lnTo>
                    <a:lnTo>
                      <a:pt x="4525802" y="1385406"/>
                    </a:lnTo>
                    <a:lnTo>
                      <a:pt x="4064000" y="1847207"/>
                    </a:lnTo>
                    <a:lnTo>
                      <a:pt x="3602198" y="1385406"/>
                    </a:lnTo>
                    <a:lnTo>
                      <a:pt x="3833099" y="1385406"/>
                    </a:lnTo>
                    <a:lnTo>
                      <a:pt x="3833099" y="1200260"/>
                    </a:lnTo>
                    <a:lnTo>
                      <a:pt x="0" y="1200260"/>
                    </a:lnTo>
                    <a:lnTo>
                      <a:pt x="0" y="1"/>
                    </a:lnTo>
                    <a:lnTo>
                      <a:pt x="8128000" y="1"/>
                    </a:lnTo>
                    <a:lnTo>
                      <a:pt x="8128000" y="120026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464" tIns="72000" rIns="156464" bIns="1355303" numCol="1" spcCol="1270" anchor="ctr" anchorCtr="0">
                <a:noAutofit/>
              </a:bodyPr>
              <a:lstStyle/>
              <a:p>
                <a:pPr marL="0" lvl="0" indent="0" algn="ctr" defTabSz="977900">
                  <a:lnSpc>
                    <a:spcPct val="90000"/>
                  </a:lnSpc>
                  <a:spcBef>
                    <a:spcPct val="0"/>
                  </a:spcBef>
                  <a:spcAft>
                    <a:spcPct val="35000"/>
                  </a:spcAft>
                  <a:buNone/>
                </a:pPr>
                <a:r>
                  <a:rPr lang="fr-CA" sz="2200" b="1" kern="1200" dirty="0">
                    <a:latin typeface="Calibri" panose="020F0502020204030204" pitchFamily="34" charset="0"/>
                    <a:cs typeface="Calibri" panose="020F0502020204030204" pitchFamily="34" charset="0"/>
                  </a:rPr>
                  <a:t>ISED Spectrum Outlook</a:t>
                </a:r>
                <a:endParaRPr lang="en-CA" sz="2200" b="1" kern="1200" dirty="0">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8E5FC36C-C839-198A-C9C9-1EBCDB614821}"/>
                  </a:ext>
                </a:extLst>
              </p:cNvPr>
              <p:cNvSpPr/>
              <p:nvPr/>
            </p:nvSpPr>
            <p:spPr>
              <a:xfrm>
                <a:off x="915089" y="1881443"/>
                <a:ext cx="10239964" cy="603136"/>
              </a:xfrm>
              <a:custGeom>
                <a:avLst/>
                <a:gdLst>
                  <a:gd name="connsiteX0" fmla="*/ 0 w 8128000"/>
                  <a:gd name="connsiteY0" fmla="*/ 0 h 555701"/>
                  <a:gd name="connsiteX1" fmla="*/ 8128000 w 8128000"/>
                  <a:gd name="connsiteY1" fmla="*/ 0 h 555701"/>
                  <a:gd name="connsiteX2" fmla="*/ 8128000 w 8128000"/>
                  <a:gd name="connsiteY2" fmla="*/ 555701 h 555701"/>
                  <a:gd name="connsiteX3" fmla="*/ 0 w 8128000"/>
                  <a:gd name="connsiteY3" fmla="*/ 555701 h 555701"/>
                  <a:gd name="connsiteX4" fmla="*/ 0 w 8128000"/>
                  <a:gd name="connsiteY4" fmla="*/ 0 h 55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555701">
                    <a:moveTo>
                      <a:pt x="0" y="0"/>
                    </a:moveTo>
                    <a:lnTo>
                      <a:pt x="8128000" y="0"/>
                    </a:lnTo>
                    <a:lnTo>
                      <a:pt x="8128000" y="555701"/>
                    </a:lnTo>
                    <a:lnTo>
                      <a:pt x="0" y="55570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11430" rIns="64008" bIns="11430" numCol="1" spcCol="1270" anchor="ctr" anchorCtr="0">
                <a:noAutofit/>
              </a:bodyPr>
              <a:lstStyle/>
              <a:p>
                <a:pPr marL="0" lvl="0" indent="0" defTabSz="400050">
                  <a:lnSpc>
                    <a:spcPct val="90000"/>
                  </a:lnSpc>
                  <a:spcBef>
                    <a:spcPct val="0"/>
                  </a:spcBef>
                  <a:spcAft>
                    <a:spcPct val="35000"/>
                  </a:spcAft>
                  <a:buNone/>
                </a:pPr>
                <a:r>
                  <a:rPr lang="en-CA" sz="1800" kern="1200" dirty="0">
                    <a:solidFill>
                      <a:schemeClr val="tx1"/>
                    </a:solidFill>
                    <a:latin typeface="Calibri" panose="020F0502020204030204" pitchFamily="34" charset="0"/>
                    <a:cs typeface="Calibri" panose="020F0502020204030204" pitchFamily="34" charset="0"/>
                  </a:rPr>
                  <a:t>Outlines ISED’s plan to make spectrum available to support services and applications requiring new spectrum in the coming years. The Spectrum Outlook is refreshed every few years.</a:t>
                </a:r>
              </a:p>
            </p:txBody>
          </p:sp>
        </p:grpSp>
      </p:grpSp>
    </p:spTree>
    <p:extLst>
      <p:ext uri="{BB962C8B-B14F-4D97-AF65-F5344CB8AC3E}">
        <p14:creationId xmlns:p14="http://schemas.microsoft.com/office/powerpoint/2010/main" val="115776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10" y="522347"/>
            <a:ext cx="10972800" cy="865083"/>
          </a:xfrm>
        </p:spPr>
        <p:txBody>
          <a:bodyPr>
            <a:normAutofit fontScale="90000"/>
          </a:bodyPr>
          <a:lstStyle/>
          <a:p>
            <a:r>
              <a:rPr lang="en-CA" dirty="0">
                <a:latin typeface="Century Gothic"/>
                <a:ea typeface="ヒラギノ角ゴ Pro W3"/>
              </a:rPr>
              <a:t>Domestic Standards Development Life Cycle for Equipment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3311952"/>
              </p:ext>
            </p:extLst>
          </p:nvPr>
        </p:nvGraphicFramePr>
        <p:xfrm>
          <a:off x="3420068" y="1436688"/>
          <a:ext cx="8162331" cy="462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grpSp>
        <p:nvGrpSpPr>
          <p:cNvPr id="19" name="Group 18">
            <a:extLst>
              <a:ext uri="{FF2B5EF4-FFF2-40B4-BE49-F238E27FC236}">
                <a16:creationId xmlns:a16="http://schemas.microsoft.com/office/drawing/2014/main" id="{C8C92BD4-C479-E2F4-B8CD-8DC8699C0EB2}"/>
              </a:ext>
            </a:extLst>
          </p:cNvPr>
          <p:cNvGrpSpPr/>
          <p:nvPr/>
        </p:nvGrpSpPr>
        <p:grpSpPr>
          <a:xfrm>
            <a:off x="10514262" y="3062151"/>
            <a:ext cx="567063" cy="567063"/>
            <a:chOff x="10489430" y="2686299"/>
            <a:chExt cx="567063" cy="567063"/>
          </a:xfrm>
        </p:grpSpPr>
        <p:sp>
          <p:nvSpPr>
            <p:cNvPr id="6" name="Rectangle 35">
              <a:extLst>
                <a:ext uri="{FF2B5EF4-FFF2-40B4-BE49-F238E27FC236}">
                  <a16:creationId xmlns:a16="http://schemas.microsoft.com/office/drawing/2014/main" id="{E2EB00C2-3227-4B53-8BDB-652821999B74}"/>
                </a:ext>
              </a:extLst>
            </p:cNvPr>
            <p:cNvSpPr/>
            <p:nvPr/>
          </p:nvSpPr>
          <p:spPr>
            <a:xfrm>
              <a:off x="10489430" y="2686299"/>
              <a:ext cx="567063" cy="567063"/>
            </a:xfrm>
            <a:prstGeom prst="rect">
              <a:avLst/>
            </a:prstGeom>
            <a:solidFill>
              <a:schemeClr val="bg1"/>
            </a:solidFill>
            <a:ln w="381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000000"/>
                </a:solidFill>
                <a:effectLst/>
                <a:uLnTx/>
                <a:uFillTx/>
                <a:latin typeface="Century Gothic"/>
                <a:ea typeface="+mn-ea"/>
                <a:cs typeface="+mn-cs"/>
              </a:endParaRPr>
            </a:p>
          </p:txBody>
        </p:sp>
        <p:pic>
          <p:nvPicPr>
            <p:cNvPr id="8" name="Content Placeholder 4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bwMode="auto">
            <a:xfrm>
              <a:off x="10600263" y="2761622"/>
              <a:ext cx="371776" cy="37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a:extLst>
              <a:ext uri="{FF2B5EF4-FFF2-40B4-BE49-F238E27FC236}">
                <a16:creationId xmlns:a16="http://schemas.microsoft.com/office/drawing/2014/main" id="{58A2FCF6-C78B-7E80-FCD5-E6DA05313343}"/>
              </a:ext>
            </a:extLst>
          </p:cNvPr>
          <p:cNvGrpSpPr/>
          <p:nvPr/>
        </p:nvGrpSpPr>
        <p:grpSpPr>
          <a:xfrm>
            <a:off x="10171337" y="4659905"/>
            <a:ext cx="567063" cy="567063"/>
            <a:chOff x="10462999" y="4434907"/>
            <a:chExt cx="567063" cy="567063"/>
          </a:xfrm>
        </p:grpSpPr>
        <p:sp>
          <p:nvSpPr>
            <p:cNvPr id="7" name="Rectangle 38">
              <a:extLst>
                <a:ext uri="{FF2B5EF4-FFF2-40B4-BE49-F238E27FC236}">
                  <a16:creationId xmlns:a16="http://schemas.microsoft.com/office/drawing/2014/main" id="{2A1FECAD-D727-4853-93C8-B5EEBB2B865E}"/>
                </a:ext>
              </a:extLst>
            </p:cNvPr>
            <p:cNvSpPr/>
            <p:nvPr/>
          </p:nvSpPr>
          <p:spPr>
            <a:xfrm>
              <a:off x="10462999" y="4434907"/>
              <a:ext cx="567063" cy="567063"/>
            </a:xfrm>
            <a:prstGeom prst="rect">
              <a:avLst/>
            </a:prstGeom>
            <a:solidFill>
              <a:schemeClr val="bg1"/>
            </a:solidFill>
            <a:ln w="381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000000"/>
                </a:solidFill>
                <a:effectLst/>
                <a:uLnTx/>
                <a:uFillTx/>
                <a:latin typeface="Century Gothic"/>
                <a:ea typeface="+mn-ea"/>
                <a:cs typeface="+mn-cs"/>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561514" y="4533422"/>
              <a:ext cx="370032" cy="370032"/>
            </a:xfrm>
            <a:prstGeom prst="rect">
              <a:avLst/>
            </a:prstGeom>
          </p:spPr>
        </p:pic>
      </p:grpSp>
      <p:grpSp>
        <p:nvGrpSpPr>
          <p:cNvPr id="18" name="Group 17">
            <a:extLst>
              <a:ext uri="{FF2B5EF4-FFF2-40B4-BE49-F238E27FC236}">
                <a16:creationId xmlns:a16="http://schemas.microsoft.com/office/drawing/2014/main" id="{6D9E3B72-5FB7-1A5C-B707-9230E34982C1}"/>
              </a:ext>
            </a:extLst>
          </p:cNvPr>
          <p:cNvGrpSpPr/>
          <p:nvPr/>
        </p:nvGrpSpPr>
        <p:grpSpPr>
          <a:xfrm>
            <a:off x="4176249" y="4716078"/>
            <a:ext cx="567063" cy="567063"/>
            <a:chOff x="3983692" y="4434907"/>
            <a:chExt cx="567063" cy="567063"/>
          </a:xfrm>
        </p:grpSpPr>
        <p:sp>
          <p:nvSpPr>
            <p:cNvPr id="10" name="Rectangle 41">
              <a:extLst>
                <a:ext uri="{FF2B5EF4-FFF2-40B4-BE49-F238E27FC236}">
                  <a16:creationId xmlns:a16="http://schemas.microsoft.com/office/drawing/2014/main" id="{46A9C0E2-4ABF-46A7-932A-577C4CC5D880}"/>
                </a:ext>
              </a:extLst>
            </p:cNvPr>
            <p:cNvSpPr/>
            <p:nvPr/>
          </p:nvSpPr>
          <p:spPr>
            <a:xfrm>
              <a:off x="3983692" y="4434907"/>
              <a:ext cx="567063" cy="567063"/>
            </a:xfrm>
            <a:prstGeom prst="rect">
              <a:avLst/>
            </a:prstGeom>
            <a:solidFill>
              <a:schemeClr val="bg1"/>
            </a:solidFill>
            <a:ln w="381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000000"/>
                </a:solidFill>
                <a:effectLst/>
                <a:uLnTx/>
                <a:uFillTx/>
                <a:latin typeface="Century Gothic"/>
                <a:ea typeface="+mn-ea"/>
                <a:cs typeface="+mn-cs"/>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065728" y="4541013"/>
              <a:ext cx="402985" cy="404784"/>
            </a:xfrm>
            <a:prstGeom prst="rect">
              <a:avLst/>
            </a:prstGeom>
          </p:spPr>
        </p:pic>
      </p:grpSp>
      <p:sp>
        <p:nvSpPr>
          <p:cNvPr id="14" name="Rectangle 13"/>
          <p:cNvSpPr/>
          <p:nvPr/>
        </p:nvSpPr>
        <p:spPr>
          <a:xfrm>
            <a:off x="543910" y="1427584"/>
            <a:ext cx="3071778" cy="4622695"/>
          </a:xfrm>
          <a:prstGeom prst="rect">
            <a:avLst/>
          </a:prstGeom>
          <a:solidFill>
            <a:srgbClr val="E7EEF7"/>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80975" marR="0" lvl="0" indent="-18097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ISED Policy Consultations &amp; Decisions </a:t>
            </a:r>
          </a:p>
          <a:p>
            <a:pPr marL="180975" marR="0" lvl="0" indent="-18097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CA" sz="2000" b="1" i="0" u="none" strike="noStrike" kern="1200" cap="none" spc="0" normalizeH="0" baseline="0" noProof="0">
              <a:ln>
                <a:noFill/>
              </a:ln>
              <a:solidFill>
                <a:prstClr val="black"/>
              </a:solidFill>
              <a:effectLst/>
              <a:uLnTx/>
              <a:uFillTx/>
              <a:latin typeface="Century Gothic"/>
              <a:ea typeface="+mn-ea"/>
              <a:cs typeface="+mn-cs"/>
            </a:endParaRPr>
          </a:p>
          <a:p>
            <a:pPr marL="180975" marR="0" lvl="0" indent="-18097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International Standards Development Activities</a:t>
            </a:r>
          </a:p>
          <a:p>
            <a:pPr marL="180975" marR="0" lvl="0" indent="-18097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CA" sz="2000" b="1" i="0" u="none" strike="noStrike" kern="1200" cap="none" spc="0" normalizeH="0" baseline="0" noProof="0">
              <a:ln>
                <a:noFill/>
              </a:ln>
              <a:solidFill>
                <a:prstClr val="black"/>
              </a:solidFill>
              <a:effectLst/>
              <a:uLnTx/>
              <a:uFillTx/>
              <a:latin typeface="Century Gothic"/>
              <a:ea typeface="+mn-ea"/>
              <a:cs typeface="+mn-cs"/>
            </a:endParaRPr>
          </a:p>
          <a:p>
            <a:pPr marL="180975" marR="0" lvl="0" indent="-18097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000" b="1" i="0" u="none" strike="noStrike" kern="1200" cap="none" spc="0" normalizeH="0" baseline="0" noProof="0">
                <a:ln>
                  <a:noFill/>
                </a:ln>
                <a:solidFill>
                  <a:prstClr val="black"/>
                </a:solidFill>
                <a:effectLst/>
                <a:uLnTx/>
                <a:uFillTx/>
                <a:latin typeface="Calibri"/>
                <a:ea typeface="+mn-ea"/>
                <a:cs typeface="+mn-cs"/>
              </a:rPr>
              <a:t>New Innovative Products from Industry </a:t>
            </a:r>
          </a:p>
          <a:p>
            <a:pPr marL="180975" marR="0" lvl="0" indent="-18097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CA" sz="2000" b="1" i="0" u="none" strike="noStrike" kern="1200" cap="none" spc="0" normalizeH="0" baseline="0" noProof="0">
              <a:ln>
                <a:noFill/>
              </a:ln>
              <a:solidFill>
                <a:prstClr val="black"/>
              </a:solidFill>
              <a:effectLst/>
              <a:uLnTx/>
              <a:uFillTx/>
              <a:latin typeface="Century Gothic"/>
              <a:ea typeface="+mn-ea"/>
              <a:cs typeface="+mn-cs"/>
            </a:endParaRPr>
          </a:p>
          <a:p>
            <a:pPr marL="180975" marR="0" lvl="0" indent="-180975"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2000" b="1" i="0" u="none" strike="noStrike" kern="1200" cap="none" spc="0" normalizeH="0" baseline="0" noProof="0">
                <a:ln>
                  <a:noFill/>
                </a:ln>
                <a:solidFill>
                  <a:prstClr val="black"/>
                </a:solidFill>
                <a:effectLst/>
                <a:uLnTx/>
                <a:uFillTx/>
                <a:latin typeface="Calibri"/>
                <a:ea typeface="+mn-ea"/>
                <a:cs typeface="+mn-cs"/>
              </a:rPr>
              <a:t>New Rulemaking from Key Trade Partners </a:t>
            </a:r>
            <a:endParaRPr kumimoji="0" lang="en-CA" sz="2000" b="1" i="0" u="none" strike="noStrike" kern="1200" cap="none" spc="0" normalizeH="0" baseline="0" noProof="0">
              <a:ln>
                <a:noFill/>
              </a:ln>
              <a:solidFill>
                <a:prstClr val="black"/>
              </a:solidFill>
              <a:effectLst/>
              <a:uLnTx/>
              <a:uFillTx/>
              <a:latin typeface="Century Gothic"/>
              <a:ea typeface="+mn-ea"/>
              <a:cs typeface="+mn-cs"/>
            </a:endParaRPr>
          </a:p>
        </p:txBody>
      </p:sp>
      <p:sp>
        <p:nvSpPr>
          <p:cNvPr id="15" name="Rectangle 14"/>
          <p:cNvSpPr/>
          <p:nvPr/>
        </p:nvSpPr>
        <p:spPr>
          <a:xfrm>
            <a:off x="1500650" y="1543593"/>
            <a:ext cx="1180644" cy="461665"/>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rPr>
              <a:t>Triggers</a:t>
            </a:r>
          </a:p>
        </p:txBody>
      </p:sp>
      <p:grpSp>
        <p:nvGrpSpPr>
          <p:cNvPr id="17" name="Group 16">
            <a:extLst>
              <a:ext uri="{FF2B5EF4-FFF2-40B4-BE49-F238E27FC236}">
                <a16:creationId xmlns:a16="http://schemas.microsoft.com/office/drawing/2014/main" id="{0FCE5CF5-F23C-424F-7712-3E905B8FC74D}"/>
              </a:ext>
            </a:extLst>
          </p:cNvPr>
          <p:cNvGrpSpPr/>
          <p:nvPr/>
        </p:nvGrpSpPr>
        <p:grpSpPr>
          <a:xfrm>
            <a:off x="4661270" y="2141922"/>
            <a:ext cx="567063" cy="567063"/>
            <a:chOff x="3962474" y="2653931"/>
            <a:chExt cx="567063" cy="567063"/>
          </a:xfrm>
        </p:grpSpPr>
        <p:sp>
          <p:nvSpPr>
            <p:cNvPr id="12" name="Rectangle 41">
              <a:extLst>
                <a:ext uri="{FF2B5EF4-FFF2-40B4-BE49-F238E27FC236}">
                  <a16:creationId xmlns:a16="http://schemas.microsoft.com/office/drawing/2014/main" id="{D8389102-4D8D-9EB3-6144-43D0DEBA183D}"/>
                </a:ext>
              </a:extLst>
            </p:cNvPr>
            <p:cNvSpPr/>
            <p:nvPr/>
          </p:nvSpPr>
          <p:spPr>
            <a:xfrm>
              <a:off x="3962474" y="2653931"/>
              <a:ext cx="567063" cy="567063"/>
            </a:xfrm>
            <a:prstGeom prst="rect">
              <a:avLst/>
            </a:prstGeom>
            <a:solidFill>
              <a:schemeClr val="bg1"/>
            </a:solidFill>
            <a:ln w="381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srgbClr val="000000"/>
                </a:solidFill>
                <a:effectLst/>
                <a:uLnTx/>
                <a:uFillTx/>
                <a:latin typeface="Century Gothic"/>
                <a:ea typeface="+mn-ea"/>
                <a:cs typeface="+mn-cs"/>
              </a:endParaRPr>
            </a:p>
          </p:txBody>
        </p:sp>
        <p:pic>
          <p:nvPicPr>
            <p:cNvPr id="16" name="Graphic 15" descr="Clipboard Badge with solid fill">
              <a:extLst>
                <a:ext uri="{FF2B5EF4-FFF2-40B4-BE49-F238E27FC236}">
                  <a16:creationId xmlns:a16="http://schemas.microsoft.com/office/drawing/2014/main" id="{D73D1713-E656-3F6F-57DD-9DEAE46243A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002127" y="2681366"/>
              <a:ext cx="487758" cy="487758"/>
            </a:xfrm>
            <a:prstGeom prst="rect">
              <a:avLst/>
            </a:prstGeom>
          </p:spPr>
        </p:pic>
      </p:grpSp>
    </p:spTree>
    <p:extLst>
      <p:ext uri="{BB962C8B-B14F-4D97-AF65-F5344CB8AC3E}">
        <p14:creationId xmlns:p14="http://schemas.microsoft.com/office/powerpoint/2010/main" val="6634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15AA-48D2-9C8A-E53D-77E15FA5C9EE}"/>
              </a:ext>
            </a:extLst>
          </p:cNvPr>
          <p:cNvSpPr>
            <a:spLocks noGrp="1"/>
          </p:cNvSpPr>
          <p:nvPr>
            <p:ph type="title"/>
          </p:nvPr>
        </p:nvSpPr>
        <p:spPr>
          <a:xfrm>
            <a:off x="914400" y="742434"/>
            <a:ext cx="10363200" cy="654566"/>
          </a:xfrm>
        </p:spPr>
        <p:txBody>
          <a:bodyPr/>
          <a:lstStyle/>
          <a:p>
            <a:r>
              <a:rPr lang="en-CA" sz="3200"/>
              <a:t>6 GHz Band in Canada</a:t>
            </a:r>
            <a:endParaRPr lang="en-CA" dirty="0"/>
          </a:p>
        </p:txBody>
      </p:sp>
      <p:sp>
        <p:nvSpPr>
          <p:cNvPr id="6" name="TextBox 5">
            <a:extLst>
              <a:ext uri="{FF2B5EF4-FFF2-40B4-BE49-F238E27FC236}">
                <a16:creationId xmlns:a16="http://schemas.microsoft.com/office/drawing/2014/main" id="{430A1EE9-6277-A805-6511-2AD151905B7D}"/>
              </a:ext>
            </a:extLst>
          </p:cNvPr>
          <p:cNvSpPr txBox="1"/>
          <p:nvPr/>
        </p:nvSpPr>
        <p:spPr>
          <a:xfrm>
            <a:off x="939572" y="1696748"/>
            <a:ext cx="9815514" cy="4154984"/>
          </a:xfrm>
          <a:prstGeom prst="rect">
            <a:avLst/>
          </a:prstGeom>
          <a:noFill/>
        </p:spPr>
        <p:txBody>
          <a:bodyPr wrap="square" rtlCol="0">
            <a:spAutoFit/>
          </a:bodyPr>
          <a:lstStyle/>
          <a:p>
            <a:pPr marL="342900" indent="-342900">
              <a:buFont typeface="Arial" panose="020B0604020202020204" pitchFamily="34" charset="0"/>
              <a:buChar char="•"/>
            </a:pPr>
            <a:r>
              <a:rPr lang="fr-CA" sz="2400" dirty="0"/>
              <a:t>In May 2021 ISED </a:t>
            </a:r>
            <a:r>
              <a:rPr lang="en-CA" sz="2400" dirty="0"/>
              <a:t>published</a:t>
            </a:r>
            <a:r>
              <a:rPr lang="fr-CA" sz="2400" dirty="0"/>
              <a:t> the </a:t>
            </a:r>
            <a:r>
              <a:rPr lang="en-CA" sz="2400" dirty="0">
                <a:hlinkClick r:id="rId2"/>
              </a:rPr>
              <a:t>Decision on the Technical and Policy Framework for Licence-Exempt Use in the 6 GHz Band</a:t>
            </a:r>
            <a:endParaRPr lang="en-CA" sz="2400" dirty="0"/>
          </a:p>
          <a:p>
            <a:pPr marL="342900" indent="-342900">
              <a:buFontTx/>
              <a:buChar char="-"/>
            </a:pPr>
            <a:endParaRPr lang="en-CA" sz="2400" dirty="0"/>
          </a:p>
          <a:p>
            <a:pPr marL="342900" indent="-342900">
              <a:buFont typeface="Arial" panose="020B0604020202020204" pitchFamily="34" charset="0"/>
              <a:buChar char="•"/>
            </a:pPr>
            <a:r>
              <a:rPr lang="en-CA" sz="2400" dirty="0"/>
              <a:t>ISED’s objectives for licence-exempt use of the 6 GHz band in Canada are:</a:t>
            </a:r>
          </a:p>
          <a:p>
            <a:pPr marL="342900" indent="-342900">
              <a:buFontTx/>
              <a:buChar char="-"/>
            </a:pPr>
            <a:endParaRPr lang="en-CA" sz="2400" dirty="0"/>
          </a:p>
          <a:p>
            <a:pPr marL="1257300" lvl="2" indent="-342900">
              <a:buFontTx/>
              <a:buChar char="-"/>
            </a:pPr>
            <a:r>
              <a:rPr lang="en-CA" sz="2400" dirty="0"/>
              <a:t>Fostering innovation and investment in new wireless technologies and services</a:t>
            </a:r>
          </a:p>
          <a:p>
            <a:pPr marL="1257300" lvl="2" indent="-342900">
              <a:buFontTx/>
              <a:buChar char="-"/>
            </a:pPr>
            <a:r>
              <a:rPr lang="en-CA" sz="2400" dirty="0"/>
              <a:t>Supporting greater choice and affordability of wireless services for consumers and businesses</a:t>
            </a:r>
          </a:p>
          <a:p>
            <a:pPr marL="1257300" lvl="2" indent="-342900">
              <a:buFontTx/>
              <a:buChar char="-"/>
            </a:pPr>
            <a:r>
              <a:rPr lang="en-CA" sz="2400" dirty="0"/>
              <a:t>Facilitating deployment and timely availability of wireless broadband Internet across the country</a:t>
            </a:r>
          </a:p>
        </p:txBody>
      </p:sp>
    </p:spTree>
    <p:extLst>
      <p:ext uri="{BB962C8B-B14F-4D97-AF65-F5344CB8AC3E}">
        <p14:creationId xmlns:p14="http://schemas.microsoft.com/office/powerpoint/2010/main" val="40026682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2ebcc5fe3275a99fca492d5bd295dfcf">
  <xsd:schema xmlns:xsd="http://www.w3.org/2001/XMLSchema" xmlns:xs="http://www.w3.org/2001/XMLSchema" xmlns:p="http://schemas.microsoft.com/office/2006/metadata/properties" xmlns:ns3="cc9c437c-ae0c-4066-8d90-a0f7de786127" targetNamespace="http://schemas.microsoft.com/office/2006/metadata/properties" ma:root="true" ma:fieldsID="99aa03bed7de4a43d67998ed741878dc"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070EE-6505-46E3-AD64-5C9A86CCD1CF}">
  <ds:schemaRefs>
    <ds:schemaRef ds:uri="cc9c437c-ae0c-4066-8d90-a0f7de786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4CF723-B635-438C-88CE-66D4278AA6EB}">
  <ds:schemaRefs>
    <ds:schemaRef ds:uri="http://purl.org/dc/elements/1.1/"/>
    <ds:schemaRef ds:uri="http://schemas.microsoft.com/office/2006/documentManagement/types"/>
    <ds:schemaRef ds:uri="cc9c437c-ae0c-4066-8d90-a0f7de78612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F27E25D-999B-455B-9E0A-B4B308F92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802-11-Submission</Template>
  <TotalTime>23552</TotalTime>
  <Words>1313</Words>
  <Application>Microsoft Office PowerPoint</Application>
  <PresentationFormat>Widescreen</PresentationFormat>
  <Paragraphs>170</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Century Gothic</vt:lpstr>
      <vt:lpstr>Noto Sans</vt:lpstr>
      <vt:lpstr>Times New Roman</vt:lpstr>
      <vt:lpstr>802-11-Submission</vt:lpstr>
      <vt:lpstr>Canada Spectrum Outlook Innovation, Science and Economic Development Canada (ISED)</vt:lpstr>
      <vt:lpstr>Overview</vt:lpstr>
      <vt:lpstr>The Regulatory Legal Framework</vt:lpstr>
      <vt:lpstr>Electromagnetic Spectrum  from extremely low frequency to gamma rays</vt:lpstr>
      <vt:lpstr>Spectrum Outlook (Reviewed Periodically by ISED)</vt:lpstr>
      <vt:lpstr>ISED Spectrum Priorities 2023-2027 </vt:lpstr>
      <vt:lpstr>Spectrum Policy Process Overview</vt:lpstr>
      <vt:lpstr>Domestic Standards Development Life Cycle for Equipment</vt:lpstr>
      <vt:lpstr>6 GHz Band in Canada</vt:lpstr>
      <vt:lpstr>Overview of the Decisions for 6 GHz spectrum use</vt:lpstr>
      <vt:lpstr>Dynamic Spectrum Access (DSA) in the 6 GHz Band </vt:lpstr>
      <vt:lpstr>AFC Technical and Operational Requirements</vt:lpstr>
      <vt:lpstr>White Space Technical and Operational Requirements</vt:lpstr>
      <vt:lpstr>Spectrum Management System (SMS) Data</vt:lpstr>
      <vt:lpstr>Ultra-Wideband</vt:lpstr>
      <vt:lpstr>International Standards Activities</vt:lpstr>
      <vt:lpstr>PowerPoint Presentation</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Dussah, Dominique (ISED/ISDE)</dc:creator>
  <cp:keywords>18-25/0001r0</cp:keywords>
  <cp:lastModifiedBy>Edward Au</cp:lastModifiedBy>
  <cp:revision>19</cp:revision>
  <cp:lastPrinted>1998-02-10T13:28:06Z</cp:lastPrinted>
  <dcterms:created xsi:type="dcterms:W3CDTF">2004-12-02T14:01:45Z</dcterms:created>
  <dcterms:modified xsi:type="dcterms:W3CDTF">2025-03-07T23:36:32Z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y fmtid="{D5CDD505-2E9C-101B-9397-08002B2CF9AE}" pid="3" name="_AdHocReviewCycleID">
    <vt:i4>-65772259</vt:i4>
  </property>
  <property fmtid="{D5CDD505-2E9C-101B-9397-08002B2CF9AE}" pid="4" name="_NewReviewCycle">
    <vt:lpwstr/>
  </property>
  <property fmtid="{D5CDD505-2E9C-101B-9397-08002B2CF9AE}" pid="5" name="_EmailSubject">
    <vt:lpwstr>Possible dates // Re: [Resent] An invitation to deliver an introduction of ISED to IEEE 802 in November 2024</vt:lpwstr>
  </property>
  <property fmtid="{D5CDD505-2E9C-101B-9397-08002B2CF9AE}" pid="6" name="_AuthorEmail">
    <vt:lpwstr>Yan.Losier@ised-isde.gc.ca</vt:lpwstr>
  </property>
  <property fmtid="{D5CDD505-2E9C-101B-9397-08002B2CF9AE}" pid="7" name="_AuthorEmailDisplayName">
    <vt:lpwstr>Losier, Yan (ISED/ISDE)</vt:lpwstr>
  </property>
  <property fmtid="{D5CDD505-2E9C-101B-9397-08002B2CF9AE}" pid="8" name="_PreviousAdHocReviewCycleID">
    <vt:i4>-65772259</vt:i4>
  </property>
</Properties>
</file>