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56" r:id="rId2"/>
    <p:sldId id="876" r:id="rId3"/>
    <p:sldId id="857" r:id="rId4"/>
    <p:sldId id="908" r:id="rId5"/>
    <p:sldId id="604" r:id="rId6"/>
    <p:sldId id="624" r:id="rId7"/>
    <p:sldId id="605" r:id="rId8"/>
    <p:sldId id="843" r:id="rId9"/>
    <p:sldId id="866" r:id="rId10"/>
    <p:sldId id="845" r:id="rId11"/>
    <p:sldId id="877" r:id="rId12"/>
    <p:sldId id="942" r:id="rId13"/>
    <p:sldId id="898" r:id="rId14"/>
    <p:sldId id="933" r:id="rId15"/>
    <p:sldId id="856" r:id="rId16"/>
    <p:sldId id="8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3" autoAdjust="0"/>
    <p:restoredTop sz="96405" autoAdjust="0"/>
  </p:normalViewPr>
  <p:slideViewPr>
    <p:cSldViewPr>
      <p:cViewPr varScale="1">
        <p:scale>
          <a:sx n="86" d="100"/>
          <a:sy n="86" d="100"/>
        </p:scale>
        <p:origin x="658"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1/30/2025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73152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802.18-25/0006r2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9&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ofcom.org.uk/spectrum/radio-equipment/consultation-updating-wireless-telegraphy-licence-exemptions/" TargetMode="External"/><Relationship Id="rId4" Type="http://schemas.openxmlformats.org/officeDocument/2006/relationships/hyperlink" Target="https://www.rabc-cccr.ca/radio-standards-specification-rss-102-sar-meas-issue-2-and-rss-102-sar-sim-issue-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7"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mcmc.gov.my/en/spectrum/assignment-of-spectrum/class-assignment" TargetMode="External"/><Relationship Id="rId5" Type="http://schemas.openxmlformats.org/officeDocument/2006/relationships/hyperlink" Target="https://www.ofca.gov.hk/filemanager/ofca/en/content_144/hk_freq_table_en.pdf" TargetMode="External"/><Relationship Id="rId4" Type="http://schemas.openxmlformats.org/officeDocument/2006/relationships/hyperlink" Target="https://docs.fcc.gov/public/attachments/DA-25-47A1.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book.passkey.com/gt/220141266?gtid=cb7cb3e95060ae4d0a7690164c8ae8a7" TargetMode="External"/><Relationship Id="rId4" Type="http://schemas.openxmlformats.org/officeDocument/2006/relationships/hyperlink" Target="https://web.cvent.com/event/4fa8fa22-fa35-4058-a648-d08fdd56a1c1/"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a:t>
            </a:r>
            <a:r>
              <a:rPr lang="en-GB" sz="2000" b="0" smtClean="0"/>
              <a:t>30 </a:t>
            </a:r>
            <a:r>
              <a:rPr lang="en-GB" sz="2000" b="0" dirty="0"/>
              <a:t>January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78474735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Lei Wang</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None.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9 January 2025 RR-TAG </a:t>
            </a:r>
            <a:r>
              <a:rPr lang="en-US" sz="1800" spc="-5" dirty="0">
                <a:latin typeface="+mj-lt"/>
                <a:cs typeface="Arial"/>
              </a:rPr>
              <a:t>call as shown in the document </a:t>
            </a:r>
            <a:r>
              <a:rPr lang="en-US" sz="1800" spc="-5" dirty="0" smtClean="0">
                <a:solidFill>
                  <a:srgbClr val="FF0000"/>
                </a:solidFill>
                <a:latin typeface="+mj-lt"/>
                <a:cs typeface="Arial"/>
                <a:hlinkClick r:id="rId3"/>
              </a:rPr>
              <a:t>18-25/0009r0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Approved with unanimous consent</a:t>
            </a: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a:solidFill>
                  <a:schemeClr val="tx1"/>
                </a:solidFill>
                <a:cs typeface="Arial"/>
              </a:rPr>
              <a:t>:  </a:t>
            </a:r>
            <a:r>
              <a:rPr lang="en-US" sz="1400" spc="-5" dirty="0">
                <a:solidFill>
                  <a:schemeClr val="tx1"/>
                </a:solidFill>
                <a:cs typeface="Arial"/>
                <a:hlinkClick r:id="rId5"/>
              </a:rPr>
              <a:t>Updating Wireless Telegraphy </a:t>
            </a:r>
            <a:r>
              <a:rPr lang="en-US" sz="1400" spc="-5" dirty="0" err="1">
                <a:solidFill>
                  <a:schemeClr val="tx1"/>
                </a:solidFill>
                <a:cs typeface="Arial"/>
                <a:hlinkClick r:id="rId5"/>
              </a:rPr>
              <a:t>Licence</a:t>
            </a:r>
            <a:r>
              <a:rPr lang="en-US" sz="1400" spc="-5" dirty="0">
                <a:solidFill>
                  <a:schemeClr val="tx1"/>
                </a:solidFill>
                <a:cs typeface="Arial"/>
                <a:hlinkClick r:id="rId5"/>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15 January 2025, FCC announced approval of </a:t>
            </a:r>
            <a:r>
              <a:rPr lang="en-US" sz="1400" dirty="0">
                <a:hlinkClick r:id="rId4"/>
              </a:rPr>
              <a:t>C3SPECTRA</a:t>
            </a:r>
            <a:r>
              <a:rPr lang="en-US" sz="1400" dirty="0">
                <a:solidFill>
                  <a:schemeClr val="tx1"/>
                </a:solidFill>
              </a:rPr>
              <a:t>’s 6 GHz AFC system</a:t>
            </a:r>
            <a:r>
              <a:rPr lang="en-US" sz="1400" dirty="0" smtClean="0">
                <a:solidFill>
                  <a:schemeClr val="tx1"/>
                </a:solidFill>
              </a:rPr>
              <a:t>.</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Hong Kong S.A.R.</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21 January 2025, the Office of the Communications Authority </a:t>
            </a:r>
            <a:r>
              <a:rPr lang="en-US" sz="1400" dirty="0" smtClean="0">
                <a:solidFill>
                  <a:schemeClr val="tx1"/>
                </a:solidFill>
                <a:hlinkClick r:id="rId5"/>
              </a:rPr>
              <a:t>published</a:t>
            </a:r>
            <a:r>
              <a:rPr lang="en-US" sz="1400" dirty="0" smtClean="0">
                <a:solidFill>
                  <a:schemeClr val="tx1"/>
                </a:solidFill>
              </a:rPr>
              <a:t> the latest version of the Table of Frequency Allocation.</a:t>
            </a:r>
            <a:endParaRPr lang="en-US" sz="1400" dirty="0"/>
          </a:p>
          <a:p>
            <a:pPr marL="630238" marR="117475" lvl="1" indent="-230188" algn="just">
              <a:buClrTx/>
              <a:buFont typeface="Times New Roman" pitchFamily="16" charset="0"/>
              <a:buChar char="•"/>
              <a:tabLst>
                <a:tab pos="230188" algn="l"/>
              </a:tabLst>
            </a:pPr>
            <a:r>
              <a:rPr lang="en-US" sz="1600" dirty="0" smtClean="0">
                <a:solidFill>
                  <a:schemeClr val="tx1"/>
                </a:solidFill>
              </a:rPr>
              <a:t>Malaysia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21 January 2025, </a:t>
            </a:r>
            <a:r>
              <a:rPr lang="en-US" sz="1400" dirty="0" smtClean="0">
                <a:solidFill>
                  <a:schemeClr val="tx1"/>
                </a:solidFill>
              </a:rPr>
              <a:t>the Malaysian </a:t>
            </a:r>
            <a:r>
              <a:rPr lang="en-US" sz="1400" dirty="0">
                <a:solidFill>
                  <a:schemeClr val="tx1"/>
                </a:solidFill>
              </a:rPr>
              <a:t>Communications and Multimedia </a:t>
            </a:r>
            <a:r>
              <a:rPr lang="en-US" sz="1400" dirty="0" smtClean="0">
                <a:solidFill>
                  <a:schemeClr val="tx1"/>
                </a:solidFill>
              </a:rPr>
              <a:t>Commission </a:t>
            </a:r>
            <a:r>
              <a:rPr lang="en-US" sz="1400" dirty="0" smtClean="0">
                <a:solidFill>
                  <a:schemeClr val="tx1"/>
                </a:solidFill>
                <a:hlinkClick r:id="rId6"/>
              </a:rPr>
              <a:t>published</a:t>
            </a:r>
            <a:r>
              <a:rPr lang="en-US" sz="1400" dirty="0" smtClean="0">
                <a:solidFill>
                  <a:schemeClr val="tx1"/>
                </a:solidFill>
              </a:rPr>
              <a:t> the latest version of the class assignment. </a:t>
            </a:r>
            <a:endParaRPr lang="en-US" sz="1400" dirty="0"/>
          </a:p>
          <a:p>
            <a:pPr marL="1030288" marR="117475" lvl="2" indent="-230188" algn="just">
              <a:buClrTx/>
              <a:buFont typeface="Times New Roman" pitchFamily="16" charset="0"/>
              <a:buChar char="•"/>
              <a:tabLst>
                <a:tab pos="230188" algn="l"/>
              </a:tabLst>
            </a:pPr>
            <a:endParaRPr lang="en-US" sz="1600" dirty="0">
              <a:solidFill>
                <a:schemeClr val="tx1"/>
              </a:solidFil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a:t>
            </a:r>
            <a:r>
              <a:rPr lang="en-US" sz="2800" dirty="0" smtClean="0">
                <a:solidFill>
                  <a:srgbClr val="0070C0"/>
                </a:solidFill>
              </a:rPr>
              <a:t>prior to the March 2025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7043025"/>
              </p:ext>
            </p:extLst>
          </p:nvPr>
        </p:nvGraphicFramePr>
        <p:xfrm>
          <a:off x="914400" y="1705690"/>
          <a:ext cx="10287000" cy="222504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6 February 2025</a:t>
                      </a:r>
                      <a:r>
                        <a:rPr lang="en-US" sz="1500" baseline="0" dirty="0"/>
                        <a:t>, 3:00pm ET to 3:55pm ET</a:t>
                      </a:r>
                    </a:p>
                  </a:txBody>
                  <a:tcPr anchor="ctr"/>
                </a:tc>
                <a:extLst>
                  <a:ext uri="{0D108BD9-81ED-4DB2-BD59-A6C34878D82A}">
                    <a16:rowId xmlns=""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13 February </a:t>
                      </a:r>
                      <a:r>
                        <a:rPr lang="en-US" sz="1500" dirty="0"/>
                        <a:t>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20 February 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27 February </a:t>
                      </a:r>
                      <a:r>
                        <a:rPr lang="en-US" sz="1500" dirty="0"/>
                        <a:t>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a:t>, </a:t>
                      </a:r>
                      <a:r>
                        <a:rPr lang="en-US" sz="1500" smtClean="0"/>
                        <a:t>6 March 2025</a:t>
                      </a:r>
                      <a:r>
                        <a:rPr lang="en-US" sz="1500" baseline="0" dirty="0"/>
                        <a:t>, 3:00pm ET to 3:55pm 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11" name="Content Placeholder 2"/>
          <p:cNvSpPr txBox="1">
            <a:spLocks/>
          </p:cNvSpPr>
          <p:nvPr/>
        </p:nvSpPr>
        <p:spPr bwMode="auto">
          <a:xfrm>
            <a:off x="783168"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March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31 January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28 February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3 December 2024</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20 February </a:t>
            </a:r>
            <a:r>
              <a:rPr lang="en-US" sz="1400" kern="0" dirty="0" smtClean="0">
                <a:solidFill>
                  <a:srgbClr val="FF0000"/>
                </a:solidFill>
              </a:rPr>
              <a:t>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None.</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3:37pm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24 January 2025</a:t>
            </a:r>
            <a:endParaRPr lang="en-US" altLang="en-US" sz="1800" b="1" dirty="0" smtClean="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Voters:  64 (10 on LMSC)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a:solidFill>
                  <a:schemeClr val="tx1"/>
                </a:solidFill>
                <a:latin typeface="+mj-lt"/>
                <a:cs typeface="Arial" panose="020B0604020202020204" pitchFamily="34" charset="0"/>
              </a:rPr>
              <a:t>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79915</TotalTime>
  <Words>1500</Words>
  <Application>Microsoft Office PowerPoint</Application>
  <PresentationFormat>Widescreen</PresentationFormat>
  <Paragraphs>317</Paragraphs>
  <Slides>16</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General discussion items</vt:lpstr>
      <vt:lpstr>Meeting schedule prior to the March 2025 plenary</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18-25/0006r2</dc:title>
  <dc:creator>Edward Au</dc:creator>
  <cp:keywords>30 January 2025</cp:keywords>
  <cp:lastModifiedBy>Edward Au</cp:lastModifiedBy>
  <cp:revision>6476</cp:revision>
  <cp:lastPrinted>1601-01-01T00:00:00Z</cp:lastPrinted>
  <dcterms:created xsi:type="dcterms:W3CDTF">2016-03-03T14:54:45Z</dcterms:created>
  <dcterms:modified xsi:type="dcterms:W3CDTF">2025-01-30T20:55:31Z</dcterms:modified>
  <cp:category>IEEE 802.18 RR-TAG agenda</cp:category>
</cp:coreProperties>
</file>