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62"/>
  </p:notesMasterIdLst>
  <p:handoutMasterIdLst>
    <p:handoutMasterId r:id="rId63"/>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970" r:id="rId23"/>
    <p:sldId id="933" r:id="rId24"/>
    <p:sldId id="1157" r:id="rId25"/>
    <p:sldId id="1158" r:id="rId26"/>
    <p:sldId id="1151" r:id="rId27"/>
    <p:sldId id="1156" r:id="rId28"/>
    <p:sldId id="1159" r:id="rId29"/>
    <p:sldId id="1163" r:id="rId30"/>
    <p:sldId id="1160" r:id="rId31"/>
    <p:sldId id="1144" r:id="rId32"/>
    <p:sldId id="1150" r:id="rId33"/>
    <p:sldId id="1146" r:id="rId34"/>
    <p:sldId id="1056" r:id="rId35"/>
    <p:sldId id="1057" r:id="rId36"/>
    <p:sldId id="1147" r:id="rId37"/>
    <p:sldId id="1059" r:id="rId38"/>
    <p:sldId id="1060" r:id="rId39"/>
    <p:sldId id="1061" r:id="rId40"/>
    <p:sldId id="1062" r:id="rId41"/>
    <p:sldId id="1063" r:id="rId42"/>
    <p:sldId id="1064" r:id="rId43"/>
    <p:sldId id="1065" r:id="rId44"/>
    <p:sldId id="1066" r:id="rId45"/>
    <p:sldId id="1067" r:id="rId46"/>
    <p:sldId id="1068" r:id="rId47"/>
    <p:sldId id="1069" r:id="rId48"/>
    <p:sldId id="1070" r:id="rId49"/>
    <p:sldId id="1148" r:id="rId50"/>
    <p:sldId id="1149" r:id="rId51"/>
    <p:sldId id="1152" r:id="rId52"/>
    <p:sldId id="1154" r:id="rId53"/>
    <p:sldId id="1155" r:id="rId54"/>
    <p:sldId id="1161" r:id="rId55"/>
    <p:sldId id="1162" r:id="rId56"/>
    <p:sldId id="978" r:id="rId57"/>
    <p:sldId id="900" r:id="rId58"/>
    <p:sldId id="1128" r:id="rId59"/>
    <p:sldId id="887" r:id="rId60"/>
    <p:sldId id="888"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5405" autoAdjust="0"/>
  </p:normalViewPr>
  <p:slideViewPr>
    <p:cSldViewPr>
      <p:cViewPr varScale="1">
        <p:scale>
          <a:sx n="86" d="100"/>
          <a:sy n="86" d="100"/>
        </p:scale>
        <p:origin x="830"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9091"/>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758171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6011841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2195083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25950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3551698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004834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4058962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0113674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8961464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19353518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843235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26485309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740691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7922662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2025</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2025</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802.18-24/0124r3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127&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www.arcep.fr/uploads/tx_gspublication/consultation-projdec-frequences-UWB_dec2024.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arcep.fr/uploads/tx_gspublication/consultation-projdec-frequences-UWB_dec2024.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129&amp;is_group=0000&amp;is_year=2024"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ofcom.org.uk/about-ofcom/annual-reports-and-plans/consultation-ofcoms-plan-of-work-202526/"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2&amp;is_group=0000&amp;is_year=2025"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4/18-24-0131-00-0000-liaison-from-itu-r-working-party-5c-related-to-the-work-in-the-frequency-range-450-1000-ghz.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4&amp;is_group=0000&amp;is_year=2025"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ocuments?is_dcn=5&amp;is_group=0000&amp;is_year=2025"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ocuments?is_dcn=73&amp;is_year=2025"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bipt.be/operators/publication/decision-of-19-november-2024-on-radio-interfaces-related-to-devices-using-the-ultra-wideband-technology-uwb" TargetMode="External"/><Relationship Id="rId4" Type="http://schemas.openxmlformats.org/officeDocument/2006/relationships/hyperlink" Target="https://eur-lex.europa.eu/legal-content/EN/TXT/?uri=CELEX:32024D3157&amp;qid=1734817438788"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docs.fcc.gov/public/attachments/DA-24-1215A1.pdf" TargetMode="External"/><Relationship Id="rId13" Type="http://schemas.openxmlformats.org/officeDocument/2006/relationships/image" Target="../media/image2.png"/><Relationship Id="rId3" Type="http://schemas.openxmlformats.org/officeDocument/2006/relationships/hyperlink" Target="https://sei.anatel.gov.br/sei/modulos/pesquisa/md_pesq_documento_consulta_externa.php?8-74Kn1tDR89f1Q7RjX8EYU46IzCFD26Q9Xx5QNDbqYfi9URvPyvD9j_mSi018wqSZCTm8y1C90BAn5olN1PetHoB5T28fwv0BDy3NQDaxAemenktGDGNGKn4-uj94rk" TargetMode="External"/><Relationship Id="rId7" Type="http://schemas.openxmlformats.org/officeDocument/2006/relationships/hyperlink" Target="https://docs.fcc.gov/public/attachments/DA-24-1216A1.pdf" TargetMode="External"/><Relationship Id="rId12" Type="http://schemas.openxmlformats.org/officeDocument/2006/relationships/hyperlink" Target="https://docs.fcc.gov/public/attachments/FCC-24-125A1.pdf"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docs.fcc.gov/public/attachments/DA-24-1217A1.pdf" TargetMode="External"/><Relationship Id="rId11" Type="http://schemas.openxmlformats.org/officeDocument/2006/relationships/hyperlink" Target="https://docs.fcc.gov/public/attachments/DOC-408129A1.pdf" TargetMode="External"/><Relationship Id="rId5" Type="http://schemas.openxmlformats.org/officeDocument/2006/relationships/hyperlink" Target="https://www.ift.org.mx/sites/default/files/comunicacion-y-medios/comunicados-ift/comunicado122ift_3.pdf" TargetMode="External"/><Relationship Id="rId10" Type="http://schemas.openxmlformats.org/officeDocument/2006/relationships/hyperlink" Target="https://docs.fcc.gov/public/attachments/DA-24-1256A1.pdf" TargetMode="External"/><Relationship Id="rId4" Type="http://schemas.openxmlformats.org/officeDocument/2006/relationships/hyperlink" Target="https://sei.anatel.gov.br/sei/modulos/pesquisa/md_pesq_documento_consulta_externa.php?8-74Kn1tDR89f1Q7RjX8EYU46IzCFD26Q9Xx5QNDbqZTxUVmVdrex0kZ-BOTOM3gDDJdz8BW10EWDEeJLOkjNeQapKMmGjEH7AVTgNC0HAw_Bu3qFkRiKVoR0bEo4Zeh" TargetMode="External"/><Relationship Id="rId9" Type="http://schemas.openxmlformats.org/officeDocument/2006/relationships/hyperlink" Target="https://docs.fcc.gov/public/attachments/DA-24-1218A1.pdf"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acma.gov.au/consultations/2024-05/planning-options-upper-6-ghz-band"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oumu.go.jp/main_content/000981646.pdf"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ocuments?is_dcn=123&amp;is_year=202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1&amp;is_year=2025" TargetMode="Externa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www.ofcom.org.uk/about-ofcom/annual-reports-and-plans/consultation-ofcoms-plan-of-work-202526/"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2&amp;is_group=0000&amp;is_year=2025" TargetMode="Externa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3/18-23-0024-00-0000-liaison-from-etsi-isg-thz-re-formation-of-a-new-etsi-isg-for-terahertz-communications-thz.docx" TargetMode="External"/><Relationship Id="rId7" Type="http://schemas.openxmlformats.org/officeDocument/2006/relationships/hyperlink" Target="https://mentor.ieee.org/802.18/documents?is_dcn=3&amp;is_group=0000&amp;is_year=2025"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mentor.ieee.org/802.18/dcn/23/18-23-0072-03-0000-draft-response-on-the-liaison-statement-from-etsi-isg-thz.pdf" TargetMode="External"/><Relationship Id="rId5" Type="http://schemas.openxmlformats.org/officeDocument/2006/relationships/hyperlink" Target="https://mentor.ieee.org/802.15/dcn/23/15-23-0343-00-0thz-liaison-statement-from-etsi-isg-thz.docx" TargetMode="External"/><Relationship Id="rId4" Type="http://schemas.openxmlformats.org/officeDocument/2006/relationships/hyperlink" Target="https://mentor.ieee.org/802.18/dcn/23/18-23-0032-04-0000-response-of-ieee-802-to-liaison-statement-from-etsi-isg-thz.pdf" TargetMode="Externa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 Id="rId5" Type="http://schemas.openxmlformats.org/officeDocument/2006/relationships/hyperlink" Target="https://book.passkey.com/go/IEE2025" TargetMode="External"/><Relationship Id="rId4" Type="http://schemas.openxmlformats.org/officeDocument/2006/relationships/hyperlink" Target="https://cvent.me/d5xo5D" TargetMode="Externa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123&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January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2025 January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January 2025</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492"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Room 404, Level 4, </a:t>
            </a:r>
            <a:r>
              <a:rPr lang="en-US" sz="1400" dirty="0" smtClean="0"/>
              <a:t>Kobe International Convention Center, Kobe, Japan.</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Refer to the </a:t>
            </a:r>
            <a:r>
              <a:rPr lang="en-US" sz="1400" spc="-5" dirty="0" smtClean="0">
                <a:latin typeface="+mj-lt"/>
                <a:cs typeface="Arial"/>
                <a:hlinkClick r:id="rId3"/>
              </a:rPr>
              <a:t>slide deck</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on Tuesday AM2 and Thursday AM1</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solidFill>
                  <a:schemeClr val="tx1"/>
                </a:solidFill>
              </a:rPr>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55832261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(Room 404, Level 4)</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404, Level 4)</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solidFill>
                  <a:schemeClr val="tx1"/>
                </a:solidFill>
              </a:rPr>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November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November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18-24/0127r1</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14 January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solidFill>
                  <a:schemeClr val="tx1"/>
                </a:solidFill>
              </a:rPr>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endParaRPr lang="en-US" sz="1800" b="0" dirty="0" smtClean="0">
              <a:solidFill>
                <a:srgbClr val="FF0000"/>
              </a:solidFill>
            </a:endParaRPr>
          </a:p>
          <a:p>
            <a:pPr lvl="1">
              <a:buFont typeface="Arial" panose="020B0604020202020204" pitchFamily="34" charset="0"/>
              <a:buChar char="•"/>
            </a:pPr>
            <a:r>
              <a:rPr lang="en-US" sz="1600" dirty="0"/>
              <a:t>Andrew </a:t>
            </a:r>
            <a:r>
              <a:rPr lang="en-US" sz="1600" smtClean="0"/>
              <a:t>Stewart </a:t>
            </a:r>
            <a:r>
              <a:rPr lang="en-US" sz="1600" smtClean="0">
                <a:solidFill>
                  <a:schemeClr val="tx1"/>
                </a:solidFill>
              </a:rPr>
              <a:t>(</a:t>
            </a:r>
            <a:r>
              <a:rPr lang="en-US" sz="1600"/>
              <a:t>Senior Manager, Spectrum Planning Section, Australian Communications and Media Authority</a:t>
            </a:r>
            <a:r>
              <a:rPr lang="en-US" sz="1600" smtClean="0">
                <a:solidFill>
                  <a:schemeClr val="tx1"/>
                </a:solidFill>
              </a:rPr>
              <a:t>)</a:t>
            </a:r>
            <a:endParaRPr lang="en-US" sz="1600" dirty="0">
              <a:solidFill>
                <a:schemeClr val="tx1"/>
              </a:solidFill>
            </a:endParaRPr>
          </a:p>
          <a:p>
            <a:pPr lvl="2">
              <a:buFont typeface="Arial" panose="020B0604020202020204" pitchFamily="34" charset="0"/>
              <a:buChar char="•"/>
            </a:pPr>
            <a:r>
              <a:rPr lang="en-US" sz="1400" dirty="0" smtClean="0"/>
              <a:t>Attendance </a:t>
            </a:r>
            <a:r>
              <a:rPr lang="en-US" sz="1400" dirty="0"/>
              <a:t>is limited to the </a:t>
            </a:r>
            <a:r>
              <a:rPr lang="en-US" sz="1400" dirty="0" smtClean="0"/>
              <a:t>closing </a:t>
            </a:r>
            <a:r>
              <a:rPr lang="en-US" sz="1400" dirty="0"/>
              <a:t>meeting timeslot of the </a:t>
            </a:r>
            <a:r>
              <a:rPr lang="en-US" sz="1400" dirty="0" smtClean="0"/>
              <a:t>2025 January IEEE </a:t>
            </a:r>
            <a:r>
              <a:rPr lang="en-US" sz="1400" dirty="0"/>
              <a:t>802 </a:t>
            </a:r>
            <a:r>
              <a:rPr lang="en-US" sz="1400" dirty="0" smtClean="0"/>
              <a:t>wireless interim in </a:t>
            </a:r>
            <a:r>
              <a:rPr lang="en-US" sz="1400" dirty="0"/>
              <a:t>which the respective presentation is scheduled. </a:t>
            </a: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39233267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a:t>
            </a:r>
            <a:r>
              <a:rPr lang="en-US" sz="1600" spc="-5" dirty="0">
                <a:solidFill>
                  <a:schemeClr val="tx1"/>
                </a:solidFill>
                <a:cs typeface="Arial"/>
              </a:rPr>
              <a:t>JST, Tuesday, 14 January 2025</a:t>
            </a:r>
          </a:p>
          <a:p>
            <a:pPr marL="1030288" marR="117475" lvl="2" indent="-230188" algn="just">
              <a:spcBef>
                <a:spcPts val="600"/>
              </a:spcBef>
              <a:buFont typeface="Times New Roman" pitchFamily="16" charset="0"/>
              <a:buChar char="•"/>
              <a:tabLst>
                <a:tab pos="230188" algn="l"/>
              </a:tabLst>
            </a:pPr>
            <a:r>
              <a:rPr lang="en-US" sz="1400" dirty="0"/>
              <a:t>France ARCEP:  </a:t>
            </a:r>
            <a:r>
              <a:rPr lang="en-GB" sz="1400" u="sng" dirty="0">
                <a:hlinkClick r:id="rId4"/>
              </a:rPr>
              <a:t>Draft decision repealing decision no. 2007-0683 of 24 July 2007 as amended and setting the conditions for use of radio frequencies for equipment operating using ultra-wideband </a:t>
            </a:r>
            <a:r>
              <a:rPr lang="en-GB" sz="1400" u="sng" dirty="0" smtClean="0">
                <a:hlinkClick r:id="rId4"/>
              </a:rPr>
              <a:t>technology</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UK </a:t>
            </a:r>
            <a:r>
              <a:rPr lang="en-US" sz="1400" dirty="0" err="1"/>
              <a:t>Ofcom</a:t>
            </a:r>
            <a:r>
              <a:rPr lang="en-US" sz="1400" dirty="0"/>
              <a:t>:  </a:t>
            </a:r>
            <a:r>
              <a:rPr lang="en-US" sz="1400" dirty="0" err="1">
                <a:hlinkClick r:id="rId5"/>
              </a:rPr>
              <a:t>Ofcom’s</a:t>
            </a:r>
            <a:r>
              <a:rPr lang="en-US" sz="1400" dirty="0">
                <a:hlinkClick r:id="rId5"/>
              </a:rPr>
              <a:t> Plan of Work 2025/26</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France ARCEP’s consultation re UWB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a:t>Draft decision repealing decision no. 2007-0683 of 24 July 2007 as amended and setting the conditions for use of radio frequencies for equipment operating using ultra-wideband technology</a:t>
            </a:r>
            <a:endParaRPr lang="en-US" sz="1800" dirty="0"/>
          </a:p>
          <a:p>
            <a:pPr marL="630238" marR="117475" lvl="1" indent="-230188" algn="just">
              <a:buChar char="•"/>
              <a:tabLst>
                <a:tab pos="230188" algn="l"/>
              </a:tabLst>
            </a:pPr>
            <a:r>
              <a:rPr lang="en-US" sz="1600" spc="-5" dirty="0">
                <a:cs typeface="Arial"/>
              </a:rPr>
              <a:t>Publication date:  9 December 2024</a:t>
            </a:r>
          </a:p>
          <a:p>
            <a:pPr marL="630238" marR="117475" lvl="1" indent="-230188" algn="just">
              <a:buChar char="•"/>
              <a:tabLst>
                <a:tab pos="230188" algn="l"/>
              </a:tabLst>
            </a:pPr>
            <a:r>
              <a:rPr lang="en-US" sz="1600" spc="-5" dirty="0">
                <a:cs typeface="Arial"/>
              </a:rPr>
              <a:t>Closing date for response:  21 January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https://www.arcep.fr/uploads/tx_gspublication/consultation-projdec-frequences-UWB_dec2024.pdf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18-24/0129</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6578979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France ARCEP’s consultation re UWB (2)</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18-24/0129r0 </a:t>
            </a:r>
            <a:r>
              <a:rPr lang="en-US" sz="1800" spc="-5" dirty="0">
                <a:cs typeface="Arial"/>
              </a:rPr>
              <a:t>in response to the </a:t>
            </a:r>
            <a:r>
              <a:rPr lang="en-US" sz="1800" dirty="0"/>
              <a:t>Electronic Communications, Postal and Print media distribution Regulatory Authority</a:t>
            </a:r>
            <a:r>
              <a:rPr lang="en-US" sz="1800" spc="-5" dirty="0">
                <a:cs typeface="Arial"/>
              </a:rPr>
              <a:t> </a:t>
            </a:r>
            <a:r>
              <a:rPr lang="en-US" sz="1800" dirty="0"/>
              <a:t>(ARCEP)</a:t>
            </a:r>
            <a:r>
              <a:rPr lang="en-US" sz="1800" spc="-5" dirty="0">
                <a:cs typeface="Arial"/>
              </a:rPr>
              <a:t>’s </a:t>
            </a:r>
            <a:r>
              <a:rPr lang="en-US" sz="1800" spc="-5" dirty="0">
                <a:solidFill>
                  <a:schemeClr val="tx1"/>
                </a:solidFill>
                <a:cs typeface="Arial"/>
              </a:rPr>
              <a:t>consultation </a:t>
            </a:r>
            <a:r>
              <a:rPr lang="en-US" sz="1800" dirty="0"/>
              <a:t>“</a:t>
            </a:r>
            <a:r>
              <a:rPr lang="en-GB" sz="1800" dirty="0"/>
              <a:t>Draft decision repealing decision no. 2007-0683 of 24 July 2007 as amended and setting the conditions for use of radio frequencies for equipment operating using ultra-wideband technology</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ARCEP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James </a:t>
            </a:r>
            <a:r>
              <a:rPr lang="en-US" sz="1600" spc="-5" dirty="0" err="1" smtClean="0">
                <a:latin typeface="+mj-lt"/>
                <a:cs typeface="Arial"/>
              </a:rPr>
              <a:t>Gilb</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Result</a:t>
            </a:r>
            <a:r>
              <a:rPr lang="en-US" sz="1600" spc="-5" dirty="0" smtClean="0">
                <a:latin typeface="+mj-lt"/>
                <a:cs typeface="Arial"/>
              </a:rPr>
              <a:t>:  Approved (15 Yes, 0 No, 3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a:t>
            </a:r>
            <a:r>
              <a:rPr lang="en-US" sz="1600" spc="-5" dirty="0" smtClean="0">
                <a:latin typeface="+mj-lt"/>
                <a:cs typeface="Arial"/>
              </a:rPr>
              <a:t>: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10"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0835798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err="1" smtClean="0"/>
              <a:t>Ofcom’s</a:t>
            </a:r>
            <a:r>
              <a:rPr lang="en-US" sz="1800" dirty="0" smtClean="0"/>
              <a:t> </a:t>
            </a:r>
            <a:r>
              <a:rPr lang="en-US" sz="1800" dirty="0"/>
              <a:t>Plan of Work </a:t>
            </a:r>
            <a:r>
              <a:rPr lang="en-US" sz="1800" dirty="0" smtClean="0"/>
              <a:t>2025/26</a:t>
            </a:r>
            <a:endParaRPr lang="en-US" sz="1800" dirty="0"/>
          </a:p>
          <a:p>
            <a:pPr marL="630238" marR="117475" lvl="1" indent="-230188" algn="just">
              <a:buChar char="•"/>
              <a:tabLst>
                <a:tab pos="230188" algn="l"/>
              </a:tabLst>
            </a:pPr>
            <a:r>
              <a:rPr lang="en-US" sz="1600" spc="-5" dirty="0" smtClean="0">
                <a:cs typeface="Arial"/>
              </a:rPr>
              <a:t>Publication date:  4 December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29 January 2025</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://www.ofcom.org.uk/about-ofcom/annual-reports-and-plans/consultation-ofcoms-plan-of-work-202526</a:t>
            </a:r>
            <a:r>
              <a:rPr lang="en-US" sz="1600" dirty="0" smtClean="0">
                <a:hlinkClick r:id="rId3"/>
              </a:rPr>
              <a:t>/</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18-25/0002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37237222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Liaisons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77251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ITU-R Working Party 5C liaison re 450 GHz to 1000 GHz</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a:t>Liaison communications between </a:t>
            </a:r>
            <a:r>
              <a:rPr lang="en-US" sz="1800" dirty="0" smtClean="0"/>
              <a:t>ITU-R and </a:t>
            </a:r>
            <a:r>
              <a:rPr lang="en-US" sz="1800" dirty="0"/>
              <a:t>IEEE 802 LMSC</a:t>
            </a:r>
          </a:p>
          <a:p>
            <a:pPr marL="630238" marR="117475" lvl="1" indent="-230188" algn="just">
              <a:buFont typeface="Times New Roman" pitchFamily="16" charset="0"/>
              <a:buChar char="•"/>
              <a:tabLst>
                <a:tab pos="230188" algn="l"/>
              </a:tabLst>
            </a:pPr>
            <a:r>
              <a:rPr lang="en-US" sz="1600" dirty="0" smtClean="0"/>
              <a:t>On 13 December 2024, </a:t>
            </a:r>
            <a:r>
              <a:rPr lang="en-US" sz="1600" dirty="0"/>
              <a:t>a </a:t>
            </a:r>
            <a:r>
              <a:rPr lang="en-US" sz="1600" dirty="0" smtClean="0">
                <a:hlinkClick r:id="rId3"/>
              </a:rPr>
              <a:t>liaison</a:t>
            </a:r>
            <a:r>
              <a:rPr lang="en-US" sz="1600" dirty="0" smtClean="0"/>
              <a:t> </a:t>
            </a:r>
            <a:r>
              <a:rPr lang="en-US" sz="1600" dirty="0"/>
              <a:t>was received from </a:t>
            </a:r>
            <a:r>
              <a:rPr lang="en-US" sz="1600" dirty="0" smtClean="0"/>
              <a:t>Working Party 5C about its work in the frequency range 450 GHz to 1000 GHz.</a:t>
            </a:r>
            <a:endParaRPr lang="en-US" sz="16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18-25/0004</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7043108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Proposed liaison statement to ITU-R Working Party 5A and 5C re IEEE </a:t>
            </a:r>
            <a:r>
              <a:rPr lang="en-US" sz="2800" dirty="0" err="1" smtClean="0">
                <a:solidFill>
                  <a:srgbClr val="0070C0"/>
                </a:solidFill>
              </a:rPr>
              <a:t>Std</a:t>
            </a:r>
            <a:r>
              <a:rPr lang="en-US" sz="2800" dirty="0" smtClean="0">
                <a:solidFill>
                  <a:srgbClr val="0070C0"/>
                </a:solidFill>
              </a:rPr>
              <a:t> 802.15.3-2023</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smtClean="0"/>
              <a:t>Objective</a:t>
            </a:r>
            <a:endParaRPr lang="en-US" sz="1800" dirty="0"/>
          </a:p>
          <a:p>
            <a:pPr marL="630238" marR="117475" lvl="1" indent="-230188" algn="just">
              <a:buFont typeface="Times New Roman" pitchFamily="16" charset="0"/>
              <a:buChar char="•"/>
              <a:tabLst>
                <a:tab pos="230188" algn="l"/>
              </a:tabLst>
            </a:pPr>
            <a:r>
              <a:rPr lang="en-US" sz="1600" dirty="0" smtClean="0"/>
              <a:t>Inform ITU-R Working Party 5A </a:t>
            </a:r>
            <a:r>
              <a:rPr lang="en-US" sz="1600" dirty="0"/>
              <a:t>and 5C </a:t>
            </a:r>
            <a:r>
              <a:rPr lang="en-US" sz="1600" dirty="0" smtClean="0"/>
              <a:t>about the </a:t>
            </a:r>
            <a:r>
              <a:rPr lang="en-US" sz="1600" dirty="0"/>
              <a:t>most recent version of technical and operational characteristics in the frequency range </a:t>
            </a:r>
            <a:r>
              <a:rPr lang="en-US" sz="1600" dirty="0" smtClean="0"/>
              <a:t>275 GHz to 450 </a:t>
            </a:r>
            <a:r>
              <a:rPr lang="en-US" sz="1600" dirty="0"/>
              <a:t>GHz standardized by IEEE </a:t>
            </a:r>
            <a:r>
              <a:rPr lang="en-US" sz="1600" dirty="0" err="1" smtClean="0"/>
              <a:t>Std</a:t>
            </a:r>
            <a:r>
              <a:rPr lang="en-US" sz="1600" smtClean="0"/>
              <a:t> 802.15.3-2023</a:t>
            </a:r>
            <a:endParaRPr lang="en-US" sz="16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3"/>
              </a:rPr>
              <a:t>18-25/0005</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497420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7: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225013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spc="-5" dirty="0" smtClean="0">
                <a:cs typeface="Arial"/>
              </a:rPr>
              <a:t>ETSI</a:t>
            </a:r>
          </a:p>
          <a:p>
            <a:pPr marL="1030288" marR="117475" lvl="2" indent="-230188" algn="just">
              <a:buClrTx/>
              <a:buFont typeface="Times New Roman" pitchFamily="16" charset="0"/>
              <a:buChar char="•"/>
              <a:tabLst>
                <a:tab pos="230188" algn="l"/>
              </a:tabLst>
            </a:pPr>
            <a:r>
              <a:rPr lang="en-GB" sz="1400" spc="-5" dirty="0" smtClean="0">
                <a:cs typeface="Arial"/>
              </a:rPr>
              <a:t>BRAN </a:t>
            </a:r>
            <a:r>
              <a:rPr lang="en-GB" sz="1400" spc="-5" dirty="0" smtClean="0">
                <a:cs typeface="Arial"/>
                <a:hlinkClick r:id="rId3"/>
              </a:rPr>
              <a:t>January 2025</a:t>
            </a:r>
            <a:r>
              <a:rPr lang="en-GB" sz="1400" spc="-5" dirty="0" smtClean="0">
                <a:cs typeface="Arial"/>
              </a:rPr>
              <a:t> update </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t>Regarding the European Commission's implementation of Decision (EU) 2021/1067 that </a:t>
            </a:r>
            <a:r>
              <a:rPr lang="en-US" sz="1400" dirty="0" err="1"/>
              <a:t>harmonises</a:t>
            </a:r>
            <a:r>
              <a:rPr lang="en-US" sz="1400" dirty="0"/>
              <a:t> the 5 945–6 425 MHz band for wireless access systems including radio local area networks, please note the amendment, </a:t>
            </a:r>
            <a:r>
              <a:rPr lang="en-US" sz="1400" dirty="0">
                <a:hlinkClick r:id="rId4"/>
              </a:rPr>
              <a:t>published</a:t>
            </a:r>
            <a:r>
              <a:rPr lang="en-US" sz="1400" dirty="0"/>
              <a:t> on 20 December 2024, that the revision that the current limit of maximum mean equivalent </a:t>
            </a:r>
            <a:r>
              <a:rPr lang="en-US" sz="1400" dirty="0" err="1"/>
              <a:t>isotropically</a:t>
            </a:r>
            <a:r>
              <a:rPr lang="en-US" sz="1400" dirty="0"/>
              <a:t> radiated power (</a:t>
            </a:r>
            <a:r>
              <a:rPr lang="en-US" sz="1400" dirty="0" err="1"/>
              <a:t>e.i.r.p</a:t>
            </a:r>
            <a:r>
              <a:rPr lang="en-US" sz="1400" dirty="0"/>
              <a:t>.) density for out-of-band (OOB) emissions below 5 935 MHz, i.e., –45 </a:t>
            </a:r>
            <a:r>
              <a:rPr lang="en-US" sz="1400" dirty="0" err="1"/>
              <a:t>dBm</a:t>
            </a:r>
            <a:r>
              <a:rPr lang="en-US" sz="1400" dirty="0"/>
              <a:t>/MHz, continues to apply beyond 31 December 2024 until 31 December 2025.</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Belgium</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Belgian Institute for Postal Services and Telecommunications (BIPT) </a:t>
            </a:r>
            <a:r>
              <a:rPr lang="en-US" sz="1400" dirty="0">
                <a:solidFill>
                  <a:schemeClr val="tx1"/>
                </a:solidFill>
                <a:hlinkClick r:id="rId5"/>
              </a:rPr>
              <a:t>published</a:t>
            </a:r>
            <a:r>
              <a:rPr lang="en-US" sz="1400" dirty="0">
                <a:solidFill>
                  <a:schemeClr val="tx1"/>
                </a:solidFill>
              </a:rPr>
              <a:t> the official version of technical requirements on </a:t>
            </a:r>
            <a:r>
              <a:rPr lang="en-US" sz="1400" dirty="0"/>
              <a:t>radio interfaces related to devices using the ultra wideband technology (UWB) on 21 November 2024.</a:t>
            </a:r>
            <a:endParaRPr lang="en-US" sz="16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17610621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smtClean="0">
                <a:solidFill>
                  <a:schemeClr val="tx1"/>
                </a:solidFill>
              </a:rPr>
              <a:t>Brazil:</a:t>
            </a:r>
          </a:p>
          <a:p>
            <a:pPr marL="1030288" marR="117475" lvl="2" indent="-230188" algn="just">
              <a:buClrTx/>
              <a:buFont typeface="Times New Roman" pitchFamily="16" charset="0"/>
              <a:buChar char="•"/>
              <a:tabLst>
                <a:tab pos="230188" algn="l"/>
              </a:tabLst>
            </a:pPr>
            <a:r>
              <a:rPr lang="en-US" sz="1400" dirty="0"/>
              <a:t>On 31 December 2024, Brazil </a:t>
            </a:r>
            <a:r>
              <a:rPr lang="en-US" sz="1400" dirty="0" err="1"/>
              <a:t>Anatel</a:t>
            </a:r>
            <a:r>
              <a:rPr lang="en-US" sz="1400" dirty="0"/>
              <a:t> </a:t>
            </a:r>
            <a:r>
              <a:rPr lang="en-US" sz="1400" dirty="0">
                <a:hlinkClick r:id="rId3"/>
              </a:rPr>
              <a:t>voted</a:t>
            </a:r>
            <a:r>
              <a:rPr lang="en-US" sz="1400" dirty="0"/>
              <a:t> and </a:t>
            </a:r>
            <a:r>
              <a:rPr lang="en-US" sz="1400" dirty="0">
                <a:hlinkClick r:id="rId4"/>
              </a:rPr>
              <a:t>approved</a:t>
            </a:r>
            <a:r>
              <a:rPr lang="en-US" sz="1400" dirty="0"/>
              <a:t> the following motion that determine that the Executive Superintendence (SUE), the Planning and Regulation Superintendence (SPR), the Granting and Provision Resources Superintendence (SOR) and the Competition Superintendence (SCP) submit the Public Consultation proposal for the Notice of the new bidding procedure for the 6425-7125 MHz band to this Board of Directors, by August 31, 2025, and make the necessary efforts to carry out the respective bidding process by October 31, </a:t>
            </a:r>
            <a:r>
              <a:rPr lang="en-US" sz="1400" dirty="0" smtClean="0"/>
              <a:t>2026.</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Mexico</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September 2024, </a:t>
            </a:r>
            <a:r>
              <a:rPr lang="en-US" sz="1400" dirty="0"/>
              <a:t>Federal Telecommunications Institute (IFT) </a:t>
            </a:r>
            <a:r>
              <a:rPr lang="en-US" sz="1400" dirty="0">
                <a:hlinkClick r:id="rId5"/>
              </a:rPr>
              <a:t>approved</a:t>
            </a:r>
            <a:r>
              <a:rPr lang="en-US" sz="1400" dirty="0"/>
              <a:t> the classification of the 64 GHz to 71 GHz frequency band as license-exempt spectrum.</a:t>
            </a:r>
            <a:endParaRPr lang="en-US" sz="14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5 December 2024, FCC granted the following entities waiver on topics related to 6 GHz:  </a:t>
            </a:r>
            <a:r>
              <a:rPr lang="en-US" sz="1400" dirty="0">
                <a:solidFill>
                  <a:schemeClr val="tx1"/>
                </a:solidFill>
                <a:hlinkClick r:id="rId6"/>
              </a:rPr>
              <a:t>Wi-Fi Alliance</a:t>
            </a:r>
            <a:r>
              <a:rPr lang="en-US" sz="1400" dirty="0">
                <a:solidFill>
                  <a:schemeClr val="tx1"/>
                </a:solidFill>
              </a:rPr>
              <a:t>’s waiver </a:t>
            </a:r>
            <a:r>
              <a:rPr lang="en-US" sz="1400" dirty="0"/>
              <a:t>of section 15.407(l)(1) of the Commission's rules, </a:t>
            </a:r>
            <a:r>
              <a:rPr lang="en-US" sz="1400" dirty="0">
                <a:hlinkClick r:id="rId7"/>
              </a:rPr>
              <a:t>Axon Enterprise, Inc.</a:t>
            </a:r>
            <a:r>
              <a:rPr lang="en-US" sz="1400" dirty="0"/>
              <a:t>’s request to waive Sections 15.247(a) and 15.247(d) of the Commission's rules, and </a:t>
            </a:r>
            <a:r>
              <a:rPr lang="en-US" sz="1400" dirty="0">
                <a:hlinkClick r:id="rId8"/>
              </a:rPr>
              <a:t>Extreme Networks</a:t>
            </a:r>
            <a:r>
              <a:rPr lang="en-US" sz="1400" dirty="0"/>
              <a:t>’ request for a limited waiver of section 15.403 of the Commission's rules.</a:t>
            </a:r>
          </a:p>
          <a:p>
            <a:pPr marL="1030288" marR="117475" lvl="2" indent="-230188" algn="just">
              <a:buClrTx/>
              <a:buFont typeface="Times New Roman" pitchFamily="16" charset="0"/>
              <a:buChar char="•"/>
              <a:tabLst>
                <a:tab pos="230188" algn="l"/>
              </a:tabLst>
            </a:pPr>
            <a:r>
              <a:rPr lang="en-US" sz="1400" dirty="0">
                <a:solidFill>
                  <a:schemeClr val="tx1"/>
                </a:solidFill>
              </a:rPr>
              <a:t>On 5 December 2024, FCC announced conditional approval of </a:t>
            </a:r>
            <a:r>
              <a:rPr lang="en-US" sz="1400" dirty="0">
                <a:solidFill>
                  <a:schemeClr val="tx1"/>
                </a:solidFill>
                <a:hlinkClick r:id="rId9"/>
              </a:rPr>
              <a:t>Axon Networks</a:t>
            </a:r>
            <a:r>
              <a:rPr lang="en-US" sz="1400" dirty="0">
                <a:solidFill>
                  <a:schemeClr val="tx1"/>
                </a:solidFill>
              </a:rPr>
              <a:t>’ 6 GHz AFC system.</a:t>
            </a:r>
          </a:p>
          <a:p>
            <a:pPr marL="1030288" marR="117475" lvl="2" indent="-230188" algn="just">
              <a:buClrTx/>
              <a:buFont typeface="Times New Roman" pitchFamily="16" charset="0"/>
              <a:buChar char="•"/>
              <a:tabLst>
                <a:tab pos="230188" algn="l"/>
              </a:tabLst>
            </a:pPr>
            <a:r>
              <a:rPr lang="en-US" sz="1400" dirty="0">
                <a:solidFill>
                  <a:schemeClr val="tx1"/>
                </a:solidFill>
              </a:rPr>
              <a:t>On 13 December 2024, FCC approved request from </a:t>
            </a:r>
            <a:r>
              <a:rPr lang="en-US" sz="1400" dirty="0" err="1">
                <a:solidFill>
                  <a:schemeClr val="tx1"/>
                </a:solidFill>
                <a:hlinkClick r:id="rId10"/>
              </a:rPr>
              <a:t>Comsearch</a:t>
            </a:r>
            <a:r>
              <a:rPr lang="en-US" sz="1400" dirty="0">
                <a:solidFill>
                  <a:schemeClr val="tx1"/>
                </a:solidFill>
              </a:rPr>
              <a:t> to modify their AFC system.</a:t>
            </a:r>
          </a:p>
          <a:p>
            <a:pPr marL="1030288" marR="117475" lvl="2" indent="-230188" algn="just">
              <a:buClrTx/>
              <a:buFont typeface="Times New Roman" pitchFamily="16" charset="0"/>
              <a:buChar char="•"/>
              <a:tabLst>
                <a:tab pos="230188" algn="l"/>
              </a:tabLst>
            </a:pPr>
            <a:r>
              <a:rPr lang="en-US" sz="1400" dirty="0"/>
              <a:t>Following the open commission meeting on 11 December 2024, the FCC </a:t>
            </a:r>
            <a:r>
              <a:rPr lang="en-US" sz="1400" dirty="0">
                <a:hlinkClick r:id="rId11"/>
              </a:rPr>
              <a:t>adopted</a:t>
            </a:r>
            <a:r>
              <a:rPr lang="en-US" sz="1400" dirty="0"/>
              <a:t> new rules to expand very low power device operations across all 1,200 megahertz of the 6 GHz band alongside other unlicensed and Wi-Fi-enabled devices.  The adopted version is </a:t>
            </a:r>
            <a:r>
              <a:rPr lang="en-US" sz="1400" dirty="0">
                <a:hlinkClick r:id="rId12"/>
              </a:rPr>
              <a:t>released</a:t>
            </a:r>
            <a:r>
              <a:rPr lang="en-US" sz="1400" dirty="0"/>
              <a:t> on 13 December 2024.</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24373747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Australia</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July 2024, Australian Communications and Media Authority (ACMA) </a:t>
            </a:r>
            <a:r>
              <a:rPr lang="en-US" sz="1400" dirty="0">
                <a:solidFill>
                  <a:schemeClr val="tx1"/>
                </a:solidFill>
                <a:hlinkClick r:id="rId3"/>
              </a:rPr>
              <a:t>published</a:t>
            </a:r>
            <a:r>
              <a:rPr lang="en-US" sz="1400" dirty="0">
                <a:solidFill>
                  <a:schemeClr val="tx1"/>
                </a:solidFill>
              </a:rPr>
              <a:t> the Outcomes Paper “Future use of the upper 6 GHz band” on 17 December 2024</a:t>
            </a:r>
            <a:r>
              <a:rPr lang="en-US" sz="1400" dirty="0"/>
              <a:t>.</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Japan</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Ministry of Internal Affairs (MIC) </a:t>
            </a:r>
            <a:r>
              <a:rPr lang="en-US" sz="1400" dirty="0">
                <a:solidFill>
                  <a:schemeClr val="tx1"/>
                </a:solidFill>
                <a:hlinkClick r:id="rId4"/>
              </a:rPr>
              <a:t>published</a:t>
            </a:r>
            <a:r>
              <a:rPr lang="en-US" sz="1400" dirty="0">
                <a:solidFill>
                  <a:schemeClr val="tx1"/>
                </a:solidFill>
              </a:rPr>
              <a:t> the official version of frequency reorganization plan 2024</a:t>
            </a:r>
            <a:r>
              <a:rPr lang="en-US" sz="1400" dirty="0"/>
              <a:t> on 13 December 2024.</a:t>
            </a:r>
            <a:endParaRPr lang="en-US" sz="16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32676368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16 January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34</a:t>
            </a:fld>
            <a:endParaRPr lang="en-US" alt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35</a:t>
            </a:fld>
            <a:endParaRPr lang="en-US" alt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36</a:t>
            </a:fld>
            <a:endParaRPr lang="en-US" alt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2025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January 2025 to 17 January 2025.</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rgbClr val="FF0000"/>
                </a:solidFill>
                <a:latin typeface="+mj-lt"/>
                <a:cs typeface="Arial" panose="020B0604020202020204" pitchFamily="34" charset="0"/>
                <a:hlinkClick r:id="rId3"/>
              </a:rPr>
              <a:t>https</a:t>
            </a:r>
            <a:r>
              <a:rPr lang="en-US" altLang="en-US" sz="1800" b="1" dirty="0">
                <a:solidFill>
                  <a:srgbClr val="FF0000"/>
                </a:solidFill>
                <a:latin typeface="+mj-lt"/>
                <a:cs typeface="Arial" panose="020B0604020202020204" pitchFamily="34" charset="0"/>
                <a:hlinkClick r:id="rId3"/>
              </a:rPr>
              <a:t>://touchpoint.eventsair.com/2025-jan-ieee-802-wireless-interim-session</a:t>
            </a:r>
            <a:r>
              <a:rPr lang="en-US" altLang="en-US" sz="1800" b="1" dirty="0" smtClean="0">
                <a:solidFill>
                  <a:srgbClr val="FF0000"/>
                </a:solidFill>
                <a:latin typeface="+mj-lt"/>
                <a:cs typeface="Arial" panose="020B0604020202020204" pitchFamily="34" charset="0"/>
                <a:hlinkClick r:id="rId3"/>
              </a:rPr>
              <a:t>/</a:t>
            </a:r>
            <a:r>
              <a:rPr lang="en-US" altLang="en-US" sz="1800" b="1" dirty="0" smtClean="0">
                <a:solidFill>
                  <a:srgbClr val="FF0000"/>
                </a:solidFill>
                <a:latin typeface="+mj-lt"/>
                <a:cs typeface="Arial" panose="020B0604020202020204" pitchFamily="34" charset="0"/>
              </a:rPr>
              <a:t> </a:t>
            </a:r>
          </a:p>
          <a:p>
            <a:pPr lvl="1" indent="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04205811"/>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solidFill>
                  <a:srgbClr val="FF0000"/>
                </a:solidFill>
                <a:latin typeface="+mj-lt"/>
                <a:cs typeface="Arial"/>
                <a:hlinkClick r:id="rId3"/>
              </a:rPr>
              <a:t>18-24/0123r4</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p>
          <a:p>
            <a:pPr marL="630238" marR="117475" lvl="1" indent="-230188" algn="just">
              <a:buChar char="•"/>
              <a:tabLst>
                <a:tab pos="230188" algn="l"/>
              </a:tabLst>
            </a:pPr>
            <a:r>
              <a:rPr lang="en-US" sz="1600" spc="-5" dirty="0" smtClean="0">
                <a:latin typeface="+mj-lt"/>
                <a:cs typeface="Arial"/>
              </a:rPr>
              <a:t>Discussion: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39</a:t>
            </a:fld>
            <a:endParaRPr lang="en-US" alt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2025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January 2025 to 17 January 2025.</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rgbClr val="FF0000"/>
                </a:solidFill>
                <a:latin typeface="+mj-lt"/>
                <a:cs typeface="Arial" panose="020B0604020202020204" pitchFamily="34" charset="0"/>
                <a:hlinkClick r:id="rId3"/>
              </a:rPr>
              <a:t>https</a:t>
            </a:r>
            <a:r>
              <a:rPr lang="en-US" altLang="en-US" sz="1800" b="1" dirty="0">
                <a:solidFill>
                  <a:srgbClr val="FF0000"/>
                </a:solidFill>
                <a:latin typeface="+mj-lt"/>
                <a:cs typeface="Arial" panose="020B0604020202020204" pitchFamily="34" charset="0"/>
                <a:hlinkClick r:id="rId3"/>
              </a:rPr>
              <a:t>://touchpoint.eventsair.com/2025-jan-ieee-802-wireless-interim-session</a:t>
            </a:r>
            <a:r>
              <a:rPr lang="en-US" altLang="en-US" sz="1800" b="1" dirty="0" smtClean="0">
                <a:solidFill>
                  <a:srgbClr val="FF0000"/>
                </a:solidFill>
                <a:latin typeface="+mj-lt"/>
                <a:cs typeface="Arial" panose="020B0604020202020204" pitchFamily="34" charset="0"/>
                <a:hlinkClick r:id="rId3"/>
              </a:rPr>
              <a:t>/</a:t>
            </a:r>
            <a:r>
              <a:rPr lang="en-US" altLang="en-US" sz="1800" b="1" dirty="0" smtClean="0">
                <a:solidFill>
                  <a:srgbClr val="FF0000"/>
                </a:solidFill>
                <a:latin typeface="+mj-lt"/>
                <a:cs typeface="Arial" panose="020B0604020202020204" pitchFamily="34" charset="0"/>
              </a:rPr>
              <a:t> </a:t>
            </a:r>
          </a:p>
          <a:p>
            <a:pPr lvl="1" indent="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40</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41</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dirty="0" smtClean="0">
                <a:solidFill>
                  <a:schemeClr val="tx1"/>
                </a:solidFill>
                <a:latin typeface="+mj-lt"/>
                <a:cs typeface="Arial" panose="020B0604020202020204" pitchFamily="34" charset="0"/>
                <a:hlinkClick r:id="rId3"/>
              </a:rPr>
              <a:t>standards.ieee.org/develop/policies/antitrust.pdf</a:t>
            </a:r>
            <a:r>
              <a:rPr lang="en-US" altLang="en-US" sz="1600" b="1" dirty="0"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42</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43</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44</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45</a:t>
            </a:fld>
            <a:endParaRPr lang="en-US" altLang="en-US"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Room 404, Level 4, </a:t>
            </a:r>
            <a:r>
              <a:rPr lang="en-US" sz="1400" dirty="0"/>
              <a:t>Kobe International Convention Center, Kobe, Japan.</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Must</a:t>
            </a:r>
            <a:r>
              <a:rPr lang="en-US" sz="1400" spc="-5" dirty="0" smtClean="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t>
            </a:r>
            <a:r>
              <a:rPr lang="en-US" sz="1800" dirty="0" smtClean="0">
                <a:solidFill>
                  <a:schemeClr val="tx1"/>
                </a:solidFill>
                <a:latin typeface="Times New Roman" panose="02020603050405020304" pitchFamily="18" charset="0"/>
                <a:ea typeface="Times New Roman" panose="02020603050405020304" pitchFamily="18" charset="0"/>
              </a:rPr>
              <a:t>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When </a:t>
            </a:r>
            <a:r>
              <a:rPr lang="en-US" sz="1600" spc="-5" dirty="0">
                <a:solidFill>
                  <a:schemeClr val="tx1"/>
                </a:solidFill>
                <a:cs typeface="Arial"/>
              </a:rPr>
              <a:t>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Tuesday AM2 and Thursday AM1</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40279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13" name="Content Placeholder 2"/>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smtClean="0"/>
              <a:t>Invited presentation </a:t>
            </a:r>
          </a:p>
          <a:p>
            <a:pPr marL="630238" marR="117475" lvl="1" indent="-230188" algn="just">
              <a:buFont typeface="Times New Roman" pitchFamily="16" charset="0"/>
              <a:buChar char="•"/>
              <a:tabLst>
                <a:tab pos="230188" algn="l"/>
              </a:tabLst>
            </a:pPr>
            <a:r>
              <a:rPr lang="en-US" sz="1600" dirty="0" smtClean="0"/>
              <a:t>Title:  </a:t>
            </a:r>
            <a:r>
              <a:rPr lang="nn-NO" sz="1600" dirty="0"/>
              <a:t>ACMA Spectrum planning for Wi-Fi</a:t>
            </a:r>
            <a:endParaRPr lang="en-US" sz="1600" dirty="0" smtClean="0"/>
          </a:p>
          <a:p>
            <a:pPr marL="630238" marR="117475" lvl="1" indent="-230188" algn="just">
              <a:buFont typeface="Times New Roman" pitchFamily="16" charset="0"/>
              <a:buChar char="•"/>
              <a:tabLst>
                <a:tab pos="230188" algn="l"/>
              </a:tabLst>
            </a:pPr>
            <a:r>
              <a:rPr lang="en-US" sz="1600" dirty="0" smtClean="0"/>
              <a:t>Author</a:t>
            </a:r>
            <a:r>
              <a:rPr lang="en-US" sz="1600" dirty="0"/>
              <a:t>:  </a:t>
            </a:r>
            <a:r>
              <a:rPr lang="en-US" sz="1600" dirty="0" smtClean="0"/>
              <a:t>Andrew Stewart (Senior Manager, </a:t>
            </a:r>
            <a:r>
              <a:rPr lang="en-US" sz="1600" dirty="0"/>
              <a:t>Spectrum Planning </a:t>
            </a:r>
            <a:r>
              <a:rPr lang="en-US" sz="1600" dirty="0" smtClean="0"/>
              <a:t>Section, </a:t>
            </a:r>
            <a:r>
              <a:rPr lang="en-US" sz="1600" dirty="0"/>
              <a:t>Australian Communications and Media Authority</a:t>
            </a:r>
            <a:r>
              <a:rPr lang="en-US" sz="1600" dirty="0" smtClean="0"/>
              <a:t>)</a:t>
            </a:r>
            <a:endParaRPr lang="en-US" sz="1600" dirty="0"/>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Document:  </a:t>
            </a:r>
            <a:r>
              <a:rPr lang="en-US" sz="1600" spc="-5" dirty="0" smtClean="0">
                <a:solidFill>
                  <a:schemeClr val="tx1"/>
                </a:solidFill>
                <a:cs typeface="Arial"/>
                <a:hlinkClick r:id="rId4"/>
              </a:rPr>
              <a:t>18-25/0001</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08296" y="1371600"/>
            <a:ext cx="2749730" cy="3497940"/>
          </a:xfrm>
          <a:prstGeom prst="rect">
            <a:avLst/>
          </a:prstGeom>
        </p:spPr>
      </p:pic>
    </p:spTree>
    <p:extLst>
      <p:ext uri="{BB962C8B-B14F-4D97-AF65-F5344CB8AC3E}">
        <p14:creationId xmlns:p14="http://schemas.microsoft.com/office/powerpoint/2010/main" val="6950229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smtClean="0"/>
              <a:t>Ofcom’s</a:t>
            </a:r>
            <a:r>
              <a:rPr lang="en-US" sz="1800" dirty="0" smtClean="0"/>
              <a:t> </a:t>
            </a:r>
            <a:r>
              <a:rPr lang="en-US" sz="1800" dirty="0"/>
              <a:t>Plan of Work </a:t>
            </a:r>
            <a:r>
              <a:rPr lang="en-US" sz="1800" dirty="0" smtClean="0"/>
              <a:t>2025/26</a:t>
            </a:r>
            <a:endParaRPr lang="en-US" sz="1800" dirty="0"/>
          </a:p>
          <a:p>
            <a:pPr marL="630238" marR="117475" lvl="1" indent="-230188" algn="just">
              <a:buChar char="•"/>
              <a:tabLst>
                <a:tab pos="230188" algn="l"/>
              </a:tabLst>
            </a:pPr>
            <a:r>
              <a:rPr lang="en-US" sz="1600" spc="-5" dirty="0" smtClean="0">
                <a:cs typeface="Arial"/>
              </a:rPr>
              <a:t>Publication date:  4 December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29 January 2025</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://www.ofcom.org.uk/about-ofcom/annual-reports-and-plans/consultation-ofcoms-plan-of-work-202526</a:t>
            </a:r>
            <a:r>
              <a:rPr lang="en-US" sz="1600" dirty="0" smtClean="0">
                <a:hlinkClick r:id="rId3"/>
              </a:rPr>
              <a:t>/</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18-25/0002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06403925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12"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(Technical):  Move to approve document </a:t>
            </a:r>
            <a:r>
              <a:rPr lang="en-GB" sz="1800" dirty="0" smtClean="0">
                <a:solidFill>
                  <a:schemeClr val="accent2"/>
                </a:solidFill>
              </a:rPr>
              <a:t>18-25/0002r0 [Placeholder] </a:t>
            </a:r>
            <a:r>
              <a:rPr lang="en-US" sz="1800" spc="-5" dirty="0" smtClean="0">
                <a:cs typeface="Arial"/>
              </a:rPr>
              <a:t>in response to the Office of Communications </a:t>
            </a:r>
            <a:r>
              <a:rPr lang="en-US" sz="1800" dirty="0" smtClean="0"/>
              <a:t>(</a:t>
            </a:r>
            <a:r>
              <a:rPr lang="en-US" sz="1800" dirty="0" err="1" smtClean="0"/>
              <a:t>Ofcom</a:t>
            </a:r>
            <a:r>
              <a:rPr lang="en-US" sz="1800" dirty="0" smtClean="0"/>
              <a:t>)</a:t>
            </a:r>
            <a:r>
              <a:rPr lang="en-US" sz="1800" spc="-5" dirty="0" smtClean="0">
                <a:cs typeface="Arial"/>
              </a:rPr>
              <a:t>’s </a:t>
            </a:r>
            <a:r>
              <a:rPr lang="en-US" sz="1800" spc="-5" dirty="0" smtClean="0">
                <a:solidFill>
                  <a:schemeClr val="tx1"/>
                </a:solidFill>
                <a:cs typeface="Arial"/>
              </a:rPr>
              <a:t>consultation “</a:t>
            </a:r>
            <a:r>
              <a:rPr lang="en-US" sz="1800" dirty="0" smtClean="0"/>
              <a:t>Plan of Work 2025/26”,</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Ofcom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51523716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Liaisons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4173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from the ETSI ISG THz</a:t>
            </a:r>
            <a:endParaRPr lang="en-US" sz="2800" dirty="0">
              <a:solidFill>
                <a:srgbClr val="0070C0"/>
              </a:solidFill>
            </a:endParaRPr>
          </a:p>
        </p:txBody>
      </p:sp>
      <p:sp>
        <p:nvSpPr>
          <p:cNvPr id="10" name="Content Placeholder 2"/>
          <p:cNvSpPr>
            <a:spLocks noGrp="1"/>
          </p:cNvSpPr>
          <p:nvPr>
            <p:ph idx="1"/>
          </p:nvPr>
        </p:nvSpPr>
        <p:spPr>
          <a:xfrm>
            <a:off x="914400" y="1677987"/>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smtClean="0">
                <a:latin typeface="+mj-lt"/>
              </a:rPr>
              <a:t>In January 2023, a </a:t>
            </a:r>
            <a:r>
              <a:rPr lang="en-US" sz="1600" dirty="0" smtClean="0">
                <a:latin typeface="+mj-lt"/>
                <a:hlinkClick r:id="rId3"/>
              </a:rPr>
              <a:t>liaison</a:t>
            </a:r>
            <a:r>
              <a:rPr lang="en-US" sz="1600" dirty="0" smtClean="0">
                <a:latin typeface="+mj-lt"/>
              </a:rPr>
              <a:t> was received from ETSI ISG THz on its establishment.  </a:t>
            </a:r>
            <a:r>
              <a:rPr lang="en-US" sz="1600" spc="-5" dirty="0" smtClean="0">
                <a:latin typeface="+mj-lt"/>
                <a:cs typeface="Arial"/>
              </a:rPr>
              <a:t>IEEE 802 LMSC sent a </a:t>
            </a:r>
            <a:r>
              <a:rPr lang="en-US" sz="1600" spc="-5" dirty="0" smtClean="0">
                <a:latin typeface="+mj-lt"/>
                <a:cs typeface="Arial"/>
                <a:hlinkClick r:id="rId4"/>
              </a:rPr>
              <a:t>reply</a:t>
            </a:r>
            <a:r>
              <a:rPr lang="en-US" sz="1600" spc="-5" dirty="0" smtClean="0">
                <a:latin typeface="+mj-lt"/>
                <a:cs typeface="Arial"/>
              </a:rPr>
              <a:t> to the above-mentioned liaison statement in March 2023</a:t>
            </a:r>
          </a:p>
          <a:p>
            <a:pPr marL="630238" marR="117475" lvl="1" indent="-230188" algn="just">
              <a:buFont typeface="Times New Roman" pitchFamily="16" charset="0"/>
              <a:buChar char="•"/>
              <a:tabLst>
                <a:tab pos="230188" algn="l"/>
              </a:tabLst>
            </a:pPr>
            <a:r>
              <a:rPr lang="en-US" sz="1600" spc="-5" dirty="0" smtClean="0">
                <a:latin typeface="+mj-lt"/>
                <a:cs typeface="Arial"/>
              </a:rPr>
              <a:t>In July 2023, ETSI ISG THZ sent a </a:t>
            </a:r>
            <a:r>
              <a:rPr lang="en-US" sz="1600" spc="-5" dirty="0" smtClean="0">
                <a:latin typeface="+mj-lt"/>
                <a:cs typeface="Arial"/>
                <a:hlinkClick r:id="rId5"/>
              </a:rPr>
              <a:t>second liaison</a:t>
            </a:r>
            <a:r>
              <a:rPr lang="en-US" sz="1600" spc="-5" dirty="0" smtClean="0">
                <a:latin typeface="+mj-lt"/>
                <a:cs typeface="Arial"/>
              </a:rPr>
              <a:t> to IEEE 802 LMSC on its progress and a request. </a:t>
            </a:r>
            <a:r>
              <a:rPr lang="en-US" sz="1600" spc="-5" dirty="0">
                <a:cs typeface="Arial"/>
              </a:rPr>
              <a:t>IEEE 802 LMSC sent a </a:t>
            </a:r>
            <a:r>
              <a:rPr lang="en-US" sz="1600" spc="-5" dirty="0">
                <a:cs typeface="Arial"/>
                <a:hlinkClick r:id="rId6"/>
              </a:rPr>
              <a:t>reply</a:t>
            </a:r>
            <a:r>
              <a:rPr lang="en-US" sz="1600" spc="-5" dirty="0">
                <a:cs typeface="Arial"/>
              </a:rPr>
              <a:t> in the same month</a:t>
            </a:r>
            <a:r>
              <a:rPr lang="en-US" sz="1600" spc="-5" dirty="0" smtClean="0">
                <a:cs typeface="Arial"/>
              </a:rPr>
              <a:t>.</a:t>
            </a:r>
          </a:p>
          <a:p>
            <a:pPr marL="630238" marR="117475" lvl="1" indent="-230188" algn="just">
              <a:buFont typeface="Times New Roman" pitchFamily="16" charset="0"/>
              <a:buChar char="•"/>
              <a:tabLst>
                <a:tab pos="230188" algn="l"/>
              </a:tabLst>
            </a:pPr>
            <a:r>
              <a:rPr lang="en-US" sz="1600" spc="-5" dirty="0" smtClean="0">
                <a:cs typeface="Arial"/>
              </a:rPr>
              <a:t>In January 2025, ETSI ISG THZ sent a </a:t>
            </a:r>
            <a:r>
              <a:rPr lang="en-US" sz="1600" spc="-5" dirty="0" smtClean="0">
                <a:cs typeface="Arial"/>
                <a:hlinkClick r:id="rId7"/>
              </a:rPr>
              <a:t>third liaison</a:t>
            </a:r>
            <a:r>
              <a:rPr lang="en-US" sz="1600" spc="-5" dirty="0" smtClean="0">
                <a:cs typeface="Arial"/>
              </a:rPr>
              <a:t> to IEEE 802 LMSC.</a:t>
            </a:r>
            <a:endParaRPr lang="en-US" sz="1600" spc="-5" dirty="0">
              <a:cs typeface="Arial"/>
            </a:endParaRPr>
          </a:p>
          <a:p>
            <a:pPr marL="230188" marR="117475"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2"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26437081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498891626"/>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6 March 2025</a:t>
                      </a:r>
                      <a:endParaRPr lang="en-US" sz="1500" dirty="0"/>
                    </a:p>
                  </a:txBody>
                  <a:tcPr/>
                </a:tc>
              </a:tr>
              <a:tr h="370840">
                <a:tc>
                  <a:txBody>
                    <a:bodyPr/>
                    <a:lstStyle/>
                    <a:p>
                      <a:r>
                        <a:rPr lang="en-US" sz="1500" baseline="0" dirty="0" smtClean="0"/>
                        <a:t>2025 March plenary</a:t>
                      </a:r>
                    </a:p>
                    <a:p>
                      <a:r>
                        <a:rPr lang="en-US" sz="1500" baseline="0" dirty="0" smtClean="0"/>
                        <a:t>(credited session)</a:t>
                      </a:r>
                    </a:p>
                  </a:txBody>
                  <a:tcPr/>
                </a:tc>
                <a:tc>
                  <a:txBody>
                    <a:bodyPr/>
                    <a:lstStyle/>
                    <a:p>
                      <a:r>
                        <a:rPr lang="en-US" sz="1500" dirty="0" smtClean="0"/>
                        <a:t>Opening meeting:  Tuesday,</a:t>
                      </a:r>
                      <a:r>
                        <a:rPr lang="en-US" sz="1500" baseline="0" dirty="0" smtClean="0"/>
                        <a:t> 10:30am ET to 12:30pm ET</a:t>
                      </a:r>
                    </a:p>
                    <a:p>
                      <a:r>
                        <a:rPr lang="en-US" sz="1500" baseline="0" dirty="0" smtClean="0"/>
                        <a:t>Closing meeting:  Thursday, 8:00am ET to 10:00am ET</a:t>
                      </a:r>
                      <a:endParaRPr lang="en-US" sz="1500" dirty="0" smtClean="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2025 March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31 January 2025</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a:t>
            </a:r>
            <a:r>
              <a:rPr lang="en-US" sz="1400" kern="0" dirty="0" smtClean="0">
                <a:solidFill>
                  <a:srgbClr val="FF0000"/>
                </a:solidFill>
              </a:rPr>
              <a:t>20 February 2025.</a:t>
            </a:r>
            <a:endParaRPr lang="en-US" sz="1400" kern="0" dirty="0">
              <a:solidFill>
                <a:srgbClr val="FF0000"/>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smtClean="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solidFill>
                  <a:srgbClr val="FF0000"/>
                </a:solidFill>
                <a:latin typeface="+mj-lt"/>
                <a:cs typeface="Arial"/>
                <a:hlinkClick r:id="rId3"/>
              </a:rPr>
              <a:t>18-24/0123r3</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71616</TotalTime>
  <Words>4234</Words>
  <Application>Microsoft Office PowerPoint</Application>
  <PresentationFormat>Widescreen</PresentationFormat>
  <Paragraphs>715</Paragraphs>
  <Slides>60</Slides>
  <Notes>36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9" baseType="lpstr">
      <vt:lpstr>Arial Unicode MS</vt:lpstr>
      <vt:lpstr>Monotype Sorts</vt:lpstr>
      <vt:lpstr>MS Gothic</vt:lpstr>
      <vt:lpstr>MS PGothic</vt:lpstr>
      <vt:lpstr>Arial</vt:lpstr>
      <vt:lpstr>Calibri</vt:lpstr>
      <vt:lpstr>Times New Roman</vt:lpstr>
      <vt:lpstr>Office Theme</vt:lpstr>
      <vt:lpstr>Document</vt:lpstr>
      <vt:lpstr>2025 January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November plenary minutes</vt:lpstr>
      <vt:lpstr>PowerPoint Presentation</vt:lpstr>
      <vt:lpstr>PowerPoint Presentation</vt:lpstr>
      <vt:lpstr>PowerPoint Presentation</vt:lpstr>
      <vt:lpstr>Status of ongoing consultations</vt:lpstr>
      <vt:lpstr>France ARCEP’s consultation re UWB (1)</vt:lpstr>
      <vt:lpstr>France ARCEP’s consultation re UWB (2)</vt:lpstr>
      <vt:lpstr>UK Ofcom’s consultation: Plan of Work 2025/26</vt:lpstr>
      <vt:lpstr>PowerPoint Presentation</vt:lpstr>
      <vt:lpstr>ITU-R Working Party 5C liaison re 450 GHz to 1000 GHz</vt:lpstr>
      <vt:lpstr>Proposed liaison statement to ITU-R Working Party 5A and 5C re IEEE Std 802.15.3-2023</vt:lpstr>
      <vt:lpstr>PowerPoint Presentation</vt:lpstr>
      <vt:lpstr>General discussion items (1)</vt:lpstr>
      <vt:lpstr>General discussion items (2)</vt:lpstr>
      <vt:lpstr>General discussion items (3)</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Enrichment activities</vt:lpstr>
      <vt:lpstr>PowerPoint Presentation</vt:lpstr>
      <vt:lpstr>UK Ofcom’s consultation: Plan of Work 2025/26 (1)</vt:lpstr>
      <vt:lpstr>UK Ofcom’s consultation: Plan of Work 2025/26 (2)</vt:lpstr>
      <vt:lpstr>PowerPoint Presentation</vt:lpstr>
      <vt:lpstr>Liaison Statement from the ETSI ISG THz</vt:lpstr>
      <vt:lpstr>PowerPoint Presentation</vt:lpstr>
      <vt:lpstr>Future RR-TAG meetings</vt:lpstr>
      <vt:lpstr>2025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18-24/0124r3</dc:title>
  <dc:creator>Edward Au</dc:creator>
  <cp:keywords>2025 January supplementary materials</cp:keywords>
  <cp:lastModifiedBy>Edward Au</cp:lastModifiedBy>
  <cp:revision>5344</cp:revision>
  <cp:lastPrinted>1601-01-01T00:00:00Z</cp:lastPrinted>
  <dcterms:created xsi:type="dcterms:W3CDTF">2016-03-03T14:54:45Z</dcterms:created>
  <dcterms:modified xsi:type="dcterms:W3CDTF">2025-01-14T16:00:26Z</dcterms:modified>
  <cp:category>IEEE 802.18 RR-TAG </cp:category>
</cp:coreProperties>
</file>