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937" r:id="rId12"/>
    <p:sldId id="938" r:id="rId13"/>
    <p:sldId id="877" r:id="rId14"/>
    <p:sldId id="88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6546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December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802.18-24/0122r0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21-00-0000-rr-tag-minutes-21-nov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ic.gov.vn/van-ban-phap-luat/du-thao/2210.ht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ocuments?is_dcn=120&amp;is_group=0000&amp;is_year=2024" TargetMode="External"/><Relationship Id="rId4" Type="http://schemas.openxmlformats.org/officeDocument/2006/relationships/hyperlink" Target="https://mentor.ieee.org/802.18/documents?is_dcn=106&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adio-spectrum-policy-group.ec.europa.eu/document/download/73cd8110-0c48-41a5-96e6-ab7332ae0ec6_en?filename=RSPG24-030final-Draft_RSPG_Report_on_6G_strategic_vision.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106&amp;is_group=0000&amp;is_year=2024" TargetMode="External"/><Relationship Id="rId5" Type="http://schemas.openxmlformats.org/officeDocument/2006/relationships/hyperlink" Target="https://mic.gov.vn/van-ban-phap-luat/du-thao/2210.htm" TargetMode="External"/><Relationship Id="rId4" Type="http://schemas.openxmlformats.org/officeDocument/2006/relationships/hyperlink" Target="https://www.acma.gov.au/consultations/2024-11/updating-spectrum-pla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bipt.be/operators/publication/decision-of-19-november-2024-on-radio-interfaces-related-to-devices-using-the-ultra-wideband-technology-uwb"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fcc.gov/document/expanding-unlicensed-use-6-ghz-band-0" TargetMode="External"/><Relationship Id="rId4" Type="http://schemas.openxmlformats.org/officeDocument/2006/relationships/hyperlink" Target="https://www.fcc.gov/december-2024-open-commission-meetin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book.passkey.com/gt/220141266?gtid=cb7cb3e95060ae4d0a7690164c8ae8a7"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eb.cvent.com/event/4fa8fa22-fa35-4058-a648-d08fdd56a1c1/" TargetMode="Externa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December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5 December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21 November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18-24/0121r0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Vietnam MIC’s consultation re lower 6 GHz band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kern="1200" dirty="0" smtClean="0">
                <a:latin typeface="Times New Roman" pitchFamily="16" charset="0"/>
              </a:rPr>
              <a:t>Draft </a:t>
            </a:r>
            <a:r>
              <a:rPr lang="en-US" sz="1800" kern="1200" dirty="0">
                <a:latin typeface="Times New Roman" pitchFamily="16" charset="0"/>
              </a:rPr>
              <a:t>Circular amending and supplementing a number of articles of Circular No. 08/2021/TT-BTTTT dated October 14, 2021 of the Minister of Information and Communications stipulating the List of radio equipment exempted from radio frequency use licenses, technical conditions and accompanying </a:t>
            </a:r>
            <a:r>
              <a:rPr lang="en-US" sz="1800" kern="1200" dirty="0" smtClean="0">
                <a:latin typeface="Times New Roman" pitchFamily="16" charset="0"/>
              </a:rPr>
              <a:t>exploitation</a:t>
            </a:r>
            <a:endParaRPr lang="en-US" sz="1800" dirty="0"/>
          </a:p>
          <a:p>
            <a:pPr marL="630238" marR="117475" lvl="1" indent="-230188" algn="just">
              <a:buChar char="•"/>
              <a:tabLst>
                <a:tab pos="230188" algn="l"/>
              </a:tabLst>
            </a:pPr>
            <a:r>
              <a:rPr lang="en-US" sz="1600" spc="-5" dirty="0" smtClean="0">
                <a:cs typeface="Arial"/>
              </a:rPr>
              <a:t>Publication date:  19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19 December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://mic.gov.vn/van-ban-phap-luat/du-thao/2210.htm</a:t>
            </a:r>
            <a:endParaRPr lang="en-US" sz="1600" dirty="0"/>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18-24/0120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Vietnam MIC’s consultation re lower 6 GHz band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18-24/0120r2 </a:t>
            </a:r>
            <a:r>
              <a:rPr lang="en-GB" sz="1800" dirty="0" smtClean="0">
                <a:solidFill>
                  <a:schemeClr val="accent2"/>
                </a:solidFill>
              </a:rPr>
              <a:t>[Placeholder] </a:t>
            </a:r>
            <a:r>
              <a:rPr lang="en-US" sz="1800" spc="-5" dirty="0" smtClean="0">
                <a:cs typeface="Arial"/>
              </a:rPr>
              <a:t>in response to the </a:t>
            </a:r>
            <a:r>
              <a:rPr lang="en-US" sz="1800" dirty="0"/>
              <a:t>Ministry of Information and Communications</a:t>
            </a:r>
            <a:r>
              <a:rPr lang="en-US" sz="1800" spc="-5" dirty="0" smtClean="0">
                <a:cs typeface="Arial"/>
              </a:rPr>
              <a:t> </a:t>
            </a:r>
            <a:r>
              <a:rPr lang="en-US" sz="1800" dirty="0" smtClean="0"/>
              <a:t>(MIC)</a:t>
            </a:r>
            <a:r>
              <a:rPr lang="en-US" sz="1800" spc="-5" dirty="0" smtClean="0">
                <a:cs typeface="Arial"/>
              </a:rPr>
              <a:t>’s </a:t>
            </a:r>
            <a:r>
              <a:rPr lang="en-US" sz="1800" spc="-5" dirty="0" smtClean="0">
                <a:solidFill>
                  <a:schemeClr val="tx1"/>
                </a:solidFill>
                <a:cs typeface="Arial"/>
              </a:rPr>
              <a:t>consultation </a:t>
            </a:r>
            <a:r>
              <a:rPr lang="en-US" sz="1800" dirty="0"/>
              <a:t>“Draft Circular amending and supplementing a number of articles of Circular No. 08/2021/TT-BTTTT dated October 14, 2021 of the Minister of Information and Communications stipulating the List of radio equipment exempted from radio frequency use licenses, technical conditions and accompanying exploitation”</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MIC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Result:  </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756044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a:t>Australia ACMA:  </a:t>
            </a:r>
            <a:r>
              <a:rPr lang="en-US" sz="1400" dirty="0">
                <a:hlinkClick r:id="rId4"/>
              </a:rPr>
              <a:t>Proposed update to Australian radiofrequency spectrum </a:t>
            </a:r>
            <a:r>
              <a:rPr lang="en-US" sz="1400" dirty="0" smtClean="0">
                <a:hlinkClick r:id="rId4"/>
              </a:rPr>
              <a:t>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5"/>
              </a:rPr>
              <a:t>Consultation </a:t>
            </a:r>
            <a:r>
              <a:rPr lang="en-US" sz="1400" dirty="0">
                <a:hlinkClick r:id="rId5"/>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6"/>
              </a:rPr>
              <a:t>available</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12 </a:t>
            </a:r>
            <a:r>
              <a:rPr lang="en-US" sz="1600" spc="-5" dirty="0">
                <a:solidFill>
                  <a:schemeClr val="tx1"/>
                </a:solidFill>
                <a:cs typeface="Arial"/>
              </a:rPr>
              <a:t>December 2024</a:t>
            </a:r>
          </a:p>
          <a:p>
            <a:pPr marL="1030288" marR="117475" lvl="2" indent="-230188" algn="just">
              <a:spcBef>
                <a:spcPts val="600"/>
              </a:spcBef>
              <a:buFont typeface="Times New Roman" pitchFamily="16" charset="0"/>
              <a:buChar char="•"/>
              <a:tabLst>
                <a:tab pos="230188" algn="l"/>
              </a:tabLst>
            </a:pPr>
            <a:r>
              <a:rPr lang="en-US" sz="1400" dirty="0" smtClean="0"/>
              <a:t>EC RSPG:  </a:t>
            </a:r>
            <a:r>
              <a:rPr lang="en-US" sz="1400" dirty="0" smtClean="0">
                <a:hlinkClick r:id="rId7"/>
              </a:rPr>
              <a:t>Public Consultation on the Draft RSPG Report on 6G Strategic vision</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Belgium</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a:t>
            </a:r>
            <a:r>
              <a:rPr lang="en-US" sz="1400" dirty="0" smtClean="0">
                <a:solidFill>
                  <a:schemeClr val="tx1"/>
                </a:solidFill>
              </a:rPr>
              <a:t>October </a:t>
            </a:r>
            <a:r>
              <a:rPr lang="en-US" sz="1400" dirty="0">
                <a:solidFill>
                  <a:schemeClr val="tx1"/>
                </a:solidFill>
              </a:rPr>
              <a:t>2024, Belgian Institute for Postal Services and </a:t>
            </a:r>
            <a:r>
              <a:rPr lang="en-US" sz="1400" dirty="0" smtClean="0">
                <a:solidFill>
                  <a:schemeClr val="tx1"/>
                </a:solidFill>
              </a:rPr>
              <a:t>Telecommunications (</a:t>
            </a:r>
            <a:r>
              <a:rPr lang="en-US" sz="1400" dirty="0">
                <a:solidFill>
                  <a:schemeClr val="tx1"/>
                </a:solidFill>
              </a:rPr>
              <a:t>BIPT</a:t>
            </a:r>
            <a:r>
              <a:rPr lang="en-US" sz="1400" dirty="0" smtClean="0">
                <a:solidFill>
                  <a:schemeClr val="tx1"/>
                </a:solidFill>
              </a:rPr>
              <a:t>) </a:t>
            </a:r>
            <a:r>
              <a:rPr lang="en-US" sz="1400" dirty="0">
                <a:solidFill>
                  <a:schemeClr val="tx1"/>
                </a:solidFill>
                <a:hlinkClick r:id="rId3"/>
              </a:rPr>
              <a:t>published</a:t>
            </a:r>
            <a:r>
              <a:rPr lang="en-US" sz="1400" dirty="0">
                <a:solidFill>
                  <a:schemeClr val="tx1"/>
                </a:solidFill>
              </a:rPr>
              <a:t> the official version of </a:t>
            </a:r>
            <a:r>
              <a:rPr lang="en-US" sz="1400" dirty="0" smtClean="0">
                <a:solidFill>
                  <a:schemeClr val="tx1"/>
                </a:solidFill>
              </a:rPr>
              <a:t>technical requirements on </a:t>
            </a:r>
            <a:r>
              <a:rPr lang="en-US" sz="1400" dirty="0"/>
              <a:t>radio interfaces related to devices using the ultra wideband technology (</a:t>
            </a:r>
            <a:r>
              <a:rPr lang="en-US" sz="1400" dirty="0" smtClean="0"/>
              <a:t>UWB) on 21 November 2024.</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smtClean="0"/>
              <a:t>For </a:t>
            </a:r>
            <a:r>
              <a:rPr lang="en-US" sz="1400" dirty="0"/>
              <a:t>the </a:t>
            </a:r>
            <a:r>
              <a:rPr lang="en-US" sz="1400" dirty="0" smtClean="0">
                <a:hlinkClick r:id="rId4"/>
              </a:rPr>
              <a:t>open </a:t>
            </a:r>
            <a:r>
              <a:rPr lang="en-US" sz="1400" dirty="0">
                <a:hlinkClick r:id="rId4"/>
              </a:rPr>
              <a:t>commission meeting</a:t>
            </a:r>
            <a:r>
              <a:rPr lang="en-US" sz="1400" dirty="0"/>
              <a:t> on 11 December 2024, one of the agenda items is to consider </a:t>
            </a:r>
            <a:r>
              <a:rPr lang="en-US" sz="1400" dirty="0" smtClean="0"/>
              <a:t>“a </a:t>
            </a:r>
            <a:r>
              <a:rPr lang="en-US" sz="1400" dirty="0">
                <a:hlinkClick r:id="rId5"/>
              </a:rPr>
              <a:t>Third Report and Order</a:t>
            </a:r>
            <a:r>
              <a:rPr lang="en-US" sz="1400" dirty="0"/>
              <a:t> that would expand unlicensed use of the 6 GHz band by very low power devices in two additional sub-bands, making a contiguous 1200 megahertz of spectrum available for use by these devices. (ET Docket No. 18-295; GN Docket No. 17-183</a:t>
            </a:r>
            <a:r>
              <a:rPr lang="en-US" sz="1400" dirty="0" smtClean="0"/>
              <a:t>)”.</a:t>
            </a:r>
            <a:endParaRPr lang="en-US" sz="1400" dirty="0" smtClean="0">
              <a:solidFill>
                <a:schemeClr val="tx1"/>
              </a:solidFill>
            </a:endParaRPr>
          </a:p>
          <a:p>
            <a:pPr marL="800100" marR="117475" lvl="2" indent="0" algn="just">
              <a:buClrTx/>
              <a:tabLst>
                <a:tab pos="230188" algn="l"/>
              </a:tabLst>
            </a:pP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035152839"/>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12 December </a:t>
                      </a:r>
                      <a:r>
                        <a:rPr lang="en-US" sz="1500" baseline="0" dirty="0" smtClean="0"/>
                        <a:t>2024</a:t>
                      </a:r>
                      <a:r>
                        <a:rPr lang="en-US" sz="1500" baseline="0" dirty="0"/>
                        <a:t>, 3:00pm ET to 3:55pm </a:t>
                      </a:r>
                      <a:r>
                        <a:rPr lang="en-US" sz="1500" baseline="0" dirty="0" smtClean="0"/>
                        <a:t>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10" name="Content Placeholder 2"/>
          <p:cNvSpPr txBox="1">
            <a:spLocks/>
          </p:cNvSpPr>
          <p:nvPr/>
        </p:nvSpPr>
        <p:spPr bwMode="auto">
          <a:xfrm>
            <a:off x="914401" y="155007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11 December 2024.</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174313" y="1546827"/>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a:t>
            </a:r>
            <a:r>
              <a:rPr lang="en-US" sz="2000" kern="0" spc="-5" dirty="0" smtClean="0">
                <a:solidFill>
                  <a:schemeClr val="tx1"/>
                </a:solidFill>
                <a:cs typeface="Arial"/>
              </a:rPr>
              <a:t>March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a:t>
            </a:r>
            <a:r>
              <a:rPr lang="en-US" sz="1800" kern="0" spc="-5" dirty="0" smtClean="0">
                <a:solidFill>
                  <a:schemeClr val="tx1"/>
                </a:solidFill>
                <a:cs typeface="Arial"/>
              </a:rPr>
              <a:t>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31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a:t>
            </a:r>
            <a:r>
              <a:rPr lang="en-US" sz="1400" kern="0" dirty="0" smtClean="0">
                <a:solidFill>
                  <a:schemeClr val="tx1"/>
                </a:solidFill>
                <a:latin typeface="Times New Roman" panose="02020603050405020304" pitchFamily="18" charset="0"/>
                <a:ea typeface="Times New Roman" panose="02020603050405020304" pitchFamily="18" charset="0"/>
              </a:rPr>
              <a:t>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smtClean="0">
                <a:solidFill>
                  <a:schemeClr val="tx1"/>
                </a:solidFill>
                <a:latin typeface="Times New Roman" panose="02020603050405020304" pitchFamily="18" charset="0"/>
                <a:ea typeface="Times New Roman" panose="02020603050405020304" pitchFamily="18" charset="0"/>
              </a:rPr>
              <a:t>28 February </a:t>
            </a:r>
            <a:r>
              <a:rPr lang="en-US" sz="1400" kern="0" dirty="0" smtClean="0">
                <a:solidFill>
                  <a:schemeClr val="tx1"/>
                </a:solidFill>
                <a:latin typeface="Times New Roman" panose="02020603050405020304" pitchFamily="18" charset="0"/>
                <a:ea typeface="Times New Roman" panose="02020603050405020304" pitchFamily="18" charset="0"/>
              </a:rPr>
              <a:t>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a:t>
            </a:r>
            <a:r>
              <a:rPr lang="en-US" sz="1800" kern="0" spc="-5" dirty="0" smtClean="0">
                <a:solidFill>
                  <a:schemeClr val="tx1"/>
                </a:solidFill>
                <a:cs typeface="Arial"/>
              </a:rPr>
              <a:t>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20 February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TBD</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December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November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68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2</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&amp; Motion:  </a:t>
            </a:r>
            <a:r>
              <a:rPr lang="en-US" sz="1800" i="1" dirty="0" smtClean="0">
                <a:solidFill>
                  <a:srgbClr val="00B050"/>
                </a:solidFill>
              </a:rPr>
              <a:t>Vietnam MIC’s consultation re lower 6 GHz band</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77320</TotalTime>
  <Words>1748</Words>
  <Application>Microsoft Office PowerPoint</Application>
  <PresentationFormat>Widescreen</PresentationFormat>
  <Paragraphs>352</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Vietnam MIC’s consultation re lower 6 GHz band (1)</vt:lpstr>
      <vt:lpstr>Vietnam MIC’s consultation re lower 6 GHz band (2)</vt:lpstr>
      <vt:lpstr>Status of ongoing consultations</vt:lpstr>
      <vt:lpstr>General discussion items</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18-24/0122r0</dc:title>
  <dc:creator>Edward Au</dc:creator>
  <cp:keywords>5 December 2024</cp:keywords>
  <cp:lastModifiedBy>Edward Au</cp:lastModifiedBy>
  <cp:revision>6371</cp:revision>
  <cp:lastPrinted>1601-01-01T00:00:00Z</cp:lastPrinted>
  <dcterms:created xsi:type="dcterms:W3CDTF">2016-03-03T14:54:45Z</dcterms:created>
  <dcterms:modified xsi:type="dcterms:W3CDTF">2024-12-04T00:49:44Z</dcterms:modified>
  <cp:category>IEEE 802.18 RR-TAG agenda</cp:category>
</cp:coreProperties>
</file>