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937" r:id="rId12"/>
    <p:sldId id="938" r:id="rId13"/>
    <p:sldId id="877" r:id="rId14"/>
    <p:sldId id="882" r:id="rId15"/>
    <p:sldId id="930" r:id="rId16"/>
    <p:sldId id="898" r:id="rId17"/>
    <p:sldId id="933"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18" autoAdjust="0"/>
    <p:restoredTop sz="92624" autoAdjust="0"/>
  </p:normalViewPr>
  <p:slideViewPr>
    <p:cSldViewPr>
      <p:cViewPr varScale="1">
        <p:scale>
          <a:sx n="79" d="100"/>
          <a:sy n="79" d="100"/>
        </p:scale>
        <p:origin x="1114" y="72"/>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2371"/>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704662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603955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November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802.18-24/0111r0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110-00-0000-rr-tag-minutes-31-october-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ctu.gov.cz/navrh-strategie-spravy-spektra"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109&amp;is_group=0000&amp;is_year=2024"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hyperlink" Target="https://cept.org/files/9522/Draft%20ECC%20Report%20364.docx"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regulations.citc.gov.sa/en/Pages/PublishedPublicConsultations.aspx#/PublishedPublicConsulationDetails/62"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ocuments?is_dcn=105&amp;is_group=0000&amp;is_year=2024" TargetMode="External"/><Relationship Id="rId11" Type="http://schemas.openxmlformats.org/officeDocument/2006/relationships/image" Target="../media/image1.png"/><Relationship Id="rId5" Type="http://schemas.openxmlformats.org/officeDocument/2006/relationships/hyperlink" Target="https://www.soumu.go.jp/menu_news/s-news/01kiban12_02000163.html" TargetMode="External"/><Relationship Id="rId10" Type="http://schemas.openxmlformats.org/officeDocument/2006/relationships/hyperlink" Target="https://mentor.ieee.org/802.18/documents?is_dcn=106&amp;is_group=0000&amp;is_year=2024" TargetMode="External"/><Relationship Id="rId4" Type="http://schemas.openxmlformats.org/officeDocument/2006/relationships/hyperlink" Target="https://ctu.gov.cz/navrh-strategie-spravy-spektra" TargetMode="External"/><Relationship Id="rId9" Type="http://schemas.openxmlformats.org/officeDocument/2006/relationships/hyperlink" Target="https://mic.gov.vn/van-ban-phap-luat/du-thao/2210.htm"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november-2024-open-commission-meeti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ised-isde.canada.ca/site/spectrum-management-telecommunications/en/devices-and-equipment/radio-equipment-standards/radio-standards-specifications-rss/rss-248-radio-local-area-network-rlan-devices-operating-5925-7125-mhz-band" TargetMode="External"/><Relationship Id="rId4" Type="http://schemas.openxmlformats.org/officeDocument/2006/relationships/hyperlink" Target="https://www.fcc.gov/document/chairwoman-proposes-expanding-6-ghz-band-operations-vlp-device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acma.gov.au/sites/default/files/2024-10/FYSO%202024-29.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acma.gov.au/sites/default/files/2024-10/Response%20to%20submissions_draft%20FYSO%2024-29.pdf"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touchpoint.eventsair.com/2025-jan-ieee-802-wireless-interim-session/accommodation"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touchpoint.eventsair.com/2025-jan-ieee-802-wireless-interim-session/registration" TargetMode="External"/><Relationship Id="rId5" Type="http://schemas.openxmlformats.org/officeDocument/2006/relationships/hyperlink" Target="https://www.hyatt.com/en-US/group-booking/YVRRV/G-IE21" TargetMode="External"/><Relationship Id="rId4" Type="http://schemas.openxmlformats.org/officeDocument/2006/relationships/hyperlink" Target="https://cvent.me/eDZgoD"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9-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November </a:t>
            </a:r>
            <a:r>
              <a:rPr lang="en-US" dirty="0"/>
              <a:t>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7 November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 xmlns:a16="http://schemas.microsoft.com/office/drawing/2014/main" val="20000"/>
                    </a:ext>
                  </a:extLst>
                </a:gridCol>
                <a:gridCol w="2209800">
                  <a:extLst>
                    <a:ext uri="{9D8B030D-6E8A-4147-A177-3AD203B41FA5}">
                      <a16:colId xmlns="" xmlns:a16="http://schemas.microsoft.com/office/drawing/2014/main" val="20001"/>
                    </a:ext>
                  </a:extLst>
                </a:gridCol>
                <a:gridCol w="990600">
                  <a:extLst>
                    <a:ext uri="{9D8B030D-6E8A-4147-A177-3AD203B41FA5}">
                      <a16:colId xmlns="" xmlns:a16="http://schemas.microsoft.com/office/drawing/2014/main" val="20002"/>
                    </a:ext>
                  </a:extLst>
                </a:gridCol>
                <a:gridCol w="990600">
                  <a:extLst>
                    <a:ext uri="{9D8B030D-6E8A-4147-A177-3AD203B41FA5}">
                      <a16:colId xmlns="" xmlns:a16="http://schemas.microsoft.com/office/drawing/2014/main" val="20003"/>
                    </a:ext>
                  </a:extLst>
                </a:gridCol>
                <a:gridCol w="2514601">
                  <a:extLst>
                    <a:ext uri="{9D8B030D-6E8A-4147-A177-3AD203B41FA5}">
                      <a16:colId xmlns=""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 xmlns:a16="http://schemas.microsoft.com/office/drawing/2014/main"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31</a:t>
            </a:r>
            <a:r>
              <a:rPr lang="en-US" sz="1800" spc="-5" dirty="0" smtClean="0">
                <a:latin typeface="+mj-lt"/>
                <a:cs typeface="Arial"/>
              </a:rPr>
              <a:t> </a:t>
            </a:r>
            <a:r>
              <a:rPr lang="en-US" sz="1800" spc="-5" dirty="0" smtClean="0">
                <a:latin typeface="+mj-lt"/>
                <a:cs typeface="Arial"/>
              </a:rPr>
              <a:t>October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18-24/0110r0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p>
          <a:p>
            <a:pPr marL="630238" marR="117475" lvl="1" indent="-230188" algn="just">
              <a:buChar char="•"/>
              <a:tabLst>
                <a:tab pos="230188" algn="l"/>
              </a:tabLst>
            </a:pPr>
            <a:r>
              <a:rPr lang="en-US" sz="1600" spc="-5" dirty="0">
                <a:cs typeface="Arial"/>
              </a:rPr>
              <a:t>Seconded:</a:t>
            </a:r>
          </a:p>
          <a:p>
            <a:pPr marL="630238" marR="117475" lvl="1" indent="-230188" algn="just">
              <a:buChar char="•"/>
              <a:tabLst>
                <a:tab pos="230188" algn="l"/>
              </a:tabLst>
            </a:pPr>
            <a:r>
              <a:rPr lang="en-US" sz="1600" spc="-5" dirty="0">
                <a:cs typeface="Arial"/>
              </a:rPr>
              <a:t>Discussion:</a:t>
            </a:r>
          </a:p>
          <a:p>
            <a:pPr marL="630238" marR="117475" lvl="1" indent="-230188" algn="just">
              <a:buChar char="•"/>
              <a:tabLst>
                <a:tab pos="230188" algn="l"/>
              </a:tabLst>
            </a:pPr>
            <a:r>
              <a:rPr lang="en-US" sz="1600" spc="-5" dirty="0">
                <a:cs typeface="Arial"/>
              </a:rPr>
              <a:t>Vote:</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Czech CTU’s consultation on </a:t>
            </a:r>
            <a:br>
              <a:rPr lang="en-US" sz="2800" dirty="0" smtClean="0">
                <a:solidFill>
                  <a:srgbClr val="0070C0"/>
                </a:solidFill>
              </a:rPr>
            </a:br>
            <a:r>
              <a:rPr lang="en-US" sz="2800" dirty="0" smtClean="0">
                <a:solidFill>
                  <a:srgbClr val="0070C0"/>
                </a:solidFill>
              </a:rPr>
              <a:t>Radio </a:t>
            </a:r>
            <a:r>
              <a:rPr lang="en-US" sz="2800" dirty="0">
                <a:solidFill>
                  <a:srgbClr val="0070C0"/>
                </a:solidFill>
              </a:rPr>
              <a:t>Spectrum Management </a:t>
            </a:r>
            <a:r>
              <a:rPr lang="en-US" sz="2800" dirty="0" smtClean="0">
                <a:solidFill>
                  <a:srgbClr val="0070C0"/>
                </a:solidFill>
              </a:rPr>
              <a:t>Strategy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Call for comments on the draft Radio Spectrum Management Strategy</a:t>
            </a:r>
          </a:p>
          <a:p>
            <a:pPr marL="630238" marR="117475" lvl="1" indent="-230188" algn="just">
              <a:buChar char="•"/>
              <a:tabLst>
                <a:tab pos="230188" algn="l"/>
              </a:tabLst>
            </a:pPr>
            <a:r>
              <a:rPr lang="en-US" sz="1600" spc="-5" dirty="0" smtClean="0">
                <a:cs typeface="Arial"/>
              </a:rPr>
              <a:t>Publication date:  10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11 November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ctu.gov.cz/navrh-strategie-spravy-spektra</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18-24/0109</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November </a:t>
            </a:r>
            <a:r>
              <a:rPr lang="en-US" dirty="0"/>
              <a:t>2024</a:t>
            </a:r>
            <a:endParaRPr lang="en-GB" dirty="0"/>
          </a:p>
        </p:txBody>
      </p:sp>
    </p:spTree>
    <p:extLst>
      <p:ext uri="{BB962C8B-B14F-4D97-AF65-F5344CB8AC3E}">
        <p14:creationId xmlns:p14="http://schemas.microsoft.com/office/powerpoint/2010/main" val="12300922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Czech CTU’s consultation on </a:t>
            </a:r>
            <a:br>
              <a:rPr lang="en-US" sz="2800" dirty="0" smtClean="0">
                <a:solidFill>
                  <a:srgbClr val="0070C0"/>
                </a:solidFill>
              </a:rPr>
            </a:br>
            <a:r>
              <a:rPr lang="en-US" sz="2800" dirty="0" smtClean="0">
                <a:solidFill>
                  <a:srgbClr val="0070C0"/>
                </a:solidFill>
              </a:rPr>
              <a:t>Radio </a:t>
            </a:r>
            <a:r>
              <a:rPr lang="en-US" sz="2800" dirty="0">
                <a:solidFill>
                  <a:srgbClr val="0070C0"/>
                </a:solidFill>
              </a:rPr>
              <a:t>Spectrum Management </a:t>
            </a:r>
            <a:r>
              <a:rPr lang="en-US" sz="2800" dirty="0" smtClean="0">
                <a:solidFill>
                  <a:srgbClr val="0070C0"/>
                </a:solidFill>
              </a:rPr>
              <a:t>Strategy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November </a:t>
            </a:r>
            <a:r>
              <a:rPr lang="en-US" dirty="0"/>
              <a:t>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a:t>
            </a:r>
            <a:r>
              <a:rPr lang="en-US" sz="1800" spc="-5" dirty="0" smtClean="0">
                <a:latin typeface="+mj-lt"/>
                <a:cs typeface="Arial"/>
              </a:rPr>
              <a:t>#3 </a:t>
            </a:r>
            <a:r>
              <a:rPr lang="en-US" sz="1800" spc="-5" dirty="0" smtClean="0">
                <a:latin typeface="+mj-lt"/>
                <a:cs typeface="Arial"/>
              </a:rPr>
              <a:t>(Technical):  Move to approve document </a:t>
            </a:r>
            <a:r>
              <a:rPr lang="en-GB" sz="1800" dirty="0" smtClean="0">
                <a:solidFill>
                  <a:schemeClr val="accent2"/>
                </a:solidFill>
              </a:rPr>
              <a:t>18-24/0109r2 [Placeholder] </a:t>
            </a:r>
            <a:r>
              <a:rPr lang="en-US" sz="1800" spc="-5" dirty="0" smtClean="0">
                <a:cs typeface="Arial"/>
              </a:rPr>
              <a:t>in response to the </a:t>
            </a:r>
            <a:r>
              <a:rPr lang="en-US" sz="1800" spc="-5" dirty="0" smtClean="0">
                <a:cs typeface="Arial"/>
              </a:rPr>
              <a:t>Czech Telecommunications Office </a:t>
            </a:r>
            <a:r>
              <a:rPr lang="en-US" sz="1800" dirty="0" smtClean="0"/>
              <a:t>(CTU)</a:t>
            </a:r>
            <a:r>
              <a:rPr lang="en-US" sz="1800" spc="-5" dirty="0" smtClean="0">
                <a:cs typeface="Arial"/>
              </a:rPr>
              <a:t>’s </a:t>
            </a:r>
            <a:r>
              <a:rPr lang="en-US" sz="1800" spc="-5" dirty="0" smtClean="0">
                <a:solidFill>
                  <a:schemeClr val="tx1"/>
                </a:solidFill>
                <a:cs typeface="Arial"/>
              </a:rPr>
              <a:t>consultation </a:t>
            </a:r>
            <a:r>
              <a:rPr lang="en-US" sz="1800" spc="-5" dirty="0" smtClean="0">
                <a:solidFill>
                  <a:schemeClr val="tx1"/>
                </a:solidFill>
                <a:cs typeface="Arial"/>
              </a:rPr>
              <a:t>“</a:t>
            </a:r>
            <a:r>
              <a:rPr lang="en-US" sz="1800" dirty="0"/>
              <a:t>Call for comments on the draft Radio Spectrum Management Strategy”,</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a:t>
            </a:r>
            <a:r>
              <a:rPr lang="en-GB" sz="1800" dirty="0" smtClean="0"/>
              <a:t>CTU</a:t>
            </a:r>
            <a:r>
              <a:rPr lang="en-GB" sz="1800" dirty="0" smtClean="0"/>
              <a:t> </a:t>
            </a:r>
            <a:r>
              <a:rPr lang="en-GB" sz="1800" dirty="0" smtClean="0"/>
              <a:t>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  </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Seconded:</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Discussion</a:t>
            </a:r>
            <a:r>
              <a:rPr lang="en-US" sz="1600" spc="-5" dirty="0" smtClean="0">
                <a:latin typeface="+mj-lt"/>
                <a:cs typeface="Arial"/>
              </a:rPr>
              <a:t>:</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Result</a:t>
            </a:r>
            <a:r>
              <a:rPr lang="en-US" sz="1600" spc="-5" dirty="0" smtClean="0">
                <a:latin typeface="+mj-lt"/>
                <a:cs typeface="Arial"/>
              </a:rPr>
              <a: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40421968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3:00pm </a:t>
            </a:r>
            <a:r>
              <a:rPr lang="en-US" sz="1600" spc="-5" dirty="0">
                <a:solidFill>
                  <a:schemeClr val="tx1"/>
                </a:solidFill>
                <a:cs typeface="Arial"/>
              </a:rPr>
              <a:t>ET, Thursday, </a:t>
            </a:r>
            <a:r>
              <a:rPr lang="en-US" sz="1600" spc="-5" dirty="0" smtClean="0">
                <a:solidFill>
                  <a:schemeClr val="tx1"/>
                </a:solidFill>
                <a:cs typeface="Arial"/>
              </a:rPr>
              <a:t>7 November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Czech CTU:  </a:t>
            </a:r>
            <a:r>
              <a:rPr lang="en-GB" sz="1400" u="sng" dirty="0">
                <a:hlinkClick r:id="rId4"/>
              </a:rPr>
              <a:t>Call for comments on the draft Radio Spectrum Management Strategy</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4:00pm PT</a:t>
            </a:r>
            <a:r>
              <a:rPr lang="en-US" sz="1600" spc="-5" dirty="0">
                <a:solidFill>
                  <a:schemeClr val="tx1"/>
                </a:solidFill>
                <a:cs typeface="Arial"/>
              </a:rPr>
              <a:t>, </a:t>
            </a:r>
            <a:r>
              <a:rPr lang="en-US" sz="1600" spc="-5" dirty="0" smtClean="0">
                <a:solidFill>
                  <a:schemeClr val="tx1"/>
                </a:solidFill>
                <a:cs typeface="Arial"/>
              </a:rPr>
              <a:t>Monday, 11 </a:t>
            </a:r>
            <a:r>
              <a:rPr lang="en-US" sz="1600" spc="-5" dirty="0">
                <a:solidFill>
                  <a:schemeClr val="tx1"/>
                </a:solidFill>
                <a:cs typeface="Arial"/>
              </a:rPr>
              <a:t>November 2024</a:t>
            </a:r>
          </a:p>
          <a:p>
            <a:pPr marL="1030288" marR="117475" lvl="2" indent="-230188" algn="just">
              <a:spcBef>
                <a:spcPts val="600"/>
              </a:spcBef>
              <a:buFont typeface="Times New Roman" pitchFamily="16" charset="0"/>
              <a:buChar char="•"/>
              <a:tabLst>
                <a:tab pos="230188" algn="l"/>
              </a:tabLst>
            </a:pPr>
            <a:r>
              <a:rPr lang="en-US" sz="1400" dirty="0" smtClean="0"/>
              <a:t>Japan MIC:  </a:t>
            </a:r>
            <a:r>
              <a:rPr lang="en-US" sz="1400" dirty="0">
                <a:hlinkClick r:id="rId5"/>
              </a:rPr>
              <a:t>Call for opinions on the proposed ministerial ordinance to amend part of the Radio Law Enforcement </a:t>
            </a:r>
            <a:r>
              <a:rPr lang="en-US" sz="1400" dirty="0" smtClean="0">
                <a:hlinkClick r:id="rId5"/>
              </a:rPr>
              <a:t>Regulations: Addition </a:t>
            </a:r>
            <a:r>
              <a:rPr lang="en-US" sz="1400" dirty="0">
                <a:hlinkClick r:id="rId5"/>
              </a:rPr>
              <a:t>of systems and bands to the special exemption system for non-technical </a:t>
            </a:r>
            <a:r>
              <a:rPr lang="en-US" sz="1400" dirty="0" smtClean="0">
                <a:hlinkClick r:id="rId5"/>
              </a:rPr>
              <a:t>equipment</a:t>
            </a:r>
            <a:endParaRPr lang="en-US" sz="1400" dirty="0" smtClean="0"/>
          </a:p>
          <a:p>
            <a:pPr marL="1487488" marR="117475" lvl="3" indent="-230188" algn="just">
              <a:spcBef>
                <a:spcPts val="600"/>
              </a:spcBef>
              <a:buFont typeface="Times New Roman" pitchFamily="16" charset="0"/>
              <a:buChar char="•"/>
              <a:tabLst>
                <a:tab pos="230188" algn="l"/>
              </a:tabLst>
            </a:pPr>
            <a:r>
              <a:rPr lang="en-US" sz="1400" dirty="0" smtClean="0"/>
              <a:t>Unofficial translation is </a:t>
            </a:r>
            <a:r>
              <a:rPr lang="en-US" sz="1400" dirty="0" smtClean="0">
                <a:hlinkClick r:id="rId6"/>
              </a:rPr>
              <a:t>available</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Saudi Arabia CST:  </a:t>
            </a:r>
            <a:r>
              <a:rPr lang="en-GB" sz="1400" u="sng" dirty="0">
                <a:hlinkClick r:id="rId7"/>
              </a:rPr>
              <a:t>Light Licensing Regulations Annex for the 6 GHz Frequency Band</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EU </a:t>
            </a:r>
            <a:r>
              <a:rPr lang="en-US" sz="1400" dirty="0"/>
              <a:t>CEPT ECC:  </a:t>
            </a:r>
            <a:r>
              <a:rPr lang="en-GB" sz="1400" u="sng" dirty="0">
                <a:hlinkClick r:id="rId8"/>
              </a:rPr>
              <a:t>Draft ECC Report 364</a:t>
            </a:r>
            <a:r>
              <a:rPr lang="en-GB" sz="1400" u="sng" dirty="0"/>
              <a:t> </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a:t>
            </a:r>
            <a:r>
              <a:rPr lang="en-US" sz="1600" spc="-5" dirty="0" smtClean="0">
                <a:solidFill>
                  <a:schemeClr val="tx1"/>
                </a:solidFill>
                <a:cs typeface="Arial"/>
              </a:rPr>
              <a:t>5 December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Vietnam MIC:  </a:t>
            </a:r>
            <a:r>
              <a:rPr lang="en-US" sz="1400" dirty="0" smtClean="0">
                <a:hlinkClick r:id="rId9"/>
              </a:rPr>
              <a:t>Consultation </a:t>
            </a:r>
            <a:r>
              <a:rPr lang="en-US" sz="1400" dirty="0">
                <a:hlinkClick r:id="rId9"/>
              </a:rPr>
              <a:t>re lower 6 GHz band for Wi-Fi</a:t>
            </a:r>
            <a:endParaRPr lang="en-US" sz="1400" dirty="0"/>
          </a:p>
          <a:p>
            <a:pPr marL="1487488" marR="117475" lvl="3" indent="-230188" algn="just">
              <a:spcBef>
                <a:spcPts val="600"/>
              </a:spcBef>
              <a:buFont typeface="Times New Roman" pitchFamily="16" charset="0"/>
              <a:buChar char="•"/>
              <a:tabLst>
                <a:tab pos="230188" algn="l"/>
              </a:tabLst>
            </a:pPr>
            <a:r>
              <a:rPr lang="en-US" sz="1400" dirty="0"/>
              <a:t>Unofficial translation is </a:t>
            </a:r>
            <a:r>
              <a:rPr lang="en-US" sz="1400" dirty="0">
                <a:hlinkClick r:id="rId10"/>
              </a:rPr>
              <a:t>available</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1"/>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November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The </a:t>
            </a:r>
            <a:r>
              <a:rPr lang="en-US" sz="1400" dirty="0" smtClean="0">
                <a:solidFill>
                  <a:schemeClr val="tx1"/>
                </a:solidFill>
              </a:rPr>
              <a:t>November </a:t>
            </a:r>
            <a:r>
              <a:rPr lang="en-US" sz="1400" dirty="0">
                <a:solidFill>
                  <a:schemeClr val="tx1"/>
                </a:solidFill>
              </a:rPr>
              <a:t>2024 Open Commission Meeting is </a:t>
            </a:r>
            <a:r>
              <a:rPr lang="en-US" sz="1400" dirty="0">
                <a:solidFill>
                  <a:srgbClr val="FF0000"/>
                </a:solidFill>
                <a:hlinkClick r:id="rId3"/>
              </a:rPr>
              <a:t>scheduled</a:t>
            </a:r>
            <a:r>
              <a:rPr lang="en-US" sz="1400" dirty="0">
                <a:solidFill>
                  <a:schemeClr val="tx1"/>
                </a:solidFill>
              </a:rPr>
              <a:t> at 10:30am ET on </a:t>
            </a:r>
            <a:r>
              <a:rPr lang="en-US" sz="1400" dirty="0" smtClean="0">
                <a:solidFill>
                  <a:schemeClr val="tx1"/>
                </a:solidFill>
              </a:rPr>
              <a:t>21 November </a:t>
            </a:r>
            <a:r>
              <a:rPr lang="en-US" sz="1400" dirty="0">
                <a:solidFill>
                  <a:schemeClr val="tx1"/>
                </a:solidFill>
              </a:rPr>
              <a:t>2024.</a:t>
            </a:r>
          </a:p>
          <a:p>
            <a:pPr marL="1030288" marR="117475" lvl="2" indent="-230188" algn="just">
              <a:buClrTx/>
              <a:buFont typeface="Times New Roman" pitchFamily="16" charset="0"/>
              <a:buChar char="•"/>
              <a:tabLst>
                <a:tab pos="230188" algn="l"/>
              </a:tabLst>
            </a:pPr>
            <a:r>
              <a:rPr lang="en-US" sz="1400" dirty="0">
                <a:solidFill>
                  <a:schemeClr val="tx1"/>
                </a:solidFill>
              </a:rPr>
              <a:t>On 4 October 2024, FCC issued a </a:t>
            </a:r>
            <a:r>
              <a:rPr lang="en-US" sz="1400" dirty="0">
                <a:solidFill>
                  <a:schemeClr val="tx1"/>
                </a:solidFill>
                <a:hlinkClick r:id="rId4"/>
              </a:rPr>
              <a:t>press release</a:t>
            </a:r>
            <a:r>
              <a:rPr lang="en-US" sz="1400" dirty="0">
                <a:solidFill>
                  <a:schemeClr val="tx1"/>
                </a:solidFill>
              </a:rPr>
              <a:t> that </a:t>
            </a:r>
            <a:r>
              <a:rPr lang="en-US" sz="1400" dirty="0"/>
              <a:t>Chairwoman proposed new rules to expand very low power device operations in additional spectrum in the 6 GHz band alongside other Wi-Fi-enabled devices</a:t>
            </a:r>
            <a:endParaRPr lang="en-US" sz="1400" dirty="0">
              <a:solidFill>
                <a:schemeClr val="tx1"/>
              </a:solidFill>
            </a:endParaRPr>
          </a:p>
          <a:p>
            <a:pPr marL="630238" marR="117475" lvl="1" indent="-230188" algn="just">
              <a:buClrTx/>
              <a:buFont typeface="Times New Roman" pitchFamily="16" charset="0"/>
              <a:buChar char="•"/>
              <a:tabLst>
                <a:tab pos="230188" algn="l"/>
              </a:tabLst>
            </a:pPr>
            <a:r>
              <a:rPr lang="en-US" sz="1600" dirty="0"/>
              <a:t>Canada</a:t>
            </a:r>
          </a:p>
          <a:p>
            <a:pPr marL="1030288" marR="117475" lvl="2" indent="-230188" algn="just">
              <a:buClrTx/>
              <a:buFont typeface="Times New Roman" pitchFamily="16" charset="0"/>
              <a:buChar char="•"/>
              <a:tabLst>
                <a:tab pos="230188" algn="l"/>
              </a:tabLst>
            </a:pPr>
            <a:r>
              <a:rPr lang="en-US" sz="1400" dirty="0"/>
              <a:t>Following the consultation a few months ago, Canada ISED </a:t>
            </a:r>
            <a:r>
              <a:rPr lang="en-US" sz="1400" dirty="0">
                <a:hlinkClick r:id="rId5"/>
              </a:rPr>
              <a:t>published</a:t>
            </a:r>
            <a:r>
              <a:rPr lang="en-US" sz="1400" dirty="0"/>
              <a:t> its official version of the RSS-248 Issue 3: Radio Local Area Network (RLAN) Devices Operating in the 5925-7125 MHz Band on 11 October 2024.</a:t>
            </a:r>
            <a:endParaRPr lang="en-US" sz="1400" spc="-5" dirty="0">
              <a:solidFill>
                <a:schemeClr val="tx1"/>
              </a:solidFill>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600" dirty="0" smtClean="0">
                <a:solidFill>
                  <a:schemeClr val="tx1"/>
                </a:solidFill>
              </a:rPr>
              <a:t>Australia</a:t>
            </a:r>
          </a:p>
          <a:p>
            <a:pPr marL="1030288" marR="117475" lvl="2" indent="-230188" algn="just">
              <a:buClrTx/>
              <a:buFont typeface="Times New Roman" pitchFamily="16" charset="0"/>
              <a:buChar char="•"/>
              <a:tabLst>
                <a:tab pos="230188" algn="l"/>
              </a:tabLst>
            </a:pPr>
            <a:r>
              <a:rPr lang="en-US" sz="1400" dirty="0" smtClean="0">
                <a:solidFill>
                  <a:schemeClr val="tx1"/>
                </a:solidFill>
              </a:rPr>
              <a:t>Following the consultation in May 2024, Australian Communications and Media Authority (ACMA) published the official version of the </a:t>
            </a:r>
            <a:r>
              <a:rPr lang="en-US" sz="1400" dirty="0">
                <a:hlinkClick r:id="rId3"/>
              </a:rPr>
              <a:t>Five-year spectrum outlook 2024–29 and 2024–25 work </a:t>
            </a:r>
            <a:r>
              <a:rPr lang="en-US" sz="1400" dirty="0" smtClean="0">
                <a:hlinkClick r:id="rId3"/>
              </a:rPr>
              <a:t>program</a:t>
            </a:r>
            <a:r>
              <a:rPr lang="en-US" sz="1400" dirty="0" smtClean="0"/>
              <a:t> and </a:t>
            </a:r>
            <a:r>
              <a:rPr lang="en-US" sz="1400" dirty="0" smtClean="0">
                <a:hlinkClick r:id="rId4"/>
              </a:rPr>
              <a:t>its responses to commenters</a:t>
            </a:r>
            <a:r>
              <a:rPr lang="en-US" sz="1400" dirty="0"/>
              <a:t> </a:t>
            </a:r>
            <a:r>
              <a:rPr lang="en-US" sz="1400" dirty="0" smtClean="0"/>
              <a:t>on 21 October 2024.</a:t>
            </a:r>
            <a:endParaRPr lang="en-US" sz="1400" dirty="0" smtClean="0">
              <a:solidFill>
                <a:schemeClr val="tx1"/>
              </a:solidFil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2 weeks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042039288"/>
              </p:ext>
            </p:extLst>
          </p:nvPr>
        </p:nvGraphicFramePr>
        <p:xfrm>
          <a:off x="914400" y="1705690"/>
          <a:ext cx="10287000" cy="1290320"/>
        </p:xfrm>
        <a:graphic>
          <a:graphicData uri="http://schemas.openxmlformats.org/drawingml/2006/table">
            <a:tbl>
              <a:tblPr firstRow="1" bandRow="1">
                <a:tableStyleId>{21E4AEA4-8DFA-4A89-87EB-49C32662AFE0}</a:tableStyleId>
              </a:tblPr>
              <a:tblGrid>
                <a:gridCol w="4191000">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November</a:t>
                      </a:r>
                      <a:r>
                        <a:rPr lang="en-US" sz="1500" baseline="0" dirty="0" smtClean="0"/>
                        <a:t> 2024 plenary meeting</a:t>
                      </a:r>
                      <a:endParaRPr lang="en-US" sz="1500" dirty="0"/>
                    </a:p>
                  </a:txBody>
                  <a:tcPr/>
                </a:tc>
                <a:tc>
                  <a:txBody>
                    <a:bodyPr/>
                    <a:lstStyle/>
                    <a:p>
                      <a:r>
                        <a:rPr lang="en-US" sz="1500" dirty="0" smtClean="0"/>
                        <a:t>Opening meeting:  Monday,</a:t>
                      </a:r>
                      <a:r>
                        <a:rPr lang="en-US" sz="1500" baseline="0" dirty="0" smtClean="0"/>
                        <a:t> 11 November 2024, 4:00pm PT to 6:00pm PT</a:t>
                      </a:r>
                    </a:p>
                    <a:p>
                      <a:r>
                        <a:rPr lang="en-US" sz="1500" baseline="0" dirty="0" smtClean="0"/>
                        <a:t>Closing meeting:  Tuesday, 12 November 2024, 10:30am PT to 12:30pm PT</a:t>
                      </a:r>
                      <a:endParaRPr lang="en-US" sz="1500" dirty="0"/>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a:t>
                      </a:r>
                      <a:r>
                        <a:rPr lang="en-US" sz="1500" dirty="0" smtClean="0"/>
                        <a:t>21 </a:t>
                      </a:r>
                      <a:r>
                        <a:rPr lang="en-US" sz="1500" dirty="0" smtClean="0"/>
                        <a:t>November </a:t>
                      </a:r>
                      <a:r>
                        <a:rPr lang="en-US" sz="1500" baseline="0" dirty="0" smtClean="0"/>
                        <a:t>2024</a:t>
                      </a:r>
                      <a:r>
                        <a:rPr lang="en-US" sz="1500" baseline="0" dirty="0"/>
                        <a:t>, 3:00pm ET to 3:55pm ET</a:t>
                      </a:r>
                      <a:endParaRPr lang="en-US" sz="1500" dirty="0"/>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11" name="Content Placeholder 2"/>
          <p:cNvSpPr txBox="1">
            <a:spLocks/>
          </p:cNvSpPr>
          <p:nvPr/>
        </p:nvSpPr>
        <p:spPr bwMode="auto">
          <a:xfrm>
            <a:off x="914401" y="1524000"/>
            <a:ext cx="558376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a:t>
            </a:r>
            <a:r>
              <a:rPr lang="en-US" sz="2000" kern="0" spc="-5" dirty="0" smtClean="0">
                <a:solidFill>
                  <a:schemeClr val="tx1"/>
                </a:solidFill>
                <a:cs typeface="Arial"/>
              </a:rPr>
              <a:t>November plenary</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a:t>
            </a:r>
            <a:r>
              <a:rPr lang="en-US" sz="1400" strike="sngStrike" kern="0" dirty="0" smtClean="0">
                <a:solidFill>
                  <a:schemeClr val="tx1"/>
                </a:solidFill>
                <a:latin typeface="Times New Roman" panose="02020603050405020304" pitchFamily="18" charset="0"/>
                <a:ea typeface="Times New Roman" panose="02020603050405020304" pitchFamily="18" charset="0"/>
              </a:rPr>
              <a:t>20 September 2024</a:t>
            </a:r>
            <a:endParaRPr lang="en-US" sz="1400" strike="sngStrike"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a:t>
            </a:r>
            <a:r>
              <a:rPr lang="en-US" sz="1400" kern="0" dirty="0" smtClean="0">
                <a:solidFill>
                  <a:srgbClr val="FF0000"/>
                </a:solidFill>
                <a:latin typeface="Times New Roman" panose="02020603050405020304" pitchFamily="18" charset="0"/>
                <a:ea typeface="Times New Roman" panose="02020603050405020304" pitchFamily="18" charset="0"/>
              </a:rPr>
              <a:t>1 November 2024</a:t>
            </a:r>
            <a:endParaRPr lang="en-US" sz="1400" kern="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23 October 2024</a:t>
            </a:r>
            <a:r>
              <a:rPr lang="en-US" sz="1400" kern="0" dirty="0">
                <a:solidFill>
                  <a:schemeClr val="tx1"/>
                </a:solidFill>
              </a:rPr>
              <a:t>.</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0" name="Content Placeholder 2"/>
          <p:cNvSpPr txBox="1">
            <a:spLocks/>
          </p:cNvSpPr>
          <p:nvPr/>
        </p:nvSpPr>
        <p:spPr bwMode="auto">
          <a:xfrm>
            <a:off x="6324600" y="1550070"/>
            <a:ext cx="558376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smtClean="0">
                <a:solidFill>
                  <a:schemeClr val="tx1"/>
                </a:solidFill>
                <a:cs typeface="Arial"/>
              </a:rPr>
              <a:t>2025 January interim (credited session)</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a:t>
            </a:r>
            <a:r>
              <a:rPr lang="en-US" sz="1800" kern="0" spc="-5" dirty="0" smtClean="0">
                <a:solidFill>
                  <a:schemeClr val="tx1"/>
                </a:solidFill>
                <a:cs typeface="Arial"/>
              </a:rPr>
              <a:t>29 October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29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3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3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7"/>
              </a:rPr>
              <a:t>Hotel reservation </a:t>
            </a:r>
            <a:r>
              <a:rPr lang="en-US" sz="1800" kern="0" spc="-5" dirty="0">
                <a:solidFill>
                  <a:schemeClr val="tx1"/>
                </a:solidFill>
                <a:cs typeface="Arial"/>
              </a:rPr>
              <a:t>begins on </a:t>
            </a:r>
            <a:r>
              <a:rPr lang="en-US" sz="1800" kern="0" spc="-5" dirty="0" smtClean="0">
                <a:solidFill>
                  <a:schemeClr val="tx1"/>
                </a:solidFill>
                <a:cs typeface="Arial"/>
              </a:rPr>
              <a:t>29 October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11 December 2024.</a:t>
            </a:r>
            <a:endParaRPr lang="en-US" sz="1400" kern="0" dirty="0">
              <a:solidFill>
                <a:schemeClr val="tx1"/>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TBD</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smtClean="0">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15 September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63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November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November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November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a:t>
            </a:r>
            <a:r>
              <a:rPr lang="en-US" sz="1800" i="1" dirty="0" smtClean="0">
                <a:solidFill>
                  <a:srgbClr val="00B050"/>
                </a:solidFill>
              </a:rPr>
              <a:t>Czech CTU’s consultation on spectrum management strategy</a:t>
            </a:r>
            <a:endParaRPr lang="en-US" sz="1800" i="1" spc="-5" dirty="0" smtClean="0">
              <a:solidFill>
                <a:srgbClr val="00B050"/>
              </a:solidFill>
              <a:cs typeface="Arial"/>
            </a:endParaRP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77081</TotalTime>
  <Words>1790</Words>
  <Application>Microsoft Office PowerPoint</Application>
  <PresentationFormat>Widescreen</PresentationFormat>
  <Paragraphs>366</Paragraphs>
  <Slides>19</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Czech CTU’s consultation on  Radio Spectrum Management Strategy (1)</vt:lpstr>
      <vt:lpstr>Czech CTU’s consultation on  Radio Spectrum Management Strategy (2)</vt:lpstr>
      <vt:lpstr>Status of ongoing consultations</vt:lpstr>
      <vt:lpstr>General discussion items (1)</vt:lpstr>
      <vt:lpstr>General discussion items (2)</vt:lpstr>
      <vt:lpstr>Meeting schedule next 2 weeks</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18-24/0111r0</dc:title>
  <dc:creator>Edward Au</dc:creator>
  <cp:keywords>7 November 2024</cp:keywords>
  <cp:lastModifiedBy>Edward Au</cp:lastModifiedBy>
  <cp:revision>6313</cp:revision>
  <cp:lastPrinted>1601-01-01T00:00:00Z</cp:lastPrinted>
  <dcterms:created xsi:type="dcterms:W3CDTF">2016-03-03T14:54:45Z</dcterms:created>
  <dcterms:modified xsi:type="dcterms:W3CDTF">2024-11-02T14:29:26Z</dcterms:modified>
  <cp:category>IEEE 802.18 RR-TAG agenda</cp:category>
</cp:coreProperties>
</file>