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937" r:id="rId12"/>
    <p:sldId id="877" r:id="rId13"/>
    <p:sldId id="882" r:id="rId14"/>
    <p:sldId id="930"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71"/>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10/31/2024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0466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802.18-24/0108r2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07-00-0000-rr-tag-minutes-24-octo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ctu.gov.cz/navrh-strategie-spravy-spektra"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9&amp;is_group=0000&amp;is_year=2024"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cept.org/files/9522/Draft%20ECC%20Report%20364.docx"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regulations.citc.gov.sa/en/Pages/PublishedPublicConsultations.aspx#/PublishedPublicConsulationDetails/62"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4" TargetMode="External"/><Relationship Id="rId11" Type="http://schemas.openxmlformats.org/officeDocument/2006/relationships/image" Target="../media/image1.png"/><Relationship Id="rId5" Type="http://schemas.openxmlformats.org/officeDocument/2006/relationships/hyperlink" Target="https://www.soumu.go.jp/menu_news/s-news/01kiban12_02000163.html" TargetMode="External"/><Relationship Id="rId10" Type="http://schemas.openxmlformats.org/officeDocument/2006/relationships/hyperlink" Target="https://mentor.ieee.org/802.18/documents?is_dcn=106&amp;is_group=0000&amp;is_year=2024" TargetMode="External"/><Relationship Id="rId4" Type="http://schemas.openxmlformats.org/officeDocument/2006/relationships/hyperlink" Target="https://ctu.gov.cz/navrh-strategie-spravy-spektra" TargetMode="External"/><Relationship Id="rId9" Type="http://schemas.openxmlformats.org/officeDocument/2006/relationships/hyperlink" Target="https://mic.gov.vn/van-ban-phap-luat/du-thao/2210.ht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tu.gov.cz/en/press-release:-internet-still-mainly-wi-fi-almost-half-accesses-already-have-speeds-over-100-mbits"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5" Type="http://schemas.openxmlformats.org/officeDocument/2006/relationships/hyperlink" Target="https://www.fcc.gov/document/chairwoman-proposes-expanding-6-ghz-band-operations-vlp-devices" TargetMode="External"/><Relationship Id="rId4" Type="http://schemas.openxmlformats.org/officeDocument/2006/relationships/hyperlink" Target="https://www.fcc.gov/november-2024-open-commission-meeting"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acma.gov.au/sites/default/files/2024-10/FYSO%202024-29.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 Id="rId4" Type="http://schemas.openxmlformats.org/officeDocument/2006/relationships/hyperlink" Target="https://www.acma.gov.au/sites/default/files/2024-10/Response%20to%20submissions_draft%20FYSO%2024-29.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touchpoint.eventsair.com/2025-jan-ieee-802-wireless-interim-session/accommodat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touchpoint.eventsair.com/2025-jan-ieee-802-wireless-interim-session/registration" TargetMode="Externa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31 October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24 October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18-24/0107r0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Gaurav </a:t>
            </a:r>
            <a:r>
              <a:rPr lang="en-US" sz="1600" spc="-5" dirty="0" err="1" smtClean="0">
                <a:cs typeface="Arial"/>
              </a:rPr>
              <a:t>Patwardhan</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Tim Jeffries</a:t>
            </a:r>
            <a:endParaRPr lang="en-US" sz="1600" spc="-5" dirty="0" smtClean="0">
              <a:cs typeface="Arial"/>
            </a:endParaRPr>
          </a:p>
          <a:p>
            <a:pPr marL="630238" marR="117475" lvl="1" indent="-230188" algn="just">
              <a:buChar char="•"/>
              <a:tabLst>
                <a:tab pos="230188" algn="l"/>
              </a:tabLst>
            </a:pPr>
            <a:r>
              <a:rPr lang="en-US" sz="1600" spc="-5" dirty="0" smtClean="0">
                <a:cs typeface="Arial"/>
              </a:rPr>
              <a:t>Discussion</a:t>
            </a:r>
            <a:r>
              <a:rPr lang="en-US" sz="1600" spc="-5" dirty="0" smtClean="0">
                <a:cs typeface="Arial"/>
              </a:rPr>
              <a:t>:  None</a:t>
            </a:r>
            <a:endParaRPr lang="en-US" sz="1600" spc="-5" dirty="0" smtClean="0">
              <a:cs typeface="Arial"/>
            </a:endParaRPr>
          </a:p>
          <a:p>
            <a:pPr marL="630238" marR="117475" lvl="1" indent="-230188" algn="just">
              <a:buFont typeface="Times New Roman" pitchFamily="16" charset="0"/>
              <a:buChar char="•"/>
              <a:tabLst>
                <a:tab pos="230188" algn="l"/>
              </a:tabLst>
            </a:pPr>
            <a:r>
              <a:rPr lang="en-US" sz="1600" spc="-5" dirty="0" smtClean="0">
                <a:cs typeface="Arial"/>
              </a:rPr>
              <a:t>Vote</a:t>
            </a:r>
            <a:r>
              <a:rPr lang="en-US" sz="1600" spc="-5" dirty="0" smtClean="0">
                <a:cs typeface="Arial"/>
              </a:rPr>
              <a:t>: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Czech CTU’s consultation on </a:t>
            </a:r>
            <a:r>
              <a:rPr lang="en-US" sz="2800" dirty="0" smtClean="0">
                <a:solidFill>
                  <a:srgbClr val="0070C0"/>
                </a:solidFill>
              </a:rPr>
              <a:t/>
            </a:r>
            <a:br>
              <a:rPr lang="en-US" sz="2800" dirty="0" smtClean="0">
                <a:solidFill>
                  <a:srgbClr val="0070C0"/>
                </a:solidFill>
              </a:rPr>
            </a:br>
            <a:r>
              <a:rPr lang="en-US" sz="2800" dirty="0" smtClean="0">
                <a:solidFill>
                  <a:srgbClr val="0070C0"/>
                </a:solidFill>
              </a:rPr>
              <a:t>Radio </a:t>
            </a:r>
            <a:r>
              <a:rPr lang="en-US" sz="2800" dirty="0">
                <a:solidFill>
                  <a:srgbClr val="0070C0"/>
                </a:solidFill>
              </a:rPr>
              <a:t>Spectrum Management Strategy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Call for comments on the draft Radio Spectrum Management Strategy</a:t>
            </a:r>
          </a:p>
          <a:p>
            <a:pPr marL="630238" marR="117475" lvl="1" indent="-230188" algn="just">
              <a:buChar char="•"/>
              <a:tabLst>
                <a:tab pos="230188" algn="l"/>
              </a:tabLst>
            </a:pPr>
            <a:r>
              <a:rPr lang="en-US" sz="1600" spc="-5" dirty="0" smtClean="0">
                <a:cs typeface="Arial"/>
              </a:rPr>
              <a:t>Publication date:  10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11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ctu.gov.cz/navrh-strategie-spravy-spektra</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18-24/0109</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a:t>
            </a:r>
            <a:r>
              <a:rPr lang="en-US" sz="1600" spc="-5" dirty="0">
                <a:solidFill>
                  <a:schemeClr val="tx1"/>
                </a:solidFill>
                <a:cs typeface="Arial"/>
              </a:rPr>
              <a:t>ET, Thursday, </a:t>
            </a:r>
            <a:r>
              <a:rPr lang="en-US" sz="1600" spc="-5" dirty="0" smtClean="0">
                <a:solidFill>
                  <a:schemeClr val="tx1"/>
                </a:solidFill>
                <a:cs typeface="Arial"/>
              </a:rPr>
              <a:t>7 November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Czech CTU:  </a:t>
            </a:r>
            <a:r>
              <a:rPr lang="en-GB" sz="1400" u="sng" dirty="0">
                <a:hlinkClick r:id="rId4"/>
              </a:rPr>
              <a:t>Call for comments on the draft Radio Spectrum Management Strategy</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4:00pm PT</a:t>
            </a:r>
            <a:r>
              <a:rPr lang="en-US" sz="1600" spc="-5" dirty="0">
                <a:solidFill>
                  <a:schemeClr val="tx1"/>
                </a:solidFill>
                <a:cs typeface="Arial"/>
              </a:rPr>
              <a:t>, </a:t>
            </a:r>
            <a:r>
              <a:rPr lang="en-US" sz="1600" spc="-5" dirty="0" smtClean="0">
                <a:solidFill>
                  <a:schemeClr val="tx1"/>
                </a:solidFill>
                <a:cs typeface="Arial"/>
              </a:rPr>
              <a:t>Monday, 11 </a:t>
            </a:r>
            <a:r>
              <a:rPr lang="en-US" sz="1600" spc="-5" dirty="0">
                <a:solidFill>
                  <a:schemeClr val="tx1"/>
                </a:solidFill>
                <a:cs typeface="Arial"/>
              </a:rPr>
              <a:t>November 2024</a:t>
            </a:r>
          </a:p>
          <a:p>
            <a:pPr marL="1030288" marR="117475" lvl="2" indent="-230188" algn="just">
              <a:spcBef>
                <a:spcPts val="600"/>
              </a:spcBef>
              <a:buFont typeface="Times New Roman" pitchFamily="16" charset="0"/>
              <a:buChar char="•"/>
              <a:tabLst>
                <a:tab pos="230188" algn="l"/>
              </a:tabLst>
            </a:pPr>
            <a:r>
              <a:rPr lang="en-US" sz="1400" dirty="0" smtClean="0"/>
              <a:t>Japan MIC:  </a:t>
            </a:r>
            <a:r>
              <a:rPr lang="en-US" sz="1400" dirty="0">
                <a:hlinkClick r:id="rId5"/>
              </a:rPr>
              <a:t>Call for opinions on the proposed ministerial ordinance to amend part of the Radio Law Enforcement </a:t>
            </a:r>
            <a:r>
              <a:rPr lang="en-US" sz="1400" dirty="0" smtClean="0">
                <a:hlinkClick r:id="rId5"/>
              </a:rPr>
              <a:t>Regulations: Addition </a:t>
            </a:r>
            <a:r>
              <a:rPr lang="en-US" sz="1400" dirty="0">
                <a:hlinkClick r:id="rId5"/>
              </a:rPr>
              <a:t>of systems and bands to the special exemption system for non-technical </a:t>
            </a:r>
            <a:r>
              <a:rPr lang="en-US" sz="1400" dirty="0" smtClean="0">
                <a:hlinkClick r:id="rId5"/>
              </a:rPr>
              <a:t>equipment</a:t>
            </a:r>
            <a:endParaRPr lang="en-US" sz="1400" dirty="0" smtClean="0"/>
          </a:p>
          <a:p>
            <a:pPr marL="1487488" marR="117475" lvl="3" indent="-230188" algn="just">
              <a:spcBef>
                <a:spcPts val="600"/>
              </a:spcBef>
              <a:buFont typeface="Times New Roman" pitchFamily="16" charset="0"/>
              <a:buChar char="•"/>
              <a:tabLst>
                <a:tab pos="230188" algn="l"/>
              </a:tabLst>
            </a:pPr>
            <a:r>
              <a:rPr lang="en-US" sz="1400" dirty="0" smtClean="0"/>
              <a:t>Unofficial translation is </a:t>
            </a:r>
            <a:r>
              <a:rPr lang="en-US" sz="1400" dirty="0" smtClean="0">
                <a:hlinkClick r:id="rId6"/>
              </a:rPr>
              <a:t>available</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Saudi Arabia CST:  </a:t>
            </a:r>
            <a:r>
              <a:rPr lang="en-GB" sz="1400" u="sng" dirty="0">
                <a:hlinkClick r:id="rId7"/>
              </a:rPr>
              <a:t>Light Licensing Regulations Annex for the 6 GHz Frequency Band</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EU </a:t>
            </a:r>
            <a:r>
              <a:rPr lang="en-US" sz="1400" dirty="0"/>
              <a:t>CEPT ECC:  </a:t>
            </a:r>
            <a:r>
              <a:rPr lang="en-GB" sz="1400" u="sng" dirty="0">
                <a:hlinkClick r:id="rId8"/>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9"/>
              </a:rPr>
              <a:t>Consultation </a:t>
            </a:r>
            <a:r>
              <a:rPr lang="en-US" sz="1400" dirty="0">
                <a:hlinkClick r:id="rId9"/>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0"/>
              </a:rPr>
              <a:t>available</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solidFill>
                  <a:schemeClr val="tx1"/>
                </a:solidFill>
                <a:cs typeface="Arial"/>
              </a:rPr>
              <a:t>Czech Republic</a:t>
            </a:r>
          </a:p>
          <a:p>
            <a:pPr marL="1030288" marR="117475" lvl="2" indent="-230188" algn="just">
              <a:buClrTx/>
              <a:buFont typeface="Times New Roman" pitchFamily="16" charset="0"/>
              <a:buChar char="•"/>
              <a:tabLst>
                <a:tab pos="230188" algn="l"/>
              </a:tabLst>
            </a:pPr>
            <a:r>
              <a:rPr lang="en-US" sz="1400" dirty="0"/>
              <a:t>On 24 September 2024, Czech Telecommunications Office (CTU) </a:t>
            </a:r>
            <a:r>
              <a:rPr lang="en-US" sz="1400" dirty="0">
                <a:hlinkClick r:id="rId3"/>
              </a:rPr>
              <a:t>released</a:t>
            </a:r>
            <a:r>
              <a:rPr lang="en-US" sz="1400" dirty="0"/>
              <a:t> a marketing report related to the development of the market for electronic communications service in 2023. </a:t>
            </a:r>
            <a:r>
              <a:rPr lang="en-US" sz="1400" dirty="0" smtClean="0"/>
              <a:t> </a:t>
            </a:r>
            <a:r>
              <a:rPr lang="en-US" sz="1400" dirty="0"/>
              <a:t>Wireless access in available bands (Wi-Fi) continued to be the most used method of internet access at a fixed location in 2023, with a share of 27.2%</a:t>
            </a:r>
            <a:endParaRPr lang="en-US" sz="14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a:t>
            </a:r>
            <a:r>
              <a:rPr lang="en-US" sz="1400" dirty="0" smtClean="0">
                <a:solidFill>
                  <a:schemeClr val="tx1"/>
                </a:solidFill>
              </a:rPr>
              <a:t>November </a:t>
            </a:r>
            <a:r>
              <a:rPr lang="en-US" sz="1400" dirty="0">
                <a:solidFill>
                  <a:schemeClr val="tx1"/>
                </a:solidFill>
              </a:rPr>
              <a:t>2024 Open Commission Meeting is </a:t>
            </a:r>
            <a:r>
              <a:rPr lang="en-US" sz="1400" dirty="0">
                <a:solidFill>
                  <a:srgbClr val="FF0000"/>
                </a:solidFill>
                <a:hlinkClick r:id="rId4"/>
              </a:rPr>
              <a:t>scheduled</a:t>
            </a:r>
            <a:r>
              <a:rPr lang="en-US" sz="1400" dirty="0">
                <a:solidFill>
                  <a:schemeClr val="tx1"/>
                </a:solidFill>
              </a:rPr>
              <a:t> at 10:30am ET on </a:t>
            </a:r>
            <a:r>
              <a:rPr lang="en-US" sz="1400" dirty="0" smtClean="0">
                <a:solidFill>
                  <a:schemeClr val="tx1"/>
                </a:solidFill>
              </a:rPr>
              <a:t>21 November </a:t>
            </a:r>
            <a:r>
              <a:rPr lang="en-US" sz="1400" dirty="0">
                <a:solidFill>
                  <a:schemeClr val="tx1"/>
                </a:solidFill>
              </a:rPr>
              <a:t>2024.</a:t>
            </a:r>
          </a:p>
          <a:p>
            <a:pPr marL="1030288" marR="117475" lvl="2" indent="-230188" algn="just">
              <a:buClrTx/>
              <a:buFont typeface="Times New Roman" pitchFamily="16" charset="0"/>
              <a:buChar char="•"/>
              <a:tabLst>
                <a:tab pos="230188" algn="l"/>
              </a:tabLst>
            </a:pPr>
            <a:r>
              <a:rPr lang="en-US" sz="1400" dirty="0">
                <a:solidFill>
                  <a:schemeClr val="tx1"/>
                </a:solidFill>
              </a:rPr>
              <a:t>On 4 October 2024, FCC issued a </a:t>
            </a:r>
            <a:r>
              <a:rPr lang="en-US" sz="1400" dirty="0">
                <a:solidFill>
                  <a:schemeClr val="tx1"/>
                </a:solidFill>
                <a:hlinkClick r:id="rId5"/>
              </a:rPr>
              <a:t>press release</a:t>
            </a:r>
            <a:r>
              <a:rPr lang="en-US" sz="1400" dirty="0">
                <a:solidFill>
                  <a:schemeClr val="tx1"/>
                </a:solidFill>
              </a:rPr>
              <a:t> that </a:t>
            </a:r>
            <a:r>
              <a:rPr lang="en-US" sz="1400" dirty="0"/>
              <a:t>Chairwoman proposed new rules to expand very low power device operations in additional spectrum in the 6 GHz band alongside other Wi-Fi-enabled devices</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t>Canada</a:t>
            </a:r>
          </a:p>
          <a:p>
            <a:pPr marL="1030288" marR="117475" lvl="2" indent="-230188" algn="just">
              <a:buClrTx/>
              <a:buFont typeface="Times New Roman" pitchFamily="16" charset="0"/>
              <a:buChar char="•"/>
              <a:tabLst>
                <a:tab pos="230188" algn="l"/>
              </a:tabLst>
            </a:pPr>
            <a:r>
              <a:rPr lang="en-US" sz="1400" dirty="0"/>
              <a:t>Following the consultation a few months ago, Canada ISED </a:t>
            </a:r>
            <a:r>
              <a:rPr lang="en-US" sz="1400" dirty="0">
                <a:hlinkClick r:id="rId6"/>
              </a:rPr>
              <a:t>published</a:t>
            </a:r>
            <a:r>
              <a:rPr lang="en-US" sz="1400" dirty="0"/>
              <a:t> its official version of the RSS-248 Issue 3: Radio Local Area Network (RLAN) Devices Operating in the 5925-7125 MHz Band on 11 October 2024.</a:t>
            </a:r>
            <a:endParaRPr lang="en-US" sz="1400" spc="-5" dirty="0">
              <a:solidFill>
                <a:schemeClr val="tx1"/>
              </a:solidFill>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Australia</a:t>
            </a:r>
          </a:p>
          <a:p>
            <a:pPr marL="1030288" marR="117475" lvl="2" indent="-230188" algn="just">
              <a:buClrTx/>
              <a:buFont typeface="Times New Roman" pitchFamily="16" charset="0"/>
              <a:buChar char="•"/>
              <a:tabLst>
                <a:tab pos="230188" algn="l"/>
              </a:tabLst>
            </a:pPr>
            <a:r>
              <a:rPr lang="en-US" sz="1400" dirty="0" smtClean="0">
                <a:solidFill>
                  <a:schemeClr val="tx1"/>
                </a:solidFill>
              </a:rPr>
              <a:t>Following the consultation in May 2024, Australian Communications and Media Authority (ACMA) published the official version of the </a:t>
            </a:r>
            <a:r>
              <a:rPr lang="en-US" sz="1400" dirty="0">
                <a:hlinkClick r:id="rId3"/>
              </a:rPr>
              <a:t>Five-year spectrum outlook 2024–29 and 2024–25 work </a:t>
            </a:r>
            <a:r>
              <a:rPr lang="en-US" sz="1400" dirty="0" smtClean="0">
                <a:hlinkClick r:id="rId3"/>
              </a:rPr>
              <a:t>program</a:t>
            </a:r>
            <a:r>
              <a:rPr lang="en-US" sz="1400" dirty="0" smtClean="0"/>
              <a:t> and </a:t>
            </a:r>
            <a:r>
              <a:rPr lang="en-US" sz="1400" dirty="0" smtClean="0">
                <a:hlinkClick r:id="rId4"/>
              </a:rPr>
              <a:t>its responses to commenters</a:t>
            </a:r>
            <a:r>
              <a:rPr lang="en-US" sz="1400" dirty="0"/>
              <a:t> </a:t>
            </a:r>
            <a:r>
              <a:rPr lang="en-US" sz="1400" dirty="0" smtClean="0"/>
              <a:t>on </a:t>
            </a:r>
            <a:r>
              <a:rPr lang="en-US" sz="1400" smtClean="0"/>
              <a:t>21 October 2024.</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chemeClr val="tx1"/>
                </a:solidFill>
              </a:rPr>
              <a:t>On 15 September 2024, Bangladesh Telecommunication Regulatory Commission (BTRC) issued a </a:t>
            </a:r>
            <a:r>
              <a:rPr lang="en-US" sz="1400" dirty="0">
                <a:solidFill>
                  <a:schemeClr val="tx1"/>
                </a:solidFill>
                <a:hlinkClick r:id="rId5"/>
              </a:rPr>
              <a:t>public notice</a:t>
            </a:r>
            <a:r>
              <a:rPr lang="en-US" sz="1400" dirty="0">
                <a:solidFill>
                  <a:schemeClr val="tx1"/>
                </a:solidFill>
              </a:rPr>
              <a:t> informing all concerned stakeholders that the proposal for the use of the 5925-6425 MHz frequency band for Wi-Fi/</a:t>
            </a:r>
            <a:r>
              <a:rPr lang="en-US" sz="1400" dirty="0" err="1">
                <a:solidFill>
                  <a:schemeClr val="tx1"/>
                </a:solidFill>
              </a:rPr>
              <a:t>IoT</a:t>
            </a:r>
            <a:r>
              <a:rPr lang="en-US" sz="14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2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083335544"/>
              </p:ext>
            </p:extLst>
          </p:nvPr>
        </p:nvGraphicFramePr>
        <p:xfrm>
          <a:off x="914400" y="1705690"/>
          <a:ext cx="10287000" cy="12903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7 November </a:t>
                      </a:r>
                      <a:r>
                        <a:rPr lang="en-US" sz="1500" baseline="0" dirty="0" smtClean="0"/>
                        <a:t>2024</a:t>
                      </a:r>
                      <a:r>
                        <a:rPr lang="en-US" sz="1500" baseline="0" dirty="0"/>
                        <a:t>, 3:00pm ET to 3:55pm ET</a:t>
                      </a:r>
                      <a:endParaRPr lang="en-US" sz="1500" dirty="0"/>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November</a:t>
                      </a:r>
                      <a:r>
                        <a:rPr lang="en-US" sz="1500" baseline="0" dirty="0" smtClean="0"/>
                        <a:t> 2024 plenary meeting</a:t>
                      </a:r>
                      <a:endParaRPr lang="en-US" sz="1500" dirty="0"/>
                    </a:p>
                  </a:txBody>
                  <a:tcPr/>
                </a:tc>
                <a:tc>
                  <a:txBody>
                    <a:bodyPr/>
                    <a:lstStyle/>
                    <a:p>
                      <a:r>
                        <a:rPr lang="en-US" sz="1500" dirty="0" smtClean="0"/>
                        <a:t>Opening meeting:  Monday,</a:t>
                      </a:r>
                      <a:r>
                        <a:rPr lang="en-US" sz="1500" baseline="0" dirty="0" smtClean="0"/>
                        <a:t> 11 November 2024, 4:00pm PT to 6:00pm PT</a:t>
                      </a:r>
                    </a:p>
                    <a:p>
                      <a:r>
                        <a:rPr lang="en-US" sz="1500" baseline="0" dirty="0" smtClean="0"/>
                        <a:t>Closing meeting:  Tuesday, 12 November 2024, 10:30am PT to 12:30pm PT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txBox="1">
            <a:spLocks/>
          </p:cNvSpPr>
          <p:nvPr/>
        </p:nvSpPr>
        <p:spPr bwMode="auto">
          <a:xfrm>
            <a:off x="914401" y="1524000"/>
            <a:ext cx="55837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324600" y="1550070"/>
            <a:ext cx="55837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29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11 December 2024.</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r>
              <a:rPr lang="en-US" sz="1600" spc="-5" dirty="0" smtClean="0">
                <a:latin typeface="+mj-lt"/>
                <a:cs typeface="Arial"/>
              </a:rPr>
              <a:t>3:55pm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t>
            </a:r>
            <a:r>
              <a:rPr lang="en-US" sz="1800" i="1" dirty="0" smtClean="0">
                <a:solidFill>
                  <a:srgbClr val="00B050"/>
                </a:solidFill>
              </a:rPr>
              <a:t>Czech CTU’s consultation on spectrum management strategy</a:t>
            </a:r>
            <a:endParaRPr lang="en-US" sz="1800" i="1" spc="-5" dirty="0" smtClean="0">
              <a:solidFill>
                <a:srgbClr val="00B050"/>
              </a:solidFill>
              <a:cs typeface="Arial"/>
            </a:endParaRP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77074</TotalTime>
  <Words>1738</Words>
  <Application>Microsoft Office PowerPoint</Application>
  <PresentationFormat>Widescreen</PresentationFormat>
  <Paragraphs>357</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Czech CTU’s consultation on  Radio Spectrum Management Strategy</vt:lpstr>
      <vt:lpstr>Status of ongoing consultations</vt:lpstr>
      <vt:lpstr>General discussion items (1)</vt:lpstr>
      <vt:lpstr>General discussion items (2)</vt:lpstr>
      <vt:lpstr>Meeting schedule next 2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18-24/0108r2</dc:title>
  <dc:creator>Edward Au</dc:creator>
  <cp:keywords>31 October 2024</cp:keywords>
  <cp:lastModifiedBy>Edward Au</cp:lastModifiedBy>
  <cp:revision>6307</cp:revision>
  <cp:lastPrinted>1601-01-01T00:00:00Z</cp:lastPrinted>
  <dcterms:created xsi:type="dcterms:W3CDTF">2016-03-03T14:54:45Z</dcterms:created>
  <dcterms:modified xsi:type="dcterms:W3CDTF">2024-10-31T19:55:59Z</dcterms:modified>
  <cp:category>IEEE 802.18 RR-TAG agenda</cp:category>
</cp:coreProperties>
</file>