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877" r:id="rId12"/>
    <p:sldId id="937" r:id="rId13"/>
    <p:sldId id="882" r:id="rId14"/>
    <p:sldId id="930"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10/27/2024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70466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October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802.18-24/0107r0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107-00-0000-rr-tag-minutes-24-octo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hyperlink" Target="https://cept.org/files/9522/Draft%20ECC%20Report%20364.docx"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regulations.citc.gov.sa/en/Pages/PublishedPublicConsultations.aspx#/PublishedPublicConsulationDetails/62"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4" TargetMode="External"/><Relationship Id="rId11" Type="http://schemas.openxmlformats.org/officeDocument/2006/relationships/image" Target="../media/image1.png"/><Relationship Id="rId5" Type="http://schemas.openxmlformats.org/officeDocument/2006/relationships/hyperlink" Target="https://www.soumu.go.jp/menu_news/s-news/01kiban12_02000163.html" TargetMode="External"/><Relationship Id="rId10" Type="http://schemas.openxmlformats.org/officeDocument/2006/relationships/hyperlink" Target="https://mentor.ieee.org/802.18/documents?is_dcn=106&amp;is_group=0000&amp;is_year=2024" TargetMode="External"/><Relationship Id="rId4" Type="http://schemas.openxmlformats.org/officeDocument/2006/relationships/hyperlink" Target="https://ctu.gov.cz/navrh-strategie-spravy-spektra" TargetMode="External"/><Relationship Id="rId9" Type="http://schemas.openxmlformats.org/officeDocument/2006/relationships/hyperlink" Target="https://mic.gov.vn/van-ban-phap-luat/du-thao/2210.htm"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ctu.gov.cz/navrh-strategie-spravy-spektra"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09&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tu.gov.cz/en/press-release:-internet-still-mainly-wi-fi-almost-half-accesses-already-have-speeds-over-100-mbits" TargetMode="Externa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ised-isde.canada.ca/site/spectrum-management-telecommunications/en/devices-and-equipment/radio-equipment-standards/radio-standards-specifications-rss/rss-248-radio-local-area-network-rlan-devices-operating-5925-7125-mhz-band" TargetMode="External"/><Relationship Id="rId5" Type="http://schemas.openxmlformats.org/officeDocument/2006/relationships/hyperlink" Target="https://www.fcc.gov/document/chairwoman-proposes-expanding-6-ghz-band-operations-vlp-devices" TargetMode="External"/><Relationship Id="rId4" Type="http://schemas.openxmlformats.org/officeDocument/2006/relationships/hyperlink" Target="https://www.fcc.gov/november-2024-open-commission-meeting"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acma.gov.au/sites/default/files/2024-10/FYSO%202024-29.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btrc.gov.bd/site/notices/939916e8-a89a-4e3b-aa75-35a0a2172f59/%E0%A7%AB%E0%A7%AF%E0%A7%A8%E0%A7%AB-%E0%A7%AC%E0%A7%AA%E0%A7%A8%E0%A7%AB-%E0%A6%AE%E0%A7%87%E0%A6%97%E0%A6%BE%E0%A6%B9%E0%A6%BE%E0%A6%B0%E0%A7%8D%E0%A6%9C-%E0%A6%A4%E0%A6%B0%E0%A6%99%E0%A7%8D%E0%A6%97-%E0%A6%AC%E0%A7%8D%E0%A6%AF%E0%A6%BE%E0%A6%A8%E0%A7%8D%E0%A6%A1-Shared-%E0%A6%AD%E0%A6%BF%E0%A6%A4%E0%A7%8D%E0%A6%A4%E0%A6%BF%E0%A6%A4%E0%A7%87-%E0%A6%AC%E0%A7%8D%E0%A6%AF%E0%A6%AC%E0%A6%B9%E0%A6%BE%E0%A6%B0-%E0%A6%B8%E0%A6%82%E0%A6%95%E0%A7%8D%E0%A6%B0%E0%A6%BE%E0%A6%A8%E0%A7%8D%E0%A6%A4-%E0%A6%B8%E0%A6%BE%E0%A6%B0%E0%A7%8D%E0%A6%95%E0%A7%81%E0%A6%B2%E0%A6%BE%E0%A6%B0-%E0%A6%AA%E0%A7%8D%E0%A6%B0%E0%A6%9A%E0%A6%BE%E0%A6%B0-" TargetMode="External"/><Relationship Id="rId4" Type="http://schemas.openxmlformats.org/officeDocument/2006/relationships/hyperlink" Target="https://www.acma.gov.au/sites/default/files/2024-10/Response%20to%20submissions_draft%20FYSO%2024-29.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www.hyatt.com/en-US/group-booking/YVRRV/G-IE21" TargetMode="External"/><Relationship Id="rId4" Type="http://schemas.openxmlformats.org/officeDocument/2006/relationships/hyperlink" Target="https://cvent.me/eDZgoD"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9-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October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31 October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Discussion: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24 October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18-24/0107r0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p>
          <a:p>
            <a:pPr marL="630238" marR="117475" lvl="1" indent="-230188" algn="just">
              <a:buChar char="•"/>
              <a:tabLst>
                <a:tab pos="230188" algn="l"/>
              </a:tabLst>
            </a:pPr>
            <a:r>
              <a:rPr lang="en-US" sz="1600" spc="-5" dirty="0" smtClean="0">
                <a:cs typeface="Arial"/>
              </a:rPr>
              <a:t>Discussion:</a:t>
            </a:r>
          </a:p>
          <a:p>
            <a:pPr marL="630238" marR="117475" lvl="1" indent="-230188" algn="just">
              <a:buFont typeface="Times New Roman" pitchFamily="16" charset="0"/>
              <a:buChar char="•"/>
              <a:tabLst>
                <a:tab pos="230188" algn="l"/>
              </a:tabLst>
            </a:pPr>
            <a:r>
              <a:rPr lang="en-US" sz="1600" spc="-5" dirty="0" smtClean="0">
                <a:cs typeface="Arial"/>
              </a:rPr>
              <a:t>Vote:</a:t>
            </a: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a:t>
            </a:r>
            <a:r>
              <a:rPr lang="en-US" sz="1600" spc="-5" dirty="0">
                <a:solidFill>
                  <a:schemeClr val="tx1"/>
                </a:solidFill>
                <a:cs typeface="Arial"/>
              </a:rPr>
              <a:t>ET, Thursday, </a:t>
            </a:r>
            <a:r>
              <a:rPr lang="en-US" sz="1600" spc="-5" dirty="0" smtClean="0">
                <a:solidFill>
                  <a:schemeClr val="tx1"/>
                </a:solidFill>
                <a:cs typeface="Arial"/>
              </a:rPr>
              <a:t>7 November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Czech CTU:  </a:t>
            </a:r>
            <a:r>
              <a:rPr lang="en-GB" sz="1400" u="sng" dirty="0">
                <a:hlinkClick r:id="rId4"/>
              </a:rPr>
              <a:t>Call for comments on the draft Radio Spectrum Management Strategy</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4:00pm PT</a:t>
            </a:r>
            <a:r>
              <a:rPr lang="en-US" sz="1600" spc="-5" dirty="0">
                <a:solidFill>
                  <a:schemeClr val="tx1"/>
                </a:solidFill>
                <a:cs typeface="Arial"/>
              </a:rPr>
              <a:t>, </a:t>
            </a:r>
            <a:r>
              <a:rPr lang="en-US" sz="1600" spc="-5" dirty="0" smtClean="0">
                <a:solidFill>
                  <a:schemeClr val="tx1"/>
                </a:solidFill>
                <a:cs typeface="Arial"/>
              </a:rPr>
              <a:t>Monday, 11 </a:t>
            </a:r>
            <a:r>
              <a:rPr lang="en-US" sz="1600" spc="-5" dirty="0">
                <a:solidFill>
                  <a:schemeClr val="tx1"/>
                </a:solidFill>
                <a:cs typeface="Arial"/>
              </a:rPr>
              <a:t>November 2024</a:t>
            </a:r>
          </a:p>
          <a:p>
            <a:pPr marL="1030288" marR="117475" lvl="2" indent="-230188" algn="just">
              <a:spcBef>
                <a:spcPts val="600"/>
              </a:spcBef>
              <a:buFont typeface="Times New Roman" pitchFamily="16" charset="0"/>
              <a:buChar char="•"/>
              <a:tabLst>
                <a:tab pos="230188" algn="l"/>
              </a:tabLst>
            </a:pPr>
            <a:r>
              <a:rPr lang="en-US" sz="1400" dirty="0" smtClean="0"/>
              <a:t>Japan MIC:  </a:t>
            </a:r>
            <a:r>
              <a:rPr lang="en-US" sz="1400" dirty="0">
                <a:hlinkClick r:id="rId5"/>
              </a:rPr>
              <a:t>Call for opinions on the proposed ministerial ordinance to amend part of the Radio Law Enforcement </a:t>
            </a:r>
            <a:r>
              <a:rPr lang="en-US" sz="1400" dirty="0" smtClean="0">
                <a:hlinkClick r:id="rId5"/>
              </a:rPr>
              <a:t>Regulations: Addition </a:t>
            </a:r>
            <a:r>
              <a:rPr lang="en-US" sz="1400" dirty="0">
                <a:hlinkClick r:id="rId5"/>
              </a:rPr>
              <a:t>of systems and bands to the special exemption system for non-technical </a:t>
            </a:r>
            <a:r>
              <a:rPr lang="en-US" sz="1400" dirty="0" smtClean="0">
                <a:hlinkClick r:id="rId5"/>
              </a:rPr>
              <a:t>equipment</a:t>
            </a:r>
            <a:endParaRPr lang="en-US" sz="1400" dirty="0" smtClean="0"/>
          </a:p>
          <a:p>
            <a:pPr marL="1487488" marR="117475" lvl="3" indent="-230188" algn="just">
              <a:spcBef>
                <a:spcPts val="600"/>
              </a:spcBef>
              <a:buFont typeface="Times New Roman" pitchFamily="16" charset="0"/>
              <a:buChar char="•"/>
              <a:tabLst>
                <a:tab pos="230188" algn="l"/>
              </a:tabLst>
            </a:pPr>
            <a:r>
              <a:rPr lang="en-US" sz="1400" dirty="0" smtClean="0"/>
              <a:t>Unofficial translation is </a:t>
            </a:r>
            <a:r>
              <a:rPr lang="en-US" sz="1400" dirty="0" smtClean="0">
                <a:hlinkClick r:id="rId6"/>
              </a:rPr>
              <a:t>available</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Saudi Arabia CST:  </a:t>
            </a:r>
            <a:r>
              <a:rPr lang="en-GB" sz="1400" u="sng" dirty="0">
                <a:hlinkClick r:id="rId7"/>
              </a:rPr>
              <a:t>Light Licensing Regulations Annex for the 6 GHz Frequency Band</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EU </a:t>
            </a:r>
            <a:r>
              <a:rPr lang="en-US" sz="1400" dirty="0"/>
              <a:t>CEPT ECC:  </a:t>
            </a:r>
            <a:r>
              <a:rPr lang="en-GB" sz="1400" u="sng" dirty="0">
                <a:hlinkClick r:id="rId8"/>
              </a:rPr>
              <a:t>Draft ECC Report 364</a:t>
            </a:r>
            <a:r>
              <a:rPr lang="en-GB" sz="1400" u="sng" dirty="0"/>
              <a:t>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a:t>
            </a:r>
            <a:r>
              <a:rPr lang="en-US" sz="1600" spc="-5" dirty="0" smtClean="0">
                <a:solidFill>
                  <a:schemeClr val="tx1"/>
                </a:solidFill>
                <a:cs typeface="Arial"/>
              </a:rPr>
              <a:t>5 December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Vietnam MIC:  </a:t>
            </a:r>
            <a:r>
              <a:rPr lang="en-US" sz="1400" dirty="0" smtClean="0">
                <a:hlinkClick r:id="rId9"/>
              </a:rPr>
              <a:t>Consultation </a:t>
            </a:r>
            <a:r>
              <a:rPr lang="en-US" sz="1400" dirty="0">
                <a:hlinkClick r:id="rId9"/>
              </a:rPr>
              <a:t>re lower 6 GHz band for Wi-Fi</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10"/>
              </a:rPr>
              <a:t>available</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1"/>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Czech CTU’s consultation on frequency reorganization plan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Call for comments on the draft Radio Spectrum Management Strategy</a:t>
            </a:r>
          </a:p>
          <a:p>
            <a:pPr marL="630238" marR="117475" lvl="1" indent="-230188" algn="just">
              <a:buChar char="•"/>
              <a:tabLst>
                <a:tab pos="230188" algn="l"/>
              </a:tabLst>
            </a:pPr>
            <a:r>
              <a:rPr lang="en-US" sz="1600" spc="-5" dirty="0" smtClean="0">
                <a:cs typeface="Arial"/>
              </a:rPr>
              <a:t>Publication date:  10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11 November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ctu.gov.cz/navrh-strategie-spravy-spektra</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18-24/0109</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1230092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spc="-5" dirty="0" smtClean="0">
                <a:solidFill>
                  <a:schemeClr val="tx1"/>
                </a:solidFill>
                <a:cs typeface="Arial"/>
              </a:rPr>
              <a:t>Czech Republic</a:t>
            </a:r>
          </a:p>
          <a:p>
            <a:pPr marL="1030288" marR="117475" lvl="2" indent="-230188" algn="just">
              <a:buClrTx/>
              <a:buFont typeface="Times New Roman" pitchFamily="16" charset="0"/>
              <a:buChar char="•"/>
              <a:tabLst>
                <a:tab pos="230188" algn="l"/>
              </a:tabLst>
            </a:pPr>
            <a:r>
              <a:rPr lang="en-US" sz="1400" dirty="0"/>
              <a:t>On 24 September 2024, Czech Telecommunications Office (CTU) </a:t>
            </a:r>
            <a:r>
              <a:rPr lang="en-US" sz="1400" dirty="0">
                <a:hlinkClick r:id="rId3"/>
              </a:rPr>
              <a:t>released</a:t>
            </a:r>
            <a:r>
              <a:rPr lang="en-US" sz="1400" dirty="0"/>
              <a:t> a marketing report related to the development of the market for electronic communications service in 2023. </a:t>
            </a:r>
            <a:r>
              <a:rPr lang="en-US" sz="1400" dirty="0" smtClean="0"/>
              <a:t> </a:t>
            </a:r>
            <a:r>
              <a:rPr lang="en-US" sz="1400" dirty="0"/>
              <a:t>Wireless access in available bands (Wi-Fi) continued to be the most used method of internet access at a fixed location in 2023, with a share of 27.2%</a:t>
            </a:r>
            <a:endParaRPr lang="en-US" sz="1400" spc="-5" dirty="0">
              <a:solidFill>
                <a:schemeClr val="tx1"/>
              </a:solidFill>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The </a:t>
            </a:r>
            <a:r>
              <a:rPr lang="en-US" sz="1400" dirty="0" smtClean="0">
                <a:solidFill>
                  <a:schemeClr val="tx1"/>
                </a:solidFill>
              </a:rPr>
              <a:t>November </a:t>
            </a:r>
            <a:r>
              <a:rPr lang="en-US" sz="1400" dirty="0">
                <a:solidFill>
                  <a:schemeClr val="tx1"/>
                </a:solidFill>
              </a:rPr>
              <a:t>2024 Open Commission Meeting is </a:t>
            </a:r>
            <a:r>
              <a:rPr lang="en-US" sz="1400" dirty="0">
                <a:solidFill>
                  <a:srgbClr val="FF0000"/>
                </a:solidFill>
                <a:hlinkClick r:id="rId4"/>
              </a:rPr>
              <a:t>scheduled</a:t>
            </a:r>
            <a:r>
              <a:rPr lang="en-US" sz="1400" dirty="0">
                <a:solidFill>
                  <a:schemeClr val="tx1"/>
                </a:solidFill>
              </a:rPr>
              <a:t> at 10:30am ET on </a:t>
            </a:r>
            <a:r>
              <a:rPr lang="en-US" sz="1400" dirty="0" smtClean="0">
                <a:solidFill>
                  <a:schemeClr val="tx1"/>
                </a:solidFill>
              </a:rPr>
              <a:t>21 November </a:t>
            </a:r>
            <a:r>
              <a:rPr lang="en-US" sz="1400" dirty="0">
                <a:solidFill>
                  <a:schemeClr val="tx1"/>
                </a:solidFill>
              </a:rPr>
              <a:t>2024.</a:t>
            </a:r>
          </a:p>
          <a:p>
            <a:pPr marL="1030288" marR="117475" lvl="2" indent="-230188" algn="just">
              <a:buClrTx/>
              <a:buFont typeface="Times New Roman" pitchFamily="16" charset="0"/>
              <a:buChar char="•"/>
              <a:tabLst>
                <a:tab pos="230188" algn="l"/>
              </a:tabLst>
            </a:pPr>
            <a:r>
              <a:rPr lang="en-US" sz="1400" dirty="0">
                <a:solidFill>
                  <a:schemeClr val="tx1"/>
                </a:solidFill>
              </a:rPr>
              <a:t>On 4 October 2024, FCC issued a </a:t>
            </a:r>
            <a:r>
              <a:rPr lang="en-US" sz="1400" dirty="0">
                <a:solidFill>
                  <a:schemeClr val="tx1"/>
                </a:solidFill>
                <a:hlinkClick r:id="rId5"/>
              </a:rPr>
              <a:t>press release</a:t>
            </a:r>
            <a:r>
              <a:rPr lang="en-US" sz="1400" dirty="0">
                <a:solidFill>
                  <a:schemeClr val="tx1"/>
                </a:solidFill>
              </a:rPr>
              <a:t> that </a:t>
            </a:r>
            <a:r>
              <a:rPr lang="en-US" sz="1400" dirty="0"/>
              <a:t>Chairwoman proposed new rules to expand very low power device operations in additional spectrum in the 6 GHz band alongside other Wi-Fi-enabled devices</a:t>
            </a:r>
            <a:endParaRPr lang="en-US" sz="1400" dirty="0">
              <a:solidFill>
                <a:schemeClr val="tx1"/>
              </a:solidFill>
            </a:endParaRPr>
          </a:p>
          <a:p>
            <a:pPr marL="630238" marR="117475" lvl="1" indent="-230188" algn="just">
              <a:buClrTx/>
              <a:buFont typeface="Times New Roman" pitchFamily="16" charset="0"/>
              <a:buChar char="•"/>
              <a:tabLst>
                <a:tab pos="230188" algn="l"/>
              </a:tabLst>
            </a:pPr>
            <a:r>
              <a:rPr lang="en-US" sz="1600" dirty="0"/>
              <a:t>Canada</a:t>
            </a:r>
          </a:p>
          <a:p>
            <a:pPr marL="1030288" marR="117475" lvl="2" indent="-230188" algn="just">
              <a:buClrTx/>
              <a:buFont typeface="Times New Roman" pitchFamily="16" charset="0"/>
              <a:buChar char="•"/>
              <a:tabLst>
                <a:tab pos="230188" algn="l"/>
              </a:tabLst>
            </a:pPr>
            <a:r>
              <a:rPr lang="en-US" sz="1400" dirty="0"/>
              <a:t>Following the consultation a few months ago, Canada ISED </a:t>
            </a:r>
            <a:r>
              <a:rPr lang="en-US" sz="1400" dirty="0">
                <a:hlinkClick r:id="rId6"/>
              </a:rPr>
              <a:t>published</a:t>
            </a:r>
            <a:r>
              <a:rPr lang="en-US" sz="1400" dirty="0"/>
              <a:t> its official version of the RSS-248 Issue 3: Radio Local Area Network (RLAN) Devices Operating in the 5925-7125 MHz Band on 11 October 2024.</a:t>
            </a:r>
            <a:endParaRPr lang="en-US" sz="1400" spc="-5" dirty="0">
              <a:solidFill>
                <a:schemeClr val="tx1"/>
              </a:solidFill>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600" dirty="0" smtClean="0">
                <a:solidFill>
                  <a:schemeClr val="tx1"/>
                </a:solidFill>
              </a:rPr>
              <a:t>Australia</a:t>
            </a:r>
          </a:p>
          <a:p>
            <a:pPr marL="1030288" marR="117475" lvl="2" indent="-230188" algn="just">
              <a:buClrTx/>
              <a:buFont typeface="Times New Roman" pitchFamily="16" charset="0"/>
              <a:buChar char="•"/>
              <a:tabLst>
                <a:tab pos="230188" algn="l"/>
              </a:tabLst>
            </a:pPr>
            <a:r>
              <a:rPr lang="en-US" sz="1400" dirty="0" smtClean="0">
                <a:solidFill>
                  <a:schemeClr val="tx1"/>
                </a:solidFill>
              </a:rPr>
              <a:t>Following the consultation in May 2024, Australian Communications and Media Authority (ACMA) published the official version of the </a:t>
            </a:r>
            <a:r>
              <a:rPr lang="en-US" sz="1400" dirty="0">
                <a:hlinkClick r:id="rId3"/>
              </a:rPr>
              <a:t>Five-year spectrum outlook 2024–29 and 2024–25 work </a:t>
            </a:r>
            <a:r>
              <a:rPr lang="en-US" sz="1400" dirty="0" smtClean="0">
                <a:hlinkClick r:id="rId3"/>
              </a:rPr>
              <a:t>program</a:t>
            </a:r>
            <a:r>
              <a:rPr lang="en-US" sz="1400" dirty="0" smtClean="0"/>
              <a:t> and </a:t>
            </a:r>
            <a:r>
              <a:rPr lang="en-US" sz="1400" dirty="0" smtClean="0">
                <a:hlinkClick r:id="rId4"/>
              </a:rPr>
              <a:t>its responses to commenters</a:t>
            </a:r>
            <a:r>
              <a:rPr lang="en-US" sz="1400" dirty="0"/>
              <a:t> </a:t>
            </a:r>
            <a:r>
              <a:rPr lang="en-US" sz="1400" dirty="0" smtClean="0"/>
              <a:t>on </a:t>
            </a:r>
            <a:r>
              <a:rPr lang="en-US" sz="1400" smtClean="0"/>
              <a:t>21 October 2024.</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dirty="0">
                <a:solidFill>
                  <a:schemeClr val="tx1"/>
                </a:solidFill>
              </a:rPr>
              <a:t>On 15 September 2024, Bangladesh Telecommunication Regulatory Commission (BTRC) issued a </a:t>
            </a:r>
            <a:r>
              <a:rPr lang="en-US" sz="1400" dirty="0">
                <a:solidFill>
                  <a:schemeClr val="tx1"/>
                </a:solidFill>
                <a:hlinkClick r:id="rId5"/>
              </a:rPr>
              <a:t>public notice</a:t>
            </a:r>
            <a:r>
              <a:rPr lang="en-US" sz="1400" dirty="0">
                <a:solidFill>
                  <a:schemeClr val="tx1"/>
                </a:solidFill>
              </a:rPr>
              <a:t> informing all concerned stakeholders that the proposal for the use of the 5925-6425 MHz frequency band for Wi-Fi/</a:t>
            </a:r>
            <a:r>
              <a:rPr lang="en-US" sz="1400" dirty="0" err="1">
                <a:solidFill>
                  <a:schemeClr val="tx1"/>
                </a:solidFill>
              </a:rPr>
              <a:t>IoT</a:t>
            </a:r>
            <a:r>
              <a:rPr lang="en-US" sz="1400" dirty="0">
                <a:solidFill>
                  <a:schemeClr val="tx1"/>
                </a:solidFill>
              </a:rPr>
              <a:t>/Wireless LAN services by mobile networks under shared spectrum usage, in line with national spectrum policy, has been approved by the Commission.  If the spectrum is available in the mentioned band, mobile operators may use the shared spectrum. However, if additional spectrum is required, approval from the Commission must be obtained before use.</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2 weeks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083335544"/>
              </p:ext>
            </p:extLst>
          </p:nvPr>
        </p:nvGraphicFramePr>
        <p:xfrm>
          <a:off x="914400" y="1705690"/>
          <a:ext cx="10287000" cy="129032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7 November </a:t>
                      </a:r>
                      <a:r>
                        <a:rPr lang="en-US" sz="1500" baseline="0" dirty="0" smtClean="0"/>
                        <a:t>2024</a:t>
                      </a:r>
                      <a:r>
                        <a:rPr lang="en-US" sz="1500" baseline="0" dirty="0"/>
                        <a:t>, 3:00pm ET to 3:55pm ET</a:t>
                      </a:r>
                      <a:endParaRPr lang="en-US" sz="1500" dirty="0"/>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November</a:t>
                      </a:r>
                      <a:r>
                        <a:rPr lang="en-US" sz="1500" baseline="0" dirty="0" smtClean="0"/>
                        <a:t> 2024 plenary meeting</a:t>
                      </a:r>
                      <a:endParaRPr lang="en-US" sz="1500" dirty="0"/>
                    </a:p>
                  </a:txBody>
                  <a:tcPr/>
                </a:tc>
                <a:tc>
                  <a:txBody>
                    <a:bodyPr/>
                    <a:lstStyle/>
                    <a:p>
                      <a:r>
                        <a:rPr lang="en-US" sz="1500" dirty="0" smtClean="0"/>
                        <a:t>Opening meeting:  Monday,</a:t>
                      </a:r>
                      <a:r>
                        <a:rPr lang="en-US" sz="1500" baseline="0" dirty="0" smtClean="0"/>
                        <a:t> 11 November 2024, 4:00pm PT to 6:00pm PT</a:t>
                      </a:r>
                    </a:p>
                    <a:p>
                      <a:r>
                        <a:rPr lang="en-US" sz="1500" baseline="0" dirty="0" smtClean="0"/>
                        <a:t>Closing meeting:  Tuesday, 12 November 2024, 10:30am PT to 12:30pm PT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1" name="Content Placeholder 2"/>
          <p:cNvSpPr txBox="1">
            <a:spLocks/>
          </p:cNvSpPr>
          <p:nvPr/>
        </p:nvSpPr>
        <p:spPr bwMode="auto">
          <a:xfrm>
            <a:off x="914401" y="1524000"/>
            <a:ext cx="1107330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strike="sngStrike"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a:t>
            </a:r>
            <a:r>
              <a:rPr lang="en-US" sz="1400" kern="0" dirty="0" smtClean="0">
                <a:solidFill>
                  <a:srgbClr val="FF0000"/>
                </a:solidFill>
                <a:latin typeface="Times New Roman" panose="02020603050405020304" pitchFamily="18" charset="0"/>
                <a:ea typeface="Times New Roman" panose="02020603050405020304" pitchFamily="18" charset="0"/>
              </a:rPr>
              <a:t>1 November 2024</a:t>
            </a:r>
            <a:endParaRPr lang="en-US" sz="1400" kern="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TBD</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September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63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t>
            </a:r>
            <a:r>
              <a:rPr lang="en-US" sz="1800" i="1" dirty="0" smtClean="0">
                <a:solidFill>
                  <a:srgbClr val="00B050"/>
                </a:solidFill>
              </a:rPr>
              <a:t>Czech CTU’s consultation on spectrum </a:t>
            </a:r>
            <a:r>
              <a:rPr lang="en-US" sz="1800" i="1" smtClean="0">
                <a:solidFill>
                  <a:srgbClr val="00B050"/>
                </a:solidFill>
              </a:rPr>
              <a:t>management strategy</a:t>
            </a:r>
            <a:endParaRPr lang="en-US" sz="1800" i="1" spc="-5" dirty="0" smtClean="0">
              <a:solidFill>
                <a:srgbClr val="00B050"/>
              </a:solidFill>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77015</TotalTime>
  <Words>1643</Words>
  <Application>Microsoft Office PowerPoint</Application>
  <PresentationFormat>Widescreen</PresentationFormat>
  <Paragraphs>341</Paragraphs>
  <Slides>18</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Czech CTU’s consultation on frequency reorganization plan</vt:lpstr>
      <vt:lpstr>General discussion items (1)</vt:lpstr>
      <vt:lpstr>General discussion items (2)</vt:lpstr>
      <vt:lpstr>Meeting schedule next 2 weeks</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18-24/0107r0</dc:title>
  <dc:creator>Edward Au</dc:creator>
  <cp:keywords>31 October 2024</cp:keywords>
  <cp:lastModifiedBy>Edward Au</cp:lastModifiedBy>
  <cp:revision>6298</cp:revision>
  <cp:lastPrinted>1601-01-01T00:00:00Z</cp:lastPrinted>
  <dcterms:created xsi:type="dcterms:W3CDTF">2016-03-03T14:54:45Z</dcterms:created>
  <dcterms:modified xsi:type="dcterms:W3CDTF">2024-10-27T18:03:11Z</dcterms:modified>
  <cp:category>IEEE 802.18 RR-TAG agenda</cp:category>
</cp:coreProperties>
</file>