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0"/>
  </p:notesMasterIdLst>
  <p:handoutMasterIdLst>
    <p:handoutMasterId r:id="rId21"/>
  </p:handoutMasterIdLst>
  <p:sldIdLst>
    <p:sldId id="256" r:id="rId2"/>
    <p:sldId id="876" r:id="rId3"/>
    <p:sldId id="857" r:id="rId4"/>
    <p:sldId id="908" r:id="rId5"/>
    <p:sldId id="604" r:id="rId6"/>
    <p:sldId id="624" r:id="rId7"/>
    <p:sldId id="605" r:id="rId8"/>
    <p:sldId id="843" r:id="rId9"/>
    <p:sldId id="866" r:id="rId10"/>
    <p:sldId id="845" r:id="rId11"/>
    <p:sldId id="877" r:id="rId12"/>
    <p:sldId id="936" r:id="rId13"/>
    <p:sldId id="882" r:id="rId14"/>
    <p:sldId id="930" r:id="rId15"/>
    <p:sldId id="898" r:id="rId16"/>
    <p:sldId id="933" r:id="rId17"/>
    <p:sldId id="856" r:id="rId18"/>
    <p:sldId id="8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618" autoAdjust="0"/>
    <p:restoredTop sz="92624" autoAdjust="0"/>
  </p:normalViewPr>
  <p:slideViewPr>
    <p:cSldViewPr>
      <p:cViewPr varScale="1">
        <p:scale>
          <a:sx n="79" d="100"/>
          <a:sy n="79" d="100"/>
        </p:scale>
        <p:origin x="1114" y="72"/>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1997"/>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10/10/2024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437537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422673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October 2024</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802.18-24/0101r0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4/18-24-0099-00-0000-rr-tag-minutes-3-october-202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7"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cept.org/files/9522/Draft%20ECC%20Report%20364.docx" TargetMode="External"/><Relationship Id="rId5" Type="http://schemas.openxmlformats.org/officeDocument/2006/relationships/hyperlink" Target="https://www.bipt.be/operators/publication/consultation-on-radio-interfaces-related-to-devices-using-the-ultra-wideband-technology-uwb" TargetMode="External"/><Relationship Id="rId4" Type="http://schemas.openxmlformats.org/officeDocument/2006/relationships/hyperlink" Target="https://www.soumu.go.jp/menu_news/s-news/01kiban09_0200052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soumu.go.jp/menu_news/s-news/01kiban09_02000526.html"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100&amp;is_group=0000&amp;is_year=2024"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ctu.gov.cz/en/press-release:-internet-still-mainly-wi-fi-almost-half-accesses-already-have-speeds-over-100-mbits"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october-2024-open-commission-meeting"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btrc.gov.bd/site/notices/939916e8-a89a-4e3b-aa75-35a0a2172f59/%E0%A7%AB%E0%A7%AF%E0%A7%A8%E0%A7%AB-%E0%A7%AC%E0%A7%AA%E0%A7%A8%E0%A7%AB-%E0%A6%AE%E0%A7%87%E0%A6%97%E0%A6%BE%E0%A6%B9%E0%A6%BE%E0%A6%B0%E0%A7%8D%E0%A6%9C-%E0%A6%A4%E0%A6%B0%E0%A6%99%E0%A7%8D%E0%A6%97-%E0%A6%AC%E0%A7%8D%E0%A6%AF%E0%A6%BE%E0%A6%A8%E0%A7%8D%E0%A6%A1-Shared-%E0%A6%AD%E0%A6%BF%E0%A6%A4%E0%A7%8D%E0%A6%A4%E0%A6%BF%E0%A6%A4%E0%A7%87-%E0%A6%AC%E0%A7%8D%E0%A6%AF%E0%A6%AC%E0%A6%B9%E0%A6%BE%E0%A6%B0-%E0%A6%B8%E0%A6%82%E0%A6%95%E0%A7%8D%E0%A6%B0%E0%A6%BE%E0%A6%A8%E0%A7%8D%E0%A6%A4-%E0%A6%B8%E0%A6%BE%E0%A6%B0%E0%A7%8D%E0%A6%95%E0%A7%81%E0%A6%B2%E0%A6%BE%E0%A6%B0-%E0%A6%AA%E0%A7%8D%E0%A6%B0%E0%A6%9A%E0%A6%BE%E0%A6%B0-" TargetMode="External"/><Relationship Id="rId4" Type="http://schemas.openxmlformats.org/officeDocument/2006/relationships/hyperlink" Target="https://www.fcc.gov/document/chairwoman-proposes-expanding-6-ghz-band-operations-vlp-devices"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www.hyatt.com/en-US/group-booking/YVRRV/G-IE21" TargetMode="External"/><Relationship Id="rId4" Type="http://schemas.openxmlformats.org/officeDocument/2006/relationships/hyperlink" Target="https://cvent.me/eDZgoD"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09-15.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October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17 </a:t>
            </a:r>
            <a:r>
              <a:rPr lang="en-GB" sz="2000" b="0" dirty="0" smtClean="0"/>
              <a:t>October 2024</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3954111275"/>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 xmlns:a16="http://schemas.microsoft.com/office/drawing/2014/main" val="20000"/>
                    </a:ext>
                  </a:extLst>
                </a:gridCol>
                <a:gridCol w="2209800">
                  <a:extLst>
                    <a:ext uri="{9D8B030D-6E8A-4147-A177-3AD203B41FA5}">
                      <a16:colId xmlns="" xmlns:a16="http://schemas.microsoft.com/office/drawing/2014/main" val="20001"/>
                    </a:ext>
                  </a:extLst>
                </a:gridCol>
                <a:gridCol w="990600">
                  <a:extLst>
                    <a:ext uri="{9D8B030D-6E8A-4147-A177-3AD203B41FA5}">
                      <a16:colId xmlns="" xmlns:a16="http://schemas.microsoft.com/office/drawing/2014/main" val="20002"/>
                    </a:ext>
                  </a:extLst>
                </a:gridCol>
                <a:gridCol w="990600">
                  <a:extLst>
                    <a:ext uri="{9D8B030D-6E8A-4147-A177-3AD203B41FA5}">
                      <a16:colId xmlns="" xmlns:a16="http://schemas.microsoft.com/office/drawing/2014/main" val="20003"/>
                    </a:ext>
                  </a:extLst>
                </a:gridCol>
                <a:gridCol w="2514601">
                  <a:extLst>
                    <a:ext uri="{9D8B030D-6E8A-4147-A177-3AD203B41FA5}">
                      <a16:colId xmlns=""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 xmlns:a16="http://schemas.microsoft.com/office/drawing/2014/main" val="10002"/>
                  </a:ext>
                </a:extLst>
              </a:tr>
              <a:tr h="370840">
                <a:tc>
                  <a:txBody>
                    <a:bodyPr/>
                    <a:lstStyle/>
                    <a:p>
                      <a:r>
                        <a:rPr lang="en-US" sz="1400" dirty="0"/>
                        <a:t>Al </a:t>
                      </a:r>
                      <a:r>
                        <a:rPr lang="en-US" sz="1400" dirty="0" err="1"/>
                        <a:t>Petrick</a:t>
                      </a:r>
                      <a:endParaRPr lang="en-US" sz="1400" dirty="0"/>
                    </a:p>
                  </a:txBody>
                  <a:tcPr/>
                </a:tc>
                <a:tc>
                  <a:txBody>
                    <a:bodyPr/>
                    <a:lstStyle/>
                    <a:p>
                      <a:r>
                        <a:rPr lang="en-US" sz="1400" dirty="0"/>
                        <a:t>Skyworks</a:t>
                      </a:r>
                      <a:r>
                        <a:rPr lang="en-US" sz="1400" baseline="0" dirty="0"/>
                        <a:t> Solutions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 xmlns:a16="http://schemas.microsoft.com/office/drawing/2014/main"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t>
            </a:r>
          </a:p>
          <a:p>
            <a:pPr marL="630238" marR="117475" lvl="1" indent="-230188" algn="just">
              <a:buChar char="•"/>
              <a:tabLst>
                <a:tab pos="230188" algn="l"/>
              </a:tabLst>
            </a:pPr>
            <a:r>
              <a:rPr lang="en-US" sz="1600" spc="-5" dirty="0" smtClean="0">
                <a:latin typeface="+mj-lt"/>
                <a:cs typeface="Arial"/>
              </a:rPr>
              <a:t>Discussion: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a:t>
            </a:r>
            <a:r>
              <a:rPr lang="en-US" sz="1800" spc="-5" dirty="0" smtClean="0">
                <a:latin typeface="+mj-lt"/>
                <a:cs typeface="Arial"/>
              </a:rPr>
              <a:t>3 October 2024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18-24/0099r0</a:t>
            </a:r>
            <a:r>
              <a:rPr lang="en-US" sz="1800" spc="-5" dirty="0" smtClean="0">
                <a:latin typeface="+mj-lt"/>
                <a:cs typeface="Arial"/>
              </a:rPr>
              <a:t>, </a:t>
            </a:r>
            <a:r>
              <a:rPr lang="en-US" sz="1800" spc="-5" dirty="0">
                <a:latin typeface="+mj-lt"/>
                <a:cs typeface="Arial"/>
              </a:rPr>
              <a:t>with editorial privilege for the IEEE 802.18 Chair. </a:t>
            </a:r>
          </a:p>
          <a:p>
            <a:pPr marL="630238" marR="117475" lvl="1" indent="-230188" algn="just">
              <a:buChar char="•"/>
              <a:tabLst>
                <a:tab pos="230188" algn="l"/>
              </a:tabLst>
            </a:pPr>
            <a:r>
              <a:rPr lang="en-US" sz="1600" spc="-5" dirty="0">
                <a:cs typeface="Arial"/>
              </a:rPr>
              <a:t>Moved:</a:t>
            </a:r>
          </a:p>
          <a:p>
            <a:pPr marL="630238" marR="117475" lvl="1" indent="-230188" algn="just">
              <a:buChar char="•"/>
              <a:tabLst>
                <a:tab pos="230188" algn="l"/>
              </a:tabLst>
            </a:pPr>
            <a:r>
              <a:rPr lang="en-US" sz="1600" spc="-5" dirty="0">
                <a:cs typeface="Arial"/>
              </a:rPr>
              <a:t>Seconded:  </a:t>
            </a:r>
          </a:p>
          <a:p>
            <a:pPr marL="630238" marR="117475" lvl="1" indent="-230188" algn="just">
              <a:buChar char="•"/>
              <a:tabLst>
                <a:tab pos="230188" algn="l"/>
              </a:tabLst>
            </a:pPr>
            <a:r>
              <a:rPr lang="en-US" sz="1600" spc="-5" dirty="0">
                <a:cs typeface="Arial"/>
              </a:rPr>
              <a:t>Discussion:  </a:t>
            </a:r>
          </a:p>
          <a:p>
            <a:pPr marL="630238" marR="117475" lvl="1" indent="-230188" algn="just">
              <a:buChar char="•"/>
              <a:tabLst>
                <a:tab pos="230188" algn="l"/>
              </a:tabLst>
            </a:pPr>
            <a:r>
              <a:rPr lang="en-US" sz="1600" spc="-5" dirty="0">
                <a:cs typeface="Arial"/>
              </a:rPr>
              <a:t>Vote:</a:t>
            </a: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3:00pm ET, Thursday, </a:t>
            </a:r>
            <a:r>
              <a:rPr lang="en-US" sz="1600" spc="-5" dirty="0" smtClean="0">
                <a:solidFill>
                  <a:schemeClr val="tx1"/>
                </a:solidFill>
                <a:cs typeface="Arial"/>
              </a:rPr>
              <a:t>24</a:t>
            </a:r>
            <a:r>
              <a:rPr lang="en-US" sz="1600" spc="-5" dirty="0" smtClean="0">
                <a:solidFill>
                  <a:schemeClr val="tx1"/>
                </a:solidFill>
                <a:cs typeface="Arial"/>
              </a:rPr>
              <a:t> </a:t>
            </a:r>
            <a:r>
              <a:rPr lang="en-US" sz="1600" spc="-5" dirty="0" smtClean="0">
                <a:solidFill>
                  <a:schemeClr val="tx1"/>
                </a:solidFill>
                <a:cs typeface="Arial"/>
              </a:rPr>
              <a:t>October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dirty="0" smtClean="0"/>
              <a:t>Japan MIC:  </a:t>
            </a:r>
            <a:r>
              <a:rPr lang="en-GB" sz="1400" u="sng" dirty="0" smtClean="0">
                <a:hlinkClick r:id="rId4"/>
              </a:rPr>
              <a:t>Call </a:t>
            </a:r>
            <a:r>
              <a:rPr lang="en-GB" sz="1400" u="sng" dirty="0">
                <a:hlinkClick r:id="rId4"/>
              </a:rPr>
              <a:t>for opinions on the Frequency Reorganization Action Plan (FY2024 edition</a:t>
            </a:r>
            <a:r>
              <a:rPr lang="en-GB" sz="1400" u="sng" dirty="0" smtClean="0">
                <a:hlinkClick r:id="rId4"/>
              </a:rPr>
              <a:t>)</a:t>
            </a:r>
            <a:endParaRPr lang="en-GB" sz="1400" u="sng" dirty="0" smtClean="0"/>
          </a:p>
          <a:p>
            <a:pPr marL="1030288" marR="117475" lvl="2" indent="-230188" algn="just">
              <a:spcBef>
                <a:spcPts val="600"/>
              </a:spcBef>
              <a:buFont typeface="Times New Roman" pitchFamily="16" charset="0"/>
              <a:buChar char="•"/>
              <a:tabLst>
                <a:tab pos="230188" algn="l"/>
              </a:tabLst>
            </a:pPr>
            <a:r>
              <a:rPr lang="en-GB" sz="1400" dirty="0" smtClean="0"/>
              <a:t>Belgium BIPT:  </a:t>
            </a:r>
            <a:r>
              <a:rPr lang="en-GB" sz="1400" u="sng" dirty="0">
                <a:hlinkClick r:id="rId5"/>
              </a:rPr>
              <a:t>Consultation on radio interfaces related to devices using the ultra wideband technology (UWB)</a:t>
            </a:r>
            <a:endParaRPr lang="en-GB" sz="1400" dirty="0" smtClean="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a:t>
            </a:r>
            <a:r>
              <a:rPr lang="en-US" sz="1600" spc="-5" dirty="0" smtClean="0">
                <a:solidFill>
                  <a:schemeClr val="tx1"/>
                </a:solidFill>
                <a:cs typeface="Arial"/>
              </a:rPr>
              <a:t>7 November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dirty="0" smtClean="0"/>
              <a:t>EU CEPT ECC:  </a:t>
            </a:r>
            <a:r>
              <a:rPr lang="en-GB" sz="1400" u="sng" dirty="0" smtClean="0">
                <a:hlinkClick r:id="rId6"/>
              </a:rPr>
              <a:t>Draft </a:t>
            </a:r>
            <a:r>
              <a:rPr lang="en-GB" sz="1400" u="sng" dirty="0">
                <a:hlinkClick r:id="rId6"/>
              </a:rPr>
              <a:t>ECC Report 364</a:t>
            </a:r>
            <a:r>
              <a:rPr lang="en-GB" sz="1400" u="sng" dirty="0"/>
              <a:t> </a:t>
            </a: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Japan MIC’s consultation on frequency reorganization plan</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Call for </a:t>
            </a:r>
            <a:r>
              <a:rPr lang="en-US" sz="1800" dirty="0"/>
              <a:t>opinions on the Frequency Reorganization Action Plan (FY2024 edition</a:t>
            </a:r>
            <a:r>
              <a:rPr lang="en-US" sz="1800" dirty="0" smtClean="0"/>
              <a:t>)</a:t>
            </a:r>
            <a:endParaRPr lang="en-GB" sz="1800" dirty="0" smtClean="0"/>
          </a:p>
          <a:p>
            <a:pPr marL="630238" marR="117475" lvl="1" indent="-230188" algn="just">
              <a:buChar char="•"/>
              <a:tabLst>
                <a:tab pos="230188" algn="l"/>
              </a:tabLst>
            </a:pPr>
            <a:r>
              <a:rPr lang="en-US" sz="1600" spc="-5" dirty="0" smtClean="0">
                <a:cs typeface="Arial"/>
              </a:rPr>
              <a:t>Publication date:  1 October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30 October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www.soumu.go.jp/menu_news/s-news/01kiban09_02000526.html</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18-24/0100</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Tree>
    <p:extLst>
      <p:ext uri="{BB962C8B-B14F-4D97-AF65-F5344CB8AC3E}">
        <p14:creationId xmlns:p14="http://schemas.microsoft.com/office/powerpoint/2010/main" val="36231460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European </a:t>
            </a:r>
            <a:r>
              <a:rPr lang="en-US" sz="1800" spc="-5" dirty="0" smtClean="0">
                <a:cs typeface="Arial"/>
              </a:rPr>
              <a:t>Commission</a:t>
            </a:r>
          </a:p>
          <a:p>
            <a:pPr marL="630238" marR="117475" lvl="1" indent="-230188" algn="just">
              <a:buClrTx/>
              <a:buFont typeface="Times New Roman" pitchFamily="16" charset="0"/>
              <a:buChar char="•"/>
              <a:tabLst>
                <a:tab pos="230188" algn="l"/>
              </a:tabLst>
            </a:pPr>
            <a:r>
              <a:rPr lang="en-US" sz="1800" spc="-5" dirty="0" smtClean="0">
                <a:cs typeface="Arial"/>
              </a:rPr>
              <a:t>ETSI </a:t>
            </a:r>
            <a:r>
              <a:rPr lang="en-US" sz="1800" spc="-5" dirty="0">
                <a:cs typeface="Arial"/>
              </a:rPr>
              <a:t>BRAN</a:t>
            </a:r>
          </a:p>
          <a:p>
            <a:pPr marL="630238" marR="117475" lvl="1" indent="-230188" algn="just">
              <a:buClrTx/>
              <a:buFont typeface="Times New Roman" pitchFamily="16" charset="0"/>
              <a:buChar char="•"/>
              <a:tabLst>
                <a:tab pos="230188" algn="l"/>
              </a:tabLst>
            </a:pPr>
            <a:r>
              <a:rPr lang="en-US" sz="1800" spc="-5" dirty="0" smtClean="0">
                <a:cs typeface="Arial"/>
              </a:rPr>
              <a:t>CEPT</a:t>
            </a: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p>
          <a:p>
            <a:pPr marL="1030288" marR="117475" lvl="2" indent="-230188" algn="just">
              <a:buClrTx/>
              <a:buFont typeface="Times New Roman" pitchFamily="16" charset="0"/>
              <a:buChar char="•"/>
              <a:tabLst>
                <a:tab pos="230188" algn="l"/>
              </a:tabLst>
            </a:pPr>
            <a:r>
              <a:rPr lang="en-US" sz="1600" dirty="0"/>
              <a:t>On 24 September 2024, Czech Telecommunications Office (CTU) </a:t>
            </a:r>
            <a:r>
              <a:rPr lang="en-US" sz="1600" dirty="0">
                <a:hlinkClick r:id="rId3"/>
              </a:rPr>
              <a:t>released</a:t>
            </a:r>
            <a:r>
              <a:rPr lang="en-US" sz="1600" dirty="0"/>
              <a:t> a marketing report related to the development of the market for electronic communications service in 2023. </a:t>
            </a:r>
            <a:r>
              <a:rPr lang="en-US" sz="1600" dirty="0" smtClean="0"/>
              <a:t> </a:t>
            </a:r>
            <a:r>
              <a:rPr lang="en-US" sz="1600" dirty="0"/>
              <a:t>Wireless access in available bands (Wi-Fi) continued to be the most used method of internet access at a fixed location in 2023, with a share of 27.2%</a:t>
            </a:r>
            <a:endParaRPr lang="en-US" sz="1600" spc="-5" dirty="0">
              <a:solidFill>
                <a:schemeClr val="tx1"/>
              </a:solidFill>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p>
          <a:p>
            <a:pPr marL="1030288" marR="117475" lvl="2" indent="-230188" algn="just">
              <a:buClrTx/>
              <a:buFont typeface="Times New Roman" pitchFamily="16" charset="0"/>
              <a:buChar char="•"/>
              <a:tabLst>
                <a:tab pos="230188" algn="l"/>
              </a:tabLst>
            </a:pPr>
            <a:r>
              <a:rPr lang="en-US" sz="1600" dirty="0">
                <a:solidFill>
                  <a:schemeClr val="tx1"/>
                </a:solidFill>
              </a:rPr>
              <a:t>The October 2024 Open Commission Meeting is </a:t>
            </a:r>
            <a:r>
              <a:rPr lang="en-US" sz="1600" dirty="0">
                <a:solidFill>
                  <a:srgbClr val="FF0000"/>
                </a:solidFill>
                <a:hlinkClick r:id="rId3"/>
              </a:rPr>
              <a:t>scheduled</a:t>
            </a:r>
            <a:r>
              <a:rPr lang="en-US" sz="1600" dirty="0">
                <a:solidFill>
                  <a:schemeClr val="tx1"/>
                </a:solidFill>
              </a:rPr>
              <a:t> at 10:30am ET on 17 October 2024</a:t>
            </a:r>
            <a:r>
              <a:rPr lang="en-US" sz="1600" dirty="0" smtClean="0">
                <a:solidFill>
                  <a:schemeClr val="tx1"/>
                </a:solidFill>
              </a:rPr>
              <a:t>.</a:t>
            </a:r>
          </a:p>
          <a:p>
            <a:pPr marL="1030288" marR="117475" lvl="2" indent="-230188" algn="just">
              <a:buClrTx/>
              <a:buFont typeface="Times New Roman" pitchFamily="16" charset="0"/>
              <a:buChar char="•"/>
              <a:tabLst>
                <a:tab pos="230188" algn="l"/>
              </a:tabLst>
            </a:pPr>
            <a:r>
              <a:rPr lang="en-US" sz="1600" dirty="0" smtClean="0">
                <a:solidFill>
                  <a:schemeClr val="tx1"/>
                </a:solidFill>
              </a:rPr>
              <a:t>On 4 October 2024, FCC issued a </a:t>
            </a:r>
            <a:r>
              <a:rPr lang="en-US" sz="1600" dirty="0">
                <a:solidFill>
                  <a:schemeClr val="tx1"/>
                </a:solidFill>
                <a:hlinkClick r:id="rId4"/>
              </a:rPr>
              <a:t>press release</a:t>
            </a:r>
            <a:r>
              <a:rPr lang="en-US" sz="1600" dirty="0">
                <a:solidFill>
                  <a:schemeClr val="tx1"/>
                </a:solidFill>
              </a:rPr>
              <a:t> </a:t>
            </a:r>
            <a:r>
              <a:rPr lang="en-US" sz="1600" dirty="0" smtClean="0">
                <a:solidFill>
                  <a:schemeClr val="tx1"/>
                </a:solidFill>
              </a:rPr>
              <a:t>that </a:t>
            </a:r>
            <a:r>
              <a:rPr lang="en-US" sz="1600" dirty="0" smtClean="0"/>
              <a:t>Chairwoman proposed </a:t>
            </a:r>
            <a:r>
              <a:rPr lang="en-US" sz="1600" dirty="0"/>
              <a:t>new rules to expand very low power device operations in additional spectrum in the 6 GHz band alongside other Wi-Fi-enabled devices</a:t>
            </a:r>
            <a:endParaRPr lang="en-US" sz="1600" dirty="0" smtClean="0">
              <a:solidFill>
                <a:schemeClr val="tx1"/>
              </a:solidFill>
            </a:endParaRPr>
          </a:p>
          <a:p>
            <a:pPr marL="630238" marR="117475" lvl="1" indent="-230188" algn="just">
              <a:buClrTx/>
              <a:buFont typeface="Times New Roman" pitchFamily="16" charset="0"/>
              <a:buChar char="•"/>
              <a:tabLst>
                <a:tab pos="230188" algn="l"/>
              </a:tabLst>
            </a:pPr>
            <a:r>
              <a:rPr lang="en-US" sz="2000" spc="-5" dirty="0" smtClean="0">
                <a:solidFill>
                  <a:schemeClr val="tx1"/>
                </a:solidFill>
                <a:cs typeface="Arial"/>
              </a:rPr>
              <a:t>Other </a:t>
            </a:r>
            <a:r>
              <a:rPr lang="en-US" sz="2000" spc="-5" dirty="0">
                <a:solidFill>
                  <a:schemeClr val="tx1"/>
                </a:solidFill>
                <a:cs typeface="Arial"/>
              </a:rPr>
              <a:t>countries/regions</a:t>
            </a: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a:t>
            </a:r>
            <a:r>
              <a:rPr lang="en-US" sz="1800" dirty="0" smtClean="0">
                <a:solidFill>
                  <a:schemeClr val="tx1"/>
                </a:solidFill>
              </a:rPr>
              <a:t>countries/regions</a:t>
            </a:r>
          </a:p>
          <a:p>
            <a:pPr marL="1030288" marR="117475" lvl="2" indent="-230188" algn="just">
              <a:buClrTx/>
              <a:buFont typeface="Times New Roman" pitchFamily="16" charset="0"/>
              <a:buChar char="•"/>
              <a:tabLst>
                <a:tab pos="230188" algn="l"/>
              </a:tabLst>
            </a:pPr>
            <a:r>
              <a:rPr lang="en-US" sz="1600" dirty="0" smtClean="0">
                <a:solidFill>
                  <a:schemeClr val="tx1"/>
                </a:solidFill>
              </a:rPr>
              <a:t>On </a:t>
            </a:r>
            <a:r>
              <a:rPr lang="en-US" sz="1600" dirty="0">
                <a:solidFill>
                  <a:schemeClr val="tx1"/>
                </a:solidFill>
              </a:rPr>
              <a:t>15 September 2024, Bangladesh Telecommunication Regulatory Commission (BTRC) </a:t>
            </a:r>
            <a:r>
              <a:rPr lang="en-US" sz="1600" smtClean="0">
                <a:solidFill>
                  <a:schemeClr val="tx1"/>
                </a:solidFill>
              </a:rPr>
              <a:t>issued a </a:t>
            </a:r>
            <a:r>
              <a:rPr lang="en-US" sz="1600" dirty="0" smtClean="0">
                <a:solidFill>
                  <a:schemeClr val="tx1"/>
                </a:solidFill>
                <a:hlinkClick r:id="rId5"/>
              </a:rPr>
              <a:t>public </a:t>
            </a:r>
            <a:r>
              <a:rPr lang="en-US" sz="1600" dirty="0">
                <a:solidFill>
                  <a:schemeClr val="tx1"/>
                </a:solidFill>
                <a:hlinkClick r:id="rId5"/>
              </a:rPr>
              <a:t>notice</a:t>
            </a:r>
            <a:r>
              <a:rPr lang="en-US" sz="1600" dirty="0">
                <a:solidFill>
                  <a:schemeClr val="tx1"/>
                </a:solidFill>
              </a:rPr>
              <a:t> </a:t>
            </a:r>
            <a:r>
              <a:rPr lang="en-US" sz="1600" dirty="0" smtClean="0">
                <a:solidFill>
                  <a:schemeClr val="tx1"/>
                </a:solidFill>
              </a:rPr>
              <a:t>informing </a:t>
            </a:r>
            <a:r>
              <a:rPr lang="en-US" sz="1600" dirty="0">
                <a:solidFill>
                  <a:schemeClr val="tx1"/>
                </a:solidFill>
              </a:rPr>
              <a:t>all concerned stakeholders that the proposal for the use of the 5925-6425 MHz frequency band for Wi-Fi/</a:t>
            </a:r>
            <a:r>
              <a:rPr lang="en-US" sz="1600" dirty="0" err="1">
                <a:solidFill>
                  <a:schemeClr val="tx1"/>
                </a:solidFill>
              </a:rPr>
              <a:t>IoT</a:t>
            </a:r>
            <a:r>
              <a:rPr lang="en-US" sz="1600" dirty="0">
                <a:solidFill>
                  <a:schemeClr val="tx1"/>
                </a:solidFill>
              </a:rPr>
              <a:t>/Wireless LAN services by mobile networks under shared spectrum usage, in line with national spectrum policy, has been approved by the Commission.  If the spectrum is available in the mentioned band, mobile operators may use the shared spectrum. However, if additional spectrum is required, approval from the Commission must be obtained before use</a:t>
            </a:r>
            <a:r>
              <a:rPr lang="en-US" sz="1600" dirty="0" smtClean="0">
                <a:solidFill>
                  <a:schemeClr val="tx1"/>
                </a:solidFill>
              </a:rPr>
              <a:t>.</a:t>
            </a:r>
          </a:p>
          <a:p>
            <a:pPr marL="800100" marR="117475" lvl="2" indent="0" algn="just">
              <a:buClrTx/>
              <a:tabLst>
                <a:tab pos="230188" algn="l"/>
              </a:tabLst>
            </a:pPr>
            <a:endParaRPr lang="en-US" sz="1600" dirty="0">
              <a:solidFill>
                <a:schemeClr val="tx1"/>
              </a:solidFil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91019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next </a:t>
            </a:r>
            <a:r>
              <a:rPr lang="en-US" sz="2800" dirty="0" smtClean="0">
                <a:solidFill>
                  <a:srgbClr val="0070C0"/>
                </a:solidFill>
              </a:rPr>
              <a:t>week</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758339794"/>
              </p:ext>
            </p:extLst>
          </p:nvPr>
        </p:nvGraphicFramePr>
        <p:xfrm>
          <a:off x="914400" y="1705690"/>
          <a:ext cx="10287000" cy="741680"/>
        </p:xfrm>
        <a:graphic>
          <a:graphicData uri="http://schemas.openxmlformats.org/drawingml/2006/table">
            <a:tbl>
              <a:tblPr firstRow="1" bandRow="1">
                <a:tableStyleId>{21E4AEA4-8DFA-4A89-87EB-49C32662AFE0}</a:tableStyleId>
              </a:tblPr>
              <a:tblGrid>
                <a:gridCol w="4572000">
                  <a:extLst>
                    <a:ext uri="{9D8B030D-6E8A-4147-A177-3AD203B41FA5}">
                      <a16:colId xmlns="" xmlns:a16="http://schemas.microsoft.com/office/drawing/2014/main" val="20000"/>
                    </a:ext>
                  </a:extLst>
                </a:gridCol>
                <a:gridCol w="5715000">
                  <a:extLst>
                    <a:ext uri="{9D8B030D-6E8A-4147-A177-3AD203B41FA5}">
                      <a16:colId xmlns=""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a:t>
                      </a:r>
                    </a:p>
                  </a:txBody>
                  <a:tcPr/>
                </a:tc>
                <a:tc>
                  <a:txBody>
                    <a:bodyPr/>
                    <a:lstStyle/>
                    <a:p>
                      <a:r>
                        <a:rPr lang="en-US" sz="1500" dirty="0" smtClean="0"/>
                        <a:t>Thursday, </a:t>
                      </a:r>
                      <a:r>
                        <a:rPr lang="en-US" sz="1500" dirty="0" smtClean="0"/>
                        <a:t>24 </a:t>
                      </a:r>
                      <a:r>
                        <a:rPr lang="en-US" sz="1500" dirty="0" smtClean="0"/>
                        <a:t>October </a:t>
                      </a:r>
                      <a:r>
                        <a:rPr lang="en-US" sz="1500" baseline="0" dirty="0" smtClean="0"/>
                        <a:t>2024</a:t>
                      </a:r>
                      <a:r>
                        <a:rPr lang="en-US" sz="1500" baseline="0" dirty="0"/>
                        <a:t>, 3:00pm ET to 3:55pm ET</a:t>
                      </a:r>
                      <a:endParaRPr lang="en-US" sz="1500" dirty="0"/>
                    </a:p>
                  </a:txBody>
                  <a:tcPr anchor="ct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11" name="Content Placeholder 2"/>
          <p:cNvSpPr txBox="1">
            <a:spLocks/>
          </p:cNvSpPr>
          <p:nvPr/>
        </p:nvSpPr>
        <p:spPr bwMode="auto">
          <a:xfrm>
            <a:off x="914401" y="1524000"/>
            <a:ext cx="11073306"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a:t>
            </a:r>
            <a:r>
              <a:rPr lang="en-US" sz="2000" kern="0" spc="-5" dirty="0" smtClean="0">
                <a:solidFill>
                  <a:schemeClr val="tx1"/>
                </a:solidFill>
                <a:cs typeface="Arial"/>
              </a:rPr>
              <a:t>November plenary</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a:t>
            </a:r>
            <a:r>
              <a:rPr lang="en-US" sz="1400" strike="sngStrike" kern="0" dirty="0" smtClean="0">
                <a:solidFill>
                  <a:schemeClr val="tx1"/>
                </a:solidFill>
                <a:latin typeface="Times New Roman" panose="02020603050405020304" pitchFamily="18" charset="0"/>
                <a:ea typeface="Times New Roman" panose="02020603050405020304" pitchFamily="18" charset="0"/>
              </a:rPr>
              <a:t>20 September 2024</a:t>
            </a:r>
            <a:endParaRPr lang="en-US" sz="1400" strike="sngStrike"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a:t>
            </a:r>
            <a:r>
              <a:rPr lang="en-US" sz="1400" kern="0" dirty="0" smtClean="0">
                <a:solidFill>
                  <a:srgbClr val="FF0000"/>
                </a:solidFill>
                <a:latin typeface="Times New Roman" panose="02020603050405020304" pitchFamily="18" charset="0"/>
                <a:ea typeface="Times New Roman" panose="02020603050405020304" pitchFamily="18" charset="0"/>
              </a:rPr>
              <a:t>1 November 2024</a:t>
            </a:r>
            <a:endParaRPr lang="en-US" sz="1400" kern="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1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23 October 2024</a:t>
            </a:r>
            <a:r>
              <a:rPr lang="en-US" sz="1400" kern="0" dirty="0">
                <a:solidFill>
                  <a:schemeClr val="tx1"/>
                </a:solidFill>
              </a:rPr>
              <a:t>.</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solidFill>
                  <a:schemeClr val="tx1"/>
                </a:solidFill>
                <a:latin typeface="+mj-lt"/>
                <a:cs typeface="Arial"/>
              </a:rPr>
              <a:t>TBD</a:t>
            </a:r>
            <a:endParaRPr lang="en-US" sz="1800" kern="0" spc="-5" dirty="0">
              <a:solidFill>
                <a:schemeClr val="tx1"/>
              </a:solidFill>
              <a:latin typeface="+mj-lt"/>
              <a:cs typeface="Arial"/>
            </a:endParaRP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October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Petrick (Skyworks Solutions)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15 September 2024</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63 </a:t>
            </a:r>
            <a:r>
              <a:rPr lang="en-US" altLang="en-US" sz="1600" dirty="0">
                <a:solidFill>
                  <a:schemeClr val="tx1"/>
                </a:solidFill>
                <a:latin typeface="+mj-lt"/>
                <a:cs typeface="Arial" panose="020B0604020202020204" pitchFamily="34" charset="0"/>
              </a:rPr>
              <a:t>(10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6</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a:t>
            </a:r>
            <a:r>
              <a:rPr lang="en-US" altLang="en-US" sz="1600" dirty="0" smtClean="0">
                <a:solidFill>
                  <a:schemeClr val="tx1"/>
                </a:solidFill>
                <a:latin typeface="+mj-lt"/>
                <a:cs typeface="Arial" panose="020B0604020202020204" pitchFamily="34" charset="0"/>
              </a:rPr>
              <a:t>6</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October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October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2024</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Japan MIC’s consultation on frequency reorganization plan </a:t>
            </a: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76649</TotalTime>
  <Words>1582</Words>
  <Application>Microsoft Office PowerPoint</Application>
  <PresentationFormat>Widescreen</PresentationFormat>
  <Paragraphs>334</Paragraphs>
  <Slides>18</Slides>
  <Notes>15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Status of ongoing consultations</vt:lpstr>
      <vt:lpstr>Japan MIC’s consultation on frequency reorganization plan</vt:lpstr>
      <vt:lpstr>General discussion items (1)</vt:lpstr>
      <vt:lpstr>General discussion items (2)</vt:lpstr>
      <vt:lpstr>Meeting schedule next week</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18-24/0101r0</dc:title>
  <dc:creator>Edward Au</dc:creator>
  <cp:keywords>17 October 2024</cp:keywords>
  <cp:lastModifiedBy>Edward Au</cp:lastModifiedBy>
  <cp:revision>6240</cp:revision>
  <cp:lastPrinted>1601-01-01T00:00:00Z</cp:lastPrinted>
  <dcterms:created xsi:type="dcterms:W3CDTF">2016-03-03T14:54:45Z</dcterms:created>
  <dcterms:modified xsi:type="dcterms:W3CDTF">2024-10-10T09:06:09Z</dcterms:modified>
  <cp:category>IEEE 802.18 RR-TAG agenda</cp:category>
</cp:coreProperties>
</file>