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936" r:id="rId13"/>
    <p:sldId id="882" r:id="rId14"/>
    <p:sldId id="93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99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22673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099-00-0000-rr-tag-minutes-3-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files/9522/Draft%20ECC%20Report%20364.docx" TargetMode="External"/><Relationship Id="rId5" Type="http://schemas.openxmlformats.org/officeDocument/2006/relationships/hyperlink" Target="https://www.bipt.be/operators/publication/consultation-on-radio-interfaces-related-to-devices-using-the-ultra-wideband-technology-uwb" TargetMode="External"/><Relationship Id="rId4" Type="http://schemas.openxmlformats.org/officeDocument/2006/relationships/hyperlink" Target="https://www.soumu.go.jp/menu_news/s-news/01kiban09_0200052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09_02000526.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0&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october-2024-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fcc.gov/document/chairwoman-proposes-expanding-6-ghz-band-operations-vlp-devices"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a:t>
            </a:r>
            <a:r>
              <a:rPr lang="en-GB" sz="2000" b="0" dirty="0" smtClean="0"/>
              <a:t>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 xmlns:a16="http://schemas.microsoft.com/office/drawing/2014/main" val="20000"/>
                    </a:ext>
                  </a:extLst>
                </a:gridCol>
                <a:gridCol w="2209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990600">
                  <a:extLst>
                    <a:ext uri="{9D8B030D-6E8A-4147-A177-3AD203B41FA5}">
                      <a16:colId xmlns="" xmlns:a16="http://schemas.microsoft.com/office/drawing/2014/main" val="20003"/>
                    </a:ext>
                  </a:extLst>
                </a:gridCol>
                <a:gridCol w="2514601">
                  <a:extLst>
                    <a:ext uri="{9D8B030D-6E8A-4147-A177-3AD203B41FA5}">
                      <a16:colId xmlns=""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 xmlns:a16="http://schemas.microsoft.com/office/drawing/2014/main"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3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18-24/0099r0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  </a:t>
            </a:r>
          </a:p>
          <a:p>
            <a:pPr marL="630238" marR="117475" lvl="1" indent="-230188" algn="just">
              <a:buChar char="•"/>
              <a:tabLst>
                <a:tab pos="230188" algn="l"/>
              </a:tabLst>
            </a:pPr>
            <a:r>
              <a:rPr lang="en-US" sz="1600" spc="-5" dirty="0">
                <a:cs typeface="Arial"/>
              </a:rPr>
              <a:t>Discussion:  </a:t>
            </a:r>
          </a:p>
          <a:p>
            <a:pPr marL="630238" marR="117475" lvl="1" indent="-230188" algn="just">
              <a:buChar char="•"/>
              <a:tabLst>
                <a:tab pos="230188" algn="l"/>
              </a:tabLst>
            </a:pPr>
            <a:r>
              <a:rPr lang="en-US" sz="1600" spc="-5" dirty="0">
                <a:cs typeface="Arial"/>
              </a:rPr>
              <a:t>Vote:</a:t>
            </a: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ET, Thursday, </a:t>
            </a:r>
            <a:r>
              <a:rPr lang="en-US" sz="1600" spc="-5" dirty="0" smtClean="0">
                <a:solidFill>
                  <a:schemeClr val="tx1"/>
                </a:solidFill>
                <a:cs typeface="Arial"/>
              </a:rPr>
              <a:t>24</a:t>
            </a:r>
            <a:r>
              <a:rPr lang="en-US" sz="1600" spc="-5" dirty="0" smtClean="0">
                <a:solidFill>
                  <a:schemeClr val="tx1"/>
                </a:solidFill>
                <a:cs typeface="Arial"/>
              </a:rPr>
              <a:t> </a:t>
            </a:r>
            <a:r>
              <a:rPr lang="en-US" sz="1600" spc="-5" dirty="0" smtClean="0">
                <a:solidFill>
                  <a:schemeClr val="tx1"/>
                </a:solidFill>
                <a:cs typeface="Arial"/>
              </a:rPr>
              <a:t>October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Japan MIC:  </a:t>
            </a:r>
            <a:r>
              <a:rPr lang="en-GB" sz="1400" u="sng" dirty="0" smtClean="0">
                <a:hlinkClick r:id="rId4"/>
              </a:rPr>
              <a:t>Call </a:t>
            </a:r>
            <a:r>
              <a:rPr lang="en-GB" sz="1400" u="sng" dirty="0">
                <a:hlinkClick r:id="rId4"/>
              </a:rPr>
              <a:t>for opinions on the Frequency Reorganization Action Plan (FY2024 edition</a:t>
            </a:r>
            <a:r>
              <a:rPr lang="en-GB" sz="1400" u="sng" dirty="0" smtClean="0">
                <a:hlinkClick r:id="rId4"/>
              </a:rPr>
              <a:t>)</a:t>
            </a:r>
            <a:endParaRPr lang="en-GB" sz="1400" u="sng" dirty="0" smtClean="0"/>
          </a:p>
          <a:p>
            <a:pPr marL="1030288" marR="117475" lvl="2" indent="-230188" algn="just">
              <a:spcBef>
                <a:spcPts val="600"/>
              </a:spcBef>
              <a:buFont typeface="Times New Roman" pitchFamily="16" charset="0"/>
              <a:buChar char="•"/>
              <a:tabLst>
                <a:tab pos="230188" algn="l"/>
              </a:tabLst>
            </a:pPr>
            <a:r>
              <a:rPr lang="en-GB" sz="1400" dirty="0" smtClean="0"/>
              <a:t>Belgium BIPT:  </a:t>
            </a:r>
            <a:r>
              <a:rPr lang="en-GB" sz="1400" u="sng" dirty="0">
                <a:hlinkClick r:id="rId5"/>
              </a:rPr>
              <a:t>Consultation on radio interfaces related to devices using the ultra wideband technology (UWB)</a:t>
            </a:r>
            <a:endParaRPr lang="en-GB" sz="1400" dirty="0" smtClean="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EU CEPT ECC:  </a:t>
            </a:r>
            <a:r>
              <a:rPr lang="en-GB" sz="1400" u="sng" dirty="0" smtClean="0">
                <a:hlinkClick r:id="rId6"/>
              </a:rPr>
              <a:t>Draft </a:t>
            </a:r>
            <a:r>
              <a:rPr lang="en-GB" sz="1400" u="sng" dirty="0">
                <a:hlinkClick r:id="rId6"/>
              </a:rPr>
              <a:t>ECC Report 364</a:t>
            </a:r>
            <a:r>
              <a:rPr lang="en-GB" sz="1400" u="sng" dirty="0"/>
              <a:t> </a:t>
            </a: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on frequency reorganization plan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Call for </a:t>
            </a:r>
            <a:r>
              <a:rPr lang="en-US" sz="1800" dirty="0"/>
              <a:t>opinions on the Frequency Reorganization Action Plan (FY2024 edition</a:t>
            </a:r>
            <a:r>
              <a:rPr lang="en-US" sz="1800" dirty="0" smtClean="0"/>
              <a:t>)</a:t>
            </a:r>
            <a:endParaRPr lang="en-GB" sz="1800" dirty="0" smtClean="0"/>
          </a:p>
          <a:p>
            <a:pPr marL="630238" marR="117475" lvl="1" indent="-230188" algn="just">
              <a:buChar char="•"/>
              <a:tabLst>
                <a:tab pos="230188" algn="l"/>
              </a:tabLst>
            </a:pPr>
            <a:r>
              <a:rPr lang="en-US" sz="1600" spc="-5" dirty="0" smtClean="0">
                <a:cs typeface="Arial"/>
              </a:rPr>
              <a:t>Publication date:  1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30 October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www.soumu.go.jp/menu_news/s-news/01kiban09_02000526.html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3623146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630238" marR="117475" lvl="1" indent="-230188" algn="just">
              <a:buClrTx/>
              <a:buFont typeface="Times New Roman" pitchFamily="16" charset="0"/>
              <a:buChar char="•"/>
              <a:tabLst>
                <a:tab pos="230188" algn="l"/>
              </a:tabLst>
            </a:pPr>
            <a:r>
              <a:rPr lang="en-US" sz="1800" spc="-5" dirty="0" smtClean="0">
                <a:cs typeface="Arial"/>
              </a:rPr>
              <a:t>ETSI </a:t>
            </a:r>
            <a:r>
              <a:rPr lang="en-US" sz="1800" spc="-5" dirty="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p>
          <a:p>
            <a:pPr marL="1030288" marR="117475" lvl="2" indent="-230188" algn="just">
              <a:buClrTx/>
              <a:buFont typeface="Times New Roman" pitchFamily="16" charset="0"/>
              <a:buChar char="•"/>
              <a:tabLst>
                <a:tab pos="230188" algn="l"/>
              </a:tabLst>
            </a:pPr>
            <a:r>
              <a:rPr lang="en-US" sz="1600" dirty="0"/>
              <a:t>On 24 September 2024, Czech Telecommunications Office (CTU) </a:t>
            </a:r>
            <a:r>
              <a:rPr lang="en-US" sz="1600" dirty="0">
                <a:hlinkClick r:id="rId3"/>
              </a:rPr>
              <a:t>released</a:t>
            </a:r>
            <a:r>
              <a:rPr lang="en-US" sz="1600" dirty="0"/>
              <a:t> a marketing report related to the development of the market for electronic communications service in 2023. </a:t>
            </a:r>
            <a:r>
              <a:rPr lang="en-US" sz="1600" dirty="0" smtClean="0"/>
              <a:t> </a:t>
            </a:r>
            <a:r>
              <a:rPr lang="en-US" sz="1600" dirty="0"/>
              <a:t>Wireless access in available bands (Wi-Fi) continued to be the most used method of internet access at a fixed location in 2023, with a share of 27.2%</a:t>
            </a:r>
            <a:endParaRPr lang="en-US" sz="16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October 2024 Open Commission Meeting is </a:t>
            </a:r>
            <a:r>
              <a:rPr lang="en-US" sz="1600" dirty="0">
                <a:solidFill>
                  <a:srgbClr val="FF0000"/>
                </a:solidFill>
                <a:hlinkClick r:id="rId3"/>
              </a:rPr>
              <a:t>scheduled</a:t>
            </a:r>
            <a:r>
              <a:rPr lang="en-US" sz="1600" dirty="0">
                <a:solidFill>
                  <a:schemeClr val="tx1"/>
                </a:solidFill>
              </a:rPr>
              <a:t> at 10:30am ET on 17 October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solidFill>
                  <a:schemeClr val="tx1"/>
                </a:solidFill>
              </a:rPr>
              <a:t>On 4 October 2024, FCC issued a </a:t>
            </a:r>
            <a:r>
              <a:rPr lang="en-US" sz="1600" dirty="0">
                <a:solidFill>
                  <a:schemeClr val="tx1"/>
                </a:solidFill>
                <a:hlinkClick r:id="rId4"/>
              </a:rPr>
              <a:t>press release</a:t>
            </a:r>
            <a:r>
              <a:rPr lang="en-US" sz="1600" dirty="0">
                <a:solidFill>
                  <a:schemeClr val="tx1"/>
                </a:solidFill>
              </a:rPr>
              <a:t> </a:t>
            </a:r>
            <a:r>
              <a:rPr lang="en-US" sz="1600" dirty="0" smtClean="0">
                <a:solidFill>
                  <a:schemeClr val="tx1"/>
                </a:solidFill>
              </a:rPr>
              <a:t>that </a:t>
            </a:r>
            <a:r>
              <a:rPr lang="en-US" sz="1600" dirty="0" smtClean="0"/>
              <a:t>Chairwoman proposed </a:t>
            </a:r>
            <a:r>
              <a:rPr lang="en-US" sz="1600" dirty="0"/>
              <a:t>new rules to expand very low power device operations in additional spectrum in the 6 GHz band alongside other Wi-Fi-enabled devices</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2000" spc="-5" dirty="0" smtClean="0">
                <a:solidFill>
                  <a:schemeClr val="tx1"/>
                </a:solidFill>
                <a:cs typeface="Arial"/>
              </a:rPr>
              <a:t>Other </a:t>
            </a:r>
            <a:r>
              <a:rPr lang="en-US" sz="2000" spc="-5" dirty="0">
                <a:solidFill>
                  <a:schemeClr val="tx1"/>
                </a:solidFill>
                <a:cs typeface="Arial"/>
              </a:rPr>
              <a:t>countries/regions</a:t>
            </a: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a:t>
            </a:r>
            <a:r>
              <a:rPr lang="en-US" sz="1600" dirty="0">
                <a:solidFill>
                  <a:schemeClr val="tx1"/>
                </a:solidFill>
              </a:rPr>
              <a:t>15 September 2024, Bangladesh Telecommunication Regulatory Commission (BTRC) </a:t>
            </a:r>
            <a:r>
              <a:rPr lang="en-US" sz="1600" smtClean="0">
                <a:solidFill>
                  <a:schemeClr val="tx1"/>
                </a:solidFill>
              </a:rPr>
              <a:t>issued a </a:t>
            </a:r>
            <a:r>
              <a:rPr lang="en-US" sz="1600" dirty="0" smtClean="0">
                <a:solidFill>
                  <a:schemeClr val="tx1"/>
                </a:solidFill>
                <a:hlinkClick r:id="rId5"/>
              </a:rPr>
              <a:t>public </a:t>
            </a:r>
            <a:r>
              <a:rPr lang="en-US" sz="1600" dirty="0">
                <a:solidFill>
                  <a:schemeClr val="tx1"/>
                </a:solidFill>
                <a:hlinkClick r:id="rId5"/>
              </a:rPr>
              <a:t>notice</a:t>
            </a:r>
            <a:r>
              <a:rPr lang="en-US" sz="1600" dirty="0">
                <a:solidFill>
                  <a:schemeClr val="tx1"/>
                </a:solidFill>
              </a:rPr>
              <a:t> </a:t>
            </a:r>
            <a:r>
              <a:rPr lang="en-US" sz="1600" dirty="0" smtClean="0">
                <a:solidFill>
                  <a:schemeClr val="tx1"/>
                </a:solidFill>
              </a:rPr>
              <a:t>informing </a:t>
            </a:r>
            <a:r>
              <a:rPr lang="en-US" sz="1600" dirty="0">
                <a:solidFill>
                  <a:schemeClr val="tx1"/>
                </a:solidFill>
              </a:rPr>
              <a:t>all concerned stakeholders that the proposal for the use of the 5925-6425 MHz frequency band for Wi-Fi/</a:t>
            </a:r>
            <a:r>
              <a:rPr lang="en-US" sz="1600" dirty="0" err="1">
                <a:solidFill>
                  <a:schemeClr val="tx1"/>
                </a:solidFill>
              </a:rPr>
              <a:t>IoT</a:t>
            </a:r>
            <a:r>
              <a:rPr lang="en-US" sz="16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r>
              <a:rPr lang="en-US" sz="1600" dirty="0" smtClean="0">
                <a:solidFill>
                  <a:schemeClr val="tx1"/>
                </a:solidFill>
              </a:rPr>
              <a:t>.</a:t>
            </a:r>
          </a:p>
          <a:p>
            <a:pPr marL="800100" marR="117475" lvl="2" indent="0" algn="just">
              <a:buClrTx/>
              <a:tabLst>
                <a:tab pos="230188" algn="l"/>
              </a:tabLst>
            </a:pPr>
            <a:endParaRPr lang="en-US" sz="1600" dirty="0">
              <a:solidFill>
                <a:schemeClr val="tx1"/>
              </a:solidFil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week</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58339794"/>
              </p:ext>
            </p:extLst>
          </p:nvPr>
        </p:nvGraphicFramePr>
        <p:xfrm>
          <a:off x="914400" y="1705690"/>
          <a:ext cx="10287000" cy="741680"/>
        </p:xfrm>
        <a:graphic>
          <a:graphicData uri="http://schemas.openxmlformats.org/drawingml/2006/table">
            <a:tbl>
              <a:tblPr firstRow="1" bandRow="1">
                <a:tableStyleId>{21E4AEA4-8DFA-4A89-87EB-49C32662AFE0}</a:tableStyleId>
              </a:tblPr>
              <a:tblGrid>
                <a:gridCol w="4572000">
                  <a:extLst>
                    <a:ext uri="{9D8B030D-6E8A-4147-A177-3AD203B41FA5}">
                      <a16:colId xmlns="" xmlns:a16="http://schemas.microsoft.com/office/drawing/2014/main" val="20000"/>
                    </a:ext>
                  </a:extLst>
                </a:gridCol>
                <a:gridCol w="57150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a:t>
                      </a:r>
                      <a:r>
                        <a:rPr lang="en-US" sz="1500" dirty="0" smtClean="0"/>
                        <a:t>24 </a:t>
                      </a:r>
                      <a:r>
                        <a:rPr lang="en-US" sz="1500" dirty="0" smtClean="0"/>
                        <a:t>October </a:t>
                      </a:r>
                      <a:r>
                        <a:rPr lang="en-US" sz="1500" baseline="0" dirty="0" smtClean="0"/>
                        <a:t>2024</a:t>
                      </a:r>
                      <a:r>
                        <a:rPr lang="en-US" sz="1500" baseline="0" dirty="0"/>
                        <a:t>, 3:00pm ET to 3:55pm ET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Japan MIC’s consultation on frequency reorganization plan </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76649</TotalTime>
  <Words>1582</Words>
  <Application>Microsoft Office PowerPoint</Application>
  <PresentationFormat>Widescreen</PresentationFormat>
  <Paragraphs>334</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Japan MIC’s consultation on frequency reorganization plan</vt:lpstr>
      <vt:lpstr>General discussion items (1)</vt:lpstr>
      <vt:lpstr>General discussion items (2)</vt:lpstr>
      <vt:lpstr>Meeting schedule next week</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18-24/0101r0</dc:title>
  <dc:creator>Edward Au</dc:creator>
  <cp:keywords>17 October 2024</cp:keywords>
  <cp:lastModifiedBy>Edward Au</cp:lastModifiedBy>
  <cp:revision>6240</cp:revision>
  <cp:lastPrinted>1601-01-01T00:00:00Z</cp:lastPrinted>
  <dcterms:created xsi:type="dcterms:W3CDTF">2016-03-03T14:54:45Z</dcterms:created>
  <dcterms:modified xsi:type="dcterms:W3CDTF">2024-10-10T09:06:09Z</dcterms:modified>
  <cp:category>IEEE 802.18 RR-TAG agenda</cp:category>
</cp:coreProperties>
</file>