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898" r:id="rId3"/>
    <p:sldId id="906" r:id="rId4"/>
    <p:sldId id="908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94" autoAdjust="0"/>
    <p:restoredTop sz="95405" autoAdjust="0"/>
  </p:normalViewPr>
  <p:slideViewPr>
    <p:cSldViewPr>
      <p:cViewPr varScale="1">
        <p:scale>
          <a:sx n="86" d="100"/>
          <a:sy n="86" d="100"/>
        </p:scale>
        <p:origin x="806" y="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896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8230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1035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1676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2024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147841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Chair’s Opening 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802.18-24/0098r0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8/dcn/24/18-24-0100-06-0000-proposed-repsonse-to-japan-mic-s-consultation-on-frequency-reorganization-plan-2024.pdf" TargetMode="External"/><Relationship Id="rId3" Type="http://schemas.openxmlformats.org/officeDocument/2006/relationships/hyperlink" Target="https://mentor.ieee.org/802.18/documents?is_dcn=0001&amp;is_group=0000&amp;is_year=2024" TargetMode="External"/><Relationship Id="rId7" Type="http://schemas.openxmlformats.org/officeDocument/2006/relationships/hyperlink" Target="https://mentor.ieee.org/802.18/dcn/24/18-24-0102-03-0000-proposed-response-to-belgium-bipt-s-consultation-on-uwb-regulation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24/18-24-0095-07-0000-proposed-response-to-saudi-arabia-cst-s-consultation-on-spectrum-outlook-2024-2027.pdf" TargetMode="External"/><Relationship Id="rId5" Type="http://schemas.openxmlformats.org/officeDocument/2006/relationships/hyperlink" Target="https://mentor.ieee.org/802.18/dcn/24/18-24-0092-08-0000-proposed-response-to-ift-public-consultation-re-the-64-ghz-71-ghz-frequency-band.pdf" TargetMode="External"/><Relationship Id="rId10" Type="http://schemas.openxmlformats.org/officeDocument/2006/relationships/image" Target="../media/image2.png"/><Relationship Id="rId4" Type="http://schemas.openxmlformats.org/officeDocument/2006/relationships/hyperlink" Target="https://mentor.ieee.org/802.18/dcn/24/18-24-0091-05-0000-proposed-response-to-qatar-cra-s-consultation-on-iot-and-m2m-position-paper.pdf" TargetMode="External"/><Relationship Id="rId9" Type="http://schemas.openxmlformats.org/officeDocument/2006/relationships/hyperlink" Target="https://mentor.ieee.org/802.18/dcn/24/18-24-0109-03-0000-draft-response-to-czech-ctu-s-consultation-on-draft-radio-spectrum-management-strategy.docx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https://www.soumu.go.jp/menu_news/s-news/01kiban12_02000163.html" TargetMode="External"/><Relationship Id="rId7" Type="http://schemas.openxmlformats.org/officeDocument/2006/relationships/hyperlink" Target="https://mic.gov.vn/van-ban-phap-luat/du-thao/2210.ht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cept.org/files/9522/Draft%20ECC%20Report%20364.docx" TargetMode="External"/><Relationship Id="rId5" Type="http://schemas.openxmlformats.org/officeDocument/2006/relationships/hyperlink" Target="https://mentor.ieee.org/802.18/documents?is_dcn=112&amp;is_group=0000&amp;is_year=2024" TargetMode="External"/><Relationship Id="rId4" Type="http://schemas.openxmlformats.org/officeDocument/2006/relationships/hyperlink" Target="https://regulations.citc.gov.sa/en/Pages/PublishedPublicConsultations.aspx#/PublishedPublicConsulationDetails/6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</a:t>
            </a:r>
            <a:r>
              <a:rPr lang="en-US" dirty="0" smtClean="0">
                <a:latin typeface="Times New Roman" charset="0"/>
              </a:rPr>
              <a:t>RR-TAG</a:t>
            </a:r>
            <a:r>
              <a:rPr lang="en-US" dirty="0">
                <a:latin typeface="Times New Roman" charset="0"/>
              </a:rPr>
              <a:t/>
            </a:r>
            <a:br>
              <a:rPr lang="en-US" dirty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2024 November Chair’s Opening Report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smtClean="0"/>
              <a:t>11 November </a:t>
            </a:r>
            <a:r>
              <a:rPr lang="en-GB" sz="2000" b="0" dirty="0" smtClean="0"/>
              <a:t>2024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Author:</a:t>
            </a:r>
            <a:endParaRPr lang="en-GB" sz="2000" b="1" dirty="0">
              <a:solidFill>
                <a:srgbClr val="000000"/>
              </a:solidFill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110337"/>
              </p:ext>
            </p:extLst>
          </p:nvPr>
        </p:nvGraphicFramePr>
        <p:xfrm>
          <a:off x="2971800" y="4191000"/>
          <a:ext cx="859155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8" name="Document" r:id="rId5" imgW="8284803" imgH="4492752" progId="Word.Document.8">
                  <p:embed/>
                </p:oleObj>
              </mc:Choice>
              <mc:Fallback>
                <p:oleObj name="Document" r:id="rId5" imgW="8284803" imgH="449275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191000"/>
                        <a:ext cx="8591550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RR-TAG at a glance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363200" cy="4113213"/>
          </a:xfrm>
        </p:spPr>
        <p:txBody>
          <a:bodyPr/>
          <a:lstStyle/>
          <a:p>
            <a:pPr algn="just"/>
            <a:r>
              <a:rPr lang="en-US" altLang="en-US" sz="2200" dirty="0"/>
              <a:t>Membership as </a:t>
            </a:r>
            <a:r>
              <a:rPr lang="en-US" altLang="en-US" sz="2200" smtClean="0"/>
              <a:t>of 15 September </a:t>
            </a:r>
            <a:r>
              <a:rPr lang="en-US" altLang="en-US" sz="2200" dirty="0" smtClean="0"/>
              <a:t>2024</a:t>
            </a:r>
            <a:endParaRPr lang="en-US" altLang="en-US" sz="2200" dirty="0"/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smtClean="0"/>
              <a:t>63 </a:t>
            </a:r>
            <a:r>
              <a:rPr lang="en-US" altLang="en-US" sz="1800" dirty="0"/>
              <a:t>voters (including </a:t>
            </a:r>
            <a:r>
              <a:rPr lang="en-US" altLang="en-US" sz="1800" dirty="0" smtClean="0"/>
              <a:t>10 </a:t>
            </a:r>
            <a:r>
              <a:rPr lang="en-US" altLang="en-US" sz="1800" dirty="0"/>
              <a:t>on LMSC)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smtClean="0"/>
              <a:t>6 </a:t>
            </a:r>
            <a:r>
              <a:rPr lang="en-US" altLang="en-US" sz="1800" dirty="0"/>
              <a:t>nearly voters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smtClean="0"/>
              <a:t>6 </a:t>
            </a:r>
            <a:r>
              <a:rPr lang="en-US" altLang="en-US" sz="1800" dirty="0"/>
              <a:t>aspirants </a:t>
            </a:r>
            <a:endParaRPr lang="en-US" altLang="en-US" dirty="0"/>
          </a:p>
          <a:p>
            <a:pPr algn="just"/>
            <a:r>
              <a:rPr lang="en-US" altLang="en-US" sz="2200" dirty="0"/>
              <a:t>Officers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Chair:  Edward Au (Huawei Technologies)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</a:t>
            </a:r>
            <a:r>
              <a:rPr lang="en-US" altLang="en-US" sz="1800" dirty="0" smtClean="0"/>
              <a:t>Gaurav </a:t>
            </a:r>
            <a:r>
              <a:rPr lang="en-US" altLang="en-US" sz="1800" dirty="0" err="1" smtClean="0"/>
              <a:t>Patwardhan</a:t>
            </a:r>
            <a:r>
              <a:rPr lang="en-US" altLang="en-US" sz="1800" dirty="0" smtClean="0"/>
              <a:t> (Hewlett Packard Enterprise)</a:t>
            </a:r>
            <a:endParaRPr lang="en-US" altLang="en-US" sz="1800" dirty="0"/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Al </a:t>
            </a:r>
            <a:r>
              <a:rPr lang="en-US" altLang="en-US" sz="1800" dirty="0" err="1"/>
              <a:t>Petrick</a:t>
            </a:r>
            <a:r>
              <a:rPr lang="en-US" altLang="en-US" sz="1800" dirty="0"/>
              <a:t> (Skyworks Solutions)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IEEE </a:t>
            </a: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SA Program Manager:  Jodi </a:t>
            </a:r>
            <a:r>
              <a:rPr lang="en-US" altLang="en-US" sz="1800" dirty="0" err="1">
                <a:solidFill>
                  <a:schemeClr val="tx1"/>
                </a:solidFill>
                <a:cs typeface="Arial" panose="020B0604020202020204" pitchFamily="34" charset="0"/>
              </a:rPr>
              <a:t>Haasz</a:t>
            </a: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(IEEE SA</a:t>
            </a:r>
            <a:r>
              <a:rPr lang="en-US" altLang="en-US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)</a:t>
            </a:r>
            <a:endParaRPr lang="en-US" altLang="en-US" sz="1800" dirty="0">
              <a:solidFill>
                <a:schemeClr val="tx1"/>
              </a:solidFill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195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Progress since the 2024 September interim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1"/>
            <a:ext cx="10363200" cy="762000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Reviewed the </a:t>
            </a:r>
            <a:r>
              <a:rPr lang="en-US" altLang="en-US" sz="2200" dirty="0">
                <a:hlinkClick r:id="rId3"/>
              </a:rPr>
              <a:t>latest ongoing </a:t>
            </a:r>
            <a:r>
              <a:rPr lang="en-US" altLang="en-US" sz="2200" dirty="0" smtClean="0">
                <a:hlinkClick r:id="rId3"/>
              </a:rPr>
              <a:t>consultations</a:t>
            </a:r>
            <a:endParaRPr lang="en-US" altLang="en-US" sz="2200" dirty="0" smtClean="0"/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Approved </a:t>
            </a:r>
            <a:r>
              <a:rPr lang="en-US" altLang="en-US" sz="2200" dirty="0"/>
              <a:t>the following IEEE 802 </a:t>
            </a:r>
            <a:r>
              <a:rPr lang="en-US" altLang="en-US" sz="2200" dirty="0" smtClean="0"/>
              <a:t>LMSC submissions: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 smtClean="0"/>
              <a:t>Qatar CRA:  </a:t>
            </a:r>
            <a:r>
              <a:rPr lang="en-GB" sz="1800" dirty="0">
                <a:hlinkClick r:id="rId4"/>
              </a:rPr>
              <a:t>Public Consultation - Position Paper on IoT and M2M in the State of Qatar</a:t>
            </a:r>
            <a:r>
              <a:rPr lang="en-GB" sz="1800" dirty="0"/>
              <a:t> </a:t>
            </a:r>
            <a:endParaRPr lang="en-US" sz="180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 smtClean="0"/>
              <a:t>Mexico IFT:  </a:t>
            </a:r>
            <a:r>
              <a:rPr lang="en-GB" sz="1800" dirty="0">
                <a:hlinkClick r:id="rId5"/>
              </a:rPr>
              <a:t>Public consultation re the 64 GHz - 71 GHz frequency band</a:t>
            </a:r>
            <a:endParaRPr lang="en-US" sz="180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 smtClean="0"/>
              <a:t>Saudi Arabia CST</a:t>
            </a:r>
            <a:r>
              <a:rPr lang="en-US" sz="1800" dirty="0"/>
              <a:t>:  </a:t>
            </a:r>
            <a:r>
              <a:rPr lang="en-US" sz="1800" dirty="0">
                <a:hlinkClick r:id="rId6"/>
              </a:rPr>
              <a:t>Spectrum Outlook for Commercial and Innovative Use </a:t>
            </a:r>
            <a:r>
              <a:rPr lang="en-US" sz="1800" dirty="0" smtClean="0">
                <a:hlinkClick r:id="rId6"/>
              </a:rPr>
              <a:t>2024-2027</a:t>
            </a:r>
            <a:endParaRPr lang="en-US" sz="180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GB" sz="1800" dirty="0"/>
              <a:t>Belgium BIPT: </a:t>
            </a:r>
            <a:r>
              <a:rPr lang="en-GB" sz="1800" dirty="0" smtClean="0"/>
              <a:t> </a:t>
            </a:r>
            <a:r>
              <a:rPr lang="en-GB" sz="1800" dirty="0" smtClean="0">
                <a:hlinkClick r:id="rId7"/>
              </a:rPr>
              <a:t>Consultation </a:t>
            </a:r>
            <a:r>
              <a:rPr lang="en-GB" sz="1800" dirty="0">
                <a:hlinkClick r:id="rId7"/>
              </a:rPr>
              <a:t>on radio interfaces related to devices using the ultra wideband technology (UWB</a:t>
            </a:r>
            <a:r>
              <a:rPr lang="en-GB" sz="1800" dirty="0" smtClean="0">
                <a:hlinkClick r:id="rId7"/>
              </a:rPr>
              <a:t>)</a:t>
            </a:r>
            <a:endParaRPr lang="en-GB" sz="180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/>
              <a:t>Japan MIC:  </a:t>
            </a:r>
            <a:r>
              <a:rPr lang="en-GB" sz="1800" dirty="0">
                <a:hlinkClick r:id="rId8"/>
              </a:rPr>
              <a:t>Call for opinions on the Frequency Reorganization Action Plan (FY2024 edition</a:t>
            </a:r>
            <a:r>
              <a:rPr lang="en-GB" sz="1800" dirty="0" smtClean="0">
                <a:hlinkClick r:id="rId8"/>
              </a:rPr>
              <a:t>)</a:t>
            </a:r>
            <a:endParaRPr lang="en-GB" sz="180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/>
              <a:t>Czech CTU:  </a:t>
            </a:r>
            <a:r>
              <a:rPr lang="en-GB" sz="1800" dirty="0">
                <a:hlinkClick r:id="rId9"/>
              </a:rPr>
              <a:t>Call for comments on the draft Radio Spectrum Management </a:t>
            </a:r>
            <a:r>
              <a:rPr lang="en-GB" sz="1800" dirty="0" smtClean="0">
                <a:hlinkClick r:id="rId9"/>
              </a:rPr>
              <a:t>Strategy</a:t>
            </a:r>
            <a:endParaRPr lang="en-US" sz="1800" dirty="0" smtClean="0"/>
          </a:p>
          <a:p>
            <a:pPr algn="just">
              <a:spcBef>
                <a:spcPts val="24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Discussed the latest topics related to spectrum and regulation in Europe, North America, and Asia Pacific.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altLang="en-US" sz="22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152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Objectives this </a:t>
            </a:r>
            <a:r>
              <a:rPr lang="en-US" sz="2800" dirty="0" smtClean="0">
                <a:solidFill>
                  <a:srgbClr val="0070C0"/>
                </a:solidFill>
              </a:rPr>
              <a:t>week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Review </a:t>
            </a:r>
            <a:r>
              <a:rPr lang="en-US" altLang="en-US" sz="2200" dirty="0" smtClean="0">
                <a:cs typeface="Arial" panose="020B0604020202020204" pitchFamily="34" charset="0"/>
              </a:rPr>
              <a:t>the following consultations:</a:t>
            </a:r>
            <a:endParaRPr lang="en-US" altLang="en-US" sz="2200" dirty="0">
              <a:cs typeface="Arial" panose="020B0604020202020204" pitchFamily="34" charset="0"/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Japan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MIC:  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3"/>
              </a:rPr>
              <a:t>Call for opinions on the proposed ministerial ordinance to amend part of the Radio Law Enforcement Regulations: Addition of systems and bands to the special exemption system for non-technical equipment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Saudi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Arabia CST:  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4"/>
              </a:rPr>
              <a:t>Light Licensing Regulations Annex for the 6 GHz Frequency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  <a:hlinkClick r:id="rId4"/>
              </a:rPr>
              <a:t>Band</a:t>
            </a:r>
            <a:endParaRPr lang="en-US" sz="1800" spc="-5" dirty="0" smtClean="0">
              <a:solidFill>
                <a:schemeClr val="tx1"/>
              </a:solidFill>
              <a:cs typeface="Arial"/>
            </a:endParaRPr>
          </a:p>
          <a:p>
            <a:pPr lvl="2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Draft response is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  <a:hlinkClick r:id="rId5"/>
              </a:rPr>
              <a:t>available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.  Expect to consider approval this week.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EU CEPT ECC:  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6"/>
              </a:rPr>
              <a:t>Draft ECC Report 364 </a:t>
            </a:r>
            <a:endParaRPr lang="en-US" sz="1800" spc="-5" dirty="0" smtClean="0">
              <a:solidFill>
                <a:schemeClr val="tx1"/>
              </a:solidFill>
              <a:cs typeface="Arial"/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Vietnam MIC:  </a:t>
            </a:r>
            <a:r>
              <a:rPr lang="en-US" sz="1800" dirty="0">
                <a:hlinkClick r:id="rId7"/>
              </a:rPr>
              <a:t>Consultation re lower 6 GHz band for </a:t>
            </a:r>
            <a:r>
              <a:rPr lang="en-US" sz="1800" dirty="0" smtClean="0">
                <a:hlinkClick r:id="rId7"/>
              </a:rPr>
              <a:t>Wi-Fi</a:t>
            </a:r>
            <a:endParaRPr lang="en-US" sz="1800" spc="-5" dirty="0" smtClean="0">
              <a:solidFill>
                <a:schemeClr val="tx1"/>
              </a:solidFill>
              <a:cs typeface="Arial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Discuss </a:t>
            </a:r>
            <a:r>
              <a:rPr lang="en-US" altLang="en-US" sz="2200" dirty="0">
                <a:cs typeface="Arial" panose="020B0604020202020204" pitchFamily="34" charset="0"/>
              </a:rPr>
              <a:t>the latest topics related to spectrum and regulation in Europe, North America, </a:t>
            </a:r>
            <a:r>
              <a:rPr lang="en-US" altLang="en-US" sz="2200" dirty="0" smtClean="0">
                <a:cs typeface="Arial" panose="020B0604020202020204" pitchFamily="34" charset="0"/>
              </a:rPr>
              <a:t>and Asia Pacific: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cs typeface="Arial" panose="020B0604020202020204" pitchFamily="34" charset="0"/>
              </a:rPr>
              <a:t>ETSI BRAN update 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cs typeface="Arial" panose="020B0604020202020204" pitchFamily="34" charset="0"/>
              </a:rPr>
              <a:t>Liaisons from ITU-R Working Party 5D</a:t>
            </a:r>
            <a:endParaRPr lang="en-US" altLang="en-US" sz="1800" dirty="0" smtClean="0">
              <a:cs typeface="Arial" panose="020B0604020202020204" pitchFamily="34" charset="0"/>
            </a:endParaRPr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3666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69391</TotalTime>
  <Words>383</Words>
  <Application>Microsoft Office PowerPoint</Application>
  <PresentationFormat>Widescreen</PresentationFormat>
  <Paragraphs>62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 Unicode MS</vt:lpstr>
      <vt:lpstr>MS Gothic</vt:lpstr>
      <vt:lpstr>MS PGothic</vt:lpstr>
      <vt:lpstr>Arial</vt:lpstr>
      <vt:lpstr>Times New Roman</vt:lpstr>
      <vt:lpstr>Office Theme</vt:lpstr>
      <vt:lpstr>Document</vt:lpstr>
      <vt:lpstr>IEEE 802.18 RR-TAG 2024 November Chair’s Opening Report </vt:lpstr>
      <vt:lpstr>RR-TAG at a glance</vt:lpstr>
      <vt:lpstr>Progress since the 2024 September interim</vt:lpstr>
      <vt:lpstr>Objectives this week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18-24/0098r0</dc:title>
  <dc:creator>Edward Au</dc:creator>
  <cp:keywords>Chair's opening report</cp:keywords>
  <cp:lastModifiedBy>Edward Au</cp:lastModifiedBy>
  <cp:revision>5064</cp:revision>
  <cp:lastPrinted>1601-01-01T00:00:00Z</cp:lastPrinted>
  <dcterms:created xsi:type="dcterms:W3CDTF">2016-03-03T14:54:45Z</dcterms:created>
  <dcterms:modified xsi:type="dcterms:W3CDTF">2024-11-08T00:17:54Z</dcterms:modified>
  <cp:category>2024 November plenary</cp:category>
</cp:coreProperties>
</file>