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56"/>
  </p:notesMasterIdLst>
  <p:handoutMasterIdLst>
    <p:handoutMasterId r:id="rId57"/>
  </p:handoutMasterIdLst>
  <p:sldIdLst>
    <p:sldId id="256" r:id="rId2"/>
    <p:sldId id="1055" r:id="rId3"/>
    <p:sldId id="962" r:id="rId4"/>
    <p:sldId id="892" r:id="rId5"/>
    <p:sldId id="1051" r:id="rId6"/>
    <p:sldId id="1052" r:id="rId7"/>
    <p:sldId id="961" r:id="rId8"/>
    <p:sldId id="857" r:id="rId9"/>
    <p:sldId id="329" r:id="rId10"/>
    <p:sldId id="604" r:id="rId11"/>
    <p:sldId id="624" r:id="rId12"/>
    <p:sldId id="605" r:id="rId13"/>
    <p:sldId id="963" r:id="rId14"/>
    <p:sldId id="843" r:id="rId15"/>
    <p:sldId id="923" r:id="rId16"/>
    <p:sldId id="947" r:id="rId17"/>
    <p:sldId id="914" r:id="rId18"/>
    <p:sldId id="966" r:id="rId19"/>
    <p:sldId id="845" r:id="rId20"/>
    <p:sldId id="970" r:id="rId21"/>
    <p:sldId id="933" r:id="rId22"/>
    <p:sldId id="1130" r:id="rId23"/>
    <p:sldId id="1131" r:id="rId24"/>
    <p:sldId id="1056" r:id="rId25"/>
    <p:sldId id="1057" r:id="rId26"/>
    <p:sldId id="1121" r:id="rId27"/>
    <p:sldId id="1059" r:id="rId28"/>
    <p:sldId id="1060" r:id="rId29"/>
    <p:sldId id="1061" r:id="rId30"/>
    <p:sldId id="1062" r:id="rId31"/>
    <p:sldId id="1063" r:id="rId32"/>
    <p:sldId id="1064" r:id="rId33"/>
    <p:sldId id="1065" r:id="rId34"/>
    <p:sldId id="1066" r:id="rId35"/>
    <p:sldId id="1067" r:id="rId36"/>
    <p:sldId id="1068" r:id="rId37"/>
    <p:sldId id="1069" r:id="rId38"/>
    <p:sldId id="1070" r:id="rId39"/>
    <p:sldId id="1136" r:id="rId40"/>
    <p:sldId id="1137" r:id="rId41"/>
    <p:sldId id="1140" r:id="rId42"/>
    <p:sldId id="1138" r:id="rId43"/>
    <p:sldId id="1139" r:id="rId44"/>
    <p:sldId id="1141" r:id="rId45"/>
    <p:sldId id="1132" r:id="rId46"/>
    <p:sldId id="1133" r:id="rId47"/>
    <p:sldId id="1134" r:id="rId48"/>
    <p:sldId id="1135" r:id="rId49"/>
    <p:sldId id="978" r:id="rId50"/>
    <p:sldId id="900" r:id="rId51"/>
    <p:sldId id="1128" r:id="rId52"/>
    <p:sldId id="1125" r:id="rId53"/>
    <p:sldId id="887" r:id="rId54"/>
    <p:sldId id="888" r:id="rId5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 id="2" name="Al Petrick" initials="AP" lastIdx="1" clrIdx="1">
    <p:extLst>
      <p:ext uri="{19B8F6BF-5375-455C-9EA6-DF929625EA0E}">
        <p15:presenceInfo xmlns:p15="http://schemas.microsoft.com/office/powerpoint/2012/main" userId="b177fa8dd07d8d01"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7C80"/>
    <a:srgbClr val="000000"/>
    <a:srgbClr val="D5F4FF"/>
    <a:srgbClr val="85DFFF"/>
    <a:srgbClr val="FF9999"/>
    <a:srgbClr val="990033"/>
    <a:srgbClr val="993300"/>
    <a:srgbClr val="CC66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785" autoAdjust="0"/>
    <p:restoredTop sz="89601" autoAdjust="0"/>
  </p:normalViewPr>
  <p:slideViewPr>
    <p:cSldViewPr>
      <p:cViewPr varScale="1">
        <p:scale>
          <a:sx n="76" d="100"/>
          <a:sy n="76" d="100"/>
        </p:scale>
        <p:origin x="1200" y="48"/>
      </p:cViewPr>
      <p:guideLst>
        <p:guide orient="horz" pos="2160"/>
        <p:guide pos="384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80" d="100"/>
        <a:sy n="80" d="100"/>
      </p:scale>
      <p:origin x="0" y="-3168"/>
    </p:cViewPr>
  </p:sorterViewPr>
  <p:notesViewPr>
    <p:cSldViewPr>
      <p:cViewPr varScale="1">
        <p:scale>
          <a:sx n="64" d="100"/>
          <a:sy n="64" d="100"/>
        </p:scale>
        <p:origin x="3101" y="77"/>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handoutMaster" Target="handoutMasters/handoutMaster1.xml"/><Relationship Id="rId61"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11/12/2024</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90821828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61652293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402492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23</a:t>
            </a:fld>
            <a:endParaRPr lang="en-US" dirty="0"/>
          </a:p>
        </p:txBody>
      </p:sp>
    </p:spTree>
    <p:extLst>
      <p:ext uri="{BB962C8B-B14F-4D97-AF65-F5344CB8AC3E}">
        <p14:creationId xmlns:p14="http://schemas.microsoft.com/office/powerpoint/2010/main" val="99994057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26</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26</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44969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28</a:t>
            </a:fld>
            <a:endParaRPr lang="en-US" dirty="0"/>
          </a:p>
        </p:txBody>
      </p:sp>
    </p:spTree>
    <p:extLst>
      <p:ext uri="{BB962C8B-B14F-4D97-AF65-F5344CB8AC3E}">
        <p14:creationId xmlns:p14="http://schemas.microsoft.com/office/powerpoint/2010/main" val="1267528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30</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30</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0207095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31</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31</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334072185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36</a:t>
            </a:fld>
            <a:endParaRPr lang="en-US" dirty="0"/>
          </a:p>
        </p:txBody>
      </p:sp>
    </p:spTree>
    <p:extLst>
      <p:ext uri="{BB962C8B-B14F-4D97-AF65-F5344CB8AC3E}">
        <p14:creationId xmlns:p14="http://schemas.microsoft.com/office/powerpoint/2010/main" val="236845554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37</a:t>
            </a:fld>
            <a:endParaRPr lang="en-US" dirty="0"/>
          </a:p>
        </p:txBody>
      </p:sp>
    </p:spTree>
    <p:extLst>
      <p:ext uri="{BB962C8B-B14F-4D97-AF65-F5344CB8AC3E}">
        <p14:creationId xmlns:p14="http://schemas.microsoft.com/office/powerpoint/2010/main" val="22896064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4</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4</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06556301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38</a:t>
            </a:fld>
            <a:endParaRPr lang="en-US" dirty="0"/>
          </a:p>
        </p:txBody>
      </p:sp>
    </p:spTree>
    <p:extLst>
      <p:ext uri="{BB962C8B-B14F-4D97-AF65-F5344CB8AC3E}">
        <p14:creationId xmlns:p14="http://schemas.microsoft.com/office/powerpoint/2010/main" val="3509002435"/>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40</a:t>
            </a:fld>
            <a:endParaRPr lang="en-US" dirty="0"/>
          </a:p>
        </p:txBody>
      </p:sp>
    </p:spTree>
    <p:extLst>
      <p:ext uri="{BB962C8B-B14F-4D97-AF65-F5344CB8AC3E}">
        <p14:creationId xmlns:p14="http://schemas.microsoft.com/office/powerpoint/2010/main" val="259126273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41</a:t>
            </a:fld>
            <a:endParaRPr lang="en-US" dirty="0"/>
          </a:p>
        </p:txBody>
      </p:sp>
    </p:spTree>
    <p:extLst>
      <p:ext uri="{BB962C8B-B14F-4D97-AF65-F5344CB8AC3E}">
        <p14:creationId xmlns:p14="http://schemas.microsoft.com/office/powerpoint/2010/main" val="36501236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42</a:t>
            </a:fld>
            <a:endParaRPr lang="en-US" dirty="0"/>
          </a:p>
        </p:txBody>
      </p:sp>
    </p:spTree>
    <p:extLst>
      <p:ext uri="{BB962C8B-B14F-4D97-AF65-F5344CB8AC3E}">
        <p14:creationId xmlns:p14="http://schemas.microsoft.com/office/powerpoint/2010/main" val="426011761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43</a:t>
            </a:fld>
            <a:endParaRPr lang="en-US" dirty="0"/>
          </a:p>
        </p:txBody>
      </p:sp>
    </p:spTree>
    <p:extLst>
      <p:ext uri="{BB962C8B-B14F-4D97-AF65-F5344CB8AC3E}">
        <p14:creationId xmlns:p14="http://schemas.microsoft.com/office/powerpoint/2010/main" val="156661118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44</a:t>
            </a:fld>
            <a:endParaRPr lang="en-US" dirty="0"/>
          </a:p>
        </p:txBody>
      </p:sp>
    </p:spTree>
    <p:extLst>
      <p:ext uri="{BB962C8B-B14F-4D97-AF65-F5344CB8AC3E}">
        <p14:creationId xmlns:p14="http://schemas.microsoft.com/office/powerpoint/2010/main" val="340154977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45</a:t>
            </a:fld>
            <a:endParaRPr lang="en-US" dirty="0"/>
          </a:p>
        </p:txBody>
      </p:sp>
    </p:spTree>
    <p:extLst>
      <p:ext uri="{BB962C8B-B14F-4D97-AF65-F5344CB8AC3E}">
        <p14:creationId xmlns:p14="http://schemas.microsoft.com/office/powerpoint/2010/main" val="329388696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46</a:t>
            </a:fld>
            <a:endParaRPr lang="en-US" dirty="0"/>
          </a:p>
        </p:txBody>
      </p:sp>
    </p:spTree>
    <p:extLst>
      <p:ext uri="{BB962C8B-B14F-4D97-AF65-F5344CB8AC3E}">
        <p14:creationId xmlns:p14="http://schemas.microsoft.com/office/powerpoint/2010/main" val="278350603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47</a:t>
            </a:fld>
            <a:endParaRPr lang="en-US" dirty="0"/>
          </a:p>
        </p:txBody>
      </p:sp>
    </p:spTree>
    <p:extLst>
      <p:ext uri="{BB962C8B-B14F-4D97-AF65-F5344CB8AC3E}">
        <p14:creationId xmlns:p14="http://schemas.microsoft.com/office/powerpoint/2010/main" val="93059892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48</a:t>
            </a:fld>
            <a:endParaRPr lang="en-US" dirty="0"/>
          </a:p>
        </p:txBody>
      </p:sp>
    </p:spTree>
    <p:extLst>
      <p:ext uri="{BB962C8B-B14F-4D97-AF65-F5344CB8AC3E}">
        <p14:creationId xmlns:p14="http://schemas.microsoft.com/office/powerpoint/2010/main" val="15574457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0402547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50</a:t>
            </a:fld>
            <a:endParaRPr lang="en-US" dirty="0"/>
          </a:p>
        </p:txBody>
      </p:sp>
    </p:spTree>
    <p:extLst>
      <p:ext uri="{BB962C8B-B14F-4D97-AF65-F5344CB8AC3E}">
        <p14:creationId xmlns:p14="http://schemas.microsoft.com/office/powerpoint/2010/main" val="3127514317"/>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51</a:t>
            </a:fld>
            <a:endParaRPr lang="en-US" dirty="0"/>
          </a:p>
        </p:txBody>
      </p:sp>
    </p:spTree>
    <p:extLst>
      <p:ext uri="{BB962C8B-B14F-4D97-AF65-F5344CB8AC3E}">
        <p14:creationId xmlns:p14="http://schemas.microsoft.com/office/powerpoint/2010/main" val="245732866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52</a:t>
            </a:fld>
            <a:endParaRPr lang="en-US" dirty="0"/>
          </a:p>
        </p:txBody>
      </p:sp>
    </p:spTree>
    <p:extLst>
      <p:ext uri="{BB962C8B-B14F-4D97-AF65-F5344CB8AC3E}">
        <p14:creationId xmlns:p14="http://schemas.microsoft.com/office/powerpoint/2010/main" val="38318072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53</a:t>
            </a:fld>
            <a:endParaRPr lang="en-US" dirty="0"/>
          </a:p>
        </p:txBody>
      </p:sp>
    </p:spTree>
    <p:extLst>
      <p:ext uri="{BB962C8B-B14F-4D97-AF65-F5344CB8AC3E}">
        <p14:creationId xmlns:p14="http://schemas.microsoft.com/office/powerpoint/2010/main" val="383378627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54</a:t>
            </a:fld>
            <a:endParaRPr lang="en-US" dirty="0"/>
          </a:p>
        </p:txBody>
      </p:sp>
    </p:spTree>
    <p:extLst>
      <p:ext uri="{BB962C8B-B14F-4D97-AF65-F5344CB8AC3E}">
        <p14:creationId xmlns:p14="http://schemas.microsoft.com/office/powerpoint/2010/main" val="18508056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8</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8</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4775642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9</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9</a:t>
            </a:fld>
            <a:endParaRPr lang="en-US" dirty="0"/>
          </a:p>
        </p:txBody>
      </p:sp>
      <p:sp>
        <p:nvSpPr>
          <p:cNvPr id="13319" name="Rectangle 2"/>
          <p:cNvSpPr>
            <a:spLocks noGrp="1" noRot="1" noChangeAspect="1" noChangeArrowheads="1" noTextEdit="1"/>
          </p:cNvSpPr>
          <p:nvPr>
            <p:ph type="sldImg"/>
          </p:nvPr>
        </p:nvSpPr>
        <p:spPr>
          <a:xfrm>
            <a:off x="334963" y="698500"/>
            <a:ext cx="6189662"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39913322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688466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40895915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0" marR="0" indent="190500">
              <a:spcBef>
                <a:spcPts val="0"/>
              </a:spcBef>
              <a:spcAft>
                <a:spcPts val="0"/>
              </a:spcAft>
            </a:pPr>
            <a:endParaRPr lang="en-US" dirty="0"/>
          </a:p>
        </p:txBody>
      </p:sp>
      <p:sp>
        <p:nvSpPr>
          <p:cNvPr id="4" name="Header Placeholder 3"/>
          <p:cNvSpPr>
            <a:spLocks noGrp="1"/>
          </p:cNvSpPr>
          <p:nvPr>
            <p:ph type="hdr"/>
          </p:nvPr>
        </p:nvSpPr>
        <p:spPr/>
        <p:txBody>
          <a:bodyPr/>
          <a:lstStyle/>
          <a:p>
            <a:r>
              <a:rPr lang="en-US" dirty="0"/>
              <a:t>doc.: IEEE 802.11-yy/xxxxr0</a:t>
            </a:r>
          </a:p>
        </p:txBody>
      </p:sp>
      <p:sp>
        <p:nvSpPr>
          <p:cNvPr id="5" name="Date Placeholder 4"/>
          <p:cNvSpPr>
            <a:spLocks noGrp="1"/>
          </p:cNvSpPr>
          <p:nvPr>
            <p:ph type="dt"/>
          </p:nvPr>
        </p:nvSpPr>
        <p:spPr/>
        <p:txBody>
          <a:bodyPr/>
          <a:lstStyle/>
          <a:p>
            <a:r>
              <a:rPr lang="en-US" dirty="0"/>
              <a:t>Month Year</a:t>
            </a:r>
          </a:p>
        </p:txBody>
      </p:sp>
      <p:sp>
        <p:nvSpPr>
          <p:cNvPr id="6" name="Footer Placeholder 5"/>
          <p:cNvSpPr>
            <a:spLocks noGrp="1"/>
          </p:cNvSpPr>
          <p:nvPr>
            <p:ph type="ftr"/>
          </p:nvPr>
        </p:nvSpPr>
        <p:spPr/>
        <p:txBody>
          <a:bodyPr/>
          <a:lstStyle/>
          <a:p>
            <a:r>
              <a:rPr lang="en-US" dirty="0"/>
              <a:t>John Doe, Some Company</a:t>
            </a:r>
          </a:p>
        </p:txBody>
      </p:sp>
      <p:sp>
        <p:nvSpPr>
          <p:cNvPr id="7" name="Slide Number Placeholder 6"/>
          <p:cNvSpPr>
            <a:spLocks noGrp="1"/>
          </p:cNvSpPr>
          <p:nvPr>
            <p:ph type="sldNum"/>
          </p:nvPr>
        </p:nvSpPr>
        <p:spPr/>
        <p:txBody>
          <a:bodyPr/>
          <a:lstStyle/>
          <a:p>
            <a:r>
              <a:rPr lang="en-US" dirty="0"/>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6876128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689601" y="6475414"/>
            <a:ext cx="8085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smtClean="0"/>
              <a:t>Edward Au (Huawei)</a:t>
            </a:r>
            <a:endParaRPr lang="en-GB" dirty="0"/>
          </a:p>
        </p:txBody>
      </p:sp>
      <p:sp>
        <p:nvSpPr>
          <p:cNvPr id="12" name="Rectangle 3"/>
          <p:cNvSpPr>
            <a:spLocks noGrp="1" noChangeArrowheads="1"/>
          </p:cNvSpPr>
          <p:nvPr>
            <p:ph type="dt" idx="15"/>
          </p:nvPr>
        </p:nvSpPr>
        <p:spPr bwMode="auto">
          <a:xfrm>
            <a:off x="914400" y="304800"/>
            <a:ext cx="3048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912285" y="382970"/>
            <a:ext cx="2948516" cy="273050"/>
          </a:xfrm>
        </p:spPr>
        <p:txBody>
          <a:bodyPr/>
          <a:lstStyle>
            <a:lvl1pPr>
              <a:defRPr/>
            </a:lvl1pPr>
          </a:lstStyle>
          <a:p>
            <a:r>
              <a:rPr lang="en-US" dirty="0" smtClean="0"/>
              <a:t>November 2024</a:t>
            </a:r>
            <a:endParaRPr lang="en-GB" dirty="0"/>
          </a:p>
        </p:txBody>
      </p:sp>
      <p:sp>
        <p:nvSpPr>
          <p:cNvPr id="3" name="Footer Placeholder 2"/>
          <p:cNvSpPr>
            <a:spLocks noGrp="1"/>
          </p:cNvSpPr>
          <p:nvPr>
            <p:ph type="ftr" idx="11"/>
          </p:nvPr>
        </p:nvSpPr>
        <p:spPr/>
        <p:txBody>
          <a:bodyPr/>
          <a:lstStyle>
            <a:lvl1pPr>
              <a:defRPr/>
            </a:lvl1pPr>
          </a:lstStyle>
          <a:p>
            <a:r>
              <a:rPr lang="en-US" dirty="0" smtClean="0"/>
              <a:t>Edward Au (Huawei)</a:t>
            </a:r>
            <a:endParaRPr lang="en-GB" dirty="0"/>
          </a:p>
        </p:txBody>
      </p:sp>
      <p:sp>
        <p:nvSpPr>
          <p:cNvPr id="4" name="Slide Number Placeholder 3"/>
          <p:cNvSpPr>
            <a:spLocks noGrp="1"/>
          </p:cNvSpPr>
          <p:nvPr>
            <p:ph type="sldNum" idx="12"/>
          </p:nvPr>
        </p:nvSpPr>
        <p:spPr>
          <a:xfrm>
            <a:off x="5588001" y="6475414"/>
            <a:ext cx="910167"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12285" y="382970"/>
            <a:ext cx="2948516"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smtClean="0"/>
              <a:t>November 2024</a:t>
            </a:r>
            <a:endParaRPr lang="en-GB" dirty="0"/>
          </a:p>
        </p:txBody>
      </p:sp>
      <p:sp>
        <p:nvSpPr>
          <p:cNvPr id="1028" name="Rectangle 4"/>
          <p:cNvSpPr>
            <a:spLocks noGrp="1" noChangeArrowheads="1"/>
          </p:cNvSpPr>
          <p:nvPr>
            <p:ph type="ftr"/>
          </p:nvPr>
        </p:nvSpPr>
        <p:spPr bwMode="auto">
          <a:xfrm>
            <a:off x="7112000"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Edward Au (Huawei)</a:t>
            </a:r>
            <a:endParaRPr lang="en-GB" dirty="0"/>
          </a:p>
        </p:txBody>
      </p:sp>
      <p:sp>
        <p:nvSpPr>
          <p:cNvPr id="1029" name="Rectangle 5"/>
          <p:cNvSpPr>
            <a:spLocks noGrp="1" noChangeArrowheads="1"/>
          </p:cNvSpPr>
          <p:nvPr>
            <p:ph type="sldNum"/>
          </p:nvPr>
        </p:nvSpPr>
        <p:spPr bwMode="auto">
          <a:xfrm>
            <a:off x="5719233"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71587" y="597222"/>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4" y="6475412"/>
            <a:ext cx="4497916" cy="369332"/>
          </a:xfrm>
          <a:prstGeom prst="rect">
            <a:avLst/>
          </a:prstGeom>
          <a:noFill/>
          <a:ln w="9525">
            <a:noFill/>
            <a:round/>
            <a:headEnd/>
            <a:tailEnd/>
          </a:ln>
          <a:effectLst/>
        </p:spPr>
        <p:txBody>
          <a:bodyPr wrap="squar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smtClean="0">
                <a:solidFill>
                  <a:schemeClr val="tx1"/>
                </a:solidFill>
              </a:rPr>
              <a:t>Agenda / </a:t>
            </a:r>
            <a:r>
              <a:rPr lang="en-US" sz="1200" b="0" i="0" kern="1200" dirty="0" smtClean="0">
                <a:solidFill>
                  <a:schemeClr val="tx1"/>
                </a:solidFill>
                <a:effectLst/>
                <a:latin typeface="Times New Roman" pitchFamily="16" charset="0"/>
                <a:ea typeface="MS Gothic" charset="-128"/>
                <a:cs typeface="+mn-cs"/>
              </a:rPr>
              <a:t>Registration is required to attend this meeting </a:t>
            </a:r>
          </a:p>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b="0" i="0" kern="1200" dirty="0" smtClean="0">
                <a:solidFill>
                  <a:schemeClr val="tx1"/>
                </a:solidFill>
                <a:effectLst/>
                <a:latin typeface="Times New Roman" pitchFamily="16" charset="0"/>
                <a:ea typeface="MS Gothic" charset="-128"/>
                <a:cs typeface="+mn-cs"/>
              </a:rPr>
              <a:t>and to receive attendance credit</a:t>
            </a:r>
            <a:endParaRPr lang="en-GB" sz="1200" dirty="0">
              <a:solidFill>
                <a:schemeClr val="tx1"/>
              </a:solidFill>
            </a:endParaRP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802.18-24/0097r2</a:t>
            </a:r>
            <a:endPar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7" Type="http://schemas.openxmlformats.org/officeDocument/2006/relationships/image" Target="../media/image1.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oleObject" Target="../embeddings/Microsoft_Word_97_-_2003_Document1.doc"/><Relationship Id="rId5" Type="http://schemas.openxmlformats.org/officeDocument/2006/relationships/oleObject" Target="../embeddings/oleObject1.bin"/><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6.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ocuments?is_dcn=93&amp;is_group=0000&amp;is_year=2024"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2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31.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www.ieee.org/about/corporate/governance" TargetMode="External"/></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standards.ieee.org/about/policies/bylaws/"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ec/dcn/23/ec-23-0025-00-00EC-2023-march-ieee-802-mixed-mode-plenary-meeting-av-training-atlanta.pptx" TargetMode="External"/><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calendar.google.com/calendar/u/0/embed?src=c2gedttabtbj4bps23j4847004@group.calendar.google.com&amp;ctz=America/New_York&amp;pli=1" TargetMode="External"/></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eb.cvent.com/event/cfbda833-a1ae-4e62-b6c3-fa156738a349/summary"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https://imat.ieee.org/my-site/home" TargetMode="External"/></Relationships>
</file>

<file path=ppt/slides/_rels/slide40.xml.rels><?xml version="1.0" encoding="UTF-8" standalone="yes"?>
<Relationships xmlns="http://schemas.openxmlformats.org/package/2006/relationships"><Relationship Id="rId8" Type="http://schemas.openxmlformats.org/officeDocument/2006/relationships/hyperlink" Target="https://www.acma.gov.au/consultations/2024-11/updating-spectrum-plan" TargetMode="External"/><Relationship Id="rId3" Type="http://schemas.openxmlformats.org/officeDocument/2006/relationships/hyperlink" Target="https://mentor.ieee.org/802.18/documents?is_dcn=0001&amp;is_group=0000&amp;is_year=2024" TargetMode="External"/><Relationship Id="rId7" Type="http://schemas.openxmlformats.org/officeDocument/2006/relationships/hyperlink" Target="https://cept.org/files/9522/Draft%20ECC%20Report%20364.docx" TargetMode="External"/><Relationship Id="rId2" Type="http://schemas.openxmlformats.org/officeDocument/2006/relationships/notesSlide" Target="../notesSlides/notesSlide21.xml"/><Relationship Id="rId1" Type="http://schemas.openxmlformats.org/officeDocument/2006/relationships/slideLayout" Target="../slideLayouts/slideLayout1.xml"/><Relationship Id="rId6" Type="http://schemas.openxmlformats.org/officeDocument/2006/relationships/hyperlink" Target="https://regulations.citc.gov.sa/en/Pages/PublishedPublicConsultations.aspx#/PublishedPublicConsulationDetails/62" TargetMode="External"/><Relationship Id="rId11" Type="http://schemas.openxmlformats.org/officeDocument/2006/relationships/image" Target="../media/image2.png"/><Relationship Id="rId5" Type="http://schemas.openxmlformats.org/officeDocument/2006/relationships/hyperlink" Target="https://mentor.ieee.org/802.18/documents?is_dcn=105&amp;is_group=0000&amp;is_year=2024" TargetMode="External"/><Relationship Id="rId10" Type="http://schemas.openxmlformats.org/officeDocument/2006/relationships/hyperlink" Target="https://mentor.ieee.org/802.18/documents?is_dcn=106&amp;is_group=0000&amp;is_year=2024" TargetMode="External"/><Relationship Id="rId4" Type="http://schemas.openxmlformats.org/officeDocument/2006/relationships/hyperlink" Target="https://www.soumu.go.jp/menu_news/s-news/01kiban12_02000163.html" TargetMode="External"/><Relationship Id="rId9" Type="http://schemas.openxmlformats.org/officeDocument/2006/relationships/hyperlink" Target="https://mic.gov.vn/van-ban-phap-luat/du-thao/2210.htm"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regulations.citc.gov.sa/en/Pages/PublishedPublicConsultations.aspx#/PublishedPublicConsulationDetails/62" TargetMode="External"/><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hyperlink" Target="https://mentor.ieee.org/802.18/documents?is_dcn=112&amp;is_group=0000&amp;is_year=2024" TargetMode="External"/></Relationships>
</file>

<file path=ppt/slides/_rels/slide4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3" Type="http://schemas.openxmlformats.org/officeDocument/2006/relationships/hyperlink" Target="https://www.soumu.go.jp/menu_news/s-news/01kiban12_02000163.html" TargetMode="External"/><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8&amp;is_group=0000&amp;is_year=2024" TargetMode="External"/><Relationship Id="rId4" Type="http://schemas.openxmlformats.org/officeDocument/2006/relationships/hyperlink" Target="https://mentor.ieee.org/802.18/documents?is_dcn=105&amp;is_group=0000&amp;is_year=2024" TargetMode="External"/></Relationships>
</file>

<file path=ppt/slides/_rels/slide4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8/documents?is_dcn=116&amp;is_year=2024" TargetMode="External"/><Relationship Id="rId7"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6" Type="http://schemas.openxmlformats.org/officeDocument/2006/relationships/hyperlink" Target="https://www.cra.gov.qa/en/document/class-license-for-short-range-devices--version-no-5" TargetMode="External"/><Relationship Id="rId5" Type="http://schemas.openxmlformats.org/officeDocument/2006/relationships/hyperlink" Target="https://ctu.gov.cz/en/press-release:-internet-still-mainly-wi-fi-almost-half-accesses-already-have-speeds-over-100-mbits" TargetMode="External"/><Relationship Id="rId4" Type="http://schemas.openxmlformats.org/officeDocument/2006/relationships/hyperlink" Target="https://icta.az/show-media-news/iyun-sentyabr-aylarinda-radiotezlikler-uzre-dovlet-komissiyasi-17-muracieti-musbet-cavablandirib" TargetMode="External"/></Relationships>
</file>

<file path=ppt/slides/_rels/slide46.xml.rels><?xml version="1.0" encoding="UTF-8" standalone="yes"?>
<Relationships xmlns="http://schemas.openxmlformats.org/package/2006/relationships"><Relationship Id="rId3" Type="http://schemas.openxmlformats.org/officeDocument/2006/relationships/hyperlink" Target="https://www.fcc.gov/november-2024-open-commission-meeting"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ised-isde.canada.ca/site/spectrum-management-telecommunications/en/devices-and-equipment/radio-equipment-standards/radio-standards-specifications-rss/rss-248-radio-local-area-network-rlan-devices-operating-5925-7125-mhz-band" TargetMode="External"/><Relationship Id="rId4" Type="http://schemas.openxmlformats.org/officeDocument/2006/relationships/hyperlink" Target="https://www.fcc.gov/document/chairwoman-proposes-expanding-6-ghz-band-operations-vlp-devices" TargetMode="External"/></Relationships>
</file>

<file path=ppt/slides/_rels/slide47.xml.rels><?xml version="1.0" encoding="UTF-8" standalone="yes"?>
<Relationships xmlns="http://schemas.openxmlformats.org/package/2006/relationships"><Relationship Id="rId3" Type="http://schemas.openxmlformats.org/officeDocument/2006/relationships/hyperlink" Target="https://www.acma.gov.au/sites/default/files/2024-10/FYSO%202024-29.pdf" TargetMode="External"/><Relationship Id="rId2" Type="http://schemas.openxmlformats.org/officeDocument/2006/relationships/notesSlide" Target="../notesSlides/notesSlide28.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btrc.gov.bd/site/notices/939916e8-a89a-4e3b-aa75-35a0a2172f59/%E0%A7%AB%E0%A7%AF%E0%A7%A8%E0%A7%AB-%E0%A7%AC%E0%A7%AA%E0%A7%A8%E0%A7%AB-%E0%A6%AE%E0%A7%87%E0%A6%97%E0%A6%BE%E0%A6%B9%E0%A6%BE%E0%A6%B0%E0%A7%8D%E0%A6%9C-%E0%A6%A4%E0%A6%B0%E0%A6%99%E0%A7%8D%E0%A6%97-%E0%A6%AC%E0%A7%8D%E0%A6%AF%E0%A6%BE%E0%A6%A8%E0%A7%8D%E0%A6%A1-Shared-%E0%A6%AD%E0%A6%BF%E0%A6%A4%E0%A7%8D%E0%A6%A4%E0%A6%BF%E0%A6%A4%E0%A7%87-%E0%A6%AC%E0%A7%8D%E0%A6%AF%E0%A6%AC%E0%A6%B9%E0%A6%BE%E0%A6%B0-%E0%A6%B8%E0%A6%82%E0%A6%95%E0%A7%8D%E0%A6%B0%E0%A6%BE%E0%A6%A8%E0%A7%8D%E0%A6%A4-%E0%A6%B8%E0%A6%BE%E0%A6%B0%E0%A7%8D%E0%A6%95%E0%A7%81%E0%A6%B2%E0%A6%BE%E0%A6%B0-%E0%A6%AA%E0%A7%8D%E0%A6%B0%E0%A6%9A%E0%A6%BE%E0%A6%B0-" TargetMode="External"/><Relationship Id="rId4" Type="http://schemas.openxmlformats.org/officeDocument/2006/relationships/hyperlink" Target="https://www.acma.gov.au/sites/default/files/2024-10/Response%20to%20submissions_draft%20FYSO%2024-29.pdf" TargetMode="External"/></Relationships>
</file>

<file path=ppt/slides/_rels/slide48.xml.rels><?xml version="1.0" encoding="UTF-8" standalone="yes"?>
<Relationships xmlns="http://schemas.openxmlformats.org/package/2006/relationships"><Relationship Id="rId3" Type="http://schemas.openxmlformats.org/officeDocument/2006/relationships/hyperlink" Target="https://mentor.ieee.org/802.18/documents?is_dcn=113&amp;is_group=0000&amp;is_year=2024" TargetMode="External"/><Relationship Id="rId2" Type="http://schemas.openxmlformats.org/officeDocument/2006/relationships/notesSlide" Target="../notesSlides/notesSlide29.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hyperlink" Target="https://mentor.ieee.org/802.18/documents?is_dcn=115&amp;is_group=0000&amp;is_year=2024" TargetMode="External"/><Relationship Id="rId4" Type="http://schemas.openxmlformats.org/officeDocument/2006/relationships/hyperlink" Target="https://mentor.ieee.org/802.18/documents?is_dcn=114&amp;is_group=0000&amp;is_year=2024" TargetMode="External"/></Relationships>
</file>

<file path=ppt/slides/_rels/slide4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4" Type="http://schemas.openxmlformats.org/officeDocument/2006/relationships/hyperlink" Target="https://calendar.google.com/calendar/u/0/embed?src=c2gedttabtbj4bps23j4847004@group.calendar.google.com&amp;ctz=America/New_York" TargetMode="External"/></Relationships>
</file>

<file path=ppt/slides/_rels/slide5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hyperlink" Target="https://touchpoint.eventsair.com/2025-jan-ieee-802-wireless-interim-session/accommodation" TargetMode="External"/><Relationship Id="rId4" Type="http://schemas.openxmlformats.org/officeDocument/2006/relationships/hyperlink" Target="https://touchpoint.eventsair.com/2025-jan-ieee-802-wireless-interim-session/registration" TargetMode="External"/></Relationships>
</file>

<file path=ppt/slides/_rels/slide5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8/documents?is_dcn=96&amp;is_group=0000&amp;is_year=2024"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hyperlink" Target="https://standards.ieee.org/about/policies/opman/" TargetMode="External"/><Relationship Id="rId3" Type="http://schemas.openxmlformats.org/officeDocument/2006/relationships/hyperlink" Target="https://standards.ieee.org/faqs/affiliation/" TargetMode="External"/><Relationship Id="rId7" Type="http://schemas.openxmlformats.org/officeDocument/2006/relationships/hyperlink" Target="https://standards.ieee.org/faqs/copyrights/#1"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standards.ieee.org/about/sasb/patcom/materials.html" TargetMode="External"/><Relationship Id="rId5" Type="http://schemas.openxmlformats.org/officeDocument/2006/relationships/hyperlink" Target="http://www.ieee802.org/devdocs.shtml" TargetMode="External"/><Relationship Id="rId4" Type="http://schemas.openxmlformats.org/officeDocument/2006/relationships/hyperlink" Target="https://standards.ieee.org/wp-content/uploads/2022/02/antitrust.pdf" TargetMode="External"/><Relationship Id="rId9"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antitrust.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hyperlink" Target="mailto:patcom@ieee.org"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77195" y="336550"/>
            <a:ext cx="2303451" cy="273050"/>
          </a:xfrm>
        </p:spPr>
        <p:txBody>
          <a:bodyPr/>
          <a:lstStyle/>
          <a:p>
            <a:r>
              <a:rPr lang="en-US" dirty="0"/>
              <a:t>November 2024</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895600" y="1435894"/>
            <a:ext cx="8529655"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smtClean="0">
                <a:latin typeface="Times New Roman" charset="0"/>
              </a:rPr>
              <a:t>2024 November RR-TAG </a:t>
            </a:r>
            <a:br>
              <a:rPr lang="en-US" dirty="0" smtClean="0">
                <a:latin typeface="Times New Roman" charset="0"/>
              </a:rPr>
            </a:br>
            <a:r>
              <a:rPr lang="en-US" dirty="0" smtClean="0">
                <a:latin typeface="Times New Roman" charset="0"/>
              </a:rPr>
              <a:t>Supplementary Materials</a:t>
            </a:r>
            <a:endParaRPr lang="en-GB" dirty="0"/>
          </a:p>
        </p:txBody>
      </p:sp>
      <p:sp>
        <p:nvSpPr>
          <p:cNvPr id="3074" name="Rectangle 2"/>
          <p:cNvSpPr>
            <a:spLocks noGrp="1" noChangeArrowheads="1"/>
          </p:cNvSpPr>
          <p:nvPr>
            <p:ph type="body" idx="1"/>
          </p:nvPr>
        </p:nvSpPr>
        <p:spPr>
          <a:xfrm>
            <a:off x="3652855" y="2502694"/>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smtClean="0"/>
              <a:t>12 November 2024</a:t>
            </a:r>
            <a:endParaRPr lang="en-GB" sz="2000" b="0" dirty="0"/>
          </a:p>
        </p:txBody>
      </p:sp>
      <p:sp>
        <p:nvSpPr>
          <p:cNvPr id="3076" name="Rectangle 4"/>
          <p:cNvSpPr>
            <a:spLocks noChangeArrowheads="1"/>
          </p:cNvSpPr>
          <p:nvPr/>
        </p:nvSpPr>
        <p:spPr bwMode="auto">
          <a:xfrm>
            <a:off x="2556746" y="3657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p>
        </p:txBody>
      </p:sp>
      <p:pic>
        <p:nvPicPr>
          <p:cNvPr id="10" name="Picture 9"/>
          <p:cNvPicPr>
            <a:picLocks noChangeAspect="1"/>
          </p:cNvPicPr>
          <p:nvPr/>
        </p:nvPicPr>
        <p:blipFill>
          <a:blip r:embed="rId4"/>
          <a:stretch>
            <a:fillRect/>
          </a:stretch>
        </p:blipFill>
        <p:spPr>
          <a:xfrm>
            <a:off x="7162800" y="6452587"/>
            <a:ext cx="4334632" cy="329213"/>
          </a:xfrm>
          <a:prstGeom prst="rect">
            <a:avLst/>
          </a:prstGeom>
        </p:spPr>
      </p:pic>
      <p:graphicFrame>
        <p:nvGraphicFramePr>
          <p:cNvPr id="11" name="Object 11"/>
          <p:cNvGraphicFramePr>
            <a:graphicFrameLocks noChangeAspect="1"/>
          </p:cNvGraphicFramePr>
          <p:nvPr>
            <p:extLst>
              <p:ext uri="{D42A27DB-BD31-4B8C-83A1-F6EECF244321}">
                <p14:modId xmlns:p14="http://schemas.microsoft.com/office/powerpoint/2010/main" val="287328391"/>
              </p:ext>
            </p:extLst>
          </p:nvPr>
        </p:nvGraphicFramePr>
        <p:xfrm>
          <a:off x="2514600" y="4191000"/>
          <a:ext cx="9115425" cy="4800600"/>
        </p:xfrm>
        <a:graphic>
          <a:graphicData uri="http://schemas.openxmlformats.org/presentationml/2006/ole">
            <mc:AlternateContent xmlns:mc="http://schemas.openxmlformats.org/markup-compatibility/2006">
              <mc:Choice xmlns:v="urn:schemas-microsoft-com:vml" Requires="v">
                <p:oleObj spid="_x0000_s3407" name="Document" r:id="rId6" imgW="8284803" imgH="4499241" progId="Word.Document.8">
                  <p:embed/>
                </p:oleObj>
              </mc:Choice>
              <mc:Fallback>
                <p:oleObj name="Document" r:id="rId6" imgW="8284803" imgH="4499241" progId="Word.Document.8">
                  <p:embed/>
                  <p:pic>
                    <p:nvPicPr>
                      <p:cNvPr id="0" name=""/>
                      <p:cNvPicPr>
                        <a:picLocks noChangeAspect="1" noChangeArrowheads="1"/>
                      </p:cNvPicPr>
                      <p:nvPr/>
                    </p:nvPicPr>
                    <p:blipFill>
                      <a:blip r:embed="rId7"/>
                      <a:srcRect/>
                      <a:stretch>
                        <a:fillRect/>
                      </a:stretch>
                    </p:blipFill>
                    <p:spPr bwMode="auto">
                      <a:xfrm>
                        <a:off x="2514600" y="4191000"/>
                        <a:ext cx="9115425" cy="4800600"/>
                      </a:xfrm>
                      <a:prstGeom prst="rect">
                        <a:avLst/>
                      </a:prstGeom>
                      <a:noFill/>
                      <a:ln>
                        <a:noFill/>
                      </a:ln>
                      <a:effec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90902668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91026026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684701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 </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13</a:t>
            </a:r>
            <a:endParaRPr lang="en-US" altLang="en-US" sz="1200" b="0" dirty="0"/>
          </a:p>
        </p:txBody>
      </p:sp>
    </p:spTree>
    <p:extLst>
      <p:ext uri="{BB962C8B-B14F-4D97-AF65-F5344CB8AC3E}">
        <p14:creationId xmlns:p14="http://schemas.microsoft.com/office/powerpoint/2010/main" val="241188723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smtClean="0">
                <a:latin typeface="+mj-lt"/>
                <a:cs typeface="Arial"/>
              </a:rPr>
              <a:t>Recording attendance:</a:t>
            </a:r>
            <a:endParaRPr lang="en-US" sz="1800" spc="-5" dirty="0">
              <a:latin typeface="+mj-lt"/>
              <a:cs typeface="Arial"/>
            </a:endParaRPr>
          </a:p>
          <a:p>
            <a:pPr marL="630238" marR="117475" lvl="1" indent="-230188" algn="just">
              <a:spcBef>
                <a:spcPts val="600"/>
              </a:spcBef>
              <a:buChar char="•"/>
              <a:tabLst>
                <a:tab pos="230188" algn="l"/>
              </a:tabLst>
            </a:pPr>
            <a:r>
              <a:rPr lang="en-US" sz="1600" spc="-5" dirty="0" smtClean="0">
                <a:solidFill>
                  <a:schemeClr val="tx1"/>
                </a:solidFill>
                <a:latin typeface="+mj-lt"/>
                <a:cs typeface="Arial"/>
              </a:rPr>
              <a:t>IMAT is used </a:t>
            </a:r>
            <a:r>
              <a:rPr lang="en-US" sz="1600" spc="-5" dirty="0">
                <a:solidFill>
                  <a:schemeClr val="tx1"/>
                </a:solidFill>
                <a:latin typeface="+mj-lt"/>
                <a:cs typeface="Arial"/>
              </a:rPr>
              <a:t>for this </a:t>
            </a:r>
            <a:r>
              <a:rPr lang="en-US" sz="1600" spc="-5" dirty="0" smtClean="0">
                <a:solidFill>
                  <a:schemeClr val="tx1"/>
                </a:solidFill>
                <a:latin typeface="+mj-lt"/>
                <a:cs typeface="Arial"/>
              </a:rPr>
              <a:t>session</a:t>
            </a:r>
          </a:p>
          <a:p>
            <a:pPr marL="1030288" marR="117475" lvl="2" indent="-230188" algn="just">
              <a:spcBef>
                <a:spcPts val="0"/>
              </a:spcBef>
              <a:buChar char="•"/>
              <a:tabLst>
                <a:tab pos="230188" algn="l"/>
              </a:tabLst>
            </a:pPr>
            <a:r>
              <a:rPr lang="en-US" sz="1600" spc="-5" dirty="0">
                <a:solidFill>
                  <a:srgbClr val="FF0000"/>
                </a:solidFill>
                <a:latin typeface="+mj-lt"/>
                <a:cs typeface="Arial"/>
                <a:hlinkClick r:id="rId3"/>
              </a:rPr>
              <a:t>https://imat.ieee.org/my-site/home</a:t>
            </a:r>
            <a:endParaRPr lang="en-US" sz="1600" spc="-5" dirty="0">
              <a:solidFill>
                <a:srgbClr val="FF0000"/>
              </a:solidFill>
              <a:latin typeface="+mj-lt"/>
              <a:cs typeface="Arial"/>
            </a:endParaRPr>
          </a:p>
          <a:p>
            <a:pPr marL="230188" marR="117475" indent="-230188" algn="just">
              <a:buFont typeface="Times New Roman" pitchFamily="16" charset="0"/>
              <a:buChar char="•"/>
              <a:tabLst>
                <a:tab pos="230188" algn="l"/>
              </a:tabLst>
            </a:pPr>
            <a:endParaRPr lang="en-US" sz="1800" spc="-5" dirty="0" smtClean="0">
              <a:cs typeface="Arial"/>
            </a:endParaRPr>
          </a:p>
          <a:p>
            <a:pPr marL="230188" marR="117475" indent="-230188" algn="just">
              <a:buFont typeface="Times New Roman" pitchFamily="16" charset="0"/>
              <a:buChar char="•"/>
              <a:tabLst>
                <a:tab pos="230188" algn="l"/>
              </a:tabLst>
            </a:pPr>
            <a:r>
              <a:rPr lang="en-US" sz="1800" spc="-5" dirty="0" smtClean="0">
                <a:cs typeface="Arial"/>
              </a:rPr>
              <a:t>Meeting reminders</a:t>
            </a:r>
            <a:endParaRPr lang="en-US" sz="1600" spc="-5" dirty="0" smtClean="0">
              <a:latin typeface="+mj-lt"/>
              <a:cs typeface="Arial"/>
            </a:endParaRPr>
          </a:p>
          <a:p>
            <a:pPr marL="630238" marR="117475" lvl="1" indent="-230188" algn="just">
              <a:spcBef>
                <a:spcPts val="600"/>
              </a:spcBef>
              <a:buChar char="•"/>
              <a:tabLst>
                <a:tab pos="230188" algn="l"/>
              </a:tabLst>
            </a:pPr>
            <a:r>
              <a:rPr lang="en-US" sz="1600" spc="-5" dirty="0" smtClean="0">
                <a:latin typeface="+mj-lt"/>
                <a:cs typeface="Arial"/>
              </a:rPr>
              <a:t>Please ensure </a:t>
            </a:r>
            <a:r>
              <a:rPr lang="en-US" sz="1600" spc="-5" dirty="0">
                <a:latin typeface="+mj-lt"/>
                <a:cs typeface="Arial"/>
              </a:rPr>
              <a:t>that the following information is listed correctly when joining the </a:t>
            </a:r>
            <a:r>
              <a:rPr lang="en-US" sz="1600" spc="-5" dirty="0" err="1" smtClean="0">
                <a:latin typeface="+mj-lt"/>
                <a:cs typeface="Arial"/>
              </a:rPr>
              <a:t>Webex</a:t>
            </a:r>
            <a:r>
              <a:rPr lang="en-US" sz="1600" spc="-5" dirty="0" smtClean="0">
                <a:latin typeface="+mj-lt"/>
                <a:cs typeface="Arial"/>
              </a:rPr>
              <a:t> call</a:t>
            </a:r>
            <a:r>
              <a:rPr lang="en-US" sz="1600" spc="-5" dirty="0">
                <a:latin typeface="+mj-lt"/>
                <a:cs typeface="Arial"/>
              </a:rPr>
              <a:t>: </a:t>
            </a:r>
            <a:r>
              <a:rPr lang="en-US" sz="1600" spc="-5" dirty="0" smtClean="0">
                <a:latin typeface="+mj-lt"/>
                <a:cs typeface="Arial"/>
              </a:rPr>
              <a:t>“FIRST </a:t>
            </a:r>
            <a:r>
              <a:rPr lang="en-US" sz="1600" spc="-5" dirty="0">
                <a:latin typeface="+mj-lt"/>
                <a:cs typeface="Arial"/>
              </a:rPr>
              <a:t>NAME LAST NAME, </a:t>
            </a:r>
            <a:r>
              <a:rPr lang="en-US" sz="1600" spc="-5" dirty="0" smtClean="0">
                <a:latin typeface="+mj-lt"/>
                <a:cs typeface="Arial"/>
              </a:rPr>
              <a:t>Affiliation” </a:t>
            </a:r>
          </a:p>
          <a:p>
            <a:pPr marL="630238" marR="117475" lvl="1" indent="-230188" algn="just">
              <a:spcBef>
                <a:spcPts val="600"/>
              </a:spcBef>
              <a:buChar char="•"/>
              <a:tabLst>
                <a:tab pos="230188" algn="l"/>
              </a:tabLst>
            </a:pPr>
            <a:r>
              <a:rPr lang="en-US" sz="1600" spc="-5" dirty="0" smtClean="0">
                <a:latin typeface="+mj-lt"/>
                <a:cs typeface="Arial"/>
              </a:rPr>
              <a:t>Remember </a:t>
            </a:r>
            <a:r>
              <a:rPr lang="en-US" sz="1600" spc="-5" dirty="0">
                <a:latin typeface="+mj-lt"/>
                <a:cs typeface="Arial"/>
              </a:rPr>
              <a:t>to </a:t>
            </a:r>
            <a:r>
              <a:rPr lang="en-US" sz="1600" spc="-5" dirty="0" smtClean="0">
                <a:latin typeface="+mj-lt"/>
                <a:cs typeface="Arial"/>
              </a:rPr>
              <a:t>mute </a:t>
            </a:r>
            <a:r>
              <a:rPr lang="en-US" sz="1600" spc="-5" dirty="0">
                <a:latin typeface="+mj-lt"/>
                <a:cs typeface="Arial"/>
              </a:rPr>
              <a:t>when </a:t>
            </a:r>
            <a:r>
              <a:rPr lang="en-US" sz="1600" spc="-5" dirty="0" smtClean="0">
                <a:latin typeface="+mj-lt"/>
                <a:cs typeface="Arial"/>
              </a:rPr>
              <a:t>not speaking, </a:t>
            </a:r>
            <a:r>
              <a:rPr lang="en-US" sz="1600" spc="-5" dirty="0">
                <a:latin typeface="+mj-lt"/>
                <a:cs typeface="Arial"/>
              </a:rPr>
              <a:t>thank </a:t>
            </a:r>
            <a:r>
              <a:rPr lang="en-US" sz="1600" spc="-5" dirty="0" smtClean="0">
                <a:latin typeface="+mj-lt"/>
                <a:cs typeface="Arial"/>
              </a:rPr>
              <a:t>you</a:t>
            </a:r>
          </a:p>
          <a:p>
            <a:pPr marL="630238" marR="117475" lvl="1" indent="-230188" algn="just">
              <a:spcBef>
                <a:spcPts val="600"/>
              </a:spcBef>
              <a:buChar char="•"/>
              <a:tabLst>
                <a:tab pos="230188" algn="l"/>
              </a:tabLst>
            </a:pPr>
            <a:r>
              <a:rPr lang="en-US" sz="1600" spc="-5" dirty="0" smtClean="0">
                <a:solidFill>
                  <a:srgbClr val="FF0000"/>
                </a:solidFill>
                <a:latin typeface="+mj-lt"/>
                <a:cs typeface="Arial"/>
              </a:rPr>
              <a:t>Press </a:t>
            </a:r>
            <a:r>
              <a:rPr lang="en-US" sz="1600" spc="-5" dirty="0">
                <a:solidFill>
                  <a:srgbClr val="FF0000"/>
                </a:solidFill>
                <a:latin typeface="+mj-lt"/>
                <a:cs typeface="Arial"/>
              </a:rPr>
              <a:t>are required (i.e., anyone reporting publicly on this meeting) to announce their presence (per IEEE SA Standards Board </a:t>
            </a:r>
            <a:r>
              <a:rPr lang="en-US" sz="1600" spc="-5" dirty="0" smtClean="0">
                <a:solidFill>
                  <a:srgbClr val="FF0000"/>
                </a:solidFill>
                <a:latin typeface="+mj-lt"/>
                <a:cs typeface="Arial"/>
              </a:rPr>
              <a:t>Operations </a:t>
            </a:r>
            <a:r>
              <a:rPr lang="en-US" sz="1600" spc="-5" dirty="0">
                <a:solidFill>
                  <a:srgbClr val="FF0000"/>
                </a:solidFill>
                <a:latin typeface="+mj-lt"/>
                <a:cs typeface="Arial"/>
              </a:rPr>
              <a:t>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5373608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Mixed-mode meeting</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latin typeface="+mj-lt"/>
                <a:cs typeface="Arial"/>
              </a:rPr>
              <a:t>In person:   </a:t>
            </a:r>
          </a:p>
          <a:p>
            <a:pPr marL="1030288" marR="117475" lvl="2" indent="-230188" algn="just">
              <a:buFont typeface="Times New Roman" pitchFamily="16" charset="0"/>
              <a:buChar char="•"/>
              <a:tabLst>
                <a:tab pos="230188" algn="l"/>
              </a:tabLst>
            </a:pPr>
            <a:r>
              <a:rPr lang="en-US" sz="1400" spc="-5" dirty="0" smtClean="0">
                <a:latin typeface="+mj-lt"/>
                <a:cs typeface="Arial"/>
              </a:rPr>
              <a:t>The meeting venue is </a:t>
            </a:r>
            <a:r>
              <a:rPr lang="en-US" sz="1400" dirty="0" smtClean="0"/>
              <a:t>Hyatt Regency Vancouver, Vancouver, British Columbia, Canada.</a:t>
            </a:r>
            <a:endParaRPr lang="en-US" sz="1400" spc="-5" dirty="0" smtClean="0">
              <a:latin typeface="+mj-lt"/>
              <a:cs typeface="Arial"/>
            </a:endParaRPr>
          </a:p>
          <a:p>
            <a:pPr marL="1030288" marR="117475" lvl="2" indent="-230188" algn="just">
              <a:buFont typeface="Times New Roman" pitchFamily="16" charset="0"/>
              <a:buChar char="•"/>
              <a:tabLst>
                <a:tab pos="230188" algn="l"/>
              </a:tabLst>
            </a:pPr>
            <a:r>
              <a:rPr lang="en-US" sz="1400" spc="-5" dirty="0" smtClean="0">
                <a:solidFill>
                  <a:schemeClr val="tx1"/>
                </a:solidFill>
                <a:latin typeface="+mj-lt"/>
                <a:cs typeface="Arial"/>
              </a:rPr>
              <a:t>Must</a:t>
            </a:r>
            <a:r>
              <a:rPr lang="en-US" sz="1400" spc="-5" dirty="0" smtClean="0">
                <a:solidFill>
                  <a:srgbClr val="FF0000"/>
                </a:solidFill>
                <a:latin typeface="+mj-lt"/>
                <a:cs typeface="Arial"/>
              </a:rPr>
              <a:t> </a:t>
            </a: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for queue and voting management (see below) </a:t>
            </a:r>
            <a:r>
              <a:rPr lang="en-US" sz="1400" spc="-5" dirty="0" smtClean="0">
                <a:solidFill>
                  <a:srgbClr val="FF0000"/>
                </a:solidFill>
                <a:latin typeface="+mj-lt"/>
                <a:cs typeface="Arial"/>
              </a:rPr>
              <a:t>with audio and video disabled</a:t>
            </a:r>
            <a:r>
              <a:rPr lang="en-US" sz="1400" spc="-5" dirty="0" smtClean="0">
                <a:latin typeface="+mj-lt"/>
                <a:cs typeface="Arial"/>
              </a:rPr>
              <a:t>.</a:t>
            </a:r>
            <a:endParaRPr lang="en-US" sz="1200" spc="-5" dirty="0" smtClean="0">
              <a:latin typeface="+mj-lt"/>
              <a:cs typeface="Arial"/>
            </a:endParaRPr>
          </a:p>
          <a:p>
            <a:pPr marL="630238" marR="117475" lvl="1" indent="-230188" algn="just">
              <a:buFont typeface="Times New Roman" pitchFamily="16" charset="0"/>
              <a:buChar char="•"/>
              <a:tabLst>
                <a:tab pos="230188" algn="l"/>
              </a:tabLst>
            </a:pPr>
            <a:r>
              <a:rPr lang="en-US" sz="1600" spc="-5" dirty="0" smtClean="0">
                <a:latin typeface="+mj-lt"/>
                <a:cs typeface="Arial"/>
              </a:rPr>
              <a:t>Remote:  </a:t>
            </a:r>
          </a:p>
          <a:p>
            <a:pPr marL="1030288" marR="117475" lvl="2" indent="-230188" algn="just">
              <a:buFont typeface="Times New Roman" pitchFamily="16" charset="0"/>
              <a:buChar char="•"/>
              <a:tabLst>
                <a:tab pos="230188" algn="l"/>
              </a:tabLst>
            </a:pPr>
            <a:r>
              <a:rPr lang="en-US" sz="1400" spc="-5" dirty="0" smtClean="0">
                <a:latin typeface="+mj-lt"/>
                <a:cs typeface="Arial"/>
              </a:rPr>
              <a:t>Join the meeting via </a:t>
            </a:r>
            <a:r>
              <a:rPr lang="en-US" sz="1400" spc="-5" dirty="0" err="1" smtClean="0">
                <a:latin typeface="+mj-lt"/>
                <a:cs typeface="Arial"/>
              </a:rPr>
              <a:t>Webex</a:t>
            </a:r>
            <a:r>
              <a:rPr lang="en-US" sz="1400" spc="-5" dirty="0" smtClean="0">
                <a:latin typeface="+mj-lt"/>
                <a:cs typeface="Arial"/>
              </a:rPr>
              <a:t> </a:t>
            </a:r>
            <a:r>
              <a:rPr lang="en-US" sz="1400" spc="-5" dirty="0" smtClean="0">
                <a:solidFill>
                  <a:srgbClr val="FF0000"/>
                </a:solidFill>
                <a:latin typeface="+mj-lt"/>
                <a:cs typeface="Arial"/>
              </a:rPr>
              <a:t>with video disabled</a:t>
            </a:r>
            <a:r>
              <a:rPr lang="en-US" sz="1400" spc="-5" dirty="0" smtClean="0">
                <a:latin typeface="+mj-lt"/>
                <a:cs typeface="Arial"/>
              </a:rPr>
              <a:t>. </a:t>
            </a:r>
          </a:p>
          <a:p>
            <a:pPr marL="1030288" marR="117475" lvl="2" indent="-230188" algn="just">
              <a:buFont typeface="Times New Roman" pitchFamily="16" charset="0"/>
              <a:buChar char="•"/>
              <a:tabLst>
                <a:tab pos="230188" algn="l"/>
              </a:tabLst>
            </a:pPr>
            <a:r>
              <a:rPr lang="en-US" sz="1400" spc="-5" dirty="0" smtClean="0">
                <a:latin typeface="+mj-lt"/>
                <a:cs typeface="Arial"/>
              </a:rPr>
              <a:t>Set your audio as “Music mode”.  See </a:t>
            </a:r>
            <a:r>
              <a:rPr lang="en-US" sz="1400" spc="-5" dirty="0" smtClean="0">
                <a:latin typeface="+mj-lt"/>
                <a:cs typeface="Arial"/>
                <a:hlinkClick r:id="rId3"/>
              </a:rPr>
              <a:t>slide 19</a:t>
            </a:r>
            <a:r>
              <a:rPr lang="en-US" sz="1400" spc="-5" dirty="0" smtClean="0">
                <a:latin typeface="+mj-lt"/>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smtClean="0">
                <a:solidFill>
                  <a:schemeClr val="tx1"/>
                </a:solidFill>
                <a:cs typeface="Arial" panose="020B0604020202020204" pitchFamily="34" charset="0"/>
              </a:rPr>
              <a:t>Call-in </a:t>
            </a:r>
            <a:r>
              <a:rPr lang="en-US" sz="1600" dirty="0">
                <a:solidFill>
                  <a:schemeClr val="tx1"/>
                </a:solidFill>
                <a:cs typeface="Arial" panose="020B0604020202020204" pitchFamily="34" charset="0"/>
              </a:rPr>
              <a:t>info </a:t>
            </a:r>
            <a:endParaRPr lang="en-US" sz="1600" dirty="0" smtClean="0">
              <a:solidFill>
                <a:schemeClr val="tx1"/>
              </a:solidFill>
              <a:cs typeface="Arial" panose="020B0604020202020204" pitchFamily="34" charset="0"/>
            </a:endParaRPr>
          </a:p>
          <a:p>
            <a:pPr marL="1030288" marR="117475" lvl="2" indent="-230188" algn="just">
              <a:buFont typeface="Times New Roman" pitchFamily="16" charset="0"/>
              <a:buChar char="•"/>
              <a:tabLst>
                <a:tab pos="230188" algn="l"/>
              </a:tabLst>
            </a:pPr>
            <a:r>
              <a:rPr lang="en-US" sz="1400" dirty="0" smtClean="0">
                <a:solidFill>
                  <a:schemeClr val="tx1"/>
                </a:solidFill>
                <a:cs typeface="Arial" panose="020B0604020202020204" pitchFamily="34" charset="0"/>
              </a:rPr>
              <a:t>Available at </a:t>
            </a:r>
            <a:r>
              <a:rPr lang="en-US" sz="1400" dirty="0" smtClean="0">
                <a:solidFill>
                  <a:schemeClr val="tx1"/>
                </a:solidFill>
                <a:cs typeface="Arial" panose="020B0604020202020204" pitchFamily="34" charset="0"/>
                <a:hlinkClick r:id="rId4"/>
              </a:rPr>
              <a:t>Google </a:t>
            </a:r>
            <a:r>
              <a:rPr lang="en-US" sz="1400" dirty="0">
                <a:solidFill>
                  <a:schemeClr val="tx1"/>
                </a:solidFill>
                <a:cs typeface="Arial" panose="020B0604020202020204" pitchFamily="34" charset="0"/>
                <a:hlinkClick r:id="rId4"/>
              </a:rPr>
              <a:t>Calendar</a:t>
            </a:r>
            <a:endParaRPr lang="en-US" sz="1400" spc="-5" dirty="0" smtClean="0">
              <a:latin typeface="+mj-lt"/>
              <a:cs typeface="Arial"/>
            </a:endParaRPr>
          </a:p>
          <a:p>
            <a:pPr marL="630238" marR="117475" lvl="1" indent="-230188" algn="just">
              <a:buClrTx/>
              <a:buFont typeface="Times New Roman" pitchFamily="16" charset="0"/>
              <a:buChar char="•"/>
              <a:tabLst>
                <a:tab pos="230188" algn="l"/>
              </a:tabLst>
            </a:pPr>
            <a:endParaRPr lang="en-US" sz="1600" dirty="0" smtClean="0"/>
          </a:p>
          <a:p>
            <a:pPr marL="230188" marR="117475" indent="-230188" algn="just">
              <a:buFont typeface="Times New Roman" pitchFamily="16" charset="0"/>
              <a:buChar char="•"/>
              <a:tabLst>
                <a:tab pos="230188" algn="l"/>
              </a:tabLst>
            </a:pPr>
            <a:r>
              <a:rPr lang="en-US" sz="1800" dirty="0" smtClean="0">
                <a:solidFill>
                  <a:schemeClr val="tx1"/>
                </a:solidFill>
                <a:latin typeface="Times New Roman" panose="02020603050405020304" pitchFamily="18" charset="0"/>
                <a:ea typeface="Times New Roman" panose="02020603050405020304" pitchFamily="18" charset="0"/>
              </a:rPr>
              <a:t>Queue and voting 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cs typeface="Arial"/>
              </a:rPr>
              <a:t>Regardless of your participation type, </a:t>
            </a:r>
          </a:p>
          <a:p>
            <a:pPr marL="1030288" marR="117475" lvl="2" indent="-230188" algn="just">
              <a:buFont typeface="Times New Roman" pitchFamily="16" charset="0"/>
              <a:buChar char="•"/>
              <a:tabLst>
                <a:tab pos="230188" algn="l"/>
              </a:tabLst>
            </a:pPr>
            <a:r>
              <a:rPr lang="en-US" sz="1400" spc="-5" dirty="0" smtClean="0">
                <a:solidFill>
                  <a:schemeClr val="tx1"/>
                </a:solidFill>
                <a:cs typeface="Arial"/>
              </a:rPr>
              <a:t>When you want to be on the queue for comment, </a:t>
            </a:r>
            <a:r>
              <a:rPr lang="en-US" sz="1400" spc="-5" dirty="0">
                <a:solidFill>
                  <a:schemeClr val="tx1"/>
                </a:solidFill>
                <a:cs typeface="Arial"/>
              </a:rPr>
              <a:t>please type “Q” or “q” in the </a:t>
            </a:r>
            <a:r>
              <a:rPr lang="en-US" sz="1400" spc="-5" dirty="0" err="1" smtClean="0">
                <a:solidFill>
                  <a:schemeClr val="tx1"/>
                </a:solidFill>
                <a:cs typeface="Arial"/>
              </a:rPr>
              <a:t>Webex</a:t>
            </a:r>
            <a:r>
              <a:rPr lang="en-US" sz="1400" spc="-5" dirty="0" smtClean="0">
                <a:solidFill>
                  <a:schemeClr val="tx1"/>
                </a:solidFill>
                <a:cs typeface="Arial"/>
              </a:rPr>
              <a:t> chat window </a:t>
            </a:r>
          </a:p>
          <a:p>
            <a:pPr marL="1030288" marR="117475" lvl="2" indent="-230188" algn="just">
              <a:buFont typeface="Times New Roman" pitchFamily="16" charset="0"/>
              <a:buChar char="•"/>
              <a:tabLst>
                <a:tab pos="230188" algn="l"/>
              </a:tabLst>
            </a:pPr>
            <a:endParaRPr lang="en-US" sz="1400" spc="-5" dirty="0">
              <a:cs typeface="Arial"/>
            </a:endParaRP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19734813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on Monday PM2 and </a:t>
            </a:r>
            <a:r>
              <a:rPr lang="en-US" sz="1800" dirty="0">
                <a:solidFill>
                  <a:schemeClr val="tx1"/>
                </a:solidFill>
                <a:latin typeface="+mj-lt"/>
              </a:rPr>
              <a:t>Tuesday </a:t>
            </a:r>
            <a:r>
              <a:rPr lang="en-US" sz="1800" dirty="0" smtClean="0">
                <a:solidFill>
                  <a:schemeClr val="tx1"/>
                </a:solidFill>
                <a:latin typeface="+mj-lt"/>
              </a:rPr>
              <a:t>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7205001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17</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at a glance</a:t>
            </a:r>
            <a:endParaRPr lang="en-US" sz="2800" dirty="0">
              <a:solidFill>
                <a:schemeClr val="tx1"/>
              </a:solidFill>
            </a:endParaRPr>
          </a:p>
        </p:txBody>
      </p:sp>
      <p:pic>
        <p:nvPicPr>
          <p:cNvPr id="12" name="Picture 11"/>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9" name="Table 8"/>
          <p:cNvGraphicFramePr>
            <a:graphicFrameLocks noGrp="1"/>
          </p:cNvGraphicFramePr>
          <p:nvPr>
            <p:extLst>
              <p:ext uri="{D42A27DB-BD31-4B8C-83A1-F6EECF244321}">
                <p14:modId xmlns:p14="http://schemas.microsoft.com/office/powerpoint/2010/main" val="3903703281"/>
              </p:ext>
            </p:extLst>
          </p:nvPr>
        </p:nvGraphicFramePr>
        <p:xfrm>
          <a:off x="914400" y="1752600"/>
          <a:ext cx="10443625" cy="4158988"/>
        </p:xfrm>
        <a:graphic>
          <a:graphicData uri="http://schemas.openxmlformats.org/drawingml/2006/table">
            <a:tbl>
              <a:tblPr/>
              <a:tblGrid>
                <a:gridCol w="1024936"/>
                <a:gridCol w="1926550"/>
                <a:gridCol w="1926550"/>
                <a:gridCol w="1926550"/>
                <a:gridCol w="1926550"/>
                <a:gridCol w="1712489"/>
              </a:tblGrid>
              <a:tr h="377825">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endParaRP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MON 11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TUE 12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WED 13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THU 14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rgbClr val="FFFFFF"/>
                          </a:solidFill>
                          <a:effectLst/>
                          <a:latin typeface="Times New Roman" panose="02020603050405020304" pitchFamily="18" charset="0"/>
                          <a:ea typeface="MS PGothic" panose="020B0600070205080204" pitchFamily="34" charset="-128"/>
                        </a:rPr>
                        <a:t>FRI 15 NOV</a:t>
                      </a:r>
                    </a:p>
                  </a:txBody>
                  <a:tcPr marT="45747" marB="45747"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2"/>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AM1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kumimoji="0" lang="en-US" altLang="en-US" sz="14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62000">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AM2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Closing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921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PM1</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endParaRPr lang="en-US"/>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r h="704849">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PM2</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Open meeting</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altLang="en-US" sz="12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rPr>
                        <a:t>(Oxford – Convention Level, 3rd Floor)</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sz="1800"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p>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8E8F6"/>
                    </a:solidFill>
                  </a:tcPr>
                </a:tc>
              </a:tr>
              <a:tr h="703263">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Times New Roman" panose="02020603050405020304" pitchFamily="18" charset="0"/>
                          <a:ea typeface="MS PGothic" panose="020B0600070205080204" pitchFamily="34" charset="-128"/>
                        </a:rPr>
                        <a:t>PM3</a:t>
                      </a: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smtClean="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p>
                      <a:pPr algn="ctr"/>
                      <a:endParaRPr lang="en-US" dirty="0"/>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c>
                  <a:txBody>
                    <a:bodyPr/>
                    <a:lstStyle>
                      <a:lvl1pPr>
                        <a:spcBef>
                          <a:spcPct val="20000"/>
                        </a:spcBef>
                        <a:defRPr sz="20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defRPr>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defRPr sz="1600">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defRPr sz="14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defRPr sz="14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rgbClr val="000000"/>
                        </a:solidFill>
                        <a:effectLst/>
                        <a:latin typeface="Times New Roman" panose="02020603050405020304" pitchFamily="18" charset="0"/>
                        <a:ea typeface="MS PGothic" panose="020B0600070205080204" pitchFamily="34" charset="-128"/>
                      </a:endParaRPr>
                    </a:p>
                  </a:txBody>
                  <a:tcPr marT="45747" marB="45747"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CDCDEC"/>
                    </a:solidFill>
                  </a:tcPr>
                </a:tc>
              </a:tr>
            </a:tbl>
          </a:graphicData>
        </a:graphic>
      </p:graphicFrame>
    </p:spTree>
    <p:extLst>
      <p:ext uri="{BB962C8B-B14F-4D97-AF65-F5344CB8AC3E}">
        <p14:creationId xmlns:p14="http://schemas.microsoft.com/office/powerpoint/2010/main" val="405141079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3.1:  Meeting minutes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18</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01233073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19</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2024 September interim minutes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#2 (Procedural):  </a:t>
            </a:r>
            <a:r>
              <a:rPr lang="en-US" sz="1800" spc="-5" dirty="0">
                <a:latin typeface="+mj-lt"/>
                <a:cs typeface="Arial"/>
              </a:rPr>
              <a:t>To approve the </a:t>
            </a:r>
            <a:r>
              <a:rPr lang="en-US" sz="1800" spc="-5" dirty="0" smtClean="0">
                <a:latin typeface="+mj-lt"/>
                <a:cs typeface="Arial"/>
              </a:rPr>
              <a:t>meeting </a:t>
            </a:r>
            <a:r>
              <a:rPr lang="en-US" sz="1800" spc="-5" dirty="0">
                <a:latin typeface="+mj-lt"/>
                <a:cs typeface="Arial"/>
              </a:rPr>
              <a:t>minutes of the </a:t>
            </a:r>
            <a:r>
              <a:rPr lang="en-US" sz="1800" spc="-5" dirty="0" smtClean="0">
                <a:latin typeface="+mj-lt"/>
                <a:cs typeface="Arial"/>
              </a:rPr>
              <a:t>RR-TAG 2024 September interim session as </a:t>
            </a:r>
            <a:r>
              <a:rPr lang="en-US" sz="1800" spc="-5" dirty="0">
                <a:latin typeface="+mj-lt"/>
                <a:cs typeface="Arial"/>
              </a:rPr>
              <a:t>shown in the document </a:t>
            </a:r>
            <a:r>
              <a:rPr lang="en-US" sz="1800" spc="-5" dirty="0" smtClean="0">
                <a:solidFill>
                  <a:srgbClr val="FF0000"/>
                </a:solidFill>
                <a:latin typeface="+mj-lt"/>
                <a:cs typeface="Arial"/>
                <a:hlinkClick r:id="rId3"/>
              </a:rPr>
              <a:t>18-24/0093r1</a:t>
            </a:r>
            <a:r>
              <a:rPr lang="en-US" sz="1800" spc="-5" dirty="0" smtClean="0">
                <a:latin typeface="+mj-lt"/>
                <a:cs typeface="Arial"/>
              </a:rPr>
              <a:t>, </a:t>
            </a:r>
            <a:r>
              <a:rPr lang="en-US" sz="1800" spc="-5" dirty="0">
                <a:latin typeface="+mj-lt"/>
                <a:cs typeface="Arial"/>
              </a:rPr>
              <a:t>with editorial privilege for the </a:t>
            </a:r>
            <a:r>
              <a:rPr lang="en-US" sz="1800" spc="-5" dirty="0" smtClean="0">
                <a:latin typeface="+mj-lt"/>
                <a:cs typeface="Arial"/>
              </a:rPr>
              <a:t>IEEE 802.18 </a:t>
            </a:r>
            <a:r>
              <a:rPr lang="en-US" sz="1800" spc="-5" dirty="0">
                <a:latin typeface="+mj-lt"/>
                <a:cs typeface="Arial"/>
              </a:rPr>
              <a:t>Chair. </a:t>
            </a: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Gaurav </a:t>
            </a:r>
            <a:r>
              <a:rPr lang="en-US" sz="1600" spc="-5" dirty="0" err="1" smtClean="0">
                <a:latin typeface="+mj-lt"/>
                <a:cs typeface="Arial"/>
              </a:rPr>
              <a:t>Patwardhan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a:t>
            </a:r>
            <a:r>
              <a:rPr lang="en-US" sz="1600" spc="-5" smtClean="0">
                <a:latin typeface="+mj-lt"/>
                <a:cs typeface="Arial"/>
              </a:rPr>
              <a:t>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75705444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Opening meeting (MON PM2, 11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a:t>
            </a:r>
            <a:endParaRPr lang="en-US" dirty="0"/>
          </a:p>
        </p:txBody>
      </p:sp>
    </p:spTree>
    <p:extLst>
      <p:ext uri="{BB962C8B-B14F-4D97-AF65-F5344CB8AC3E}">
        <p14:creationId xmlns:p14="http://schemas.microsoft.com/office/powerpoint/2010/main" val="301416312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20</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786691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7251695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020653184"/>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Call for </a:t>
            </a:r>
            <a:r>
              <a:rPr lang="en-US" sz="1800" dirty="0"/>
              <a:t>opinions on the proposed ministerial ordinance to amend part of the Radio Law Enforcement Regulations: Addition of systems and bands to the special exemption system for non-technical </a:t>
            </a:r>
            <a:r>
              <a:rPr lang="en-US" sz="1800" dirty="0" smtClean="0"/>
              <a:t>equipment</a:t>
            </a:r>
            <a:endParaRPr lang="en-US" sz="1800" dirty="0"/>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32349064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smtClean="0"/>
              <a:t>November </a:t>
            </a:r>
            <a:r>
              <a:rPr lang="en-US" dirty="0"/>
              <a:t>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smtClean="0">
                <a:latin typeface="Times New Roman" charset="0"/>
              </a:rPr>
              <a:t>Closing meeting (TUE AM2, 12 November 2024)</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24</a:t>
            </a:r>
            <a:endParaRPr lang="en-US" dirty="0"/>
          </a:p>
        </p:txBody>
      </p:sp>
    </p:spTree>
    <p:extLst>
      <p:ext uri="{BB962C8B-B14F-4D97-AF65-F5344CB8AC3E}">
        <p14:creationId xmlns:p14="http://schemas.microsoft.com/office/powerpoint/2010/main" val="22737132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25</a:t>
            </a:r>
            <a:endParaRPr lang="en-US" dirty="0"/>
          </a:p>
        </p:txBody>
      </p:sp>
    </p:spTree>
    <p:extLst>
      <p:ext uri="{BB962C8B-B14F-4D97-AF65-F5344CB8AC3E}">
        <p14:creationId xmlns:p14="http://schemas.microsoft.com/office/powerpoint/2010/main" val="208878101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26</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The 2024 November IEEE 802 plenary session is held mixed mode via a paid registration fee, from 10 November 2024 to 15 November 2024.		</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This meeting is part of the 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You must pay the registration fee whether attending in-person or remotely.  If you have not already done so, register at: </a:t>
            </a:r>
          </a:p>
          <a:p>
            <a:pPr marL="1028700" lvl="1" algn="just">
              <a:spcAft>
                <a:spcPts val="0"/>
              </a:spcAft>
              <a:buFont typeface="Arial" panose="020B0604020202020204" pitchFamily="34" charset="0"/>
              <a:buChar char="•"/>
              <a:defRPr/>
            </a:pPr>
            <a:r>
              <a:rPr lang="en-US" altLang="en-US" sz="1800" b="1" dirty="0">
                <a:solidFill>
                  <a:srgbClr val="FF0000"/>
                </a:solidFill>
                <a:cs typeface="Arial" panose="020B0604020202020204" pitchFamily="34" charset="0"/>
                <a:hlinkClick r:id="rId3"/>
              </a:rPr>
              <a:t>https://</a:t>
            </a:r>
            <a:r>
              <a:rPr lang="en-US" altLang="en-US" sz="1800" b="1" dirty="0" smtClean="0">
                <a:solidFill>
                  <a:srgbClr val="FF0000"/>
                </a:solidFill>
                <a:cs typeface="Arial" panose="020B0604020202020204" pitchFamily="34" charset="0"/>
                <a:hlinkClick r:id="rId3"/>
              </a:rPr>
              <a:t>web.cvent.com/event/cfbda833-a1ae-4e62-b6c3-fa156738a349/summary</a:t>
            </a:r>
            <a:endParaRPr lang="en-US" altLang="en-US" sz="1800" b="1" dirty="0" smtClean="0">
              <a:solidFill>
                <a:srgbClr val="FF0000"/>
              </a:solidFill>
              <a:cs typeface="Arial" panose="020B0604020202020204" pitchFamily="34" charset="0"/>
            </a:endParaRPr>
          </a:p>
          <a:p>
            <a:pPr marL="1028700" lvl="1"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If you do not intend to register for this session you must leave this meeting and, if you have logged attendance on </a:t>
            </a:r>
            <a:r>
              <a:rPr lang="en-US" altLang="en-US" sz="1800" b="1" dirty="0">
                <a:solidFill>
                  <a:schemeClr val="tx1"/>
                </a:solidFill>
                <a:cs typeface="Arial" panose="020B0604020202020204" pitchFamily="34" charset="0"/>
                <a:hlinkClick r:id="rId4"/>
              </a:rPr>
              <a:t>IMAT</a:t>
            </a:r>
            <a:r>
              <a:rPr lang="en-US" altLang="en-US" sz="1800" b="1" dirty="0">
                <a:solidFill>
                  <a:schemeClr val="tx1"/>
                </a:solidFill>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cs typeface="Arial" panose="020B0604020202020204" pitchFamily="34" charset="0"/>
              </a:rPr>
              <a:t>At conclusion of each of the 802.18 meetings this week, the </a:t>
            </a:r>
            <a:r>
              <a:rPr lang="en-US" altLang="en-US" sz="1800" b="1" dirty="0" err="1">
                <a:solidFill>
                  <a:schemeClr val="tx1"/>
                </a:solidFill>
                <a:cs typeface="Arial" panose="020B0604020202020204" pitchFamily="34" charset="0"/>
              </a:rPr>
              <a:t>Webex</a:t>
            </a:r>
            <a:r>
              <a:rPr lang="en-US" altLang="en-US" sz="1800" b="1" dirty="0">
                <a:solidFill>
                  <a:schemeClr val="tx1"/>
                </a:solidFill>
                <a:cs typeface="Arial" panose="020B0604020202020204" pitchFamily="34" charset="0"/>
              </a:rPr>
              <a:t> log and IMAT will be reviewed.  No payment, become deadbeat and lose voting rights in all groups, after 60-day grace. </a:t>
            </a: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6217745"/>
      </p:ext>
    </p:extLst>
  </p:cSld>
  <p:clrMapOvr>
    <a:masterClrMapping/>
  </p:clrMapOv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27</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0091299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28</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closing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#3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Closing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Guido </a:t>
            </a:r>
            <a:r>
              <a:rPr lang="en-US" sz="1600" spc="-5" dirty="0" err="1" smtClean="0">
                <a:latin typeface="+mj-lt"/>
                <a:cs typeface="Arial"/>
              </a:rPr>
              <a:t>Hiertz</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Marc </a:t>
            </a:r>
            <a:r>
              <a:rPr lang="en-US" sz="1600" dirty="0" err="1" smtClean="0"/>
              <a:t>Emmelmann</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718640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a:t>
            </a:r>
            <a:r>
              <a:rPr lang="en-US" dirty="0" smtClean="0"/>
              <a:t>29</a:t>
            </a:r>
            <a:endParaRPr lang="en-US" dirty="0"/>
          </a:p>
        </p:txBody>
      </p:sp>
    </p:spTree>
    <p:extLst>
      <p:ext uri="{BB962C8B-B14F-4D97-AF65-F5344CB8AC3E}">
        <p14:creationId xmlns:p14="http://schemas.microsoft.com/office/powerpoint/2010/main" val="283568077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1.3:  Registration reminder</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smtClean="0"/>
              <a:t>Slide 3</a:t>
            </a:r>
            <a:endParaRPr lang="en-US" dirty="0"/>
          </a:p>
        </p:txBody>
      </p:sp>
    </p:spTree>
    <p:extLst>
      <p:ext uri="{BB962C8B-B14F-4D97-AF65-F5344CB8AC3E}">
        <p14:creationId xmlns:p14="http://schemas.microsoft.com/office/powerpoint/2010/main" val="37205043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30</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763466183"/>
      </p:ext>
    </p:extLst>
  </p:cSld>
  <p:clrMapOvr>
    <a:masterClrMapping/>
  </p:clrMapOvr>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31</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551304818"/>
      </p:ext>
    </p:extLst>
  </p:cSld>
  <p:clrMapOvr>
    <a:masterClrMapping/>
  </p:clrMapOv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637822"/>
            <a:ext cx="10439399" cy="989072"/>
          </a:xfrm>
        </p:spPr>
        <p:txBody>
          <a:bodyPr/>
          <a:lstStyle/>
          <a:p>
            <a:r>
              <a:rPr lang="en-US" sz="2800" spc="-5" dirty="0">
                <a:solidFill>
                  <a:srgbClr val="0070C0"/>
                </a:solidFill>
              </a:rPr>
              <a:t>Participant behavior in </a:t>
            </a:r>
            <a:r>
              <a:rPr lang="en-US" sz="2800" dirty="0">
                <a:solidFill>
                  <a:srgbClr val="0070C0"/>
                </a:solidFill>
              </a:rPr>
              <a:t>IEEE SA </a:t>
            </a:r>
            <a:r>
              <a:rPr lang="en-US" sz="2800" spc="-5" dirty="0">
                <a:solidFill>
                  <a:srgbClr val="0070C0"/>
                </a:solidFill>
              </a:rPr>
              <a:t>activities is guided by</a:t>
            </a:r>
            <a:br>
              <a:rPr lang="en-US" sz="2800" spc="-5" dirty="0">
                <a:solidFill>
                  <a:srgbClr val="0070C0"/>
                </a:solidFill>
              </a:rPr>
            </a:br>
            <a:r>
              <a:rPr lang="en-US" sz="2800" spc="-5" dirty="0">
                <a:solidFill>
                  <a:srgbClr val="0070C0"/>
                </a:solidFill>
              </a:rPr>
              <a:t> the IEEE Codes of Ethics &amp;</a:t>
            </a:r>
            <a:r>
              <a:rPr lang="en-US" sz="2800" spc="-40" dirty="0">
                <a:solidFill>
                  <a:srgbClr val="0070C0"/>
                </a:solidFill>
              </a:rPr>
              <a:t> </a:t>
            </a:r>
            <a:r>
              <a:rPr lang="en-US" sz="2800" spc="-5" dirty="0">
                <a:solidFill>
                  <a:srgbClr val="0070C0"/>
                </a:solidFill>
              </a:rPr>
              <a:t>Conduct</a:t>
            </a:r>
            <a:endParaRPr lang="en-US" sz="2800" dirty="0">
              <a:solidFill>
                <a:srgbClr val="0070C0"/>
              </a:solidFill>
            </a:endParaRPr>
          </a:p>
        </p:txBody>
      </p:sp>
      <p:sp>
        <p:nvSpPr>
          <p:cNvPr id="3" name="Content Placeholder 2"/>
          <p:cNvSpPr>
            <a:spLocks noGrp="1"/>
          </p:cNvSpPr>
          <p:nvPr>
            <p:ph idx="1"/>
          </p:nvPr>
        </p:nvSpPr>
        <p:spPr>
          <a:xfrm>
            <a:off x="2209006" y="1066801"/>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
        <p:nvSpPr>
          <p:cNvPr id="7" name="Rectangle 6">
            <a:extLst>
              <a:ext uri="{FF2B5EF4-FFF2-40B4-BE49-F238E27FC236}">
                <a16:creationId xmlns:a16="http://schemas.microsoft.com/office/drawing/2014/main" xmlns="" id="{7EEB5C5B-CF12-4116-9B0B-1163823A33B7}"/>
              </a:ext>
            </a:extLst>
          </p:cNvPr>
          <p:cNvSpPr/>
          <p:nvPr/>
        </p:nvSpPr>
        <p:spPr>
          <a:xfrm>
            <a:off x="914400" y="1905000"/>
            <a:ext cx="10439399" cy="3429144"/>
          </a:xfrm>
          <a:prstGeom prst="rect">
            <a:avLst/>
          </a:prstGeom>
        </p:spPr>
        <p:txBody>
          <a:bodyPr wrap="square">
            <a:spAutoFit/>
          </a:bodyPr>
          <a:lstStyle/>
          <a:p>
            <a:pPr marL="193040" marR="108585" indent="-180340">
              <a:buChar char="•"/>
              <a:tabLst>
                <a:tab pos="193675" algn="l"/>
              </a:tabLst>
            </a:pPr>
            <a:r>
              <a:rPr lang="en-US" sz="1800" b="1" spc="-5" dirty="0">
                <a:solidFill>
                  <a:schemeClr val="tx1"/>
                </a:solidFill>
                <a:latin typeface="+mj-lt"/>
                <a:cs typeface="Arial" panose="020B0604020202020204" pitchFamily="34" charset="0"/>
              </a:rPr>
              <a:t>All participants in IEEE SA activities are expected to adhere to the </a:t>
            </a:r>
            <a:r>
              <a:rPr lang="en-US" sz="1800" b="1" spc="-5" dirty="0" smtClean="0">
                <a:solidFill>
                  <a:schemeClr val="tx1"/>
                </a:solidFill>
                <a:latin typeface="+mj-lt"/>
                <a:cs typeface="Arial" panose="020B0604020202020204" pitchFamily="34" charset="0"/>
              </a:rPr>
              <a:t>core </a:t>
            </a:r>
            <a:r>
              <a:rPr lang="en-US" sz="1800" b="1" spc="-5" dirty="0">
                <a:solidFill>
                  <a:schemeClr val="tx1"/>
                </a:solidFill>
                <a:latin typeface="+mj-lt"/>
                <a:cs typeface="Arial" panose="020B0604020202020204" pitchFamily="34" charset="0"/>
              </a:rPr>
              <a:t>principles underlying</a:t>
            </a:r>
            <a:r>
              <a:rPr lang="en-US" sz="1800" b="1" spc="-1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the:</a:t>
            </a:r>
            <a:endParaRPr lang="en-US" sz="1800" b="1" dirty="0">
              <a:solidFill>
                <a:schemeClr val="tx1"/>
              </a:solidFill>
              <a:latin typeface="+mj-lt"/>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mj-lt"/>
                <a:cs typeface="Arial" panose="020B0604020202020204" pitchFamily="34" charset="0"/>
                <a:hlinkClick r:id="rId2"/>
              </a:rPr>
              <a:t>IEEE Code of</a:t>
            </a:r>
            <a:r>
              <a:rPr lang="en-US" sz="1600" u="heavy" spc="-50" dirty="0">
                <a:solidFill>
                  <a:srgbClr val="0066FF"/>
                </a:solidFill>
                <a:latin typeface="+mj-lt"/>
                <a:cs typeface="Arial" panose="020B0604020202020204" pitchFamily="34" charset="0"/>
                <a:hlinkClick r:id="rId2"/>
              </a:rPr>
              <a:t> </a:t>
            </a:r>
            <a:r>
              <a:rPr lang="en-US" sz="1600" u="heavy" spc="-5" dirty="0">
                <a:solidFill>
                  <a:srgbClr val="0066FF"/>
                </a:solidFill>
                <a:latin typeface="+mj-lt"/>
                <a:cs typeface="Arial" panose="020B0604020202020204" pitchFamily="34" charset="0"/>
                <a:hlinkClick r:id="rId2"/>
              </a:rPr>
              <a:t>Ethics</a:t>
            </a:r>
            <a:endParaRPr lang="en-US" sz="1600" dirty="0">
              <a:latin typeface="+mj-lt"/>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mj-lt"/>
                <a:cs typeface="Arial" panose="020B0604020202020204" pitchFamily="34" charset="0"/>
                <a:hlinkClick r:id="rId3"/>
              </a:rPr>
              <a:t>IEEE Code of</a:t>
            </a:r>
            <a:r>
              <a:rPr lang="en-US" sz="1600" u="heavy" spc="-45" dirty="0">
                <a:solidFill>
                  <a:srgbClr val="0066FF"/>
                </a:solidFill>
                <a:latin typeface="+mj-lt"/>
                <a:cs typeface="Arial" panose="020B0604020202020204" pitchFamily="34" charset="0"/>
                <a:hlinkClick r:id="rId3"/>
              </a:rPr>
              <a:t> </a:t>
            </a:r>
            <a:r>
              <a:rPr lang="en-US" sz="1600" u="heavy" spc="-5" dirty="0">
                <a:solidFill>
                  <a:srgbClr val="0066FF"/>
                </a:solidFill>
                <a:latin typeface="+mj-lt"/>
                <a:cs typeface="Arial" panose="020B0604020202020204" pitchFamily="34" charset="0"/>
                <a:hlinkClick r:id="rId3"/>
              </a:rPr>
              <a:t>Conduct</a:t>
            </a:r>
            <a:endParaRPr lang="en-US" sz="1600" dirty="0">
              <a:latin typeface="+mj-lt"/>
              <a:cs typeface="Arial" panose="020B0604020202020204" pitchFamily="34" charset="0"/>
            </a:endParaRPr>
          </a:p>
          <a:p>
            <a:pPr marL="19304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core principles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 IEEE Codes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Ethics </a:t>
            </a:r>
            <a:r>
              <a:rPr lang="en-US" sz="1800" b="1" dirty="0">
                <a:solidFill>
                  <a:schemeClr val="tx1"/>
                </a:solidFill>
                <a:latin typeface="+mj-lt"/>
                <a:cs typeface="Arial" panose="020B0604020202020204" pitchFamily="34" charset="0"/>
              </a:rPr>
              <a:t>&amp; </a:t>
            </a:r>
            <a:r>
              <a:rPr lang="en-US" sz="1800" b="1" spc="-5" dirty="0">
                <a:solidFill>
                  <a:schemeClr val="tx1"/>
                </a:solidFill>
                <a:latin typeface="+mj-lt"/>
                <a:cs typeface="Arial" panose="020B0604020202020204" pitchFamily="34" charset="0"/>
              </a:rPr>
              <a:t>Conduct are</a:t>
            </a:r>
            <a:r>
              <a:rPr lang="en-US" sz="1800" b="1" spc="75" dirty="0">
                <a:solidFill>
                  <a:schemeClr val="tx1"/>
                </a:solidFill>
                <a:latin typeface="+mj-lt"/>
                <a:cs typeface="Arial" panose="020B0604020202020204" pitchFamily="34" charset="0"/>
              </a:rPr>
              <a:t> </a:t>
            </a:r>
            <a:r>
              <a:rPr lang="en-US" sz="1800" b="1" spc="-5" dirty="0">
                <a:solidFill>
                  <a:schemeClr val="tx1"/>
                </a:solidFill>
                <a:latin typeface="+mj-lt"/>
                <a:cs typeface="Arial" panose="020B0604020202020204" pitchFamily="34" charset="0"/>
              </a:rPr>
              <a:t>to:</a:t>
            </a:r>
            <a:endParaRPr lang="en-US" sz="1800" b="1" dirty="0">
              <a:solidFill>
                <a:schemeClr val="tx1"/>
              </a:solidFill>
              <a:latin typeface="+mj-lt"/>
              <a:cs typeface="Arial" panose="020B0604020202020204" pitchFamily="34" charset="0"/>
            </a:endParaRPr>
          </a:p>
          <a:p>
            <a:pPr marL="375285" marR="5080" lvl="1" indent="-180975" algn="just">
              <a:spcBef>
                <a:spcPts val="480"/>
              </a:spcBef>
              <a:buFont typeface="Arial"/>
              <a:buChar char="–"/>
              <a:tabLst>
                <a:tab pos="375920" algn="l"/>
              </a:tabLst>
            </a:pPr>
            <a:r>
              <a:rPr lang="en-US" sz="1600" i="1" spc="-5" dirty="0">
                <a:solidFill>
                  <a:schemeClr val="tx1"/>
                </a:solidFill>
                <a:latin typeface="+mj-lt"/>
                <a:cs typeface="Arial" panose="020B0604020202020204" pitchFamily="34" charset="0"/>
              </a:rPr>
              <a:t>Uphold the highest standards of integrity, responsible behavior, and ethical and professional</a:t>
            </a:r>
            <a:r>
              <a:rPr lang="en-US" sz="1600" i="1" spc="-60"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conduct</a:t>
            </a:r>
            <a:endParaRPr lang="en-US" sz="1600" dirty="0">
              <a:solidFill>
                <a:schemeClr val="tx1"/>
              </a:solidFill>
              <a:latin typeface="+mj-lt"/>
              <a:cs typeface="Arial" panose="020B0604020202020204" pitchFamily="34" charset="0"/>
            </a:endParaRPr>
          </a:p>
          <a:p>
            <a:pPr marL="375285" marR="120904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Treat people fairly and with respect, to not engage in harassment, discrimination, or retaliation, and to protect people's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privacy.</a:t>
            </a:r>
            <a:endParaRPr lang="en-US" sz="1600" dirty="0">
              <a:solidFill>
                <a:schemeClr val="tx1"/>
              </a:solidFill>
              <a:latin typeface="+mj-lt"/>
              <a:cs typeface="Arial" panose="020B0604020202020204" pitchFamily="34" charset="0"/>
            </a:endParaRPr>
          </a:p>
          <a:p>
            <a:pPr marL="375285" marR="496570" lvl="1" indent="-180975" algn="just">
              <a:spcBef>
                <a:spcPts val="475"/>
              </a:spcBef>
              <a:buFont typeface="Arial"/>
              <a:buChar char="–"/>
              <a:tabLst>
                <a:tab pos="375920" algn="l"/>
              </a:tabLst>
            </a:pPr>
            <a:r>
              <a:rPr lang="en-US" sz="1600" i="1" spc="-5" dirty="0">
                <a:solidFill>
                  <a:schemeClr val="tx1"/>
                </a:solidFill>
                <a:latin typeface="+mj-lt"/>
                <a:cs typeface="Arial" panose="020B0604020202020204" pitchFamily="34" charset="0"/>
              </a:rPr>
              <a:t>Avoid injuring others, their property, reputation, or employment by false or malicious</a:t>
            </a:r>
            <a:r>
              <a:rPr lang="en-US" sz="1600" i="1" spc="-85" dirty="0">
                <a:solidFill>
                  <a:schemeClr val="tx1"/>
                </a:solidFill>
                <a:latin typeface="+mj-lt"/>
                <a:cs typeface="Arial" panose="020B0604020202020204" pitchFamily="34" charset="0"/>
              </a:rPr>
              <a:t> </a:t>
            </a:r>
            <a:r>
              <a:rPr lang="en-US" sz="1600" i="1" spc="-5" dirty="0">
                <a:solidFill>
                  <a:schemeClr val="tx1"/>
                </a:solidFill>
                <a:latin typeface="+mj-lt"/>
                <a:cs typeface="Arial" panose="020B0604020202020204" pitchFamily="34" charset="0"/>
              </a:rPr>
              <a:t>action</a:t>
            </a:r>
            <a:endParaRPr lang="en-US" sz="1600" dirty="0">
              <a:solidFill>
                <a:schemeClr val="tx1"/>
              </a:solidFill>
              <a:latin typeface="+mj-lt"/>
              <a:cs typeface="Arial" panose="020B0604020202020204" pitchFamily="34" charset="0"/>
            </a:endParaRPr>
          </a:p>
          <a:p>
            <a:pPr marL="193040" marR="1517650" indent="-180340">
              <a:spcBef>
                <a:spcPts val="1800"/>
              </a:spcBef>
              <a:buChar char="•"/>
              <a:tabLst>
                <a:tab pos="193675" algn="l"/>
              </a:tabLst>
            </a:pPr>
            <a:r>
              <a:rPr lang="en-US" sz="1800" b="1" spc="-5" dirty="0">
                <a:solidFill>
                  <a:schemeClr val="tx1"/>
                </a:solidFill>
                <a:latin typeface="+mj-lt"/>
                <a:cs typeface="Arial" panose="020B0604020202020204" pitchFamily="34" charset="0"/>
              </a:rPr>
              <a:t>The </a:t>
            </a:r>
            <a:r>
              <a:rPr lang="en-US" sz="1800" b="1" dirty="0">
                <a:solidFill>
                  <a:schemeClr val="tx1"/>
                </a:solidFill>
                <a:latin typeface="+mj-lt"/>
                <a:cs typeface="Arial" panose="020B0604020202020204" pitchFamily="34" charset="0"/>
              </a:rPr>
              <a:t>most </a:t>
            </a:r>
            <a:r>
              <a:rPr lang="en-US" sz="1800" b="1" spc="-5" dirty="0">
                <a:solidFill>
                  <a:schemeClr val="tx1"/>
                </a:solidFill>
                <a:latin typeface="+mj-lt"/>
                <a:cs typeface="Arial" panose="020B0604020202020204" pitchFamily="34" charset="0"/>
              </a:rPr>
              <a:t>recent versions </a:t>
            </a:r>
            <a:r>
              <a:rPr lang="en-US" sz="1800" b="1" dirty="0">
                <a:solidFill>
                  <a:schemeClr val="tx1"/>
                </a:solidFill>
                <a:latin typeface="+mj-lt"/>
                <a:cs typeface="Arial" panose="020B0604020202020204" pitchFamily="34" charset="0"/>
              </a:rPr>
              <a:t>of </a:t>
            </a:r>
            <a:r>
              <a:rPr lang="en-US" sz="1800" b="1" spc="-5" dirty="0">
                <a:solidFill>
                  <a:schemeClr val="tx1"/>
                </a:solidFill>
                <a:latin typeface="+mj-lt"/>
                <a:cs typeface="Arial" panose="020B0604020202020204" pitchFamily="34" charset="0"/>
              </a:rPr>
              <a:t>these Codes are available </a:t>
            </a:r>
            <a:r>
              <a:rPr lang="en-US" sz="1800" b="1" dirty="0">
                <a:solidFill>
                  <a:schemeClr val="tx1"/>
                </a:solidFill>
                <a:latin typeface="+mj-lt"/>
                <a:cs typeface="Arial" panose="020B0604020202020204" pitchFamily="34" charset="0"/>
              </a:rPr>
              <a:t>at </a:t>
            </a:r>
            <a:r>
              <a:rPr lang="en-US" sz="1600" u="heavy" spc="-5" dirty="0">
                <a:solidFill>
                  <a:srgbClr val="0066FF"/>
                </a:solidFill>
                <a:latin typeface="+mj-lt"/>
                <a:cs typeface="Arial" panose="020B0604020202020204" pitchFamily="34" charset="0"/>
                <a:hlinkClick r:id="rId4"/>
              </a:rPr>
              <a:t>http://www.ieee.org/about/corporate/governance</a:t>
            </a:r>
            <a:r>
              <a:rPr lang="en-US" sz="1600" u="heavy" spc="-5" dirty="0">
                <a:solidFill>
                  <a:srgbClr val="0066FF"/>
                </a:solidFill>
                <a:latin typeface="+mj-lt"/>
                <a:cs typeface="Arial" panose="020B0604020202020204" pitchFamily="34" charset="0"/>
              </a:rPr>
              <a:t> </a:t>
            </a:r>
            <a:endParaRPr lang="en-US" sz="1600" dirty="0">
              <a:latin typeface="+mj-lt"/>
              <a:cs typeface="Arial" panose="020B060402020202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549445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2"/>
            <a:ext cx="10287000" cy="1038578"/>
          </a:xfrm>
        </p:spPr>
        <p:txBody>
          <a:bodyPr/>
          <a:lstStyle/>
          <a:p>
            <a:r>
              <a:rPr lang="en-US" sz="2800" spc="-5" dirty="0">
                <a:solidFill>
                  <a:srgbClr val="0070C0"/>
                </a:solidFill>
              </a:rPr>
              <a:t>Participants in the </a:t>
            </a:r>
            <a:r>
              <a:rPr lang="en-US" sz="2800" dirty="0">
                <a:solidFill>
                  <a:srgbClr val="0070C0"/>
                </a:solidFill>
              </a:rPr>
              <a:t>IEEE SA </a:t>
            </a:r>
            <a:r>
              <a:rPr lang="en-US" sz="2800" spc="-5" dirty="0">
                <a:solidFill>
                  <a:srgbClr val="0070C0"/>
                </a:solidFill>
              </a:rPr>
              <a:t>“</a:t>
            </a:r>
            <a:r>
              <a:rPr lang="en-US" sz="2800" i="1" spc="-5" dirty="0">
                <a:solidFill>
                  <a:srgbClr val="0070C0"/>
                </a:solidFill>
                <a:cs typeface="Arial"/>
              </a:rPr>
              <a:t>individual process</a:t>
            </a:r>
            <a:r>
              <a:rPr lang="en-US" sz="2800" spc="-5" dirty="0">
                <a:solidFill>
                  <a:srgbClr val="0070C0"/>
                </a:solidFill>
              </a:rPr>
              <a:t>” </a:t>
            </a:r>
            <a:br>
              <a:rPr lang="en-US" sz="2800" spc="-5" dirty="0">
                <a:solidFill>
                  <a:srgbClr val="0070C0"/>
                </a:solidFill>
              </a:rPr>
            </a:br>
            <a:r>
              <a:rPr lang="en-US" sz="2800" spc="-5" dirty="0">
                <a:solidFill>
                  <a:srgbClr val="0070C0"/>
                </a:solidFill>
              </a:rPr>
              <a:t>shall act independently of others, including</a:t>
            </a:r>
            <a:r>
              <a:rPr lang="en-US" sz="2800" spc="-65" dirty="0">
                <a:solidFill>
                  <a:srgbClr val="0070C0"/>
                </a:solidFill>
              </a:rPr>
              <a:t> </a:t>
            </a:r>
            <a:r>
              <a:rPr lang="en-US" sz="2800" spc="-5" dirty="0">
                <a:solidFill>
                  <a:srgbClr val="0070C0"/>
                </a:solidFill>
              </a:rPr>
              <a:t>employers</a:t>
            </a:r>
            <a:endParaRPr lang="en-US" sz="2800" dirty="0">
              <a:solidFill>
                <a:srgbClr val="0070C0"/>
              </a:solidFill>
            </a:endParaRPr>
          </a:p>
        </p:txBody>
      </p:sp>
      <p:sp>
        <p:nvSpPr>
          <p:cNvPr id="3" name="Content Placeholder 2"/>
          <p:cNvSpPr>
            <a:spLocks noGrp="1"/>
          </p:cNvSpPr>
          <p:nvPr>
            <p:ph idx="1"/>
          </p:nvPr>
        </p:nvSpPr>
        <p:spPr>
          <a:xfrm>
            <a:off x="914400" y="1906587"/>
            <a:ext cx="10475384" cy="4113213"/>
          </a:xfrm>
        </p:spPr>
        <p:txBody>
          <a:bodyPr/>
          <a:lstStyle/>
          <a:p>
            <a:pPr marL="230188" marR="117475" indent="-230188" algn="just">
              <a:buChar char="•"/>
              <a:tabLst>
                <a:tab pos="230188"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require that “</a:t>
            </a:r>
            <a:r>
              <a:rPr lang="en-US" sz="1800" i="1" spc="-5" dirty="0">
                <a:latin typeface="+mj-lt"/>
                <a:cs typeface="Arial"/>
              </a:rPr>
              <a:t>participants in the </a:t>
            </a:r>
            <a:r>
              <a:rPr lang="en-US" sz="1800" i="1" spc="-5" dirty="0" smtClean="0">
                <a:latin typeface="+mj-lt"/>
                <a:cs typeface="Arial"/>
              </a:rPr>
              <a:t>IEEE </a:t>
            </a:r>
            <a:r>
              <a:rPr lang="en-US" sz="1800" i="1" spc="-5" dirty="0">
                <a:latin typeface="+mj-lt"/>
                <a:cs typeface="Arial"/>
              </a:rPr>
              <a:t>standards development individual process shall </a:t>
            </a:r>
            <a:r>
              <a:rPr lang="en-US" sz="1800" i="1" dirty="0">
                <a:latin typeface="+mj-lt"/>
                <a:cs typeface="Arial"/>
              </a:rPr>
              <a:t>act </a:t>
            </a:r>
            <a:r>
              <a:rPr lang="en-US" sz="1800" i="1" spc="-5" dirty="0">
                <a:latin typeface="+mj-lt"/>
                <a:cs typeface="Arial"/>
              </a:rPr>
              <a:t>based on their </a:t>
            </a:r>
            <a:r>
              <a:rPr lang="en-US" sz="1800" i="1" spc="-5" dirty="0" smtClean="0">
                <a:latin typeface="+mj-lt"/>
                <a:cs typeface="Arial"/>
              </a:rPr>
              <a:t>qualifications </a:t>
            </a:r>
            <a:r>
              <a:rPr lang="en-US" sz="1800" i="1" spc="-5" dirty="0">
                <a:latin typeface="+mj-lt"/>
                <a:cs typeface="Arial"/>
              </a:rPr>
              <a:t>and</a:t>
            </a:r>
            <a:r>
              <a:rPr lang="en-US" sz="1800" i="1" dirty="0">
                <a:latin typeface="+mj-lt"/>
                <a:cs typeface="Arial"/>
              </a:rPr>
              <a:t> </a:t>
            </a:r>
            <a:r>
              <a:rPr lang="en-US" sz="1800" i="1" spc="-5" dirty="0">
                <a:latin typeface="+mj-lt"/>
                <a:cs typeface="Arial"/>
              </a:rPr>
              <a:t>experience”</a:t>
            </a:r>
            <a:endParaRPr lang="en-US" sz="1800" dirty="0">
              <a:latin typeface="+mj-lt"/>
              <a:cs typeface="Arial"/>
            </a:endParaRPr>
          </a:p>
          <a:p>
            <a:pPr marL="193040" indent="-180340" algn="just">
              <a:spcBef>
                <a:spcPts val="1800"/>
              </a:spcBef>
              <a:buChar char="•"/>
              <a:tabLst>
                <a:tab pos="230188" algn="l"/>
              </a:tabLst>
            </a:pPr>
            <a:r>
              <a:rPr lang="en-US" sz="1800" spc="-5" dirty="0">
                <a:latin typeface="+mj-lt"/>
                <a:cs typeface="Arial"/>
              </a:rPr>
              <a:t>This means</a:t>
            </a:r>
            <a:r>
              <a:rPr lang="en-US" sz="1800" spc="-20" dirty="0">
                <a:latin typeface="+mj-lt"/>
                <a:cs typeface="Arial"/>
              </a:rPr>
              <a:t> </a:t>
            </a:r>
            <a:r>
              <a:rPr lang="en-US" sz="1800" spc="-5" dirty="0">
                <a:latin typeface="+mj-lt"/>
                <a:cs typeface="Arial"/>
              </a:rPr>
              <a:t>participants:</a:t>
            </a:r>
            <a:endParaRPr lang="en-US" sz="1800" dirty="0">
              <a:latin typeface="+mj-lt"/>
              <a:cs typeface="Arial"/>
            </a:endParaRPr>
          </a:p>
          <a:p>
            <a:pPr marL="375285" marR="135255" lvl="1" indent="-180975" algn="just">
              <a:spcBef>
                <a:spcPts val="480"/>
              </a:spcBef>
              <a:buFont typeface="Arial"/>
              <a:buChar char="–"/>
              <a:tabLst>
                <a:tab pos="230188" algn="l"/>
              </a:tabLst>
            </a:pPr>
            <a:r>
              <a:rPr lang="en-US" sz="1600" b="1" i="1" spc="-5" dirty="0">
                <a:solidFill>
                  <a:srgbClr val="00B050"/>
                </a:solidFill>
                <a:latin typeface="+mj-lt"/>
                <a:cs typeface="Arial"/>
              </a:rPr>
              <a:t>Shall act </a:t>
            </a:r>
            <a:r>
              <a:rPr lang="en-US" sz="1600" b="1" i="1" dirty="0">
                <a:solidFill>
                  <a:srgbClr val="00B050"/>
                </a:solidFill>
                <a:latin typeface="+mj-lt"/>
                <a:cs typeface="Arial"/>
              </a:rPr>
              <a:t>&amp; </a:t>
            </a:r>
            <a:r>
              <a:rPr lang="en-US" sz="1600" b="1" i="1" spc="-5" dirty="0">
                <a:solidFill>
                  <a:srgbClr val="00B050"/>
                </a:solidFill>
                <a:latin typeface="+mj-lt"/>
                <a:cs typeface="Arial"/>
              </a:rPr>
              <a:t>vote </a:t>
            </a:r>
            <a:r>
              <a:rPr lang="en-US" sz="1600" i="1" spc="-5" dirty="0">
                <a:latin typeface="+mj-lt"/>
                <a:cs typeface="Arial"/>
              </a:rPr>
              <a:t>based on their personal </a:t>
            </a:r>
            <a:r>
              <a:rPr lang="en-US" sz="1600" i="1" dirty="0">
                <a:latin typeface="+mj-lt"/>
                <a:cs typeface="Arial"/>
              </a:rPr>
              <a:t>&amp; </a:t>
            </a:r>
            <a:r>
              <a:rPr lang="en-US" sz="1600" i="1" spc="-5" dirty="0">
                <a:latin typeface="+mj-lt"/>
                <a:cs typeface="Arial"/>
              </a:rPr>
              <a:t>independent opinions derived from their expertise, knowledge, and qualifications</a:t>
            </a:r>
            <a:endParaRPr lang="en-US" sz="1600" i="1" dirty="0">
              <a:latin typeface="+mj-lt"/>
              <a:cs typeface="Arial"/>
            </a:endParaRPr>
          </a:p>
          <a:p>
            <a:pPr marL="375285" marR="5080" lvl="1" indent="-180975" algn="just">
              <a:spcBef>
                <a:spcPts val="475"/>
              </a:spcBef>
              <a:buFont typeface="Arial"/>
              <a:buChar char="–"/>
              <a:tabLst>
                <a:tab pos="230188" algn="l"/>
              </a:tabLst>
            </a:pPr>
            <a:r>
              <a:rPr lang="en-US" sz="1600" b="1" i="1" spc="-5" dirty="0">
                <a:solidFill>
                  <a:srgbClr val="FF0000"/>
                </a:solidFill>
                <a:latin typeface="+mj-lt"/>
                <a:cs typeface="Arial"/>
              </a:rPr>
              <a:t>Shall not act or vote </a:t>
            </a:r>
            <a:r>
              <a:rPr lang="en-US" sz="1600" i="1" spc="-5" dirty="0">
                <a:latin typeface="+mj-lt"/>
                <a:cs typeface="Arial"/>
              </a:rPr>
              <a:t>based on any obligation to or any direction from any other </a:t>
            </a:r>
            <a:r>
              <a:rPr lang="en-US" sz="1600" i="1" spc="-5" dirty="0" smtClean="0">
                <a:latin typeface="+mj-lt"/>
                <a:cs typeface="Arial"/>
              </a:rPr>
              <a:t>person </a:t>
            </a:r>
            <a:r>
              <a:rPr lang="en-US" sz="1600" i="1" spc="-5" dirty="0">
                <a:latin typeface="+mj-lt"/>
                <a:cs typeface="Arial"/>
              </a:rPr>
              <a:t>or organization, including an employer or client, regardless of any  external commitments, agreements, contracts, or</a:t>
            </a:r>
            <a:r>
              <a:rPr lang="en-US" sz="1600" i="1" spc="110" dirty="0">
                <a:latin typeface="+mj-lt"/>
                <a:cs typeface="Arial"/>
              </a:rPr>
              <a:t> </a:t>
            </a:r>
            <a:r>
              <a:rPr lang="en-US" sz="1600" i="1" spc="-5" dirty="0">
                <a:latin typeface="+mj-lt"/>
                <a:cs typeface="Arial"/>
              </a:rPr>
              <a:t>orders</a:t>
            </a:r>
            <a:endParaRPr lang="en-US" sz="1600" i="1" dirty="0">
              <a:latin typeface="+mj-lt"/>
              <a:cs typeface="Arial"/>
            </a:endParaRPr>
          </a:p>
          <a:p>
            <a:pPr marL="375285" marR="327660" lvl="1" indent="-180975" algn="just">
              <a:spcBef>
                <a:spcPts val="475"/>
              </a:spcBef>
              <a:buFont typeface="Arial"/>
              <a:buChar char="–"/>
              <a:tabLst>
                <a:tab pos="230188" algn="l"/>
              </a:tabLst>
            </a:pPr>
            <a:r>
              <a:rPr lang="en-US" sz="1600" b="1" i="1" spc="-5" dirty="0">
                <a:solidFill>
                  <a:srgbClr val="FF0000"/>
                </a:solidFill>
                <a:latin typeface="+mj-lt"/>
                <a:cs typeface="Arial"/>
              </a:rPr>
              <a:t>Shall not direct </a:t>
            </a:r>
            <a:r>
              <a:rPr lang="en-US" sz="1600" i="1" spc="-5" dirty="0">
                <a:latin typeface="+mj-lt"/>
                <a:cs typeface="Arial"/>
              </a:rPr>
              <a:t>the actions or votes of other participants or retaliate against </a:t>
            </a:r>
            <a:r>
              <a:rPr lang="en-US" sz="1600" i="1" spc="-5" dirty="0" smtClean="0">
                <a:latin typeface="+mj-lt"/>
                <a:cs typeface="Arial"/>
              </a:rPr>
              <a:t>other </a:t>
            </a:r>
            <a:r>
              <a:rPr lang="en-US" sz="1600" i="1" spc="-5" dirty="0">
                <a:latin typeface="+mj-lt"/>
                <a:cs typeface="Arial"/>
              </a:rPr>
              <a:t>participants for fulfilling their responsibility to act </a:t>
            </a:r>
            <a:r>
              <a:rPr lang="en-US" sz="1600" i="1" dirty="0">
                <a:latin typeface="+mj-lt"/>
                <a:cs typeface="Arial"/>
              </a:rPr>
              <a:t>&amp; </a:t>
            </a:r>
            <a:r>
              <a:rPr lang="en-US" sz="1600" i="1" spc="-5" dirty="0">
                <a:latin typeface="+mj-lt"/>
                <a:cs typeface="Arial"/>
              </a:rPr>
              <a:t>vote based on their  personal </a:t>
            </a:r>
            <a:r>
              <a:rPr lang="en-US" sz="1600" i="1" dirty="0">
                <a:latin typeface="+mj-lt"/>
                <a:cs typeface="Arial"/>
              </a:rPr>
              <a:t>&amp; </a:t>
            </a:r>
            <a:r>
              <a:rPr lang="en-US" sz="1600" i="1" spc="-5" dirty="0">
                <a:latin typeface="+mj-lt"/>
                <a:cs typeface="Arial"/>
              </a:rPr>
              <a:t>independently developed</a:t>
            </a:r>
            <a:r>
              <a:rPr lang="en-US" sz="1600" i="1" spc="-55" dirty="0">
                <a:latin typeface="+mj-lt"/>
                <a:cs typeface="Arial"/>
              </a:rPr>
              <a:t> </a:t>
            </a:r>
            <a:r>
              <a:rPr lang="en-US" sz="1600" i="1" spc="-5" dirty="0">
                <a:latin typeface="+mj-lt"/>
                <a:cs typeface="Arial"/>
              </a:rPr>
              <a:t>opinions</a:t>
            </a:r>
            <a:endParaRPr lang="en-US" sz="1600" i="1" dirty="0">
              <a:latin typeface="+mj-lt"/>
              <a:cs typeface="Arial"/>
            </a:endParaRPr>
          </a:p>
          <a:p>
            <a:pPr marL="193040" marR="43815" indent="-180340" algn="just">
              <a:spcBef>
                <a:spcPts val="1800"/>
              </a:spcBef>
              <a:buChar char="•"/>
              <a:tabLst>
                <a:tab pos="230188" algn="l"/>
              </a:tabLst>
            </a:pPr>
            <a:r>
              <a:rPr lang="en-US" sz="1800" spc="-5" dirty="0">
                <a:latin typeface="+mj-lt"/>
                <a:cs typeface="Arial"/>
              </a:rPr>
              <a:t>By participating in standards activities using the “</a:t>
            </a:r>
            <a:r>
              <a:rPr lang="en-US" sz="1800" i="1" spc="-5" dirty="0">
                <a:latin typeface="+mj-lt"/>
                <a:cs typeface="Arial"/>
              </a:rPr>
              <a:t>individual process</a:t>
            </a:r>
            <a:r>
              <a:rPr lang="en-US" sz="1800" spc="-5" dirty="0">
                <a:latin typeface="+mj-lt"/>
                <a:cs typeface="Arial"/>
              </a:rPr>
              <a:t>”, you </a:t>
            </a:r>
            <a:r>
              <a:rPr lang="en-US" sz="1800" spc="-5" dirty="0" smtClean="0">
                <a:latin typeface="+mj-lt"/>
                <a:cs typeface="Arial"/>
              </a:rPr>
              <a:t>are </a:t>
            </a:r>
            <a:r>
              <a:rPr lang="en-US" sz="1800" spc="-5" dirty="0">
                <a:latin typeface="+mj-lt"/>
                <a:cs typeface="Arial"/>
              </a:rPr>
              <a:t>deemed to </a:t>
            </a:r>
            <a:r>
              <a:rPr lang="en-US" sz="1800" dirty="0">
                <a:latin typeface="+mj-lt"/>
                <a:cs typeface="Arial"/>
              </a:rPr>
              <a:t>accept </a:t>
            </a:r>
            <a:r>
              <a:rPr lang="en-US" sz="1800" spc="-5" dirty="0">
                <a:latin typeface="+mj-lt"/>
                <a:cs typeface="Arial"/>
              </a:rPr>
              <a:t>these requirements; </a:t>
            </a:r>
            <a:r>
              <a:rPr lang="en-US" sz="1800" dirty="0">
                <a:latin typeface="+mj-lt"/>
                <a:cs typeface="Arial"/>
              </a:rPr>
              <a:t>if </a:t>
            </a:r>
            <a:r>
              <a:rPr lang="en-US" sz="1800" spc="-5" dirty="0">
                <a:latin typeface="+mj-lt"/>
                <a:cs typeface="Arial"/>
              </a:rPr>
              <a:t>you are unable to satisfy </a:t>
            </a:r>
            <a:r>
              <a:rPr lang="en-US" sz="1800" spc="-5" dirty="0" smtClean="0">
                <a:latin typeface="+mj-lt"/>
                <a:cs typeface="Arial"/>
              </a:rPr>
              <a:t>these </a:t>
            </a:r>
            <a:r>
              <a:rPr lang="en-US" sz="1800" spc="-5" dirty="0">
                <a:latin typeface="+mj-lt"/>
                <a:cs typeface="Arial"/>
              </a:rPr>
              <a:t>requirements then you shall immediately cease any</a:t>
            </a:r>
            <a:r>
              <a:rPr lang="en-US" sz="1800" spc="130" dirty="0">
                <a:latin typeface="+mj-lt"/>
                <a:cs typeface="Arial"/>
              </a:rPr>
              <a:t> </a:t>
            </a:r>
            <a:r>
              <a:rPr lang="en-US" sz="1800" spc="-5" dirty="0" smtClean="0">
                <a:latin typeface="+mj-lt"/>
                <a:cs typeface="Arial"/>
              </a:rPr>
              <a:t>participation.</a:t>
            </a:r>
            <a:endParaRPr lang="en-US" sz="1800" dirty="0">
              <a:latin typeface="+mj-lt"/>
              <a:cs typeface="Arial" panose="020B0604020202020204" pitchFamily="34" charset="0"/>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7" name="Picture 6"/>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13408447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637823"/>
            <a:ext cx="10399183" cy="1038577"/>
          </a:xfrm>
        </p:spPr>
        <p:txBody>
          <a:bodyPr/>
          <a:lstStyle/>
          <a:p>
            <a:r>
              <a:rPr lang="en-US" sz="2800" spc="-5" dirty="0">
                <a:solidFill>
                  <a:srgbClr val="0070C0"/>
                </a:solidFill>
              </a:rPr>
              <a:t>IEEE-SA standards activities shall allow </a:t>
            </a:r>
            <a:br>
              <a:rPr lang="en-US" sz="2800" spc="-5" dirty="0">
                <a:solidFill>
                  <a:srgbClr val="0070C0"/>
                </a:solidFill>
              </a:rPr>
            </a:br>
            <a:r>
              <a:rPr lang="en-US" sz="2800" spc="-5" dirty="0">
                <a:solidFill>
                  <a:srgbClr val="0070C0"/>
                </a:solidFill>
              </a:rPr>
              <a:t>the fair &amp; equitable consideration of all</a:t>
            </a:r>
            <a:r>
              <a:rPr lang="en-US" sz="2800" spc="-70" dirty="0">
                <a:solidFill>
                  <a:srgbClr val="0070C0"/>
                </a:solidFill>
              </a:rPr>
              <a:t> </a:t>
            </a:r>
            <a:r>
              <a:rPr lang="en-US" sz="2800" spc="-5" dirty="0">
                <a:solidFill>
                  <a:srgbClr val="0070C0"/>
                </a:solidFill>
              </a:rPr>
              <a:t>viewpoints</a:t>
            </a:r>
            <a:endParaRPr lang="en-US" sz="2800" dirty="0">
              <a:solidFill>
                <a:srgbClr val="0070C0"/>
              </a:solidFill>
            </a:endParaRPr>
          </a:p>
        </p:txBody>
      </p:sp>
      <p:sp>
        <p:nvSpPr>
          <p:cNvPr id="3" name="Content Placeholder 2"/>
          <p:cNvSpPr>
            <a:spLocks noGrp="1"/>
          </p:cNvSpPr>
          <p:nvPr>
            <p:ph idx="1"/>
          </p:nvPr>
        </p:nvSpPr>
        <p:spPr>
          <a:xfrm>
            <a:off x="914400" y="1905000"/>
            <a:ext cx="10475383" cy="4114800"/>
          </a:xfrm>
        </p:spPr>
        <p:txBody>
          <a:bodyPr/>
          <a:lstStyle/>
          <a:p>
            <a:pPr marL="230188" marR="433705" indent="-230188" algn="just">
              <a:buChar char="•"/>
              <a:tabLst>
                <a:tab pos="193675" algn="l"/>
              </a:tabLst>
            </a:pPr>
            <a:r>
              <a:rPr lang="en-US" sz="1800" spc="-5" dirty="0">
                <a:latin typeface="+mj-lt"/>
                <a:cs typeface="Arial"/>
              </a:rPr>
              <a:t>The </a:t>
            </a:r>
            <a:r>
              <a:rPr lang="en-US" sz="1800" u="heavy" spc="-5" dirty="0">
                <a:solidFill>
                  <a:srgbClr val="0066FF"/>
                </a:solidFill>
                <a:latin typeface="+mj-lt"/>
                <a:cs typeface="Arial"/>
                <a:hlinkClick r:id="rId2"/>
              </a:rPr>
              <a:t>IEEE SA Standards Board Bylaws</a:t>
            </a:r>
            <a:r>
              <a:rPr lang="en-US" sz="1800" b="0" spc="-5" dirty="0">
                <a:solidFill>
                  <a:srgbClr val="0066FF"/>
                </a:solidFill>
                <a:latin typeface="+mj-lt"/>
                <a:cs typeface="Arial"/>
              </a:rPr>
              <a:t> </a:t>
            </a:r>
            <a:r>
              <a:rPr lang="en-US" sz="1800" spc="-5" dirty="0">
                <a:latin typeface="+mj-lt"/>
                <a:cs typeface="Arial"/>
              </a:rPr>
              <a:t>(clause 5.2.1.3) specifies that “</a:t>
            </a:r>
            <a:r>
              <a:rPr lang="en-US" sz="1800" i="1" spc="-5" dirty="0">
                <a:latin typeface="+mj-lt"/>
                <a:cs typeface="Arial"/>
              </a:rPr>
              <a:t>the standards development process shall </a:t>
            </a:r>
            <a:r>
              <a:rPr lang="en-US" sz="1800" i="1" dirty="0">
                <a:latin typeface="+mj-lt"/>
                <a:cs typeface="Arial"/>
              </a:rPr>
              <a:t>not </a:t>
            </a:r>
            <a:r>
              <a:rPr lang="en-US" sz="1800" i="1" spc="-5" dirty="0">
                <a:latin typeface="+mj-lt"/>
                <a:cs typeface="Arial"/>
              </a:rPr>
              <a:t>be dominated by any single interest category, individual, or</a:t>
            </a:r>
            <a:r>
              <a:rPr lang="en-US" sz="1800" i="1" spc="80" dirty="0">
                <a:latin typeface="+mj-lt"/>
                <a:cs typeface="Arial"/>
              </a:rPr>
              <a:t> </a:t>
            </a:r>
            <a:r>
              <a:rPr lang="en-US" sz="1800" i="1" spc="-5" dirty="0">
                <a:latin typeface="+mj-lt"/>
                <a:cs typeface="Arial"/>
              </a:rPr>
              <a:t>organization”</a:t>
            </a:r>
            <a:endParaRPr lang="en-US" sz="1800" dirty="0">
              <a:latin typeface="+mj-lt"/>
              <a:cs typeface="Arial"/>
            </a:endParaRPr>
          </a:p>
          <a:p>
            <a:pPr marL="230188" marR="5080" indent="-230188">
              <a:spcBef>
                <a:spcPts val="480"/>
              </a:spcBef>
            </a:pPr>
            <a:r>
              <a:rPr lang="en-US" sz="1600" i="1" dirty="0">
                <a:latin typeface="+mj-lt"/>
                <a:cs typeface="Arial"/>
              </a:rPr>
              <a:t>	– 	</a:t>
            </a:r>
            <a:r>
              <a:rPr lang="en-US" sz="1600" b="0" i="1" spc="-5" dirty="0">
                <a:latin typeface="+mj-lt"/>
                <a:cs typeface="Arial"/>
              </a:rPr>
              <a:t>This means no participant may exercise “authority, leadership, or influence by  reason of superior leverage, strength, or representation to the exclusion of fair  and equitable consideration of other viewpoints” or “to hinder the progress of the  standards development</a:t>
            </a:r>
            <a:r>
              <a:rPr lang="en-US" sz="1600" b="0" i="1" spc="-25" dirty="0">
                <a:latin typeface="+mj-lt"/>
                <a:cs typeface="Arial"/>
              </a:rPr>
              <a:t> </a:t>
            </a:r>
            <a:r>
              <a:rPr lang="en-US" sz="1600" b="0" i="1" spc="-5" dirty="0">
                <a:latin typeface="+mj-lt"/>
                <a:cs typeface="Arial"/>
              </a:rPr>
              <a:t>activity”</a:t>
            </a:r>
            <a:endParaRPr lang="en-US" sz="1600" b="0" i="1" dirty="0">
              <a:latin typeface="+mj-lt"/>
              <a:cs typeface="Arial"/>
            </a:endParaRPr>
          </a:p>
          <a:p>
            <a:pPr marL="230188" marR="1270000" indent="-230188" algn="just">
              <a:spcBef>
                <a:spcPts val="1800"/>
              </a:spcBef>
              <a:buChar char="•"/>
              <a:tabLst>
                <a:tab pos="193675" algn="l"/>
              </a:tabLst>
            </a:pPr>
            <a:r>
              <a:rPr lang="en-US" sz="1800" spc="-5" dirty="0">
                <a:latin typeface="+mj-lt"/>
                <a:cs typeface="Arial"/>
              </a:rPr>
              <a:t>This rule applies equally to those participating in a standards development project and to that project’s leadership</a:t>
            </a:r>
            <a:r>
              <a:rPr lang="en-US" sz="1800" spc="90" dirty="0">
                <a:latin typeface="+mj-lt"/>
                <a:cs typeface="Arial"/>
              </a:rPr>
              <a:t> </a:t>
            </a:r>
            <a:r>
              <a:rPr lang="en-US" sz="1800" spc="-5" dirty="0">
                <a:latin typeface="+mj-lt"/>
                <a:cs typeface="Arial"/>
              </a:rPr>
              <a:t>group</a:t>
            </a:r>
            <a:endParaRPr lang="en-US" sz="1800" dirty="0">
              <a:latin typeface="+mj-lt"/>
              <a:cs typeface="Arial"/>
            </a:endParaRPr>
          </a:p>
          <a:p>
            <a:pPr marL="230188" marR="142240" indent="-230188">
              <a:spcBef>
                <a:spcPts val="1800"/>
              </a:spcBef>
              <a:buChar char="•"/>
              <a:tabLst>
                <a:tab pos="193675" algn="l"/>
              </a:tabLst>
            </a:pPr>
            <a:r>
              <a:rPr lang="en-US" sz="1800" spc="-5" dirty="0">
                <a:latin typeface="+mj-lt"/>
                <a:cs typeface="Arial"/>
              </a:rPr>
              <a:t>Any person who reasonably suspects that dominance is occurring in a standards development </a:t>
            </a:r>
            <a:r>
              <a:rPr lang="en-US" sz="1800" dirty="0">
                <a:latin typeface="+mj-lt"/>
                <a:cs typeface="Arial"/>
              </a:rPr>
              <a:t>project </a:t>
            </a:r>
            <a:r>
              <a:rPr lang="en-US" sz="1800" spc="-5" dirty="0">
                <a:latin typeface="+mj-lt"/>
                <a:cs typeface="Arial"/>
              </a:rPr>
              <a:t>is encouraged to bring the issue to the attention </a:t>
            </a:r>
            <a:r>
              <a:rPr lang="en-US" sz="1800" dirty="0">
                <a:latin typeface="+mj-lt"/>
                <a:cs typeface="Arial"/>
              </a:rPr>
              <a:t>of </a:t>
            </a:r>
            <a:r>
              <a:rPr lang="en-US" sz="1800" spc="-5" dirty="0">
                <a:latin typeface="+mj-lt"/>
                <a:cs typeface="Arial"/>
              </a:rPr>
              <a:t>the Standards Committee or the project’s IEEE SA Program Manager</a:t>
            </a:r>
            <a:endParaRPr lang="en-US" sz="1800" dirty="0">
              <a:latin typeface="+mj-lt"/>
              <a:cs typeface="Arial"/>
            </a:endParaRPr>
          </a:p>
          <a:p>
            <a:pPr>
              <a:buClrTx/>
            </a:pPr>
            <a:endParaRPr lang="en-US" sz="1800" dirty="0">
              <a:solidFill>
                <a:schemeClr val="accent1">
                  <a:lumMod val="50000"/>
                </a:schemeClr>
              </a:solidFill>
            </a:endParaRP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6"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pic>
        <p:nvPicPr>
          <p:cNvPr id="8" name="Picture 7"/>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38313613"/>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2.2:  Meeting decorum and reminders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35</a:t>
            </a:r>
            <a:endParaRPr lang="en-US" altLang="en-US" sz="1200" b="0" dirty="0"/>
          </a:p>
        </p:txBody>
      </p:sp>
    </p:spTree>
    <p:extLst>
      <p:ext uri="{BB962C8B-B14F-4D97-AF65-F5344CB8AC3E}">
        <p14:creationId xmlns:p14="http://schemas.microsoft.com/office/powerpoint/2010/main" val="30074117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Recording attendance and </a:t>
            </a:r>
            <a:r>
              <a:rPr lang="en-US" sz="2800" dirty="0">
                <a:solidFill>
                  <a:srgbClr val="0070C0"/>
                </a:solidFill>
              </a:rPr>
              <a:t>m</a:t>
            </a:r>
            <a:r>
              <a:rPr lang="en-US" sz="2800" dirty="0" smtClean="0">
                <a:solidFill>
                  <a:srgbClr val="0070C0"/>
                </a:solidFill>
              </a:rPr>
              <a:t>eeting reminders</a:t>
            </a:r>
            <a:endParaRPr lang="en-US" sz="2800" dirty="0">
              <a:solidFill>
                <a:schemeClr val="tx1"/>
              </a:solidFill>
            </a:endParaRPr>
          </a:p>
        </p:txBody>
      </p:sp>
      <p:sp>
        <p:nvSpPr>
          <p:cNvPr id="10" name="Content Placeholder 2"/>
          <p:cNvSpPr>
            <a:spLocks noGrp="1"/>
          </p:cNvSpPr>
          <p:nvPr>
            <p:ph idx="1"/>
          </p:nvPr>
        </p:nvSpPr>
        <p:spPr>
          <a:xfrm>
            <a:off x="914400" y="1525587"/>
            <a:ext cx="10475384" cy="4722813"/>
          </a:xfrm>
        </p:spPr>
        <p:txBody>
          <a:bodyPr/>
          <a:lstStyle/>
          <a:p>
            <a:pPr marL="230188" marR="117475" indent="-230188" algn="just">
              <a:buChar char="•"/>
              <a:tabLst>
                <a:tab pos="230188" algn="l"/>
              </a:tabLst>
            </a:pPr>
            <a:r>
              <a:rPr lang="en-US" sz="1800" spc="-5" dirty="0">
                <a:cs typeface="Arial"/>
              </a:rPr>
              <a:t>Recording attendance:</a:t>
            </a:r>
          </a:p>
          <a:p>
            <a:pPr marL="630238" marR="117475" lvl="1" indent="-230188" algn="just">
              <a:spcBef>
                <a:spcPts val="600"/>
              </a:spcBef>
              <a:buChar char="•"/>
              <a:tabLst>
                <a:tab pos="230188" algn="l"/>
              </a:tabLst>
            </a:pPr>
            <a:r>
              <a:rPr lang="en-US" sz="1600" spc="-5" dirty="0">
                <a:solidFill>
                  <a:schemeClr val="tx1"/>
                </a:solidFill>
                <a:cs typeface="Arial"/>
              </a:rPr>
              <a:t>IMAT is used for this session</a:t>
            </a:r>
          </a:p>
          <a:p>
            <a:pPr marL="1030288" marR="117475" lvl="2" indent="-230188" algn="just">
              <a:spcBef>
                <a:spcPts val="0"/>
              </a:spcBef>
              <a:buChar char="•"/>
              <a:tabLst>
                <a:tab pos="230188" algn="l"/>
              </a:tabLst>
            </a:pPr>
            <a:r>
              <a:rPr lang="en-US" sz="1600" spc="-5" dirty="0">
                <a:solidFill>
                  <a:srgbClr val="FF0000"/>
                </a:solidFill>
                <a:cs typeface="Arial"/>
                <a:hlinkClick r:id="rId3"/>
              </a:rPr>
              <a:t>https://imat.ieee.org/my-site/home</a:t>
            </a:r>
            <a:endParaRPr lang="en-US" sz="1600" spc="-5" dirty="0">
              <a:solidFill>
                <a:srgbClr val="FF0000"/>
              </a:solidFill>
              <a:cs typeface="Arial"/>
            </a:endParaRPr>
          </a:p>
          <a:p>
            <a:pPr marL="230188" marR="117475" indent="-230188" algn="just">
              <a:buFont typeface="Times New Roman" pitchFamily="16" charset="0"/>
              <a:buChar char="•"/>
              <a:tabLst>
                <a:tab pos="230188" algn="l"/>
              </a:tabLst>
            </a:pPr>
            <a:endParaRPr lang="en-US" sz="1800" spc="-5" dirty="0">
              <a:cs typeface="Arial"/>
            </a:endParaRPr>
          </a:p>
          <a:p>
            <a:pPr marL="230188" marR="117475" indent="-230188" algn="just">
              <a:buFont typeface="Times New Roman" pitchFamily="16" charset="0"/>
              <a:buChar char="•"/>
              <a:tabLst>
                <a:tab pos="230188" algn="l"/>
              </a:tabLst>
            </a:pPr>
            <a:r>
              <a:rPr lang="en-US" sz="1800" spc="-5" dirty="0">
                <a:cs typeface="Arial"/>
              </a:rPr>
              <a:t>Meeting reminders</a:t>
            </a:r>
            <a:endParaRPr lang="en-US" sz="1600" spc="-5" dirty="0">
              <a:cs typeface="Arial"/>
            </a:endParaRPr>
          </a:p>
          <a:p>
            <a:pPr marL="630238" marR="117475" lvl="1" indent="-230188" algn="just">
              <a:spcBef>
                <a:spcPts val="600"/>
              </a:spcBef>
              <a:buChar char="•"/>
              <a:tabLst>
                <a:tab pos="230188" algn="l"/>
              </a:tabLst>
            </a:pPr>
            <a:r>
              <a:rPr lang="en-US" sz="1600" spc="-5" dirty="0">
                <a:cs typeface="Arial"/>
              </a:rPr>
              <a:t>Please ensure that the following information is listed correctly when joining the </a:t>
            </a:r>
            <a:r>
              <a:rPr lang="en-US" sz="1600" spc="-5" dirty="0" err="1" smtClean="0">
                <a:cs typeface="Arial"/>
              </a:rPr>
              <a:t>Webex</a:t>
            </a:r>
            <a:r>
              <a:rPr lang="en-US" sz="1600" spc="-5" dirty="0" smtClean="0">
                <a:cs typeface="Arial"/>
              </a:rPr>
              <a:t> call</a:t>
            </a:r>
            <a:r>
              <a:rPr lang="en-US" sz="1600" spc="-5" dirty="0">
                <a:cs typeface="Arial"/>
              </a:rPr>
              <a:t>: “FIRST NAME LAST NAME, Affiliation” </a:t>
            </a:r>
          </a:p>
          <a:p>
            <a:pPr marL="630238" marR="117475" lvl="1" indent="-230188" algn="just">
              <a:spcBef>
                <a:spcPts val="600"/>
              </a:spcBef>
              <a:buChar char="•"/>
              <a:tabLst>
                <a:tab pos="230188" algn="l"/>
              </a:tabLst>
            </a:pPr>
            <a:r>
              <a:rPr lang="en-US" sz="1600" spc="-5" dirty="0">
                <a:cs typeface="Arial"/>
              </a:rPr>
              <a:t>Remember to mute when not speaking, thank you</a:t>
            </a:r>
          </a:p>
          <a:p>
            <a:pPr marL="630238" marR="117475" lvl="1" indent="-230188" algn="just">
              <a:spcBef>
                <a:spcPts val="600"/>
              </a:spcBef>
              <a:buChar char="•"/>
              <a:tabLst>
                <a:tab pos="230188" algn="l"/>
              </a:tabLst>
            </a:pPr>
            <a:r>
              <a:rPr lang="en-US" sz="1600" spc="-5" dirty="0">
                <a:solidFill>
                  <a:srgbClr val="FF0000"/>
                </a:solidFill>
                <a:cs typeface="Arial"/>
              </a:rPr>
              <a:t>Press are required (i.e., anyone reporting publicly on this meeting) to announce their presence (per IEEE SA Standards Board Operations Manual)</a:t>
            </a:r>
          </a:p>
          <a:p>
            <a:pPr marL="630238" marR="117475" lvl="1" indent="-230188" algn="just">
              <a:spcBef>
                <a:spcPts val="600"/>
              </a:spcBef>
              <a:buChar char="•"/>
              <a:tabLst>
                <a:tab pos="230188" algn="l"/>
              </a:tabLst>
            </a:pPr>
            <a:endParaRPr lang="en-US" sz="1600" spc="-5" dirty="0">
              <a:latin typeface="+mj-lt"/>
              <a:cs typeface="Arial"/>
            </a:endParaRPr>
          </a:p>
          <a:p>
            <a:pPr marL="230188" marR="117475" indent="-230188" algn="just">
              <a:buChar char="•"/>
              <a:tabLst>
                <a:tab pos="230188" algn="l"/>
              </a:tabLst>
            </a:pPr>
            <a:endParaRPr lang="en-US" sz="1800" spc="-5" dirty="0">
              <a:latin typeface="+mj-lt"/>
              <a:cs typeface="Arial"/>
            </a:endParaRPr>
          </a:p>
          <a:p>
            <a:pPr marL="230188" marR="117475" indent="-230188" algn="just">
              <a:buChar char="•"/>
              <a:tabLst>
                <a:tab pos="230188" algn="l"/>
              </a:tabLst>
            </a:pPr>
            <a:endParaRPr lang="en-US" sz="18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12" name="Picture 11"/>
          <p:cNvPicPr>
            <a:picLocks noChangeAspect="1"/>
          </p:cNvPicPr>
          <p:nvPr/>
        </p:nvPicPr>
        <p:blipFill>
          <a:blip r:embed="rId4"/>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76126901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37</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Meeting logistics</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Mixed-mode meeting</a:t>
            </a:r>
          </a:p>
          <a:p>
            <a:pPr marL="630238" marR="117475" lvl="1" indent="-230188" algn="just">
              <a:buFont typeface="Times New Roman" pitchFamily="16" charset="0"/>
              <a:buChar char="•"/>
              <a:tabLst>
                <a:tab pos="230188" algn="l"/>
              </a:tabLst>
            </a:pPr>
            <a:r>
              <a:rPr lang="en-US" sz="1600" spc="-5" dirty="0">
                <a:cs typeface="Arial"/>
              </a:rPr>
              <a:t>In person:   </a:t>
            </a:r>
          </a:p>
          <a:p>
            <a:pPr marL="1030288" marR="117475" lvl="2" indent="-230188" algn="just">
              <a:buFont typeface="Times New Roman" pitchFamily="16" charset="0"/>
              <a:buChar char="•"/>
              <a:tabLst>
                <a:tab pos="230188" algn="l"/>
              </a:tabLst>
            </a:pPr>
            <a:r>
              <a:rPr lang="en-US" sz="1400" spc="-5" dirty="0">
                <a:cs typeface="Arial"/>
              </a:rPr>
              <a:t>The meeting venue is </a:t>
            </a:r>
            <a:r>
              <a:rPr lang="en-US" sz="1400" dirty="0" smtClean="0">
                <a:cs typeface="Arial"/>
              </a:rPr>
              <a:t>Hyatt Regency Vancouver, Vancouver, British Columbia,</a:t>
            </a:r>
            <a:r>
              <a:rPr lang="en-US" sz="1400" dirty="0" smtClean="0"/>
              <a:t> </a:t>
            </a:r>
            <a:r>
              <a:rPr lang="en-US" sz="1400" dirty="0"/>
              <a:t>Canada.</a:t>
            </a:r>
            <a:endParaRPr lang="en-US" sz="1400" spc="-5" dirty="0">
              <a:cs typeface="Arial"/>
            </a:endParaRPr>
          </a:p>
          <a:p>
            <a:pPr marL="1030288" marR="117475" lvl="2" indent="-230188" algn="just">
              <a:buFont typeface="Times New Roman" pitchFamily="16" charset="0"/>
              <a:buChar char="•"/>
              <a:tabLst>
                <a:tab pos="230188" algn="l"/>
              </a:tabLst>
            </a:pPr>
            <a:r>
              <a:rPr lang="en-US" sz="1400" spc="-5" dirty="0">
                <a:solidFill>
                  <a:schemeClr val="tx1"/>
                </a:solidFill>
                <a:cs typeface="Arial"/>
              </a:rPr>
              <a:t>Must</a:t>
            </a:r>
            <a:r>
              <a:rPr lang="en-US" sz="1400" spc="-5" dirty="0">
                <a:solidFill>
                  <a:srgbClr val="FF0000"/>
                </a:solidFill>
                <a:cs typeface="Arial"/>
              </a:rPr>
              <a:t> </a:t>
            </a:r>
            <a:r>
              <a:rPr lang="en-US" sz="1400" spc="-5" dirty="0">
                <a:cs typeface="Arial"/>
              </a:rPr>
              <a:t>join the meeting via </a:t>
            </a:r>
            <a:r>
              <a:rPr lang="en-US" sz="1400" spc="-5" dirty="0" err="1">
                <a:cs typeface="Arial"/>
              </a:rPr>
              <a:t>Webex</a:t>
            </a:r>
            <a:r>
              <a:rPr lang="en-US" sz="1400" spc="-5" dirty="0">
                <a:cs typeface="Arial"/>
              </a:rPr>
              <a:t> for queue and voting management (see below) </a:t>
            </a:r>
            <a:r>
              <a:rPr lang="en-US" sz="1400" spc="-5" dirty="0">
                <a:solidFill>
                  <a:srgbClr val="FF0000"/>
                </a:solidFill>
                <a:cs typeface="Arial"/>
              </a:rPr>
              <a:t>with audio and video disabled</a:t>
            </a:r>
            <a:r>
              <a:rPr lang="en-US" sz="1400" spc="-5" dirty="0">
                <a:cs typeface="Arial"/>
              </a:rPr>
              <a:t>.</a:t>
            </a:r>
            <a:endParaRPr lang="en-US" sz="1200" spc="-5" dirty="0">
              <a:cs typeface="Arial"/>
            </a:endParaRPr>
          </a:p>
          <a:p>
            <a:pPr marL="630238" marR="117475" lvl="1" indent="-230188" algn="just">
              <a:buFont typeface="Times New Roman" pitchFamily="16" charset="0"/>
              <a:buChar char="•"/>
              <a:tabLst>
                <a:tab pos="230188" algn="l"/>
              </a:tabLst>
            </a:pPr>
            <a:r>
              <a:rPr lang="en-US" sz="1600" spc="-5" dirty="0">
                <a:cs typeface="Arial"/>
              </a:rPr>
              <a:t>Remote:  </a:t>
            </a:r>
          </a:p>
          <a:p>
            <a:pPr marL="1030288" marR="117475" lvl="2" indent="-230188" algn="just">
              <a:buFont typeface="Times New Roman" pitchFamily="16" charset="0"/>
              <a:buChar char="•"/>
              <a:tabLst>
                <a:tab pos="230188" algn="l"/>
              </a:tabLst>
            </a:pPr>
            <a:r>
              <a:rPr lang="en-US" sz="1400" spc="-5" dirty="0">
                <a:cs typeface="Arial"/>
              </a:rPr>
              <a:t>Join the meeting via </a:t>
            </a:r>
            <a:r>
              <a:rPr lang="en-US" sz="1400" spc="-5" dirty="0" err="1">
                <a:cs typeface="Arial"/>
              </a:rPr>
              <a:t>Webex</a:t>
            </a:r>
            <a:r>
              <a:rPr lang="en-US" sz="1400" spc="-5" dirty="0">
                <a:cs typeface="Arial"/>
              </a:rPr>
              <a:t> </a:t>
            </a:r>
            <a:r>
              <a:rPr lang="en-US" sz="1400" spc="-5" dirty="0">
                <a:solidFill>
                  <a:srgbClr val="FF0000"/>
                </a:solidFill>
                <a:cs typeface="Arial"/>
              </a:rPr>
              <a:t>with video disabled</a:t>
            </a:r>
            <a:r>
              <a:rPr lang="en-US" sz="1400" spc="-5" dirty="0">
                <a:cs typeface="Arial"/>
              </a:rPr>
              <a:t>. </a:t>
            </a:r>
          </a:p>
          <a:p>
            <a:pPr marL="1030288" marR="117475" lvl="2" indent="-230188" algn="just">
              <a:buFont typeface="Times New Roman" pitchFamily="16" charset="0"/>
              <a:buChar char="•"/>
              <a:tabLst>
                <a:tab pos="230188" algn="l"/>
              </a:tabLst>
            </a:pPr>
            <a:r>
              <a:rPr lang="en-US" sz="1400" spc="-5" dirty="0">
                <a:cs typeface="Arial"/>
              </a:rPr>
              <a:t>Set your audio as “Music mode”.  See </a:t>
            </a:r>
            <a:r>
              <a:rPr lang="en-US" sz="1400" spc="-5" dirty="0">
                <a:cs typeface="Arial"/>
                <a:hlinkClick r:id="rId3"/>
              </a:rPr>
              <a:t>slide 19</a:t>
            </a:r>
            <a:r>
              <a:rPr lang="en-US" sz="1400" spc="-5" dirty="0">
                <a:cs typeface="Arial"/>
              </a:rPr>
              <a:t> of the mixed-mode meeting AV training for details.</a:t>
            </a:r>
          </a:p>
          <a:p>
            <a:pPr marL="630238" marR="117475" lvl="1" indent="-230188" algn="just">
              <a:buFont typeface="Times New Roman" pitchFamily="16" charset="0"/>
              <a:buChar char="•"/>
              <a:tabLst>
                <a:tab pos="230188" algn="l"/>
              </a:tabLst>
            </a:pPr>
            <a:r>
              <a:rPr lang="en-US" sz="1600" dirty="0">
                <a:solidFill>
                  <a:schemeClr val="tx1"/>
                </a:solidFill>
                <a:cs typeface="Arial" panose="020B0604020202020204" pitchFamily="34" charset="0"/>
              </a:rPr>
              <a:t>Call-in info </a:t>
            </a:r>
          </a:p>
          <a:p>
            <a:pPr marL="1030288" marR="117475" lvl="2" indent="-230188" algn="just">
              <a:buFont typeface="Times New Roman" pitchFamily="16" charset="0"/>
              <a:buChar char="•"/>
              <a:tabLst>
                <a:tab pos="230188" algn="l"/>
              </a:tabLst>
            </a:pPr>
            <a:r>
              <a:rPr lang="en-US" sz="1400" dirty="0">
                <a:solidFill>
                  <a:schemeClr val="tx1"/>
                </a:solidFill>
                <a:cs typeface="Arial" panose="020B0604020202020204" pitchFamily="34" charset="0"/>
              </a:rPr>
              <a:t>Available at </a:t>
            </a:r>
            <a:r>
              <a:rPr lang="en-US" sz="1400" dirty="0">
                <a:solidFill>
                  <a:schemeClr val="tx1"/>
                </a:solidFill>
                <a:cs typeface="Arial" panose="020B0604020202020204" pitchFamily="34" charset="0"/>
                <a:hlinkClick r:id="rId4"/>
              </a:rPr>
              <a:t>Google Calendar</a:t>
            </a:r>
            <a:endParaRPr lang="en-US" sz="1400" spc="-5" dirty="0">
              <a:cs typeface="Arial"/>
            </a:endParaRPr>
          </a:p>
          <a:p>
            <a:pPr marL="630238" marR="117475" lvl="1" indent="-230188" algn="just">
              <a:buClrTx/>
              <a:buFont typeface="Times New Roman" pitchFamily="16" charset="0"/>
              <a:buChar char="•"/>
              <a:tabLst>
                <a:tab pos="230188" algn="l"/>
              </a:tabLst>
            </a:pPr>
            <a:endParaRPr lang="en-US" sz="1600" dirty="0"/>
          </a:p>
          <a:p>
            <a:pPr marL="230188" marR="117475" indent="-230188" algn="just">
              <a:buFont typeface="Times New Roman" pitchFamily="16" charset="0"/>
              <a:buChar char="•"/>
              <a:tabLst>
                <a:tab pos="230188" algn="l"/>
              </a:tabLst>
            </a:pPr>
            <a:r>
              <a:rPr lang="en-US" sz="1800" dirty="0">
                <a:solidFill>
                  <a:schemeClr val="tx1"/>
                </a:solidFill>
                <a:latin typeface="Times New Roman" panose="02020603050405020304" pitchFamily="18" charset="0"/>
                <a:ea typeface="Times New Roman" panose="02020603050405020304" pitchFamily="18" charset="0"/>
              </a:rPr>
              <a:t>Queue </a:t>
            </a:r>
            <a:r>
              <a:rPr lang="en-US" sz="1800" dirty="0" smtClean="0">
                <a:solidFill>
                  <a:schemeClr val="tx1"/>
                </a:solidFill>
                <a:latin typeface="Times New Roman" panose="02020603050405020304" pitchFamily="18" charset="0"/>
                <a:ea typeface="Times New Roman" panose="02020603050405020304" pitchFamily="18" charset="0"/>
              </a:rPr>
              <a:t>management</a:t>
            </a:r>
            <a:endParaRPr lang="en-US" sz="180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600" spc="-5" dirty="0" smtClean="0">
                <a:solidFill>
                  <a:schemeClr val="tx1"/>
                </a:solidFill>
                <a:cs typeface="Arial"/>
              </a:rPr>
              <a:t>When </a:t>
            </a:r>
            <a:r>
              <a:rPr lang="en-US" sz="1600" spc="-5" dirty="0">
                <a:solidFill>
                  <a:schemeClr val="tx1"/>
                </a:solidFill>
                <a:cs typeface="Arial"/>
              </a:rPr>
              <a:t>you want to be on the queue for comment, please type “Q” or “q” in the </a:t>
            </a:r>
            <a:r>
              <a:rPr lang="en-US" sz="1600" spc="-5" dirty="0" err="1">
                <a:solidFill>
                  <a:schemeClr val="tx1"/>
                </a:solidFill>
                <a:cs typeface="Arial"/>
              </a:rPr>
              <a:t>Webex</a:t>
            </a:r>
            <a:r>
              <a:rPr lang="en-US" sz="1600" spc="-5" dirty="0">
                <a:solidFill>
                  <a:schemeClr val="tx1"/>
                </a:solidFill>
                <a:cs typeface="Arial"/>
              </a:rPr>
              <a:t> chat window </a:t>
            </a:r>
          </a:p>
          <a:p>
            <a:pPr marL="630238" marR="117475" lvl="1" indent="-230188" algn="just">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23928399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38</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Reciprocal credit</a:t>
            </a:r>
            <a:endParaRPr lang="en-US" sz="2800" dirty="0">
              <a:solidFill>
                <a:srgbClr val="0070C0"/>
              </a:solidFill>
            </a:endParaRPr>
          </a:p>
        </p:txBody>
      </p:sp>
      <p:sp>
        <p:nvSpPr>
          <p:cNvPr id="10" name="Content Placeholder 2"/>
          <p:cNvSpPr>
            <a:spLocks noGrp="1"/>
          </p:cNvSpPr>
          <p:nvPr>
            <p:ph idx="1"/>
          </p:nvPr>
        </p:nvSpPr>
        <p:spPr>
          <a:xfrm>
            <a:off x="914400" y="1524000"/>
            <a:ext cx="10475384" cy="4724400"/>
          </a:xfrm>
        </p:spPr>
        <p:txBody>
          <a:bodyPr/>
          <a:lstStyle/>
          <a:p>
            <a:pPr marL="230188" marR="117475" indent="-230188" algn="just">
              <a:buFont typeface="Times New Roman" pitchFamily="16" charset="0"/>
              <a:buChar char="•"/>
              <a:tabLst>
                <a:tab pos="230188" algn="l"/>
              </a:tabLst>
            </a:pPr>
            <a:r>
              <a:rPr lang="en-US" sz="1800" dirty="0" smtClean="0">
                <a:solidFill>
                  <a:schemeClr val="tx1"/>
                </a:solidFill>
                <a:latin typeface="+mj-lt"/>
                <a:ea typeface="Times New Roman" panose="02020603050405020304" pitchFamily="18" charset="0"/>
              </a:rPr>
              <a:t>Reciprocal credit</a:t>
            </a:r>
            <a:r>
              <a:rPr lang="en-US" sz="1800" dirty="0">
                <a:solidFill>
                  <a:schemeClr val="tx1"/>
                </a:solidFill>
                <a:latin typeface="+mj-lt"/>
                <a:ea typeface="Times New Roman" panose="02020603050405020304" pitchFamily="18" charset="0"/>
              </a:rPr>
              <a:t> </a:t>
            </a:r>
            <a:r>
              <a:rPr lang="en-US" sz="1800" dirty="0" smtClean="0">
                <a:solidFill>
                  <a:schemeClr val="tx1"/>
                </a:solidFill>
                <a:latin typeface="+mj-lt"/>
              </a:rPr>
              <a:t>is </a:t>
            </a:r>
            <a:r>
              <a:rPr lang="en-US" sz="1800" dirty="0">
                <a:solidFill>
                  <a:schemeClr val="tx1"/>
                </a:solidFill>
                <a:latin typeface="+mj-lt"/>
              </a:rPr>
              <a:t>provided to </a:t>
            </a:r>
            <a:r>
              <a:rPr lang="en-US" sz="1800" dirty="0" smtClean="0">
                <a:solidFill>
                  <a:schemeClr val="tx1"/>
                </a:solidFill>
                <a:latin typeface="+mj-lt"/>
              </a:rPr>
              <a:t>IEEE 802.18 </a:t>
            </a:r>
            <a:r>
              <a:rPr lang="en-US" sz="1800" dirty="0">
                <a:solidFill>
                  <a:schemeClr val="tx1"/>
                </a:solidFill>
                <a:latin typeface="+mj-lt"/>
              </a:rPr>
              <a:t>voters for attendance at </a:t>
            </a:r>
            <a:r>
              <a:rPr lang="en-US" sz="1800" dirty="0" smtClean="0">
                <a:solidFill>
                  <a:schemeClr val="tx1"/>
                </a:solidFill>
                <a:latin typeface="+mj-lt"/>
              </a:rPr>
              <a:t>IEEE 802.11 </a:t>
            </a:r>
            <a:r>
              <a:rPr lang="en-US" sz="1800" dirty="0">
                <a:solidFill>
                  <a:schemeClr val="tx1"/>
                </a:solidFill>
                <a:latin typeface="+mj-lt"/>
              </a:rPr>
              <a:t>on </a:t>
            </a:r>
            <a:r>
              <a:rPr lang="en-US" sz="1800" dirty="0" smtClean="0">
                <a:solidFill>
                  <a:schemeClr val="tx1"/>
                </a:solidFill>
                <a:latin typeface="+mj-lt"/>
              </a:rPr>
              <a:t>Monday PM1 and Tuesday AM2</a:t>
            </a:r>
          </a:p>
          <a:p>
            <a:pPr marL="630238" marR="117475" lvl="1" indent="-230188" algn="just">
              <a:buFont typeface="Times New Roman" pitchFamily="16" charset="0"/>
              <a:buChar char="•"/>
              <a:tabLst>
                <a:tab pos="230188" algn="l"/>
              </a:tabLst>
            </a:pPr>
            <a:r>
              <a:rPr lang="en-US" sz="1600" spc="-5" dirty="0" smtClean="0">
                <a:latin typeface="+mj-lt"/>
                <a:cs typeface="Arial"/>
              </a:rPr>
              <a:t>The IEEE 802.11 and IEEE 802.18 officers audit the credited results for these time periods.</a:t>
            </a:r>
            <a:endParaRPr lang="en-US" sz="1600" spc="-5" dirty="0">
              <a:latin typeface="+mj-lt"/>
              <a:cs typeface="Arial"/>
            </a:endParaRPr>
          </a:p>
          <a:p>
            <a:pPr marL="630238" marR="117475" lvl="1"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600" dirty="0"/>
          </a:p>
          <a:p>
            <a:pPr marL="630238" marR="117475" lvl="1" indent="-230188" algn="just">
              <a:buClrTx/>
              <a:buFont typeface="Times New Roman" pitchFamily="16" charset="0"/>
              <a:buChar char="•"/>
              <a:tabLst>
                <a:tab pos="230188" algn="l"/>
              </a:tabLst>
            </a:pPr>
            <a:endParaRPr lang="en-US" sz="1600" spc="-5" dirty="0">
              <a:solidFill>
                <a:schemeClr val="tx1"/>
              </a:solidFill>
              <a:latin typeface="+mj-lt"/>
              <a:cs typeface="Arial"/>
            </a:endParaRPr>
          </a:p>
          <a:p>
            <a:pPr marL="630238" marR="117475" lvl="1" indent="-230188" algn="just">
              <a:buClrTx/>
              <a:buFont typeface="Times New Roman" pitchFamily="16" charset="0"/>
              <a:buChar char="•"/>
              <a:tabLst>
                <a:tab pos="230188" algn="l"/>
              </a:tabLst>
            </a:pPr>
            <a:endParaRPr lang="en-US" sz="1800" spc="-5" dirty="0" smtClean="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smtClean="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5"/>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47629737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3:  Old business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39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2366024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Registration is required to attend this meeting </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4</a:t>
            </a:fld>
            <a:endParaRPr lang="en-US" dirty="0"/>
          </a:p>
        </p:txBody>
      </p:sp>
      <p:sp>
        <p:nvSpPr>
          <p:cNvPr id="8" name="Rectangle 4"/>
          <p:cNvSpPr>
            <a:spLocks noChangeArrowheads="1"/>
          </p:cNvSpPr>
          <p:nvPr/>
        </p:nvSpPr>
        <p:spPr bwMode="auto">
          <a:xfrm>
            <a:off x="914400" y="16764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b="1" u="sng" dirty="0">
              <a:solidFill>
                <a:srgbClr val="FF0000"/>
              </a:solidFill>
              <a:cs typeface="Arial" pitchFamily="34" charset="0"/>
            </a:endParaRPr>
          </a:p>
          <a:p>
            <a:pPr marL="285750" indent="-285750"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The 2024 November IEEE 802 plenary session is held mixed mode </a:t>
            </a:r>
            <a:r>
              <a:rPr lang="en-US" altLang="en-US" sz="1800" b="1" dirty="0">
                <a:solidFill>
                  <a:schemeClr val="tx1"/>
                </a:solidFill>
                <a:latin typeface="+mj-lt"/>
                <a:cs typeface="Arial" panose="020B0604020202020204" pitchFamily="34" charset="0"/>
              </a:rPr>
              <a:t>via a paid registration fee, </a:t>
            </a:r>
            <a:r>
              <a:rPr lang="en-US" altLang="en-US" sz="1800" b="1" dirty="0" smtClean="0">
                <a:solidFill>
                  <a:schemeClr val="tx1"/>
                </a:solidFill>
                <a:latin typeface="+mj-lt"/>
                <a:cs typeface="Arial" panose="020B0604020202020204" pitchFamily="34" charset="0"/>
              </a:rPr>
              <a:t>from 10 November 2024 to 15 November 2024.</a:t>
            </a:r>
            <a:r>
              <a:rPr lang="en-US" altLang="en-US" sz="1800" b="1" dirty="0">
                <a:solidFill>
                  <a:schemeClr val="tx1"/>
                </a:solidFill>
                <a:latin typeface="+mj-lt"/>
                <a:cs typeface="Arial" panose="020B0604020202020204" pitchFamily="34" charset="0"/>
              </a:rPr>
              <a:t>		</a:t>
            </a:r>
            <a:endParaRPr lang="en-US" altLang="en-US" sz="1800" b="1" dirty="0" smtClean="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This meeting is part of the </a:t>
            </a:r>
            <a:r>
              <a:rPr lang="en-US" altLang="en-US" sz="1800" b="1" dirty="0" smtClean="0">
                <a:solidFill>
                  <a:schemeClr val="tx1"/>
                </a:solidFill>
                <a:latin typeface="+mj-lt"/>
                <a:cs typeface="Arial" panose="020B0604020202020204" pitchFamily="34" charset="0"/>
              </a:rPr>
              <a:t>IEEE 802 plenary.  It is an credited session.</a:t>
            </a:r>
          </a:p>
          <a:p>
            <a:pPr marL="285750" indent="-285750"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5750" indent="-285750"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Y</a:t>
            </a:r>
            <a:r>
              <a:rPr lang="en-US" altLang="en-US" sz="1800" b="1" dirty="0" smtClean="0">
                <a:solidFill>
                  <a:schemeClr val="tx1"/>
                </a:solidFill>
                <a:latin typeface="+mj-lt"/>
                <a:cs typeface="Arial" panose="020B0604020202020204" pitchFamily="34" charset="0"/>
              </a:rPr>
              <a:t>ou </a:t>
            </a:r>
            <a:r>
              <a:rPr lang="en-US" altLang="en-US" sz="1800" b="1" dirty="0">
                <a:solidFill>
                  <a:schemeClr val="tx1"/>
                </a:solidFill>
                <a:latin typeface="+mj-lt"/>
                <a:cs typeface="Arial" panose="020B0604020202020204" pitchFamily="34" charset="0"/>
              </a:rPr>
              <a:t>must pay the registration fee </a:t>
            </a:r>
            <a:r>
              <a:rPr lang="en-US" altLang="en-US" sz="1800" b="1" dirty="0" smtClean="0">
                <a:solidFill>
                  <a:schemeClr val="tx1"/>
                </a:solidFill>
                <a:latin typeface="+mj-lt"/>
                <a:cs typeface="Arial" panose="020B0604020202020204" pitchFamily="34" charset="0"/>
              </a:rPr>
              <a:t>whether attending in-person or remotely.  If </a:t>
            </a:r>
            <a:r>
              <a:rPr lang="en-US" altLang="en-US" sz="1800" b="1" dirty="0">
                <a:solidFill>
                  <a:schemeClr val="tx1"/>
                </a:solidFill>
                <a:latin typeface="+mj-lt"/>
                <a:cs typeface="Arial" panose="020B0604020202020204" pitchFamily="34" charset="0"/>
              </a:rPr>
              <a:t>you have not already done so, </a:t>
            </a:r>
            <a:r>
              <a:rPr lang="en-US" altLang="en-US" sz="1800" b="1" dirty="0" smtClean="0">
                <a:solidFill>
                  <a:schemeClr val="tx1"/>
                </a:solidFill>
                <a:latin typeface="+mj-lt"/>
                <a:cs typeface="Arial" panose="020B0604020202020204" pitchFamily="34" charset="0"/>
              </a:rPr>
              <a:t>register at: </a:t>
            </a:r>
          </a:p>
          <a:p>
            <a:pPr marL="1028700" lvl="1" algn="just">
              <a:spcAft>
                <a:spcPts val="0"/>
              </a:spcAft>
              <a:buFont typeface="Arial" panose="020B0604020202020204" pitchFamily="34" charset="0"/>
              <a:buChar char="•"/>
              <a:defRPr/>
            </a:pPr>
            <a:r>
              <a:rPr lang="en-US" altLang="en-US" sz="1800" b="1" dirty="0">
                <a:solidFill>
                  <a:srgbClr val="FF0000"/>
                </a:solidFill>
                <a:latin typeface="+mj-lt"/>
                <a:cs typeface="Arial" panose="020B0604020202020204" pitchFamily="34" charset="0"/>
                <a:hlinkClick r:id="rId3"/>
              </a:rPr>
              <a:t>https://</a:t>
            </a:r>
            <a:r>
              <a:rPr lang="en-US" altLang="en-US" sz="1800" b="1" dirty="0" smtClean="0">
                <a:solidFill>
                  <a:srgbClr val="FF0000"/>
                </a:solidFill>
                <a:latin typeface="+mj-lt"/>
                <a:cs typeface="Arial" panose="020B0604020202020204" pitchFamily="34" charset="0"/>
                <a:hlinkClick r:id="rId3"/>
              </a:rPr>
              <a:t>web.cvent.com/event/cfbda833-a1ae-4e62-b6c3-fa156738a349/summary</a:t>
            </a:r>
            <a:endParaRPr lang="en-US" altLang="en-US" sz="1800" b="1" dirty="0" smtClean="0">
              <a:solidFill>
                <a:srgbClr val="FF0000"/>
              </a:solidFill>
              <a:latin typeface="+mj-lt"/>
              <a:cs typeface="Arial" panose="020B0604020202020204" pitchFamily="34" charset="0"/>
            </a:endParaRPr>
          </a:p>
          <a:p>
            <a:pPr lvl="1" indent="0" algn="just">
              <a:spcAft>
                <a:spcPts val="0"/>
              </a:spcAft>
              <a:defRPr/>
            </a:pPr>
            <a:endParaRPr lang="en-US" altLang="en-US" sz="1800" b="1" dirty="0" smtClean="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smtClean="0">
                <a:solidFill>
                  <a:schemeClr val="tx1"/>
                </a:solidFill>
                <a:latin typeface="+mj-lt"/>
                <a:cs typeface="Arial" panose="020B0604020202020204" pitchFamily="34" charset="0"/>
              </a:rPr>
              <a:t>If </a:t>
            </a:r>
            <a:r>
              <a:rPr lang="en-US" altLang="en-US" sz="1800" b="1" dirty="0">
                <a:solidFill>
                  <a:schemeClr val="tx1"/>
                </a:solidFill>
                <a:latin typeface="+mj-lt"/>
                <a:cs typeface="Arial" panose="020B0604020202020204" pitchFamily="34" charset="0"/>
              </a:rPr>
              <a:t>you do not intend to register for this session you must leave this meeting and, if you have logged attendance on </a:t>
            </a:r>
            <a:r>
              <a:rPr lang="en-US" altLang="en-US" sz="1800" b="1" dirty="0">
                <a:solidFill>
                  <a:schemeClr val="tx1"/>
                </a:solidFill>
                <a:latin typeface="+mj-lt"/>
                <a:cs typeface="Arial" panose="020B0604020202020204" pitchFamily="34" charset="0"/>
                <a:hlinkClick r:id="rId4"/>
              </a:rPr>
              <a:t>IMAT</a:t>
            </a:r>
            <a:r>
              <a:rPr lang="en-US" altLang="en-US" sz="1800" b="1" dirty="0">
                <a:solidFill>
                  <a:schemeClr val="tx1"/>
                </a:solidFill>
                <a:latin typeface="+mj-lt"/>
                <a:cs typeface="Arial" panose="020B0604020202020204" pitchFamily="34" charset="0"/>
              </a:rPr>
              <a:t>, please email the 802.18 chair or a vice chair to have your attendance cancelled</a:t>
            </a:r>
          </a:p>
          <a:p>
            <a:pPr marL="284163" indent="-284163" algn="just">
              <a:spcAft>
                <a:spcPts val="0"/>
              </a:spcAft>
              <a:buFont typeface="Arial" panose="020B0604020202020204" pitchFamily="34" charset="0"/>
              <a:buChar char="•"/>
              <a:defRPr/>
            </a:pPr>
            <a:endParaRPr lang="en-US" altLang="en-US" sz="1800" b="1" dirty="0">
              <a:solidFill>
                <a:schemeClr val="tx1"/>
              </a:solidFill>
              <a:latin typeface="+mj-lt"/>
              <a:cs typeface="Arial" panose="020B0604020202020204" pitchFamily="34" charset="0"/>
            </a:endParaRPr>
          </a:p>
          <a:p>
            <a:pPr marL="284163" indent="-284163" algn="just">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At conclusion of each of the 802.18 </a:t>
            </a:r>
            <a:r>
              <a:rPr lang="en-US" altLang="en-US" sz="1800" b="1" dirty="0" smtClean="0">
                <a:solidFill>
                  <a:schemeClr val="tx1"/>
                </a:solidFill>
                <a:latin typeface="+mj-lt"/>
                <a:cs typeface="Arial" panose="020B0604020202020204" pitchFamily="34" charset="0"/>
              </a:rPr>
              <a:t>meetings this week, </a:t>
            </a:r>
            <a:r>
              <a:rPr lang="en-US" altLang="en-US" sz="1800" b="1" dirty="0">
                <a:solidFill>
                  <a:schemeClr val="tx1"/>
                </a:solidFill>
                <a:latin typeface="+mj-lt"/>
                <a:cs typeface="Arial" panose="020B0604020202020204" pitchFamily="34" charset="0"/>
              </a:rPr>
              <a:t>the </a:t>
            </a:r>
            <a:r>
              <a:rPr lang="en-US" altLang="en-US" sz="1800" b="1" dirty="0" err="1">
                <a:solidFill>
                  <a:schemeClr val="tx1"/>
                </a:solidFill>
                <a:latin typeface="+mj-lt"/>
                <a:cs typeface="Arial" panose="020B0604020202020204" pitchFamily="34" charset="0"/>
              </a:rPr>
              <a:t>Webex</a:t>
            </a:r>
            <a:r>
              <a:rPr lang="en-US" altLang="en-US" sz="1800" b="1" dirty="0">
                <a:solidFill>
                  <a:schemeClr val="tx1"/>
                </a:solidFill>
                <a:latin typeface="+mj-lt"/>
                <a:cs typeface="Arial" panose="020B0604020202020204" pitchFamily="34" charset="0"/>
              </a:rPr>
              <a:t> log and IMAT will be reviewed.  </a:t>
            </a:r>
            <a:r>
              <a:rPr lang="en-US" altLang="en-US" sz="1800" b="1" dirty="0" smtClean="0">
                <a:solidFill>
                  <a:schemeClr val="tx1"/>
                </a:solidFill>
                <a:latin typeface="+mj-lt"/>
                <a:cs typeface="Arial" panose="020B0604020202020204" pitchFamily="34" charset="0"/>
              </a:rPr>
              <a:t>No </a:t>
            </a:r>
            <a:r>
              <a:rPr lang="en-US" altLang="en-US" sz="1800" b="1" dirty="0">
                <a:solidFill>
                  <a:schemeClr val="tx1"/>
                </a:solidFill>
                <a:latin typeface="+mj-lt"/>
                <a:cs typeface="Arial" panose="020B0604020202020204" pitchFamily="34" charset="0"/>
              </a:rPr>
              <a:t>payment, become </a:t>
            </a:r>
            <a:r>
              <a:rPr lang="en-US" altLang="en-US" sz="1800" b="1" dirty="0" smtClean="0">
                <a:solidFill>
                  <a:schemeClr val="tx1"/>
                </a:solidFill>
                <a:latin typeface="+mj-lt"/>
                <a:cs typeface="Arial" panose="020B0604020202020204" pitchFamily="34" charset="0"/>
              </a:rPr>
              <a:t>deadbeat </a:t>
            </a:r>
            <a:r>
              <a:rPr lang="en-US" altLang="en-US" sz="1800" b="1" dirty="0">
                <a:solidFill>
                  <a:schemeClr val="tx1"/>
                </a:solidFill>
                <a:latin typeface="+mj-lt"/>
                <a:cs typeface="Arial" panose="020B0604020202020204" pitchFamily="34" charset="0"/>
              </a:rPr>
              <a:t>and lose voting rights in all groups, after 60-day grace. </a:t>
            </a:r>
          </a:p>
          <a:p>
            <a:pPr marL="284163" lvl="1" indent="-284163" algn="just">
              <a:spcAft>
                <a:spcPts val="0"/>
              </a:spcAft>
              <a:buFont typeface="Arial" panose="020B0604020202020204" pitchFamily="34" charset="0"/>
              <a:buChar char="•"/>
              <a:defRPr/>
            </a:pPr>
            <a:endParaRPr lang="en-US" altLang="en-US" sz="1800" b="1" dirty="0" smtClean="0">
              <a:solidFill>
                <a:schemeClr val="tx1"/>
              </a:solidFill>
              <a:latin typeface="+mj-lt"/>
              <a:cs typeface="Arial" panose="020B0604020202020204" pitchFamily="34" charset="0"/>
            </a:endParaRPr>
          </a:p>
          <a:p>
            <a:pPr>
              <a:spcAft>
                <a:spcPts val="0"/>
              </a:spcAft>
              <a:defRPr/>
            </a:pPr>
            <a:endParaRPr lang="en-US" altLang="en-US" sz="1800" b="1" dirty="0">
              <a:solidFill>
                <a:schemeClr val="tx1"/>
              </a:solidFill>
              <a:latin typeface="+mj-lt"/>
              <a:cs typeface="Arial" panose="020B0604020202020204" pitchFamily="34" charset="0"/>
            </a:endParaRPr>
          </a:p>
        </p:txBody>
      </p:sp>
      <p:pic>
        <p:nvPicPr>
          <p:cNvPr id="4" name="Picture 3"/>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2819447716"/>
      </p:ext>
    </p:extLst>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40</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Status of </a:t>
            </a:r>
            <a:r>
              <a:rPr lang="en-US" sz="2800">
                <a:solidFill>
                  <a:srgbClr val="0070C0"/>
                </a:solidFill>
              </a:rPr>
              <a:t>ongoing </a:t>
            </a:r>
            <a:r>
              <a:rPr lang="en-US" sz="2800" smtClean="0">
                <a:solidFill>
                  <a:srgbClr val="0070C0"/>
                </a:solidFill>
              </a:rPr>
              <a:t>consultations</a:t>
            </a:r>
            <a:endParaRPr lang="en-US" sz="2800" dirty="0">
              <a:solidFill>
                <a:srgbClr val="0070C0"/>
              </a:solidFill>
            </a:endParaRPr>
          </a:p>
        </p:txBody>
      </p:sp>
      <p:sp>
        <p:nvSpPr>
          <p:cNvPr id="10" name="Content Placeholder 2"/>
          <p:cNvSpPr>
            <a:spLocks noGrp="1"/>
          </p:cNvSpPr>
          <p:nvPr>
            <p:ph idx="1"/>
          </p:nvPr>
        </p:nvSpPr>
        <p:spPr>
          <a:xfrm>
            <a:off x="914400" y="1524000"/>
            <a:ext cx="10475384" cy="4495800"/>
          </a:xfrm>
        </p:spPr>
        <p:txBody>
          <a:bodyPr/>
          <a:lstStyle/>
          <a:p>
            <a:pPr marL="230188" marR="117475" indent="-230188" algn="just">
              <a:buFont typeface="Times New Roman" pitchFamily="16" charset="0"/>
              <a:buChar char="•"/>
              <a:tabLst>
                <a:tab pos="230188" algn="l"/>
              </a:tabLst>
            </a:pPr>
            <a:r>
              <a:rPr lang="en-US" sz="1800" spc="-5" dirty="0">
                <a:cs typeface="Arial"/>
              </a:rPr>
              <a:t>Tracking document:  </a:t>
            </a:r>
            <a:r>
              <a:rPr lang="en-US" sz="1800" spc="-5" dirty="0">
                <a:solidFill>
                  <a:srgbClr val="FF0000"/>
                </a:solidFill>
                <a:cs typeface="Arial"/>
                <a:hlinkClick r:id="rId3"/>
              </a:rPr>
              <a:t>18-24/0001</a:t>
            </a:r>
            <a:endParaRPr lang="en-US" sz="1800" spc="-5" dirty="0">
              <a:solidFill>
                <a:srgbClr val="FF0000"/>
              </a:solidFill>
              <a:cs typeface="Arial"/>
            </a:endParaRPr>
          </a:p>
          <a:p>
            <a:pPr marL="230188" marR="117475" indent="-230188" algn="just">
              <a:spcBef>
                <a:spcPts val="1200"/>
              </a:spcBef>
              <a:buFont typeface="Times New Roman" pitchFamily="16" charset="0"/>
              <a:buChar char="•"/>
              <a:tabLst>
                <a:tab pos="230188" algn="l"/>
              </a:tabLst>
            </a:pPr>
            <a:r>
              <a:rPr lang="en-US" sz="1800" spc="-5" dirty="0">
                <a:cs typeface="Arial"/>
              </a:rPr>
              <a:t>Pending for interested members to prepare response in the order of </a:t>
            </a:r>
            <a:r>
              <a:rPr lang="en-US" sz="1800" u="sng" spc="-5" dirty="0">
                <a:solidFill>
                  <a:srgbClr val="FF0000"/>
                </a:solidFill>
                <a:cs typeface="Arial"/>
              </a:rPr>
              <a:t>internal deadline</a:t>
            </a:r>
            <a:r>
              <a:rPr lang="en-US" sz="1800" spc="-5" dirty="0">
                <a:cs typeface="Arial"/>
              </a:rPr>
              <a:t>:</a:t>
            </a: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4:00pm PT, Monday, 11 November 2024</a:t>
            </a:r>
          </a:p>
          <a:p>
            <a:pPr marL="1030288" marR="117475" lvl="2" indent="-230188" algn="just">
              <a:spcBef>
                <a:spcPts val="600"/>
              </a:spcBef>
              <a:buFont typeface="Times New Roman" pitchFamily="16" charset="0"/>
              <a:buChar char="•"/>
              <a:tabLst>
                <a:tab pos="230188" algn="l"/>
              </a:tabLst>
            </a:pPr>
            <a:r>
              <a:rPr lang="en-US" sz="1400" dirty="0"/>
              <a:t>Japan MIC:  </a:t>
            </a:r>
            <a:r>
              <a:rPr lang="en-US" sz="1400" dirty="0">
                <a:hlinkClick r:id="rId4"/>
              </a:rPr>
              <a:t>Call for opinions on the proposed ministerial ordinance to amend part of the Radio Law Enforcement Regulations: Addition of systems and bands to the special exemption system for non-technical equipment</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5"/>
              </a:rPr>
              <a:t>available</a:t>
            </a:r>
            <a:endParaRPr lang="en-US" sz="1400" dirty="0"/>
          </a:p>
          <a:p>
            <a:pPr marL="1030288" marR="117475" lvl="2" indent="-230188" algn="just">
              <a:spcBef>
                <a:spcPts val="600"/>
              </a:spcBef>
              <a:buFont typeface="Times New Roman" pitchFamily="16" charset="0"/>
              <a:buChar char="•"/>
              <a:tabLst>
                <a:tab pos="230188" algn="l"/>
              </a:tabLst>
            </a:pPr>
            <a:r>
              <a:rPr lang="en-US" sz="1400" dirty="0"/>
              <a:t>Saudi Arabia CST:  </a:t>
            </a:r>
            <a:r>
              <a:rPr lang="en-GB" sz="1400" u="sng" dirty="0">
                <a:hlinkClick r:id="rId6"/>
              </a:rPr>
              <a:t>Light Licensing Regulations Annex for the 6 GHz Frequency Band</a:t>
            </a:r>
            <a:endParaRPr lang="en-US" sz="1400" dirty="0"/>
          </a:p>
          <a:p>
            <a:pPr marL="1030288" marR="117475" lvl="2" indent="-230188" algn="just">
              <a:spcBef>
                <a:spcPts val="600"/>
              </a:spcBef>
              <a:buFont typeface="Times New Roman" pitchFamily="16" charset="0"/>
              <a:buChar char="•"/>
              <a:tabLst>
                <a:tab pos="230188" algn="l"/>
              </a:tabLst>
            </a:pPr>
            <a:r>
              <a:rPr lang="en-US" sz="1400" dirty="0"/>
              <a:t>EU CEPT ECC:  </a:t>
            </a:r>
            <a:r>
              <a:rPr lang="en-GB" sz="1400" u="sng" dirty="0">
                <a:hlinkClick r:id="rId7"/>
              </a:rPr>
              <a:t>Draft ECC Report 364</a:t>
            </a:r>
            <a:r>
              <a:rPr lang="en-GB" sz="1400" u="sng" dirty="0"/>
              <a:t> </a:t>
            </a:r>
          </a:p>
          <a:p>
            <a:pPr marL="630238" marR="117475" lvl="1" indent="-230188" algn="just">
              <a:spcBef>
                <a:spcPts val="600"/>
              </a:spcBef>
              <a:buFont typeface="Times New Roman" pitchFamily="16" charset="0"/>
              <a:buChar char="•"/>
              <a:tabLst>
                <a:tab pos="230188" algn="l"/>
              </a:tabLst>
            </a:pPr>
            <a:r>
              <a:rPr lang="en-US" sz="1600" spc="-5" dirty="0">
                <a:solidFill>
                  <a:schemeClr val="tx1"/>
                </a:solidFill>
                <a:cs typeface="Arial"/>
              </a:rPr>
              <a:t>3:00pm ET, Thursday, 5 December 2024</a:t>
            </a:r>
          </a:p>
          <a:p>
            <a:pPr marL="1030288" marR="117475" lvl="2" indent="-230188" algn="just">
              <a:spcBef>
                <a:spcPts val="600"/>
              </a:spcBef>
              <a:buFont typeface="Times New Roman" pitchFamily="16" charset="0"/>
              <a:buChar char="•"/>
              <a:tabLst>
                <a:tab pos="230188" algn="l"/>
              </a:tabLst>
            </a:pPr>
            <a:r>
              <a:rPr lang="en-US" sz="1400" dirty="0" smtClean="0"/>
              <a:t>Australia ACMA:  </a:t>
            </a:r>
            <a:r>
              <a:rPr lang="en-US" sz="1400" dirty="0" smtClean="0">
                <a:hlinkClick r:id="rId8"/>
              </a:rPr>
              <a:t>Proposed update to Australian radiofrequency spectrum plan</a:t>
            </a:r>
            <a:endParaRPr lang="en-US" sz="1400" dirty="0" smtClean="0"/>
          </a:p>
          <a:p>
            <a:pPr marL="1030288" marR="117475" lvl="2" indent="-230188" algn="just">
              <a:spcBef>
                <a:spcPts val="600"/>
              </a:spcBef>
              <a:buFont typeface="Times New Roman" pitchFamily="16" charset="0"/>
              <a:buChar char="•"/>
              <a:tabLst>
                <a:tab pos="230188" algn="l"/>
              </a:tabLst>
            </a:pPr>
            <a:r>
              <a:rPr lang="en-US" sz="1400" dirty="0" smtClean="0"/>
              <a:t>Vietnam </a:t>
            </a:r>
            <a:r>
              <a:rPr lang="en-US" sz="1400" dirty="0"/>
              <a:t>MIC:  </a:t>
            </a:r>
            <a:r>
              <a:rPr lang="en-US" sz="1400" dirty="0">
                <a:hlinkClick r:id="rId9"/>
              </a:rPr>
              <a:t>Consultation re lower 6 GHz band for Wi-Fi</a:t>
            </a:r>
            <a:endParaRPr lang="en-US" sz="1400" dirty="0"/>
          </a:p>
          <a:p>
            <a:pPr marL="1487488" marR="117475" lvl="3" indent="-230188" algn="just">
              <a:spcBef>
                <a:spcPts val="600"/>
              </a:spcBef>
              <a:buFont typeface="Times New Roman" pitchFamily="16" charset="0"/>
              <a:buChar char="•"/>
              <a:tabLst>
                <a:tab pos="230188" algn="l"/>
              </a:tabLst>
            </a:pPr>
            <a:r>
              <a:rPr lang="en-US" sz="1400" dirty="0"/>
              <a:t>Unofficial translation is </a:t>
            </a:r>
            <a:r>
              <a:rPr lang="en-US" sz="1400" dirty="0">
                <a:hlinkClick r:id="rId10"/>
              </a:rPr>
              <a:t>available</a:t>
            </a:r>
            <a:endParaRPr lang="en-US" sz="1400" dirty="0"/>
          </a:p>
          <a:p>
            <a:pPr marL="630238" marR="117475" lvl="1" indent="-230188" algn="just">
              <a:spcBef>
                <a:spcPts val="600"/>
              </a:spcBef>
              <a:buFont typeface="Times New Roman" pitchFamily="16" charset="0"/>
              <a:buChar char="•"/>
              <a:tabLst>
                <a:tab pos="230188" algn="l"/>
              </a:tabLst>
            </a:pPr>
            <a:endParaRPr lang="en-US" sz="1400" dirty="0"/>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400" dirty="0"/>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smtClean="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1030288" marR="117475" lvl="2" indent="-230188" algn="just">
              <a:spcBef>
                <a:spcPts val="600"/>
              </a:spcBef>
              <a:buFont typeface="Times New Roman" pitchFamily="16" charset="0"/>
              <a:buChar char="•"/>
              <a:tabLst>
                <a:tab pos="230188" algn="l"/>
              </a:tabLst>
            </a:pPr>
            <a:endParaRPr lang="en-US" sz="1400" spc="-5" dirty="0">
              <a:solidFill>
                <a:schemeClr val="tx1"/>
              </a:solidFill>
              <a:cs typeface="Arial"/>
            </a:endParaRPr>
          </a:p>
          <a:p>
            <a:pPr marL="630238" marR="117475" lvl="1" indent="-230188" algn="just">
              <a:spcBef>
                <a:spcPts val="600"/>
              </a:spcBef>
              <a:buFont typeface="Times New Roman" pitchFamily="16" charset="0"/>
              <a:buChar char="•"/>
              <a:tabLst>
                <a:tab pos="230188" algn="l"/>
              </a:tabLst>
            </a:pPr>
            <a:endParaRPr lang="en-US" sz="1600" spc="-5" dirty="0">
              <a:solidFill>
                <a:schemeClr val="tx1"/>
              </a:solidFill>
              <a:cs typeface="Arial"/>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11"/>
          <a:stretch>
            <a:fillRect/>
          </a:stretch>
        </p:blipFill>
        <p:spPr>
          <a:xfrm>
            <a:off x="7162800" y="6452587"/>
            <a:ext cx="4334632" cy="329213"/>
          </a:xfrm>
          <a:prstGeom prst="rect">
            <a:avLst/>
          </a:prstGeom>
        </p:spPr>
      </p:pic>
      <p:sp>
        <p:nvSpPr>
          <p:cNvPr id="11"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3086853532"/>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a:t>Consultation:  </a:t>
            </a:r>
            <a:r>
              <a:rPr lang="en-US" sz="1800" dirty="0" smtClean="0"/>
              <a:t>Light </a:t>
            </a:r>
            <a:r>
              <a:rPr lang="en-US" sz="1800" kern="1200" dirty="0" smtClean="0">
                <a:latin typeface="Times New Roman" pitchFamily="16" charset="0"/>
              </a:rPr>
              <a:t>Licensing </a:t>
            </a:r>
            <a:r>
              <a:rPr lang="en-US" sz="1800" kern="1200" dirty="0">
                <a:latin typeface="Times New Roman" pitchFamily="16" charset="0"/>
              </a:rPr>
              <a:t>Regulations Annex for the 6 GHz Frequency </a:t>
            </a:r>
            <a:r>
              <a:rPr lang="en-US" sz="1800" kern="1200" dirty="0" smtClean="0">
                <a:latin typeface="Times New Roman" pitchFamily="16" charset="0"/>
              </a:rPr>
              <a:t>Band</a:t>
            </a:r>
            <a:endParaRPr lang="en-US" sz="1800" dirty="0"/>
          </a:p>
          <a:p>
            <a:pPr marL="630238" marR="117475" lvl="1" indent="-230188" algn="just">
              <a:buChar char="•"/>
              <a:tabLst>
                <a:tab pos="230188" algn="l"/>
              </a:tabLst>
            </a:pPr>
            <a:r>
              <a:rPr lang="en-US" sz="1600" spc="-5" dirty="0" smtClean="0">
                <a:cs typeface="Arial"/>
              </a:rPr>
              <a:t>Publication date:  23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20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kern="1200" dirty="0" smtClean="0">
                <a:latin typeface="Times New Roman" pitchFamily="16" charset="0"/>
                <a:hlinkClick r:id="rId3"/>
              </a:rPr>
              <a:t>https</a:t>
            </a:r>
            <a:r>
              <a:rPr lang="en-US" sz="1600" kern="1200" dirty="0">
                <a:latin typeface="Times New Roman" pitchFamily="16" charset="0"/>
                <a:hlinkClick r:id="rId3"/>
              </a:rPr>
              <a:t>://regulations.citc.gov.sa/en/Pages/PublishedPublicConsultations.aspx#/</a:t>
            </a:r>
            <a:r>
              <a:rPr lang="en-US" sz="1600" kern="1200" dirty="0" smtClean="0">
                <a:latin typeface="Times New Roman" pitchFamily="16" charset="0"/>
                <a:hlinkClick r:id="rId3"/>
              </a:rPr>
              <a:t>PublishedPublicConsulationDetails/62</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4"/>
              </a:rPr>
              <a:t>18-24/0112</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5"/>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1692056266"/>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42</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Saudi Arabia CST’s consultation re 6 GHz AFC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#4 (Technical):  Move to approve document </a:t>
            </a:r>
            <a:r>
              <a:rPr lang="en-GB" sz="1800" dirty="0" smtClean="0">
                <a:solidFill>
                  <a:schemeClr val="accent2"/>
                </a:solidFill>
              </a:rPr>
              <a:t>18-24/0112r2 </a:t>
            </a:r>
            <a:r>
              <a:rPr lang="en-US" sz="1800" spc="-5" dirty="0" smtClean="0">
                <a:cs typeface="Arial"/>
              </a:rPr>
              <a:t>in response to the Communications, Space and Technology Commission </a:t>
            </a:r>
            <a:r>
              <a:rPr lang="en-US" sz="1800" dirty="0" smtClean="0"/>
              <a:t>(CST)</a:t>
            </a:r>
            <a:r>
              <a:rPr lang="en-US" sz="1800" spc="-5" dirty="0" smtClean="0">
                <a:cs typeface="Arial"/>
              </a:rPr>
              <a:t>’s </a:t>
            </a:r>
            <a:r>
              <a:rPr lang="en-US" sz="1800" spc="-5" dirty="0" smtClean="0">
                <a:solidFill>
                  <a:schemeClr val="tx1"/>
                </a:solidFill>
                <a:cs typeface="Arial"/>
              </a:rPr>
              <a:t>consultation “</a:t>
            </a:r>
            <a:r>
              <a:rPr lang="en-US" sz="1800" dirty="0"/>
              <a:t>Light </a:t>
            </a:r>
            <a:r>
              <a:rPr lang="en-US" sz="1800" kern="1200" dirty="0">
                <a:latin typeface="Times New Roman" pitchFamily="16" charset="0"/>
              </a:rPr>
              <a:t>Licensing Regulations Annex for the 6 GHz Frequency </a:t>
            </a:r>
            <a:r>
              <a:rPr lang="en-US" sz="1800" kern="1200" dirty="0" smtClean="0">
                <a:latin typeface="Times New Roman" pitchFamily="16" charset="0"/>
              </a:rPr>
              <a:t>Band</a:t>
            </a:r>
            <a:r>
              <a:rPr lang="en-US" sz="1800" dirty="0" smtClean="0"/>
              <a: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CST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Dave </a:t>
            </a:r>
            <a:r>
              <a:rPr lang="en-US" sz="1600" spc="-5" dirty="0" err="1" smtClean="0">
                <a:latin typeface="+mj-lt"/>
                <a:cs typeface="Arial"/>
              </a:rPr>
              <a:t>Halasz</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Result:  Approved (13 Yes, 0 No, 4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1058278345"/>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43</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(1)</a:t>
            </a:r>
            <a:endParaRPr lang="en-US" sz="2800" dirty="0">
              <a:solidFill>
                <a:srgbClr val="0070C0"/>
              </a:solidFill>
            </a:endParaRP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dirty="0" smtClean="0"/>
              <a:t>Consultation:  Call </a:t>
            </a:r>
            <a:r>
              <a:rPr lang="en-US" sz="1800" dirty="0"/>
              <a:t>for opinions on the proposed ministerial ordinance to amend part of the Radio Law Enforcement Regulations: Addition of systems and bands to the special exemption system for non-technical </a:t>
            </a:r>
            <a:r>
              <a:rPr lang="en-US" sz="1800" dirty="0" smtClean="0"/>
              <a:t>equipment</a:t>
            </a:r>
          </a:p>
          <a:p>
            <a:pPr marL="630238" marR="117475" lvl="1" indent="-230188" algn="just">
              <a:buChar char="•"/>
              <a:tabLst>
                <a:tab pos="230188" algn="l"/>
              </a:tabLst>
            </a:pPr>
            <a:r>
              <a:rPr lang="en-US" sz="1600" spc="-5" dirty="0" smtClean="0">
                <a:cs typeface="Arial"/>
              </a:rPr>
              <a:t>Publication date:  18 October 2024</a:t>
            </a:r>
          </a:p>
          <a:p>
            <a:pPr marL="630238" marR="117475" lvl="1" indent="-230188" algn="just">
              <a:buChar char="•"/>
              <a:tabLst>
                <a:tab pos="230188" algn="l"/>
              </a:tabLst>
            </a:pPr>
            <a:r>
              <a:rPr lang="en-US" sz="1600" spc="-5" dirty="0" smtClean="0">
                <a:cs typeface="Arial"/>
              </a:rPr>
              <a:t>Closing </a:t>
            </a:r>
            <a:r>
              <a:rPr lang="en-US" sz="1600" spc="-5" dirty="0">
                <a:cs typeface="Arial"/>
              </a:rPr>
              <a:t>date for response</a:t>
            </a:r>
            <a:r>
              <a:rPr lang="en-US" sz="1600" spc="-5" dirty="0" smtClean="0">
                <a:cs typeface="Arial"/>
              </a:rPr>
              <a:t>:  18 November 2024</a:t>
            </a:r>
          </a:p>
          <a:p>
            <a:pPr marL="230188" marR="117475" indent="-230188" algn="just">
              <a:spcBef>
                <a:spcPts val="1800"/>
              </a:spcBef>
              <a:buChar char="•"/>
              <a:tabLst>
                <a:tab pos="230188" algn="l"/>
              </a:tabLst>
            </a:pPr>
            <a:r>
              <a:rPr lang="en-US" sz="1800" spc="-5" dirty="0" smtClean="0">
                <a:latin typeface="+mj-lt"/>
                <a:cs typeface="Arial"/>
              </a:rPr>
              <a:t>For details, please visit </a:t>
            </a:r>
            <a:endParaRPr lang="en-US" sz="1600" spc="-5" dirty="0" smtClean="0">
              <a:latin typeface="+mj-lt"/>
              <a:cs typeface="Arial"/>
            </a:endParaRPr>
          </a:p>
          <a:p>
            <a:pPr marL="630238" marR="117475" lvl="1" indent="-230188" algn="just">
              <a:spcBef>
                <a:spcPts val="600"/>
              </a:spcBef>
              <a:buFont typeface="Times New Roman" pitchFamily="16" charset="0"/>
              <a:buChar char="•"/>
              <a:tabLst>
                <a:tab pos="230188" algn="l"/>
              </a:tabLst>
            </a:pPr>
            <a:r>
              <a:rPr lang="en-US" sz="1600" spc="-5" dirty="0" smtClean="0">
                <a:cs typeface="Arial"/>
                <a:hlinkClick r:id="rId3"/>
              </a:rPr>
              <a:t>https</a:t>
            </a:r>
            <a:r>
              <a:rPr lang="en-US" sz="1600" spc="-5" dirty="0">
                <a:cs typeface="Arial"/>
                <a:hlinkClick r:id="rId3"/>
              </a:rPr>
              <a:t>://www.soumu.go.jp/menu_news/s-news/01kiban12_02000163.html</a:t>
            </a:r>
            <a:r>
              <a:rPr lang="en-US" sz="1600" spc="-5" dirty="0">
                <a:cs typeface="Arial"/>
              </a:rPr>
              <a:t> </a:t>
            </a:r>
          </a:p>
          <a:p>
            <a:pPr marL="630238" marR="117475" lvl="1" indent="-230188" algn="just">
              <a:spcBef>
                <a:spcPts val="600"/>
              </a:spcBef>
              <a:buFont typeface="Times New Roman" pitchFamily="16" charset="0"/>
              <a:buChar char="•"/>
              <a:tabLst>
                <a:tab pos="230188" algn="l"/>
              </a:tabLst>
            </a:pPr>
            <a:r>
              <a:rPr lang="en-US" sz="1600" spc="-5" dirty="0" smtClean="0">
                <a:latin typeface="+mj-lt"/>
                <a:cs typeface="Arial"/>
              </a:rPr>
              <a:t>Unofficial translation is </a:t>
            </a:r>
            <a:r>
              <a:rPr lang="en-US" sz="1600" spc="-5" dirty="0" smtClean="0">
                <a:latin typeface="+mj-lt"/>
                <a:cs typeface="Arial"/>
                <a:hlinkClick r:id="rId4"/>
              </a:rPr>
              <a:t>available</a:t>
            </a:r>
            <a:endParaRPr lang="en-US" sz="1600" spc="-5" dirty="0" smtClean="0">
              <a:latin typeface="+mj-lt"/>
              <a:cs typeface="Arial"/>
            </a:endParaRPr>
          </a:p>
          <a:p>
            <a:pPr marL="230188" marR="117475" indent="-230188" algn="just">
              <a:spcBef>
                <a:spcPts val="1800"/>
              </a:spcBef>
              <a:buChar char="•"/>
              <a:tabLst>
                <a:tab pos="230188" algn="l"/>
              </a:tabLst>
            </a:pPr>
            <a:r>
              <a:rPr lang="en-US" sz="1800" spc="-5" dirty="0">
                <a:cs typeface="Arial"/>
              </a:rPr>
              <a:t>Draft response</a:t>
            </a:r>
            <a:endParaRPr lang="en-US" sz="1600" spc="-5" dirty="0">
              <a:cs typeface="Arial"/>
            </a:endParaRPr>
          </a:p>
          <a:p>
            <a:pPr marL="630238" marR="117475" lvl="1" indent="-230188" algn="just">
              <a:spcBef>
                <a:spcPts val="600"/>
              </a:spcBef>
              <a:buChar char="•"/>
              <a:tabLst>
                <a:tab pos="230188" algn="l"/>
              </a:tabLst>
            </a:pPr>
            <a:r>
              <a:rPr lang="en-US" sz="1600" spc="-5" dirty="0" smtClean="0">
                <a:cs typeface="Arial"/>
                <a:hlinkClick r:id="rId5"/>
              </a:rPr>
              <a:t>18-24/0118</a:t>
            </a:r>
            <a:endParaRPr lang="en-US" sz="1600" spc="-5" dirty="0">
              <a:cs typeface="Arial"/>
            </a:endParaRPr>
          </a:p>
          <a:p>
            <a:endParaRPr lang="en-US" b="0" dirty="0"/>
          </a:p>
          <a:p>
            <a:r>
              <a:rPr lang="en-US" sz="1100" b="0" dirty="0"/>
              <a:t> </a:t>
            </a:r>
            <a:endParaRPr lang="en-US" sz="1400" spc="-5" dirty="0" smtClean="0">
              <a:latin typeface="+mj-lt"/>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Tree>
    <p:extLst>
      <p:ext uri="{BB962C8B-B14F-4D97-AF65-F5344CB8AC3E}">
        <p14:creationId xmlns:p14="http://schemas.microsoft.com/office/powerpoint/2010/main" val="86020802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44</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Japan MIC’s consultation re special exemption system (2)</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14400" y="336550"/>
            <a:ext cx="3048000" cy="273050"/>
          </a:xfrm>
        </p:spPr>
        <p:txBody>
          <a:bodyPr/>
          <a:lstStyle/>
          <a:p>
            <a:r>
              <a:rPr lang="en-US" dirty="0" smtClean="0"/>
              <a:t> November </a:t>
            </a:r>
            <a:r>
              <a:rPr lang="en-US" dirty="0"/>
              <a:t>2024</a:t>
            </a:r>
            <a:endParaRPr lang="en-GB" dirty="0"/>
          </a:p>
        </p:txBody>
      </p:sp>
      <p:sp>
        <p:nvSpPr>
          <p:cNvPr id="11"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Motion #5 (Technical):  Move to approve document </a:t>
            </a:r>
            <a:r>
              <a:rPr lang="en-GB" sz="1800" dirty="0" smtClean="0">
                <a:solidFill>
                  <a:schemeClr val="accent2"/>
                </a:solidFill>
              </a:rPr>
              <a:t>18-24/0118r2 </a:t>
            </a:r>
            <a:r>
              <a:rPr lang="en-US" sz="1800" spc="-5" dirty="0" smtClean="0">
                <a:cs typeface="Arial"/>
              </a:rPr>
              <a:t>in response to the </a:t>
            </a:r>
            <a:r>
              <a:rPr lang="en-US" sz="1800" spc="-5" dirty="0">
                <a:cs typeface="Arial"/>
              </a:rPr>
              <a:t>Ministry of Internal Affairs and Communications </a:t>
            </a:r>
            <a:r>
              <a:rPr lang="en-US" sz="1800" dirty="0" smtClean="0"/>
              <a:t>(MIC)</a:t>
            </a:r>
            <a:r>
              <a:rPr lang="en-US" sz="1800" spc="-5" dirty="0" smtClean="0">
                <a:cs typeface="Arial"/>
              </a:rPr>
              <a:t>’s </a:t>
            </a:r>
            <a:r>
              <a:rPr lang="en-US" sz="1800" spc="-5" dirty="0" smtClean="0">
                <a:solidFill>
                  <a:schemeClr val="tx1"/>
                </a:solidFill>
                <a:cs typeface="Arial"/>
              </a:rPr>
              <a:t>consultation “</a:t>
            </a:r>
            <a:r>
              <a:rPr lang="en-US" sz="1800" dirty="0"/>
              <a:t>Call for opinions on the proposed ministerial ordinance to amend part of the Radio Law Enforcement Regulations: Addition of systems and bands to the special exemption system for non-technical </a:t>
            </a:r>
            <a:r>
              <a:rPr lang="en-US" sz="1800" dirty="0" smtClean="0"/>
              <a:t>equipment”,</a:t>
            </a:r>
            <a:r>
              <a:rPr lang="en-US" sz="1800" spc="-5" dirty="0" smtClean="0">
                <a:solidFill>
                  <a:schemeClr val="tx1"/>
                </a:solidFill>
                <a:cs typeface="Arial"/>
              </a:rPr>
              <a:t> </a:t>
            </a:r>
            <a:r>
              <a:rPr lang="en-US" sz="1800" spc="-5" dirty="0" smtClean="0">
                <a:cs typeface="Arial"/>
              </a:rPr>
              <a:t>for review and approval by the IEEE 802 LMSC for submission </a:t>
            </a:r>
            <a:r>
              <a:rPr lang="en-GB" sz="1800" dirty="0" smtClean="0"/>
              <a:t>to the MIC before the contribution deadline.  The IEEE 802.18 Chair is authorized to make editorial changes as necessary.</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Moved:  Al </a:t>
            </a:r>
            <a:r>
              <a:rPr lang="en-US" sz="1600" spc="-5" dirty="0" err="1" smtClean="0">
                <a:latin typeface="+mj-lt"/>
                <a:cs typeface="Arial"/>
              </a:rPr>
              <a:t>Petrick</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Seconded:  Gaurav </a:t>
            </a:r>
            <a:r>
              <a:rPr lang="en-US" sz="1600" spc="-5" dirty="0" err="1" smtClean="0">
                <a:latin typeface="+mj-lt"/>
                <a:cs typeface="Arial"/>
              </a:rPr>
              <a:t>Patwardhan</a:t>
            </a:r>
            <a:endParaRPr lang="en-US" sz="1600" spc="-5" dirty="0" smtClean="0">
              <a:latin typeface="+mj-lt"/>
              <a:cs typeface="Arial"/>
            </a:endParaRPr>
          </a:p>
          <a:p>
            <a:pPr marL="630238" marR="117475" lvl="1" indent="-230188" algn="just">
              <a:buChar char="•"/>
              <a:tabLst>
                <a:tab pos="230188" algn="l"/>
              </a:tabLst>
            </a:pPr>
            <a:r>
              <a:rPr lang="en-US" sz="1600" spc="-5" dirty="0" smtClean="0">
                <a:latin typeface="+mj-lt"/>
                <a:cs typeface="Arial"/>
              </a:rPr>
              <a:t>Discussion:  None.</a:t>
            </a:r>
          </a:p>
          <a:p>
            <a:pPr marL="630238" marR="117475" lvl="1" indent="-230188" algn="just">
              <a:buChar char="•"/>
              <a:tabLst>
                <a:tab pos="230188" algn="l"/>
              </a:tabLst>
            </a:pPr>
            <a:r>
              <a:rPr lang="en-US" sz="1600" spc="-5" dirty="0" smtClean="0">
                <a:latin typeface="+mj-lt"/>
                <a:cs typeface="Arial"/>
              </a:rPr>
              <a:t>Result:   Approved (19 Yes, 0 No, 2 Abstain)</a:t>
            </a:r>
            <a:endParaRPr lang="en-US" sz="1600" spc="-5" dirty="0">
              <a:highlight>
                <a:srgbClr val="FFFF00"/>
              </a:highlight>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NOTE:  The Chair did not vote</a:t>
            </a:r>
            <a:endParaRPr lang="en-US" sz="1600" spc="-5" dirty="0">
              <a:solidFill>
                <a:srgbClr val="FF0000"/>
              </a:solidFill>
              <a:latin typeface="+mj-lt"/>
              <a:cs typeface="Arial"/>
            </a:endParaRPr>
          </a:p>
          <a:p>
            <a:pPr marL="400050" marR="117475" lvl="1" indent="0" algn="just">
              <a:tabLst>
                <a:tab pos="230188" algn="l"/>
              </a:tabLst>
            </a:pPr>
            <a:endParaRPr lang="en-US" sz="1600" spc="-5" dirty="0">
              <a:latin typeface="+mj-lt"/>
              <a:cs typeface="Arial"/>
            </a:endParaRPr>
          </a:p>
          <a:p>
            <a:pPr marL="400050" marR="117475" lvl="1" indent="0" algn="just">
              <a:tabLst>
                <a:tab pos="230188" algn="l"/>
              </a:tabLst>
            </a:pPr>
            <a:endParaRPr lang="en-US" sz="1400" spc="-5" dirty="0">
              <a:latin typeface="+mj-lt"/>
              <a:cs typeface="Arial"/>
            </a:endParaRPr>
          </a:p>
        </p:txBody>
      </p:sp>
    </p:spTree>
    <p:extLst>
      <p:ext uri="{BB962C8B-B14F-4D97-AF65-F5344CB8AC3E}">
        <p14:creationId xmlns:p14="http://schemas.microsoft.com/office/powerpoint/2010/main" val="4174131522"/>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45</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(1)</a:t>
            </a: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latin typeface="+mj-lt"/>
                <a:cs typeface="Arial"/>
              </a:rPr>
              <a:t>Europe, Middle East, and Africa</a:t>
            </a:r>
          </a:p>
          <a:p>
            <a:pPr marL="630238" marR="117475" lvl="1" indent="-230188" algn="just">
              <a:buClrTx/>
              <a:buFont typeface="Times New Roman" pitchFamily="16" charset="0"/>
              <a:buChar char="•"/>
              <a:tabLst>
                <a:tab pos="230188" algn="l"/>
              </a:tabLst>
            </a:pPr>
            <a:r>
              <a:rPr lang="en-US" sz="1800" spc="-5" dirty="0" smtClean="0">
                <a:cs typeface="Arial"/>
              </a:rPr>
              <a:t>ETSI</a:t>
            </a:r>
          </a:p>
          <a:p>
            <a:pPr marL="1030288" marR="117475" lvl="2" indent="-230188" algn="just">
              <a:buClrTx/>
              <a:buFont typeface="Times New Roman" pitchFamily="16" charset="0"/>
              <a:buChar char="•"/>
              <a:tabLst>
                <a:tab pos="230188" algn="l"/>
              </a:tabLst>
            </a:pPr>
            <a:r>
              <a:rPr lang="en-GB" sz="1600" spc="-5" dirty="0" smtClean="0">
                <a:cs typeface="Arial"/>
              </a:rPr>
              <a:t>BRAN </a:t>
            </a:r>
            <a:r>
              <a:rPr lang="en-GB" sz="1600" spc="-5" dirty="0" smtClean="0">
                <a:cs typeface="Arial"/>
                <a:hlinkClick r:id="rId3"/>
              </a:rPr>
              <a:t>November 2024</a:t>
            </a:r>
            <a:r>
              <a:rPr lang="en-GB" sz="1600" spc="-5" dirty="0" smtClean="0">
                <a:cs typeface="Arial"/>
              </a:rPr>
              <a:t> update </a:t>
            </a:r>
            <a:endParaRPr lang="en-US" sz="16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Azerbaijan</a:t>
            </a:r>
          </a:p>
          <a:p>
            <a:pPr marL="1030288" marR="117475" lvl="2" indent="-230188" algn="just">
              <a:buClrTx/>
              <a:buFont typeface="Times New Roman" pitchFamily="16" charset="0"/>
              <a:buChar char="•"/>
              <a:tabLst>
                <a:tab pos="230188" algn="l"/>
              </a:tabLst>
            </a:pPr>
            <a:r>
              <a:rPr lang="en-US" sz="1600" dirty="0">
                <a:solidFill>
                  <a:schemeClr val="tx1"/>
                </a:solidFill>
              </a:rPr>
              <a:t>On 8 October 2024, IKTA </a:t>
            </a:r>
            <a:r>
              <a:rPr lang="en-US" sz="1600" dirty="0">
                <a:solidFill>
                  <a:schemeClr val="tx1"/>
                </a:solidFill>
                <a:hlinkClick r:id="rId4"/>
              </a:rPr>
              <a:t>published</a:t>
            </a:r>
            <a:r>
              <a:rPr lang="en-US" sz="1600" dirty="0">
                <a:solidFill>
                  <a:schemeClr val="tx1"/>
                </a:solidFill>
              </a:rPr>
              <a:t> the decision that allocates the lower 6 GHz band (5945 MHz to 6425 MHz) for license-exempt operation</a:t>
            </a:r>
            <a:r>
              <a:rPr lang="en-US" sz="1600" dirty="0" smtClean="0">
                <a:solidFill>
                  <a:schemeClr val="tx1"/>
                </a:solidFill>
              </a:rPr>
              <a:t>.</a:t>
            </a:r>
            <a:endParaRPr lang="en-US" sz="1600" spc="-5" dirty="0" smtClean="0">
              <a:solidFill>
                <a:schemeClr val="tx1"/>
              </a:solidFill>
              <a:cs typeface="Arial"/>
            </a:endParaRP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Czech </a:t>
            </a:r>
            <a:r>
              <a:rPr lang="en-US" sz="1800" spc="-5" dirty="0">
                <a:solidFill>
                  <a:schemeClr val="tx1"/>
                </a:solidFill>
                <a:cs typeface="Arial"/>
              </a:rPr>
              <a:t>Republic</a:t>
            </a:r>
          </a:p>
          <a:p>
            <a:pPr marL="1030288" marR="117475" lvl="2" indent="-230188" algn="just">
              <a:buClrTx/>
              <a:buFont typeface="Times New Roman" pitchFamily="16" charset="0"/>
              <a:buChar char="•"/>
              <a:tabLst>
                <a:tab pos="230188" algn="l"/>
              </a:tabLst>
            </a:pPr>
            <a:r>
              <a:rPr lang="en-US" sz="1600" dirty="0"/>
              <a:t>On 24 September 2024, Czech Telecommunications Office (CTU) </a:t>
            </a:r>
            <a:r>
              <a:rPr lang="en-US" sz="1600" dirty="0">
                <a:hlinkClick r:id="rId5"/>
              </a:rPr>
              <a:t>released</a:t>
            </a:r>
            <a:r>
              <a:rPr lang="en-US" sz="1600" dirty="0"/>
              <a:t> a marketing report related to the development of the market for electronic communications service in 2023.  Wireless access in available bands (Wi-Fi) continued to be the most used method of internet access at a fixed location in 2023, with a share of 27.2</a:t>
            </a:r>
            <a:r>
              <a:rPr lang="en-US" sz="1600" dirty="0" smtClean="0"/>
              <a:t>%</a:t>
            </a:r>
          </a:p>
          <a:p>
            <a:pPr marL="630238" marR="117475" lvl="1" indent="-230188" algn="just">
              <a:buClrTx/>
              <a:buFont typeface="Times New Roman" pitchFamily="16" charset="0"/>
              <a:buChar char="•"/>
              <a:tabLst>
                <a:tab pos="230188" algn="l"/>
              </a:tabLst>
            </a:pPr>
            <a:r>
              <a:rPr lang="en-US" sz="1800" spc="-5" dirty="0" smtClean="0">
                <a:solidFill>
                  <a:schemeClr val="tx1"/>
                </a:solidFill>
                <a:cs typeface="Arial"/>
              </a:rPr>
              <a:t>Qatar</a:t>
            </a:r>
            <a:endParaRPr lang="en-US" sz="1800" spc="-5" dirty="0">
              <a:solidFill>
                <a:schemeClr val="tx1"/>
              </a:solidFill>
              <a:cs typeface="Arial"/>
            </a:endParaRPr>
          </a:p>
          <a:p>
            <a:pPr marL="1030288" marR="117475" lvl="2" indent="-230188" algn="just">
              <a:buClrTx/>
              <a:buFont typeface="Times New Roman" pitchFamily="16" charset="0"/>
              <a:buChar char="•"/>
              <a:tabLst>
                <a:tab pos="230188" algn="l"/>
              </a:tabLst>
            </a:pPr>
            <a:r>
              <a:rPr lang="en-US" sz="1600" dirty="0"/>
              <a:t>Following the end of the consultation in June 2024, the Qatar Communications Regulatory Authority </a:t>
            </a:r>
            <a:r>
              <a:rPr lang="en-US" sz="1600" dirty="0">
                <a:hlinkClick r:id="rId6"/>
              </a:rPr>
              <a:t>published</a:t>
            </a:r>
            <a:r>
              <a:rPr lang="en-US" sz="1600" dirty="0"/>
              <a:t> the latest version - version 5 - of the Class License for Short Range Devices on 10 November 2024</a:t>
            </a:r>
            <a:endParaRPr lang="en-US" sz="16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7"/>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Tree>
    <p:extLst>
      <p:ext uri="{BB962C8B-B14F-4D97-AF65-F5344CB8AC3E}">
        <p14:creationId xmlns:p14="http://schemas.microsoft.com/office/powerpoint/2010/main" val="260897359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46</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(2)</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Americas</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a:solidFill>
                  <a:schemeClr val="tx1"/>
                </a:solidFill>
              </a:rPr>
              <a:t>USA</a:t>
            </a:r>
          </a:p>
          <a:p>
            <a:pPr marL="1030288" marR="117475" lvl="2" indent="-230188" algn="just">
              <a:buClrTx/>
              <a:buFont typeface="Times New Roman" pitchFamily="16" charset="0"/>
              <a:buChar char="•"/>
              <a:tabLst>
                <a:tab pos="230188" algn="l"/>
              </a:tabLst>
            </a:pPr>
            <a:r>
              <a:rPr lang="en-US" sz="1600" dirty="0">
                <a:solidFill>
                  <a:schemeClr val="tx1"/>
                </a:solidFill>
              </a:rPr>
              <a:t>The November 2024 Open Commission Meeting is </a:t>
            </a:r>
            <a:r>
              <a:rPr lang="en-US" sz="1600" dirty="0">
                <a:solidFill>
                  <a:srgbClr val="FF0000"/>
                </a:solidFill>
                <a:hlinkClick r:id="rId3"/>
              </a:rPr>
              <a:t>scheduled</a:t>
            </a:r>
            <a:r>
              <a:rPr lang="en-US" sz="1600" dirty="0">
                <a:solidFill>
                  <a:schemeClr val="tx1"/>
                </a:solidFill>
              </a:rPr>
              <a:t> at 10:30am ET on 21 November 2024.</a:t>
            </a:r>
          </a:p>
          <a:p>
            <a:pPr marL="1030288" marR="117475" lvl="2" indent="-230188" algn="just">
              <a:buClrTx/>
              <a:buFont typeface="Times New Roman" pitchFamily="16" charset="0"/>
              <a:buChar char="•"/>
              <a:tabLst>
                <a:tab pos="230188" algn="l"/>
              </a:tabLst>
            </a:pPr>
            <a:r>
              <a:rPr lang="en-US" sz="1600" dirty="0">
                <a:solidFill>
                  <a:schemeClr val="tx1"/>
                </a:solidFill>
              </a:rPr>
              <a:t>On 4 October 2024, FCC issued a </a:t>
            </a:r>
            <a:r>
              <a:rPr lang="en-US" sz="1600" dirty="0">
                <a:solidFill>
                  <a:schemeClr val="tx1"/>
                </a:solidFill>
                <a:hlinkClick r:id="rId4"/>
              </a:rPr>
              <a:t>press release</a:t>
            </a:r>
            <a:r>
              <a:rPr lang="en-US" sz="1600" dirty="0">
                <a:solidFill>
                  <a:schemeClr val="tx1"/>
                </a:solidFill>
              </a:rPr>
              <a:t> that </a:t>
            </a:r>
            <a:r>
              <a:rPr lang="en-US" sz="1600" dirty="0"/>
              <a:t>Chairwoman proposed new rules to expand very low power device operations in additional spectrum in the 6 GHz band alongside other Wi-Fi-enabled devices</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t>Canada</a:t>
            </a:r>
          </a:p>
          <a:p>
            <a:pPr marL="1030288" marR="117475" lvl="2" indent="-230188" algn="just">
              <a:buClrTx/>
              <a:buFont typeface="Times New Roman" pitchFamily="16" charset="0"/>
              <a:buChar char="•"/>
              <a:tabLst>
                <a:tab pos="230188" algn="l"/>
              </a:tabLst>
            </a:pPr>
            <a:r>
              <a:rPr lang="en-US" sz="1600" dirty="0"/>
              <a:t>Following the consultation a few months ago, Canada ISED </a:t>
            </a:r>
            <a:r>
              <a:rPr lang="en-US" sz="1600" dirty="0">
                <a:hlinkClick r:id="rId5"/>
              </a:rPr>
              <a:t>published</a:t>
            </a:r>
            <a:r>
              <a:rPr lang="en-US" sz="1600" dirty="0"/>
              <a:t> its official version of the RSS-248 Issue 3: Radio Local Area Network (RLAN) Devices Operating in the 5925-7125 MHz Band on 11 October 2024.</a:t>
            </a:r>
            <a:endParaRPr lang="en-US" sz="1600" spc="-5" dirty="0">
              <a:solidFill>
                <a:schemeClr val="tx1"/>
              </a:solidFill>
              <a:cs typeface="Arial"/>
            </a:endParaRPr>
          </a:p>
          <a:p>
            <a:pPr marL="1030288" marR="117475" lvl="2" indent="-230188" algn="just">
              <a:buClrTx/>
              <a:buFont typeface="Times New Roman" pitchFamily="16" charset="0"/>
              <a:buChar char="•"/>
              <a:tabLst>
                <a:tab pos="230188" algn="l"/>
              </a:tabLst>
            </a:pPr>
            <a:endParaRPr lang="en-US" sz="1600" spc="-5" dirty="0">
              <a:cs typeface="Arial"/>
            </a:endParaRP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294947377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47</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(3)</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a:cs typeface="Arial"/>
              </a:rPr>
              <a:t>Asia Pacific</a:t>
            </a:r>
          </a:p>
          <a:p>
            <a:pPr marL="630238" marR="117475" lvl="1" indent="-230188" algn="just">
              <a:buClrTx/>
              <a:buFont typeface="Times New Roman" pitchFamily="16" charset="0"/>
              <a:buChar char="•"/>
              <a:tabLst>
                <a:tab pos="230188" algn="l"/>
              </a:tabLst>
            </a:pPr>
            <a:r>
              <a:rPr lang="en-US" sz="1800" dirty="0">
                <a:solidFill>
                  <a:schemeClr val="tx1"/>
                </a:solidFill>
              </a:rPr>
              <a:t>Australia</a:t>
            </a:r>
          </a:p>
          <a:p>
            <a:pPr marL="1030288" marR="117475" lvl="2" indent="-230188" algn="just">
              <a:buClrTx/>
              <a:buFont typeface="Times New Roman" pitchFamily="16" charset="0"/>
              <a:buChar char="•"/>
              <a:tabLst>
                <a:tab pos="230188" algn="l"/>
              </a:tabLst>
            </a:pPr>
            <a:r>
              <a:rPr lang="en-US" sz="1600" dirty="0">
                <a:solidFill>
                  <a:schemeClr val="tx1"/>
                </a:solidFill>
              </a:rPr>
              <a:t>Following the consultation in May 2024, Australian Communications and Media Authority (ACMA) published the official version of the </a:t>
            </a:r>
            <a:r>
              <a:rPr lang="en-US" sz="1600" dirty="0">
                <a:hlinkClick r:id="rId3"/>
              </a:rPr>
              <a:t>Five-year spectrum outlook 2024–29 and 2024–25 work program</a:t>
            </a:r>
            <a:r>
              <a:rPr lang="en-US" sz="1600" dirty="0"/>
              <a:t> and </a:t>
            </a:r>
            <a:r>
              <a:rPr lang="en-US" sz="1600" dirty="0">
                <a:hlinkClick r:id="rId4"/>
              </a:rPr>
              <a:t>its responses to commenters</a:t>
            </a:r>
            <a:r>
              <a:rPr lang="en-US" sz="1600" dirty="0"/>
              <a:t> on 21 October 2024.</a:t>
            </a:r>
            <a:endParaRPr lang="en-US" sz="1600" dirty="0">
              <a:solidFill>
                <a:schemeClr val="tx1"/>
              </a:solidFill>
            </a:endParaRPr>
          </a:p>
          <a:p>
            <a:pPr marL="630238" marR="117475" lvl="1" indent="-230188" algn="just">
              <a:buClrTx/>
              <a:buFont typeface="Times New Roman" pitchFamily="16" charset="0"/>
              <a:buChar char="•"/>
              <a:tabLst>
                <a:tab pos="230188" algn="l"/>
              </a:tabLst>
            </a:pPr>
            <a:r>
              <a:rPr lang="en-US" sz="1800" dirty="0">
                <a:solidFill>
                  <a:schemeClr val="tx1"/>
                </a:solidFill>
              </a:rPr>
              <a:t>Bangladesh </a:t>
            </a:r>
          </a:p>
          <a:p>
            <a:pPr marL="1030288" marR="117475" lvl="2" indent="-230188" algn="just">
              <a:buClrTx/>
              <a:buFont typeface="Times New Roman" pitchFamily="16" charset="0"/>
              <a:buChar char="•"/>
              <a:tabLst>
                <a:tab pos="230188" algn="l"/>
              </a:tabLst>
            </a:pPr>
            <a:r>
              <a:rPr lang="en-US" sz="1600" dirty="0">
                <a:solidFill>
                  <a:schemeClr val="tx1"/>
                </a:solidFill>
              </a:rPr>
              <a:t>On 15 September 2024, Bangladesh Telecommunication Regulatory Commission (BTRC) issued a </a:t>
            </a:r>
            <a:r>
              <a:rPr lang="en-US" sz="1600" dirty="0">
                <a:solidFill>
                  <a:schemeClr val="tx1"/>
                </a:solidFill>
                <a:hlinkClick r:id="rId5"/>
              </a:rPr>
              <a:t>public notice</a:t>
            </a:r>
            <a:r>
              <a:rPr lang="en-US" sz="1600" dirty="0">
                <a:solidFill>
                  <a:schemeClr val="tx1"/>
                </a:solidFill>
              </a:rPr>
              <a:t> informing all concerned stakeholders that the proposal for the use of the 5925-6425 MHz frequency band for Wi-Fi/</a:t>
            </a:r>
            <a:r>
              <a:rPr lang="en-US" sz="1600" dirty="0" err="1">
                <a:solidFill>
                  <a:schemeClr val="tx1"/>
                </a:solidFill>
              </a:rPr>
              <a:t>IoT</a:t>
            </a:r>
            <a:r>
              <a:rPr lang="en-US" sz="1600" dirty="0">
                <a:solidFill>
                  <a:schemeClr val="tx1"/>
                </a:solidFill>
              </a:rPr>
              <a:t>/Wireless LAN services by mobile networks under shared spectrum usage, in line with national spectrum policy, has been approved by the Commission.  If the spectrum is available in the mentioned band, mobile operators may use the shared spectrum. However, if additional spectrum is required, approval from the Commission must be obtained before use.</a:t>
            </a:r>
          </a:p>
          <a:p>
            <a:pPr marL="630238" marR="117475" lvl="1" indent="-230188" algn="just">
              <a:buClrTx/>
              <a:buFont typeface="Times New Roman" pitchFamily="16" charset="0"/>
              <a:buChar char="•"/>
              <a:tabLst>
                <a:tab pos="230188" algn="l"/>
              </a:tabLst>
            </a:pP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92690816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48</a:t>
            </a:fld>
            <a:endParaRPr lang="en-US" altLang="en-US" sz="1200" b="0" dirty="0"/>
          </a:p>
        </p:txBody>
      </p:sp>
      <p:sp>
        <p:nvSpPr>
          <p:cNvPr id="8" name="Rectangle 2"/>
          <p:cNvSpPr>
            <a:spLocks noGrp="1" noChangeArrowheads="1"/>
          </p:cNvSpPr>
          <p:nvPr>
            <p:ph type="title" idx="4294967295"/>
          </p:nvPr>
        </p:nvSpPr>
        <p:spPr>
          <a:xfrm>
            <a:off x="990600" y="609600"/>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General discussion items </a:t>
            </a:r>
            <a:r>
              <a:rPr lang="en-US" sz="2800" dirty="0" smtClean="0">
                <a:solidFill>
                  <a:srgbClr val="0070C0"/>
                </a:solidFill>
              </a:rPr>
              <a:t>(4)</a:t>
            </a:r>
            <a:endParaRPr lang="en-US" sz="2800" dirty="0">
              <a:solidFill>
                <a:srgbClr val="0070C0"/>
              </a:solidFill>
            </a:endParaRPr>
          </a:p>
        </p:txBody>
      </p:sp>
      <p:sp>
        <p:nvSpPr>
          <p:cNvPr id="10" name="Content Placeholder 2"/>
          <p:cNvSpPr>
            <a:spLocks noGrp="1"/>
          </p:cNvSpPr>
          <p:nvPr>
            <p:ph idx="1"/>
          </p:nvPr>
        </p:nvSpPr>
        <p:spPr>
          <a:xfrm>
            <a:off x="914400" y="1676400"/>
            <a:ext cx="10475384" cy="4800600"/>
          </a:xfrm>
        </p:spPr>
        <p:txBody>
          <a:bodyPr/>
          <a:lstStyle/>
          <a:p>
            <a:pPr marL="230188" marR="117475" indent="-230188" algn="just">
              <a:buFont typeface="Times New Roman" pitchFamily="16" charset="0"/>
              <a:buChar char="•"/>
              <a:tabLst>
                <a:tab pos="230188" algn="l"/>
              </a:tabLst>
            </a:pPr>
            <a:r>
              <a:rPr lang="en-US" sz="1800" spc="-5" dirty="0" smtClean="0">
                <a:cs typeface="Arial"/>
              </a:rPr>
              <a:t>IMT ITU-R Working Party 5D</a:t>
            </a:r>
            <a:endParaRPr lang="en-US" sz="1800" spc="-5" dirty="0">
              <a:cs typeface="Arial"/>
            </a:endParaRPr>
          </a:p>
          <a:p>
            <a:pPr marL="630238" marR="117475" lvl="1" indent="-230188" algn="just">
              <a:buClrTx/>
              <a:buFont typeface="Times New Roman" pitchFamily="16" charset="0"/>
              <a:buChar char="•"/>
              <a:tabLst>
                <a:tab pos="230188" algn="l"/>
              </a:tabLst>
            </a:pPr>
            <a:r>
              <a:rPr lang="en-US" sz="1800" dirty="0" smtClean="0">
                <a:solidFill>
                  <a:schemeClr val="tx1"/>
                </a:solidFill>
              </a:rPr>
              <a:t>Liaisons</a:t>
            </a:r>
            <a:endParaRPr lang="en-US" sz="1800" dirty="0">
              <a:solidFill>
                <a:schemeClr val="tx1"/>
              </a:solidFill>
            </a:endParaRPr>
          </a:p>
          <a:p>
            <a:pPr marL="1030288" marR="117475" lvl="2" indent="-230188" algn="just">
              <a:buClrTx/>
              <a:buFont typeface="Times New Roman" pitchFamily="16" charset="0"/>
              <a:buChar char="•"/>
              <a:tabLst>
                <a:tab pos="230188" algn="l"/>
              </a:tabLst>
            </a:pPr>
            <a:r>
              <a:rPr lang="en-GB" sz="1600" dirty="0" smtClean="0">
                <a:hlinkClick r:id="rId3"/>
              </a:rPr>
              <a:t>18-24/0113</a:t>
            </a:r>
            <a:r>
              <a:rPr lang="en-GB" sz="1600" dirty="0" smtClean="0"/>
              <a:t>:  Invitation </a:t>
            </a:r>
            <a:r>
              <a:rPr lang="en-GB" sz="1600" dirty="0"/>
              <a:t>for submission of proposals for candidate radio interface technologies for the terrestrial components of the radio interface(s) for IMT-2030 and invitation to participate in their subsequent </a:t>
            </a:r>
            <a:r>
              <a:rPr lang="en-GB" sz="1600" dirty="0" smtClean="0"/>
              <a:t>evaluation </a:t>
            </a:r>
          </a:p>
          <a:p>
            <a:pPr marL="1030288" marR="117475" lvl="2" indent="-230188" algn="just">
              <a:buClrTx/>
              <a:buFont typeface="Times New Roman" pitchFamily="16" charset="0"/>
              <a:buChar char="•"/>
              <a:tabLst>
                <a:tab pos="230188" algn="l"/>
              </a:tabLst>
            </a:pPr>
            <a:r>
              <a:rPr lang="en-GB" sz="1600" spc="-5" dirty="0" smtClean="0">
                <a:solidFill>
                  <a:schemeClr val="tx1"/>
                </a:solidFill>
                <a:cs typeface="Arial"/>
                <a:hlinkClick r:id="rId4"/>
              </a:rPr>
              <a:t>18-24/0114</a:t>
            </a:r>
            <a:r>
              <a:rPr lang="en-GB" sz="1600" spc="-5" dirty="0" smtClean="0">
                <a:solidFill>
                  <a:schemeClr val="tx1"/>
                </a:solidFill>
                <a:cs typeface="Arial"/>
              </a:rPr>
              <a:t>:  </a:t>
            </a:r>
            <a:r>
              <a:rPr lang="en-US" sz="1600" spc="-5" dirty="0">
                <a:solidFill>
                  <a:schemeClr val="tx1"/>
                </a:solidFill>
                <a:cs typeface="Arial"/>
              </a:rPr>
              <a:t>Minimum requirements related to technical performance for IMT-2030 radio interface(s</a:t>
            </a:r>
            <a:r>
              <a:rPr lang="en-US" sz="1600" spc="-5" dirty="0" smtClean="0">
                <a:solidFill>
                  <a:schemeClr val="tx1"/>
                </a:solidFill>
                <a:cs typeface="Arial"/>
              </a:rPr>
              <a:t>)</a:t>
            </a:r>
          </a:p>
          <a:p>
            <a:pPr marL="1030288" marR="117475" lvl="2" indent="-230188" algn="just">
              <a:buClrTx/>
              <a:buFont typeface="Times New Roman" pitchFamily="16" charset="0"/>
              <a:buChar char="•"/>
              <a:tabLst>
                <a:tab pos="230188" algn="l"/>
              </a:tabLst>
            </a:pPr>
            <a:r>
              <a:rPr lang="en-US" sz="1600" spc="-5" dirty="0">
                <a:solidFill>
                  <a:schemeClr val="tx1"/>
                </a:solidFill>
                <a:cs typeface="Arial"/>
                <a:hlinkClick r:id="rId5"/>
              </a:rPr>
              <a:t>18-24/0115</a:t>
            </a:r>
            <a:r>
              <a:rPr lang="en-US" sz="1600" spc="-5" dirty="0">
                <a:solidFill>
                  <a:schemeClr val="tx1"/>
                </a:solidFill>
                <a:cs typeface="Arial"/>
              </a:rPr>
              <a:t>:  Liaison statement to relevant external organizations on process to revise Recommendation ITU-R M.2150-2 and Recommendation ITU-R M.2012-6</a:t>
            </a:r>
            <a:endParaRPr lang="en-US" sz="1800" spc="-5" dirty="0">
              <a:solidFill>
                <a:schemeClr val="tx1"/>
              </a:solidFill>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chemeClr val="tx1"/>
              </a:solidFill>
              <a:latin typeface="+mj-lt"/>
              <a:cs typeface="Arial"/>
            </a:endParaRPr>
          </a:p>
          <a:p>
            <a:pPr marL="630238" marR="117475" lvl="1" indent="-230188" algn="just">
              <a:buClr>
                <a:srgbClr val="FF0000"/>
              </a:buClr>
              <a:buFont typeface="Times New Roman" pitchFamily="16" charset="0"/>
              <a:buChar char="•"/>
              <a:tabLst>
                <a:tab pos="230188" algn="l"/>
              </a:tabLst>
            </a:pPr>
            <a:endParaRPr lang="en-US" sz="1800" spc="-5" dirty="0">
              <a:solidFill>
                <a:srgbClr val="FF0000"/>
              </a:solidFill>
              <a:latin typeface="+mj-lt"/>
              <a:cs typeface="Arial"/>
            </a:endParaRPr>
          </a:p>
          <a:p>
            <a:pPr marL="0" marR="117475" indent="0" algn="just">
              <a:buClr>
                <a:srgbClr val="FF0000"/>
              </a:buClr>
              <a:tabLst>
                <a:tab pos="230188" algn="l"/>
              </a:tabLst>
            </a:pPr>
            <a:endParaRPr lang="en-US" sz="1800" spc="-5" dirty="0">
              <a:latin typeface="+mj-lt"/>
              <a:cs typeface="Arial"/>
            </a:endParaRPr>
          </a:p>
          <a:p>
            <a:pPr marL="400050" marR="117475" lvl="1" indent="0" algn="just">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6"/>
          <a:stretch>
            <a:fillRect/>
          </a:stretch>
        </p:blipFill>
        <p:spPr>
          <a:xfrm>
            <a:off x="7162800" y="6452587"/>
            <a:ext cx="4334632" cy="329213"/>
          </a:xfrm>
          <a:prstGeom prst="rect">
            <a:avLst/>
          </a:prstGeom>
        </p:spPr>
      </p:pic>
      <p:sp>
        <p:nvSpPr>
          <p:cNvPr id="7"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endParaRPr lang="en-GB" dirty="0"/>
          </a:p>
        </p:txBody>
      </p:sp>
    </p:spTree>
    <p:extLst>
      <p:ext uri="{BB962C8B-B14F-4D97-AF65-F5344CB8AC3E}">
        <p14:creationId xmlns:p14="http://schemas.microsoft.com/office/powerpoint/2010/main" val="118652886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4:  Closing formalities</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49</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5993549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a:t>
            </a:r>
            <a:r>
              <a:rPr lang="en-US" kern="0" dirty="0" smtClean="0">
                <a:latin typeface="Times New Roman" charset="0"/>
              </a:rPr>
              <a:t>1.4:  Review and approve agenda</a:t>
            </a:r>
            <a:endParaRPr lang="en-GB" kern="0" dirty="0"/>
          </a:p>
        </p:txBody>
      </p:sp>
      <p:sp>
        <p:nvSpPr>
          <p:cNvPr id="7" name="Slide Number Placeholder 5"/>
          <p:cNvSpPr>
            <a:spLocks noGrp="1"/>
          </p:cNvSpPr>
          <p:nvPr>
            <p:ph type="sldNum" sz="quarter" idx="12"/>
          </p:nvPr>
        </p:nvSpPr>
        <p:spPr>
          <a:xfrm>
            <a:off x="5689601" y="6475414"/>
            <a:ext cx="808567" cy="36353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r>
              <a:rPr lang="en-US" altLang="en-US" sz="1200" b="0" dirty="0" smtClean="0"/>
              <a:t>5</a:t>
            </a:r>
            <a:endParaRPr lang="en-US" altLang="en-US" sz="1200" b="0" dirty="0"/>
          </a:p>
        </p:txBody>
      </p:sp>
      <p:pic>
        <p:nvPicPr>
          <p:cNvPr id="8" name="Picture 7"/>
          <p:cNvPicPr>
            <a:picLocks noChangeAspect="1"/>
          </p:cNvPicPr>
          <p:nvPr/>
        </p:nvPicPr>
        <p:blipFill>
          <a:blip r:embed="rId2"/>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12942229"/>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50</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Future RR-TAG meetings</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graphicFrame>
        <p:nvGraphicFramePr>
          <p:cNvPr id="4" name="Table 3"/>
          <p:cNvGraphicFramePr>
            <a:graphicFrameLocks noGrp="1"/>
          </p:cNvGraphicFramePr>
          <p:nvPr>
            <p:extLst>
              <p:ext uri="{D42A27DB-BD31-4B8C-83A1-F6EECF244321}">
                <p14:modId xmlns:p14="http://schemas.microsoft.com/office/powerpoint/2010/main" val="225077096"/>
              </p:ext>
            </p:extLst>
          </p:nvPr>
        </p:nvGraphicFramePr>
        <p:xfrm>
          <a:off x="1018592" y="1705690"/>
          <a:ext cx="10339434" cy="1468120"/>
        </p:xfrm>
        <a:graphic>
          <a:graphicData uri="http://schemas.openxmlformats.org/drawingml/2006/table">
            <a:tbl>
              <a:tblPr firstRow="1" bandRow="1">
                <a:tableStyleId>{21E4AEA4-8DFA-4A89-87EB-49C32662AFE0}</a:tableStyleId>
              </a:tblPr>
              <a:tblGrid>
                <a:gridCol w="3172408"/>
                <a:gridCol w="7167026"/>
              </a:tblGrid>
              <a:tr h="370840">
                <a:tc>
                  <a:txBody>
                    <a:bodyPr/>
                    <a:lstStyle/>
                    <a:p>
                      <a:r>
                        <a:rPr lang="en-US" sz="1500" dirty="0" smtClean="0"/>
                        <a:t>Events</a:t>
                      </a:r>
                      <a:endParaRPr lang="en-US" sz="1500" dirty="0"/>
                    </a:p>
                  </a:txBody>
                  <a:tcPr/>
                </a:tc>
                <a:tc>
                  <a:txBody>
                    <a:bodyPr/>
                    <a:lstStyle/>
                    <a:p>
                      <a:r>
                        <a:rPr lang="en-US" sz="1500" dirty="0" smtClean="0"/>
                        <a:t>Date and time</a:t>
                      </a:r>
                      <a:endParaRPr lang="en-US" sz="1500" dirty="0"/>
                    </a:p>
                  </a:txBody>
                  <a:tcPr/>
                </a:tc>
              </a:tr>
              <a:tr h="370840">
                <a:tc>
                  <a:txBody>
                    <a:bodyPr/>
                    <a:lstStyle/>
                    <a:p>
                      <a:r>
                        <a:rPr lang="en-US" sz="1500" dirty="0" smtClean="0"/>
                        <a:t>Weekly</a:t>
                      </a:r>
                      <a:r>
                        <a:rPr lang="en-US" sz="1500" baseline="0" dirty="0" smtClean="0"/>
                        <a:t> </a:t>
                      </a:r>
                      <a:r>
                        <a:rPr lang="en-US" sz="1500" dirty="0" smtClean="0"/>
                        <a:t>teleconference</a:t>
                      </a:r>
                      <a:endParaRPr lang="en-US" sz="15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3:00pm ET to 3:55pm ET,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500" dirty="0" smtClean="0"/>
                        <a:t>Every Thursdays,</a:t>
                      </a:r>
                      <a:r>
                        <a:rPr lang="en-US" sz="1500" baseline="0" dirty="0" smtClean="0"/>
                        <a:t> through </a:t>
                      </a:r>
                      <a:r>
                        <a:rPr lang="en-US" sz="1500" dirty="0" smtClean="0"/>
                        <a:t>21 November</a:t>
                      </a:r>
                      <a:r>
                        <a:rPr lang="en-US" sz="1500" baseline="0" dirty="0" smtClean="0"/>
                        <a:t> 2024</a:t>
                      </a:r>
                      <a:endParaRPr lang="en-US" sz="1500" dirty="0"/>
                    </a:p>
                  </a:txBody>
                  <a:tcPr/>
                </a:tc>
              </a:tr>
              <a:tr h="370840">
                <a:tc>
                  <a:txBody>
                    <a:bodyPr/>
                    <a:lstStyle/>
                    <a:p>
                      <a:r>
                        <a:rPr lang="en-US" sz="1500" baseline="0" dirty="0" smtClean="0"/>
                        <a:t>2025 January interim</a:t>
                      </a:r>
                    </a:p>
                    <a:p>
                      <a:r>
                        <a:rPr lang="en-US" sz="1500" baseline="0" dirty="0" smtClean="0"/>
                        <a:t>(credited session)</a:t>
                      </a:r>
                    </a:p>
                  </a:txBody>
                  <a:tcPr/>
                </a:tc>
                <a:tc>
                  <a:txBody>
                    <a:bodyPr/>
                    <a:lstStyle/>
                    <a:p>
                      <a:r>
                        <a:rPr lang="en-US" sz="1500" dirty="0" smtClean="0"/>
                        <a:t>Opening meeting:  Tuesday,</a:t>
                      </a:r>
                      <a:r>
                        <a:rPr lang="en-US" sz="1500" baseline="0" dirty="0" smtClean="0"/>
                        <a:t> 10:30am JST to 12:30pm JST</a:t>
                      </a:r>
                    </a:p>
                    <a:p>
                      <a:r>
                        <a:rPr lang="en-US" sz="1500" baseline="0" dirty="0" smtClean="0"/>
                        <a:t>Closing meeting:  Thursday, 8:00am JST to 10:00am JST</a:t>
                      </a:r>
                      <a:endParaRPr lang="en-US" sz="1500" dirty="0" smtClean="0"/>
                    </a:p>
                  </a:txBody>
                  <a:tcPr/>
                </a:tc>
              </a:tr>
            </a:tbl>
          </a:graphicData>
        </a:graphic>
      </p:graphicFrame>
      <p:sp>
        <p:nvSpPr>
          <p:cNvPr id="10" name="Rectangle 9"/>
          <p:cNvSpPr/>
          <p:nvPr/>
        </p:nvSpPr>
        <p:spPr>
          <a:xfrm>
            <a:off x="853736" y="6128682"/>
            <a:ext cx="10519826" cy="323165"/>
          </a:xfrm>
          <a:prstGeom prst="rect">
            <a:avLst/>
          </a:prstGeom>
        </p:spPr>
        <p:txBody>
          <a:bodyPr wrap="square">
            <a:spAutoFit/>
          </a:bodyPr>
          <a:lstStyle/>
          <a:p>
            <a:r>
              <a:rPr lang="en-US" sz="1500" b="1" dirty="0" smtClean="0">
                <a:solidFill>
                  <a:schemeClr val="tx1"/>
                </a:solidFill>
                <a:cs typeface="Arial" panose="020B0604020202020204" pitchFamily="34" charset="0"/>
              </a:rPr>
              <a:t>*Call </a:t>
            </a:r>
            <a:r>
              <a:rPr lang="en-US" sz="1500" b="1" dirty="0">
                <a:solidFill>
                  <a:schemeClr val="tx1"/>
                </a:solidFill>
                <a:cs typeface="Arial" panose="020B0604020202020204" pitchFamily="34" charset="0"/>
              </a:rPr>
              <a:t>in info is </a:t>
            </a:r>
            <a:r>
              <a:rPr lang="en-US" sz="1500" b="1" dirty="0" smtClean="0">
                <a:solidFill>
                  <a:schemeClr val="tx1"/>
                </a:solidFill>
                <a:cs typeface="Arial" panose="020B0604020202020204" pitchFamily="34" charset="0"/>
              </a:rPr>
              <a:t>available </a:t>
            </a:r>
            <a:r>
              <a:rPr lang="en-US" sz="1500" b="1" dirty="0">
                <a:solidFill>
                  <a:schemeClr val="tx1"/>
                </a:solidFill>
                <a:cs typeface="Arial" panose="020B0604020202020204" pitchFamily="34" charset="0"/>
              </a:rPr>
              <a:t>at </a:t>
            </a:r>
            <a:r>
              <a:rPr lang="en-US" sz="1500" b="1" dirty="0" smtClean="0">
                <a:solidFill>
                  <a:schemeClr val="tx1"/>
                </a:solidFill>
                <a:cs typeface="Arial" panose="020B0604020202020204" pitchFamily="34" charset="0"/>
              </a:rPr>
              <a:t>the </a:t>
            </a:r>
            <a:r>
              <a:rPr lang="en-US" sz="1500" b="1" dirty="0">
                <a:solidFill>
                  <a:schemeClr val="tx1"/>
                </a:solidFill>
                <a:cs typeface="Arial" panose="020B0604020202020204" pitchFamily="34" charset="0"/>
              </a:rPr>
              <a:t>802.18 </a:t>
            </a:r>
            <a:r>
              <a:rPr lang="en-US" sz="1500" b="1" dirty="0">
                <a:solidFill>
                  <a:schemeClr val="tx1"/>
                </a:solidFill>
                <a:cs typeface="Arial" panose="020B0604020202020204" pitchFamily="34" charset="0"/>
                <a:hlinkClick r:id="rId4"/>
              </a:rPr>
              <a:t>Google Calendar</a:t>
            </a:r>
            <a:endParaRPr lang="en-US" sz="1500" b="1" dirty="0">
              <a:solidFill>
                <a:schemeClr val="tx1"/>
              </a:solidFill>
            </a:endParaRPr>
          </a:p>
        </p:txBody>
      </p:sp>
    </p:spTree>
    <p:extLst>
      <p:ext uri="{BB962C8B-B14F-4D97-AF65-F5344CB8AC3E}">
        <p14:creationId xmlns:p14="http://schemas.microsoft.com/office/powerpoint/2010/main" val="14781708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51</a:t>
            </a:fld>
            <a:endParaRPr lang="en-US" altLang="en-US" sz="1200" b="0"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2025 January interim</a:t>
            </a:r>
            <a:endParaRPr lang="en-US" sz="2800" dirty="0">
              <a:solidFill>
                <a:srgbClr val="0070C0"/>
              </a:solidFil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
        <p:nvSpPr>
          <p:cNvPr id="10" name="Content Placeholder 2"/>
          <p:cNvSpPr txBox="1">
            <a:spLocks/>
          </p:cNvSpPr>
          <p:nvPr/>
        </p:nvSpPr>
        <p:spPr bwMode="auto">
          <a:xfrm>
            <a:off x="990600" y="1524000"/>
            <a:ext cx="11197016" cy="492858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4"/>
              </a:rPr>
              <a:t>Meeting reservation</a:t>
            </a:r>
            <a:r>
              <a:rPr lang="en-US" sz="1800" kern="0" spc="-5" dirty="0">
                <a:solidFill>
                  <a:schemeClr val="tx1"/>
                </a:solidFill>
                <a:cs typeface="Arial"/>
              </a:rPr>
              <a:t> begins on 29 October 2024</a:t>
            </a: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Registration fee</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Early Registration until 29 November 2024</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Standard Registration until 3 January 2025</a:t>
            </a:r>
          </a:p>
          <a:p>
            <a:pPr marL="1030288" marR="117475" lvl="2"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Late Registration after 3 January 2025</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230188" marR="117475" indent="-230188" algn="just">
              <a:buFont typeface="Times New Roman" pitchFamily="16" charset="0"/>
              <a:buChar char="•"/>
              <a:tabLst>
                <a:tab pos="230188" algn="l"/>
              </a:tabLst>
            </a:pPr>
            <a:r>
              <a:rPr lang="en-US" sz="1800" kern="0" spc="-5" dirty="0">
                <a:solidFill>
                  <a:schemeClr val="tx1"/>
                </a:solidFill>
                <a:cs typeface="Arial"/>
                <a:hlinkClick r:id="rId5"/>
              </a:rPr>
              <a:t>Hotel reservation </a:t>
            </a:r>
            <a:r>
              <a:rPr lang="en-US" sz="1800" kern="0" spc="-5" dirty="0">
                <a:solidFill>
                  <a:schemeClr val="tx1"/>
                </a:solidFill>
                <a:cs typeface="Arial"/>
              </a:rPr>
              <a:t>begins on 29 October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Group rate is available </a:t>
            </a:r>
            <a:r>
              <a:rPr lang="en-US" sz="1400" kern="0" dirty="0">
                <a:solidFill>
                  <a:schemeClr val="tx1"/>
                </a:solidFill>
              </a:rPr>
              <a:t>until 11 December 2024.</a:t>
            </a:r>
          </a:p>
          <a:p>
            <a:pPr marL="630238" marR="117475" lvl="1" indent="-230188" algn="just">
              <a:buFont typeface="Times New Roman" pitchFamily="16" charset="0"/>
              <a:buChar char="•"/>
              <a:tabLst>
                <a:tab pos="230188" algn="l"/>
              </a:tabLst>
            </a:pPr>
            <a:r>
              <a:rPr lang="en-US" sz="1400" kern="0" dirty="0">
                <a:solidFill>
                  <a:schemeClr val="tx1"/>
                </a:solidFill>
                <a:latin typeface="Times New Roman" panose="02020603050405020304" pitchFamily="18" charset="0"/>
                <a:ea typeface="Times New Roman" panose="02020603050405020304" pitchFamily="18" charset="0"/>
              </a:rPr>
              <a:t>Please refer to the URL above for the exact terms and conditions.</a:t>
            </a:r>
          </a:p>
          <a:p>
            <a:pPr marL="630238" marR="117475" lvl="1" indent="-230188" algn="just">
              <a:buFont typeface="Times New Roman" pitchFamily="16" charset="0"/>
              <a:buChar char="•"/>
              <a:tabLst>
                <a:tab pos="230188" algn="l"/>
              </a:tabLst>
            </a:pPr>
            <a:endParaRPr lang="en-GB" sz="14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chemeClr val="tx1"/>
              </a:solidFill>
              <a:latin typeface="Times New Roman" panose="02020603050405020304" pitchFamily="18" charset="0"/>
              <a:ea typeface="Times New Roman" panose="02020603050405020304" pitchFamily="18" charset="0"/>
            </a:endParaRPr>
          </a:p>
          <a:p>
            <a:pPr marL="630238" marR="117475" lvl="1" indent="-230188" algn="just">
              <a:buFont typeface="Times New Roman" pitchFamily="16" charset="0"/>
              <a:buChar char="•"/>
              <a:tabLst>
                <a:tab pos="230188" algn="l"/>
              </a:tabLst>
            </a:pPr>
            <a:endParaRPr lang="en-GB" sz="1600" kern="0" dirty="0">
              <a:solidFill>
                <a:srgbClr val="FF0000"/>
              </a:solidFill>
              <a:latin typeface="Times New Roman" panose="02020603050405020304" pitchFamily="18" charset="0"/>
              <a:ea typeface="Times New Roman" panose="02020603050405020304" pitchFamily="18" charset="0"/>
            </a:endParaRPr>
          </a:p>
          <a:p>
            <a:pPr marL="400050" marR="117475" lvl="1" indent="0" algn="just">
              <a:tabLst>
                <a:tab pos="230188" algn="l"/>
              </a:tabLst>
            </a:pPr>
            <a:endParaRPr lang="en-US" sz="1600" kern="0" spc="-5" dirty="0">
              <a:latin typeface="+mj-lt"/>
              <a:cs typeface="Arial"/>
            </a:endParaRPr>
          </a:p>
          <a:p>
            <a:pPr marL="230188" marR="117475" indent="-230188" algn="just">
              <a:buFont typeface="Times New Roman" pitchFamily="16" charset="0"/>
              <a:buChar char="•"/>
              <a:tabLst>
                <a:tab pos="230188" algn="l"/>
              </a:tabLst>
            </a:pPr>
            <a:endParaRPr lang="en-US" sz="1600" kern="0" spc="-5" dirty="0">
              <a:latin typeface="Arial"/>
              <a:cs typeface="Arial"/>
            </a:endParaRPr>
          </a:p>
          <a:p>
            <a:pPr marL="630238" marR="117475" lvl="1" indent="-230188" algn="just">
              <a:buFont typeface="Times New Roman" pitchFamily="16" charset="0"/>
              <a:buChar char="•"/>
              <a:tabLst>
                <a:tab pos="230188" algn="l"/>
              </a:tabLst>
            </a:pPr>
            <a:endParaRPr lang="en-US" sz="1600" kern="0" spc="-5" dirty="0">
              <a:latin typeface="Arial"/>
              <a:cs typeface="Arial"/>
            </a:endParaRPr>
          </a:p>
          <a:p>
            <a:pPr marL="400050" marR="117475" lvl="1" indent="0" algn="just">
              <a:tabLst>
                <a:tab pos="230188" algn="l"/>
              </a:tabLst>
            </a:pPr>
            <a:endParaRPr lang="en-US" sz="1400" kern="0" spc="-5" dirty="0">
              <a:latin typeface="Arial"/>
              <a:cs typeface="Arial"/>
            </a:endParaRPr>
          </a:p>
        </p:txBody>
      </p:sp>
      <p:sp>
        <p:nvSpPr>
          <p:cNvPr id="12" name="Date Placeholder 1"/>
          <p:cNvSpPr>
            <a:spLocks noGrp="1"/>
          </p:cNvSpPr>
          <p:nvPr>
            <p:ph type="dt" idx="15"/>
          </p:nvPr>
        </p:nvSpPr>
        <p:spPr>
          <a:xfrm>
            <a:off x="990600" y="336550"/>
            <a:ext cx="3048000" cy="273050"/>
          </a:xfrm>
        </p:spPr>
        <p:txBody>
          <a:bodyPr/>
          <a:lstStyle/>
          <a:p>
            <a:r>
              <a:rPr lang="en-US" dirty="0" smtClean="0"/>
              <a:t>November 2024</a:t>
            </a:r>
            <a:endParaRPr lang="en-GB" dirty="0"/>
          </a:p>
        </p:txBody>
      </p:sp>
    </p:spTree>
    <p:extLst>
      <p:ext uri="{BB962C8B-B14F-4D97-AF65-F5344CB8AC3E}">
        <p14:creationId xmlns:p14="http://schemas.microsoft.com/office/powerpoint/2010/main" val="408080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52</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smtClean="0"/>
              <a:t>November </a:t>
            </a:r>
            <a:r>
              <a:rPr lang="en-US" dirty="0"/>
              <a:t>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Administrative </a:t>
            </a:r>
            <a:r>
              <a:rPr lang="en-US" sz="2800" dirty="0" smtClean="0">
                <a:solidFill>
                  <a:srgbClr val="0070C0"/>
                </a:solidFill>
              </a:rPr>
              <a:t>motion on the weekly teleconference calls</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#6 (Procedural):  </a:t>
            </a:r>
            <a:r>
              <a:rPr lang="en-US" sz="1800" dirty="0"/>
              <a:t>The 802.18 Chair or Chair designee is directed to conduct, as necessary, </a:t>
            </a:r>
            <a:r>
              <a:rPr lang="en-US" sz="1800" dirty="0" smtClean="0"/>
              <a:t>the following weekly teleconference calls from 5 December 2024 to 20 March 2025</a:t>
            </a:r>
          </a:p>
          <a:p>
            <a:pPr marL="630238" marR="117475" lvl="1" indent="-230188" algn="just">
              <a:buChar char="•"/>
              <a:tabLst>
                <a:tab pos="230188" algn="l"/>
              </a:tabLst>
            </a:pPr>
            <a:r>
              <a:rPr lang="en-US" sz="1600" b="1" dirty="0" smtClean="0"/>
              <a:t>RR-TAG calls on Thursdays at 15:00 ET for 55 mins</a:t>
            </a:r>
            <a:endParaRPr lang="en-US" sz="1600" b="1" spc="-5" dirty="0" smtClean="0">
              <a:latin typeface="+mj-lt"/>
              <a:cs typeface="Arial"/>
            </a:endParaRPr>
          </a:p>
          <a:p>
            <a:pPr marL="400050" marR="117475" lvl="1" indent="0" algn="just">
              <a:tabLst>
                <a:tab pos="230188" algn="l"/>
              </a:tabLst>
            </a:pPr>
            <a:endParaRPr lang="en-US" sz="1600" b="1"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Jim Lansford</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Al </a:t>
            </a:r>
            <a:r>
              <a:rPr lang="en-US" sz="1600" spc="-5" dirty="0" err="1" smtClean="0">
                <a:latin typeface="+mj-lt"/>
                <a:cs typeface="Arial"/>
              </a:rPr>
              <a:t>Petrick</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latin typeface="+mj-lt"/>
              <a:cs typeface="Arial"/>
            </a:endParaRPr>
          </a:p>
          <a:p>
            <a:pPr marL="400050" marR="117475" lvl="1" indent="0" algn="just">
              <a:tabLst>
                <a:tab pos="230188" algn="l"/>
              </a:tabLst>
            </a:pPr>
            <a:endParaRPr lang="en-US" sz="1400" spc="-5" dirty="0">
              <a:latin typeface="+mj-lt"/>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21417702"/>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53</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a:solidFill>
                  <a:srgbClr val="0070C0"/>
                </a:solidFill>
              </a:rPr>
              <a:t>Any other business</a:t>
            </a:r>
          </a:p>
        </p:txBody>
      </p:sp>
      <p:sp>
        <p:nvSpPr>
          <p:cNvPr id="10" name="Content Placeholder 2"/>
          <p:cNvSpPr>
            <a:spLocks noGrp="1"/>
          </p:cNvSpPr>
          <p:nvPr>
            <p:ph idx="1"/>
          </p:nvPr>
        </p:nvSpPr>
        <p:spPr>
          <a:xfrm>
            <a:off x="914400" y="1524000"/>
            <a:ext cx="10475384" cy="4113213"/>
          </a:xfrm>
        </p:spPr>
        <p:txBody>
          <a:bodyPr/>
          <a:lstStyle/>
          <a:p>
            <a:pPr marL="230188" marR="117475" indent="-230188" algn="just">
              <a:buFont typeface="Times New Roman" pitchFamily="16" charset="0"/>
              <a:buChar char="•"/>
              <a:tabLst>
                <a:tab pos="230188" algn="l"/>
              </a:tabLst>
            </a:pPr>
            <a:r>
              <a:rPr lang="en-US" sz="1800" b="0" kern="1200" dirty="0" smtClean="0">
                <a:latin typeface="Times New Roman" pitchFamily="16" charset="0"/>
              </a:rPr>
              <a:t>None.</a:t>
            </a:r>
            <a:endParaRPr lang="en-US" sz="1600" b="0" kern="1200" dirty="0">
              <a:latin typeface="Times New Roman" pitchFamily="16" charset="0"/>
            </a:endParaRPr>
          </a:p>
          <a:p>
            <a:pPr marL="230188" marR="117475" indent="-230188" algn="just">
              <a:buFont typeface="Times New Roman" pitchFamily="16" charset="0"/>
              <a:buChar char="•"/>
              <a:tabLst>
                <a:tab pos="230188" algn="l"/>
              </a:tabLst>
            </a:pPr>
            <a:endParaRPr lang="en-US" sz="1600" spc="-5" dirty="0">
              <a:latin typeface="+mj-lt"/>
              <a:cs typeface="Arial"/>
            </a:endParaRPr>
          </a:p>
          <a:p>
            <a:pPr marL="230188" marR="117475" indent="-230188" algn="just">
              <a:buFont typeface="Times New Roman" pitchFamily="16" charset="0"/>
              <a:buChar char="•"/>
              <a:tabLst>
                <a:tab pos="230188" algn="l"/>
              </a:tabLst>
            </a:pPr>
            <a:endParaRPr lang="en-US" sz="1600" spc="-5" dirty="0">
              <a:latin typeface="Arial"/>
              <a:cs typeface="Arial"/>
            </a:endParaRPr>
          </a:p>
          <a:p>
            <a:pPr marL="630238" marR="117475" lvl="1" indent="-230188" algn="just">
              <a:buChar char="•"/>
              <a:tabLst>
                <a:tab pos="230188" algn="l"/>
              </a:tabLst>
            </a:pPr>
            <a:endParaRPr lang="en-US" sz="1600" spc="-5" dirty="0">
              <a:latin typeface="Arial"/>
              <a:cs typeface="Arial"/>
            </a:endParaRPr>
          </a:p>
          <a:p>
            <a:pPr marL="400050" marR="117475" lvl="1" indent="0" algn="just">
              <a:tabLst>
                <a:tab pos="230188" algn="l"/>
              </a:tabLst>
            </a:pPr>
            <a:endParaRPr lang="en-US" sz="1400" spc="-5" dirty="0">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400407819"/>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54</a:t>
            </a:fld>
            <a:endParaRPr lang="en-US" altLang="en-US" sz="1200" b="0" dirty="0"/>
          </a:p>
        </p:txBody>
      </p:sp>
      <p:sp>
        <p:nvSpPr>
          <p:cNvPr id="2" name="Date Placeholder 1"/>
          <p:cNvSpPr>
            <a:spLocks noGrp="1"/>
          </p:cNvSpPr>
          <p:nvPr>
            <p:ph type="dt" idx="15"/>
          </p:nvPr>
        </p:nvSpPr>
        <p:spPr>
          <a:xfrm>
            <a:off x="990600" y="336550"/>
            <a:ext cx="3048000" cy="273050"/>
          </a:xfrm>
        </p:spPr>
        <p:txBody>
          <a:bodyPr/>
          <a:lstStyle/>
          <a:p>
            <a:r>
              <a:rPr lang="en-US" dirty="0"/>
              <a:t>November 2024</a:t>
            </a:r>
          </a:p>
        </p:txBody>
      </p:sp>
      <p:sp>
        <p:nvSpPr>
          <p:cNvPr id="8" name="Rectangle 2"/>
          <p:cNvSpPr>
            <a:spLocks noGrp="1" noChangeArrowheads="1"/>
          </p:cNvSpPr>
          <p:nvPr>
            <p:ph type="title" idx="4294967295"/>
          </p:nvPr>
        </p:nvSpPr>
        <p:spPr>
          <a:xfrm>
            <a:off x="734483" y="609600"/>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Adjourn</a:t>
            </a:r>
            <a:endParaRPr lang="en-US" sz="2800" dirty="0">
              <a:solidFill>
                <a:srgbClr val="0070C0"/>
              </a:solidFill>
            </a:endParaRPr>
          </a:p>
        </p:txBody>
      </p:sp>
      <p:sp>
        <p:nvSpPr>
          <p:cNvPr id="10" name="Content Placeholder 2"/>
          <p:cNvSpPr>
            <a:spLocks noGrp="1"/>
          </p:cNvSpPr>
          <p:nvPr>
            <p:ph idx="1"/>
          </p:nvPr>
        </p:nvSpPr>
        <p:spPr>
          <a:xfrm>
            <a:off x="914400" y="1524000"/>
            <a:ext cx="10399184" cy="5157187"/>
          </a:xfrm>
        </p:spPr>
        <p:txBody>
          <a:bodyPr/>
          <a:lstStyle/>
          <a:p>
            <a:pPr marL="230188" marR="117475" indent="-230188" algn="just">
              <a:buFont typeface="Times New Roman" pitchFamily="16" charset="0"/>
              <a:buChar char="•"/>
              <a:tabLst>
                <a:tab pos="230188" algn="l"/>
              </a:tabLst>
            </a:pPr>
            <a:r>
              <a:rPr lang="en-US" sz="1800" spc="-5" dirty="0" smtClean="0">
                <a:latin typeface="+mj-lt"/>
                <a:cs typeface="Arial"/>
              </a:rPr>
              <a:t>Any </a:t>
            </a:r>
            <a:r>
              <a:rPr lang="en-US" sz="1800" spc="-5" dirty="0">
                <a:latin typeface="+mj-lt"/>
                <a:cs typeface="Arial"/>
              </a:rPr>
              <a:t>objection to </a:t>
            </a:r>
            <a:r>
              <a:rPr lang="en-US" sz="1800" spc="-5" dirty="0" smtClean="0">
                <a:latin typeface="+mj-lt"/>
                <a:cs typeface="Arial"/>
              </a:rPr>
              <a:t>adjourn? </a:t>
            </a:r>
            <a:r>
              <a:rPr lang="en-US" sz="1800" spc="-5" dirty="0" smtClean="0">
                <a:latin typeface="+mj-lt"/>
                <a:cs typeface="Arial"/>
              </a:rPr>
              <a:t> None. </a:t>
            </a:r>
            <a:endParaRPr lang="en-US" sz="1800" b="0" spc="-5" dirty="0">
              <a:latin typeface="+mj-lt"/>
              <a:cs typeface="Arial"/>
            </a:endParaRPr>
          </a:p>
          <a:p>
            <a:pPr marL="230188" marR="117475" indent="-230188" algn="just">
              <a:buFont typeface="Times New Roman" pitchFamily="16" charset="0"/>
              <a:buChar char="•"/>
              <a:tabLst>
                <a:tab pos="230188" algn="l"/>
              </a:tabLst>
            </a:pPr>
            <a:r>
              <a:rPr lang="en-US" sz="1800" spc="-5" dirty="0" smtClean="0">
                <a:latin typeface="+mj-lt"/>
                <a:cs typeface="Arial"/>
              </a:rPr>
              <a:t>Adjourn </a:t>
            </a:r>
            <a:r>
              <a:rPr lang="en-US" sz="1800" spc="-5" smtClean="0">
                <a:latin typeface="+mj-lt"/>
                <a:cs typeface="Arial"/>
              </a:rPr>
              <a:t>at </a:t>
            </a:r>
            <a:r>
              <a:rPr lang="en-US" sz="1800" spc="-5" smtClean="0">
                <a:latin typeface="+mj-lt"/>
                <a:cs typeface="Arial"/>
              </a:rPr>
              <a:t>11:30am PT</a:t>
            </a:r>
            <a:endParaRPr lang="en-US" sz="1800" b="0" spc="-5" dirty="0">
              <a:solidFill>
                <a:srgbClr val="FF0000"/>
              </a:solidFill>
              <a:latin typeface="Arial"/>
              <a:cs typeface="Arial"/>
            </a:endParaRPr>
          </a:p>
        </p:txBody>
      </p:sp>
      <p:pic>
        <p:nvPicPr>
          <p:cNvPr id="9" name="Picture 8"/>
          <p:cNvPicPr>
            <a:picLocks noChangeAspect="1"/>
          </p:cNvPicPr>
          <p:nvPr/>
        </p:nvPicPr>
        <p:blipFill>
          <a:blip r:embed="rId3"/>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351970748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a:pPr>
                <a:spcBef>
                  <a:spcPct val="0"/>
                </a:spcBef>
                <a:buFontTx/>
                <a:buNone/>
              </a:pPr>
              <a:t>6</a:t>
            </a:fld>
            <a:endParaRPr lang="en-US" altLang="en-US" sz="1200" b="0" dirty="0"/>
          </a:p>
        </p:txBody>
      </p:sp>
      <p:sp>
        <p:nvSpPr>
          <p:cNvPr id="2" name="Date Placeholder 1"/>
          <p:cNvSpPr>
            <a:spLocks noGrp="1"/>
          </p:cNvSpPr>
          <p:nvPr>
            <p:ph type="dt" idx="15"/>
          </p:nvPr>
        </p:nvSpPr>
        <p:spPr>
          <a:xfrm>
            <a:off x="990600" y="333376"/>
            <a:ext cx="3048000" cy="273050"/>
          </a:xfrm>
        </p:spPr>
        <p:txBody>
          <a:bodyPr/>
          <a:lstStyle/>
          <a:p>
            <a:r>
              <a:rPr lang="en-US" dirty="0"/>
              <a:t>November 2024</a:t>
            </a:r>
            <a:endParaRPr lang="en-GB" dirty="0"/>
          </a:p>
        </p:txBody>
      </p:sp>
      <p:sp>
        <p:nvSpPr>
          <p:cNvPr id="8"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Review and approve the 802.18 opening agenda</a:t>
            </a:r>
            <a:endParaRPr lang="en-US" sz="2800" dirty="0">
              <a:solidFill>
                <a:srgbClr val="0070C0"/>
              </a:solidFill>
            </a:endParaRPr>
          </a:p>
        </p:txBody>
      </p:sp>
      <p:sp>
        <p:nvSpPr>
          <p:cNvPr id="10" name="Content Placeholder 2"/>
          <p:cNvSpPr>
            <a:spLocks noGrp="1"/>
          </p:cNvSpPr>
          <p:nvPr>
            <p:ph idx="1"/>
          </p:nvPr>
        </p:nvSpPr>
        <p:spPr>
          <a:xfrm>
            <a:off x="914400" y="1525587"/>
            <a:ext cx="10551584" cy="4113213"/>
          </a:xfrm>
        </p:spPr>
        <p:txBody>
          <a:bodyPr/>
          <a:lstStyle/>
          <a:p>
            <a:pPr marL="230188" marR="117475" indent="-230188" algn="just">
              <a:buChar char="•"/>
              <a:tabLst>
                <a:tab pos="230188" algn="l"/>
              </a:tabLst>
            </a:pPr>
            <a:r>
              <a:rPr lang="en-US" sz="1800" spc="-5" dirty="0">
                <a:latin typeface="+mj-lt"/>
                <a:cs typeface="Arial"/>
              </a:rPr>
              <a:t>Motion </a:t>
            </a:r>
            <a:r>
              <a:rPr lang="en-US" sz="1800" spc="-5" dirty="0" smtClean="0">
                <a:latin typeface="+mj-lt"/>
                <a:cs typeface="Arial"/>
              </a:rPr>
              <a:t>#1 (Procedural):  </a:t>
            </a:r>
            <a:r>
              <a:rPr lang="en-US" sz="1800" spc="-5" dirty="0">
                <a:latin typeface="+mj-lt"/>
                <a:cs typeface="Arial"/>
              </a:rPr>
              <a:t>To approve the </a:t>
            </a:r>
            <a:r>
              <a:rPr lang="en-US" sz="1800" spc="-5" dirty="0" smtClean="0">
                <a:latin typeface="+mj-lt"/>
                <a:cs typeface="Arial"/>
              </a:rPr>
              <a:t>agenda as shown </a:t>
            </a:r>
            <a:r>
              <a:rPr lang="en-US" sz="1800" spc="-5" dirty="0">
                <a:latin typeface="+mj-lt"/>
                <a:cs typeface="Arial"/>
              </a:rPr>
              <a:t>in the </a:t>
            </a:r>
            <a:r>
              <a:rPr lang="en-US" sz="1800" spc="-5" dirty="0" smtClean="0">
                <a:latin typeface="+mj-lt"/>
                <a:cs typeface="Arial"/>
              </a:rPr>
              <a:t>“RR-TAG Opening Agenda” tab of the document </a:t>
            </a:r>
            <a:r>
              <a:rPr lang="en-US" sz="1800" spc="-5" dirty="0" smtClean="0">
                <a:solidFill>
                  <a:srgbClr val="FF0000"/>
                </a:solidFill>
                <a:latin typeface="+mj-lt"/>
                <a:cs typeface="Arial"/>
                <a:hlinkClick r:id="rId3"/>
              </a:rPr>
              <a:t>18-24/0096r1</a:t>
            </a:r>
            <a:r>
              <a:rPr lang="en-US" sz="1800" spc="-5" dirty="0" smtClean="0">
                <a:latin typeface="+mj-lt"/>
                <a:cs typeface="Arial"/>
              </a:rPr>
              <a:t>. </a:t>
            </a:r>
            <a:endParaRPr lang="en-US" sz="1800" spc="-5" dirty="0">
              <a:latin typeface="+mj-lt"/>
              <a:cs typeface="Arial"/>
            </a:endParaRPr>
          </a:p>
          <a:p>
            <a:pPr marL="630238" marR="117475" lvl="1" indent="-230188" algn="just">
              <a:buChar char="•"/>
              <a:tabLst>
                <a:tab pos="230188" algn="l"/>
              </a:tabLst>
            </a:pPr>
            <a:r>
              <a:rPr lang="en-US" sz="1600" spc="-5" dirty="0">
                <a:latin typeface="+mj-lt"/>
                <a:cs typeface="Arial"/>
              </a:rPr>
              <a:t>Moved</a:t>
            </a:r>
            <a:r>
              <a:rPr lang="en-US" sz="1600" spc="-5" dirty="0" smtClean="0">
                <a:latin typeface="+mj-lt"/>
                <a:cs typeface="Arial"/>
              </a:rPr>
              <a:t>:  Guido </a:t>
            </a:r>
            <a:r>
              <a:rPr lang="en-US" sz="1600" spc="-5" dirty="0" err="1" smtClean="0">
                <a:latin typeface="+mj-lt"/>
                <a:cs typeface="Arial"/>
              </a:rPr>
              <a:t>Hiertz</a:t>
            </a:r>
            <a:r>
              <a:rPr lang="en-US" sz="1600" spc="-5" dirty="0" smtClean="0">
                <a:latin typeface="+mj-lt"/>
                <a:cs typeface="Arial"/>
              </a:rPr>
              <a:t> </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Seconded</a:t>
            </a:r>
            <a:r>
              <a:rPr lang="en-US" sz="1600" spc="-5" dirty="0" smtClean="0">
                <a:latin typeface="+mj-lt"/>
                <a:cs typeface="Arial"/>
              </a:rPr>
              <a:t>:  Harry </a:t>
            </a:r>
            <a:r>
              <a:rPr lang="en-US" sz="1600" spc="-5" dirty="0" err="1" smtClean="0">
                <a:latin typeface="+mj-lt"/>
                <a:cs typeface="Arial"/>
              </a:rPr>
              <a:t>Bims</a:t>
            </a:r>
            <a:endParaRPr lang="en-US" sz="1600" spc="-5" dirty="0">
              <a:latin typeface="+mj-lt"/>
              <a:cs typeface="Arial"/>
            </a:endParaRPr>
          </a:p>
          <a:p>
            <a:pPr marL="630238" marR="117475" lvl="1" indent="-230188" algn="just">
              <a:buChar char="•"/>
              <a:tabLst>
                <a:tab pos="230188" algn="l"/>
              </a:tabLst>
            </a:pPr>
            <a:r>
              <a:rPr lang="en-US" sz="1600" spc="-5" dirty="0">
                <a:latin typeface="+mj-lt"/>
                <a:cs typeface="Arial"/>
              </a:rPr>
              <a:t>Discussion</a:t>
            </a:r>
            <a:r>
              <a:rPr lang="en-US" sz="1600" spc="-5" dirty="0" smtClean="0">
                <a:latin typeface="+mj-lt"/>
                <a:cs typeface="Arial"/>
              </a:rPr>
              <a:t>:  None</a:t>
            </a:r>
            <a:endParaRPr lang="en-US" sz="1600" spc="-5" dirty="0">
              <a:latin typeface="+mj-lt"/>
              <a:cs typeface="Arial"/>
            </a:endParaRPr>
          </a:p>
          <a:p>
            <a:pPr marL="630238" marR="117475" lvl="1" indent="-230188" algn="just">
              <a:buFont typeface="Times New Roman" pitchFamily="16" charset="0"/>
              <a:buChar char="•"/>
              <a:tabLst>
                <a:tab pos="230188" algn="l"/>
              </a:tabLst>
            </a:pPr>
            <a:r>
              <a:rPr lang="en-US" sz="1600" spc="-5" dirty="0">
                <a:latin typeface="+mj-lt"/>
                <a:cs typeface="Arial"/>
              </a:rPr>
              <a:t>Vote</a:t>
            </a:r>
            <a:r>
              <a:rPr lang="en-US" sz="1600" spc="-5" dirty="0" smtClean="0">
                <a:latin typeface="+mj-lt"/>
                <a:cs typeface="Arial"/>
              </a:rPr>
              <a:t>:  Approved with unanimous consent</a:t>
            </a: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630238" marR="117475" lvl="1" indent="-230188" algn="just">
              <a:buFont typeface="Times New Roman" pitchFamily="16" charset="0"/>
              <a:buChar char="•"/>
              <a:tabLst>
                <a:tab pos="230188" algn="l"/>
              </a:tabLst>
            </a:pPr>
            <a:endParaRPr lang="en-US" sz="1600" spc="-5" dirty="0">
              <a:solidFill>
                <a:srgbClr val="FF0000"/>
              </a:solidFill>
              <a:cs typeface="Arial"/>
            </a:endParaRPr>
          </a:p>
          <a:p>
            <a:pPr marL="400050" marR="117475" lvl="1" indent="0" algn="just">
              <a:tabLst>
                <a:tab pos="230188" algn="l"/>
              </a:tabLst>
            </a:pPr>
            <a:endParaRPr lang="en-US" sz="1600" spc="-5" dirty="0">
              <a:solidFill>
                <a:srgbClr val="FF0000"/>
              </a:solidFill>
              <a:cs typeface="Arial"/>
            </a:endParaRPr>
          </a:p>
          <a:p>
            <a:pPr marL="630238" marR="117475" lvl="1" indent="-230188" algn="just">
              <a:buChar char="•"/>
              <a:tabLst>
                <a:tab pos="230188" algn="l"/>
              </a:tabLst>
            </a:pPr>
            <a:endParaRPr lang="en-US" sz="1600" spc="-5" dirty="0">
              <a:latin typeface="+mj-lt"/>
              <a:cs typeface="Arial"/>
            </a:endParaRPr>
          </a:p>
          <a:p>
            <a:pPr marL="400050" marR="117475" lvl="1" indent="0" algn="just">
              <a:tabLst>
                <a:tab pos="230188" algn="l"/>
              </a:tabLst>
            </a:pPr>
            <a:endParaRPr lang="en-US" sz="1600" spc="-5" dirty="0">
              <a:solidFill>
                <a:srgbClr val="FF0000"/>
              </a:solidFill>
              <a:latin typeface="+mj-lt"/>
              <a:cs typeface="Arial"/>
            </a:endParaRPr>
          </a:p>
          <a:p>
            <a:pPr marL="630238" marR="117475" lvl="1" indent="-230188" algn="just">
              <a:buChar char="•"/>
              <a:tabLst>
                <a:tab pos="230188" algn="l"/>
              </a:tabLst>
            </a:pPr>
            <a:endParaRPr lang="en-US" sz="1600" spc="-5" dirty="0">
              <a:latin typeface="Arial"/>
              <a:cs typeface="Arial"/>
            </a:endParaRPr>
          </a:p>
          <a:p>
            <a:pPr marL="230188" marR="117475" indent="-230188" algn="just">
              <a:buChar char="•"/>
              <a:tabLst>
                <a:tab pos="230188" algn="l"/>
              </a:tabLst>
            </a:pPr>
            <a:endParaRPr lang="en-US" sz="1800" dirty="0">
              <a:latin typeface="Arial" panose="020B0604020202020204" pitchFamily="34" charset="0"/>
              <a:cs typeface="Arial" panose="020B0604020202020204" pitchFamily="34" charset="0"/>
            </a:endParaRPr>
          </a:p>
        </p:txBody>
      </p:sp>
      <p:pic>
        <p:nvPicPr>
          <p:cNvPr id="9" name="Picture 8"/>
          <p:cNvPicPr>
            <a:picLocks noChangeAspect="1"/>
          </p:cNvPicPr>
          <p:nvPr/>
        </p:nvPicPr>
        <p:blipFill>
          <a:blip r:embed="rId4"/>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409298220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1"/>
          <p:cNvSpPr>
            <a:spLocks noGrp="1"/>
          </p:cNvSpPr>
          <p:nvPr>
            <p:ph type="dt" sz="quarter" idx="10"/>
          </p:nvPr>
        </p:nvSpPr>
        <p:spPr>
          <a:xfrm>
            <a:off x="989013" y="336550"/>
            <a:ext cx="2211387" cy="273050"/>
          </a:xfrm>
          <a:noFill/>
        </p:spPr>
        <p:txBody>
          <a:bodyPr/>
          <a:lstStyle/>
          <a:p>
            <a:r>
              <a:rPr lang="en-US" dirty="0"/>
              <a:t>November 2024</a:t>
            </a:r>
            <a:endParaRPr lang="en-GB" dirty="0"/>
          </a:p>
        </p:txBody>
      </p:sp>
      <p:sp>
        <p:nvSpPr>
          <p:cNvPr id="6" name="Rectangle 1"/>
          <p:cNvSpPr txBox="1">
            <a:spLocks noChangeArrowheads="1"/>
          </p:cNvSpPr>
          <p:nvPr/>
        </p:nvSpPr>
        <p:spPr>
          <a:xfrm>
            <a:off x="989013" y="3048000"/>
            <a:ext cx="9220200" cy="1066800"/>
          </a:xfrm>
          <a:prstGeom prst="rect">
            <a:avLst/>
          </a:prstGeom>
          <a:ln/>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l">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kern="0" dirty="0">
                <a:latin typeface="Times New Roman" charset="0"/>
              </a:rPr>
              <a:t>Item 2.1:  Policies and procedures (P&amp;Ps)</a:t>
            </a:r>
            <a:endParaRPr lang="en-GB" kern="0" dirty="0"/>
          </a:p>
        </p:txBody>
      </p:sp>
      <p:pic>
        <p:nvPicPr>
          <p:cNvPr id="7" name="Picture 6"/>
          <p:cNvPicPr>
            <a:picLocks noChangeAspect="1"/>
          </p:cNvPicPr>
          <p:nvPr/>
        </p:nvPicPr>
        <p:blipFill>
          <a:blip r:embed="rId2"/>
          <a:stretch>
            <a:fillRect/>
          </a:stretch>
        </p:blipFill>
        <p:spPr>
          <a:xfrm>
            <a:off x="7162800" y="6452587"/>
            <a:ext cx="4334632" cy="329213"/>
          </a:xfrm>
          <a:prstGeom prst="rect">
            <a:avLst/>
          </a:prstGeom>
        </p:spPr>
      </p:pic>
      <p:sp>
        <p:nvSpPr>
          <p:cNvPr id="8" name="Slide Number Placeholder 1"/>
          <p:cNvSpPr>
            <a:spLocks noGrp="1"/>
          </p:cNvSpPr>
          <p:nvPr>
            <p:ph type="sldNum" sz="quarter" idx="12"/>
          </p:nvPr>
        </p:nvSpPr>
        <p:spPr>
          <a:xfrm>
            <a:off x="5643033" y="6475414"/>
            <a:ext cx="910167" cy="363537"/>
          </a:xfrm>
        </p:spPr>
        <p:txBody>
          <a:bodyPr/>
          <a:lstStyle/>
          <a:p>
            <a:pPr>
              <a:defRPr/>
            </a:pPr>
            <a:r>
              <a:rPr lang="en-US" dirty="0"/>
              <a:t>Slide 7</a:t>
            </a:r>
          </a:p>
        </p:txBody>
      </p:sp>
    </p:spTree>
    <p:extLst>
      <p:ext uri="{BB962C8B-B14F-4D97-AF65-F5344CB8AC3E}">
        <p14:creationId xmlns:p14="http://schemas.microsoft.com/office/powerpoint/2010/main" val="13519615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IEEE </a:t>
            </a:r>
            <a:r>
              <a:rPr lang="en-US" sz="2800" dirty="0">
                <a:solidFill>
                  <a:srgbClr val="0070C0"/>
                </a:solidFill>
              </a:rPr>
              <a:t>802 required notices</a:t>
            </a: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8</a:t>
            </a:fld>
            <a:endParaRPr lang="en-US" dirty="0"/>
          </a:p>
        </p:txBody>
      </p:sp>
      <p:sp>
        <p:nvSpPr>
          <p:cNvPr id="8" name="Rectangle 4"/>
          <p:cNvSpPr>
            <a:spLocks noChangeArrowheads="1"/>
          </p:cNvSpPr>
          <p:nvPr/>
        </p:nvSpPr>
        <p:spPr bwMode="auto">
          <a:xfrm>
            <a:off x="914400" y="1600200"/>
            <a:ext cx="10515600"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Bef>
                <a:spcPts val="6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Affiliation:  </a:t>
            </a:r>
            <a:r>
              <a:rPr lang="en-US" altLang="en-US" sz="1800" b="1" dirty="0">
                <a:solidFill>
                  <a:schemeClr val="tx1"/>
                </a:solidFill>
                <a:latin typeface="+mj-lt"/>
                <a:cs typeface="Arial" panose="020B0604020202020204" pitchFamily="34" charset="0"/>
                <a:hlinkClick r:id="rId3"/>
              </a:rPr>
              <a:t>https://standards.ieee.org/faqs/affiliation/</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a:t>
            </a:r>
            <a:r>
              <a:rPr lang="en-US" altLang="en-US" sz="1600" i="1" dirty="0">
                <a:solidFill>
                  <a:srgbClr val="FF0000"/>
                </a:solidFill>
                <a:latin typeface="+mj-lt"/>
                <a:cs typeface="Arial" panose="020B0604020202020204" pitchFamily="34" charset="0"/>
              </a:rPr>
              <a:t>Be sure to announce your name, affiliation, </a:t>
            </a:r>
            <a:r>
              <a:rPr lang="en-US" altLang="en-US" sz="1600" i="1" dirty="0" smtClean="0">
                <a:solidFill>
                  <a:srgbClr val="FF0000"/>
                </a:solidFill>
                <a:latin typeface="+mj-lt"/>
                <a:cs typeface="Arial" panose="020B0604020202020204" pitchFamily="34" charset="0"/>
              </a:rPr>
              <a:t>employer, </a:t>
            </a:r>
            <a:r>
              <a:rPr lang="en-US" altLang="en-US" sz="1600" i="1" dirty="0">
                <a:solidFill>
                  <a:srgbClr val="FF0000"/>
                </a:solidFill>
                <a:latin typeface="+mj-lt"/>
                <a:cs typeface="Arial" panose="020B0604020202020204" pitchFamily="34" charset="0"/>
              </a:rPr>
              <a:t>and clients the first time you speak</a:t>
            </a:r>
            <a:r>
              <a:rPr lang="en-US" altLang="en-US" sz="1600" i="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Anti-Trust:  </a:t>
            </a:r>
            <a:r>
              <a:rPr lang="en-US" altLang="en-US" sz="1800" b="1" dirty="0">
                <a:solidFill>
                  <a:schemeClr val="tx1"/>
                </a:solidFill>
                <a:latin typeface="+mj-lt"/>
                <a:cs typeface="Arial" panose="020B0604020202020204" pitchFamily="34" charset="0"/>
                <a:hlinkClick r:id="rId4"/>
              </a:rPr>
              <a:t>https://standards.ieee.org/wp-content/uploads/2022/02/antitrust.pdf</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802 WG Policies and Procedures:  </a:t>
            </a:r>
            <a:r>
              <a:rPr lang="en-US" altLang="en-US" sz="1800" b="1" dirty="0">
                <a:solidFill>
                  <a:schemeClr val="tx1"/>
                </a:solidFill>
                <a:latin typeface="+mj-lt"/>
                <a:cs typeface="Arial" panose="020B0604020202020204" pitchFamily="34" charset="0"/>
                <a:hlinkClick r:id="rId5"/>
              </a:rPr>
              <a:t>http://www.ieee802.org/devdocs.shtml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Patent &amp; administration:  </a:t>
            </a:r>
            <a:r>
              <a:rPr lang="en-US" altLang="en-US" sz="1800" b="1" dirty="0">
                <a:solidFill>
                  <a:schemeClr val="tx1"/>
                </a:solidFill>
                <a:latin typeface="+mj-lt"/>
                <a:cs typeface="Arial" panose="020B0604020202020204" pitchFamily="34" charset="0"/>
                <a:hlinkClick r:id="rId6"/>
              </a:rPr>
              <a:t>https://standards.ieee.org/about/sasb/patcom/materials.html</a:t>
            </a:r>
            <a:r>
              <a:rPr lang="en-US" altLang="en-US" sz="1800" b="1" dirty="0">
                <a:solidFill>
                  <a:schemeClr val="tx1"/>
                </a:solidFill>
                <a:latin typeface="+mj-lt"/>
                <a:cs typeface="Arial" panose="020B0604020202020204" pitchFamily="34" charset="0"/>
              </a:rPr>
              <a:t>  </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Copyright notice:  </a:t>
            </a:r>
            <a:r>
              <a:rPr lang="en-US" altLang="en-US" sz="1800" b="1" dirty="0">
                <a:solidFill>
                  <a:schemeClr val="tx1"/>
                </a:solidFill>
                <a:latin typeface="+mj-lt"/>
                <a:cs typeface="Arial" panose="020B0604020202020204" pitchFamily="34" charset="0"/>
                <a:hlinkClick r:id="rId7"/>
              </a:rPr>
              <a:t>https://standards.ieee.org/faqs/copyrights/#1</a:t>
            </a:r>
            <a:r>
              <a:rPr lang="en-US" altLang="en-US" sz="1800" b="1" dirty="0">
                <a:solidFill>
                  <a:schemeClr val="tx1"/>
                </a:solidFill>
                <a:latin typeface="+mj-lt"/>
                <a:cs typeface="Arial" panose="020B0604020202020204" pitchFamily="34" charset="0"/>
              </a:rPr>
              <a:t> </a:t>
            </a:r>
          </a:p>
          <a:p>
            <a:pPr marL="285750">
              <a:spcBef>
                <a:spcPts val="600"/>
              </a:spcBef>
              <a:spcAft>
                <a:spcPts val="0"/>
              </a:spcAft>
              <a:buFont typeface="Arial" panose="020B0604020202020204" pitchFamily="34" charset="0"/>
              <a:buChar char="•"/>
              <a:defRPr/>
            </a:pPr>
            <a:r>
              <a:rPr lang="en-US" altLang="en-US" sz="1600" i="1" dirty="0">
                <a:solidFill>
                  <a:schemeClr val="tx1"/>
                </a:solidFill>
                <a:latin typeface="+mj-lt"/>
                <a:cs typeface="Arial" panose="020B0604020202020204" pitchFamily="34" charset="0"/>
              </a:rPr>
              <a:t>  Call for essential patents &amp; copyright notice: the RR-TAG does not do standards, though all should be aware.</a:t>
            </a:r>
          </a:p>
          <a:p>
            <a:pPr marL="285750" indent="-285750">
              <a:spcBef>
                <a:spcPts val="1800"/>
              </a:spcBef>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IEEE SA Standards Board Operations Manual:  </a:t>
            </a:r>
            <a:r>
              <a:rPr lang="en-US" altLang="en-US" sz="1800" b="1" dirty="0">
                <a:solidFill>
                  <a:schemeClr val="tx1"/>
                </a:solidFill>
                <a:latin typeface="+mj-lt"/>
                <a:cs typeface="Arial" panose="020B0604020202020204" pitchFamily="34" charset="0"/>
                <a:hlinkClick r:id="rId8"/>
              </a:rPr>
              <a:t>https://standards.ieee.org/about/policies/opman/</a:t>
            </a:r>
            <a:r>
              <a:rPr lang="en-US" altLang="en-US" sz="1800" b="1" dirty="0">
                <a:solidFill>
                  <a:schemeClr val="tx1"/>
                </a:solidFill>
                <a:latin typeface="+mj-lt"/>
                <a:cs typeface="Arial" panose="020B0604020202020204" pitchFamily="34" charset="0"/>
              </a:rPr>
              <a:t> </a:t>
            </a:r>
          </a:p>
          <a:p>
            <a:pPr marL="285750" indent="-285750">
              <a:spcAft>
                <a:spcPts val="0"/>
              </a:spcAft>
              <a:buFont typeface="Arial" panose="020B0604020202020204" pitchFamily="34" charset="0"/>
              <a:buChar char="•"/>
              <a:defRPr/>
            </a:pPr>
            <a:endParaRPr lang="en-US" altLang="en-US" sz="1800" b="1" dirty="0">
              <a:solidFill>
                <a:schemeClr val="tx1"/>
              </a:solidFill>
              <a:latin typeface="Arial" panose="020B0604020202020204" pitchFamily="34" charset="0"/>
              <a:cs typeface="Arial" panose="020B0604020202020204" pitchFamily="34" charset="0"/>
            </a:endParaRPr>
          </a:p>
        </p:txBody>
      </p:sp>
      <p:pic>
        <p:nvPicPr>
          <p:cNvPr id="4" name="Picture 3"/>
          <p:cNvPicPr>
            <a:picLocks noChangeAspect="1"/>
          </p:cNvPicPr>
          <p:nvPr/>
        </p:nvPicPr>
        <p:blipFill>
          <a:blip r:embed="rId9"/>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261657145"/>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990600" y="336550"/>
            <a:ext cx="2211387" cy="273050"/>
          </a:xfrm>
          <a:noFill/>
        </p:spPr>
        <p:txBody>
          <a:bodyPr/>
          <a:lstStyle/>
          <a:p>
            <a:r>
              <a:rPr lang="en-US" dirty="0"/>
              <a:t>November 2024</a:t>
            </a:r>
            <a:endParaRPr lang="en-GB" dirty="0"/>
          </a:p>
        </p:txBody>
      </p:sp>
      <p:sp>
        <p:nvSpPr>
          <p:cNvPr id="7173" name="Rectangle 2"/>
          <p:cNvSpPr>
            <a:spLocks noGrp="1" noChangeArrowheads="1"/>
          </p:cNvSpPr>
          <p:nvPr>
            <p:ph type="title" idx="4294967295"/>
          </p:nvPr>
        </p:nvSpPr>
        <p:spPr>
          <a:xfrm>
            <a:off x="990600" y="606426"/>
            <a:ext cx="10367426" cy="890587"/>
          </a:xfrm>
        </p:spPr>
        <p:txBody>
          <a:bodyPr vert="horz" wrap="square" lIns="91440" tIns="45720" rIns="91440" bIns="45720" numCol="1" anchor="ctr" anchorCtr="0" compatLnSpc="1">
            <a:prstTxWarp prst="textNoShape">
              <a:avLst/>
            </a:prstTxWarp>
          </a:bodyPr>
          <a:lstStyle/>
          <a:p>
            <a:r>
              <a:rPr lang="en-US" sz="2800" dirty="0" smtClean="0">
                <a:solidFill>
                  <a:srgbClr val="0070C0"/>
                </a:solidFill>
              </a:rPr>
              <a:t>Guidelines </a:t>
            </a:r>
            <a:r>
              <a:rPr lang="en-US" sz="2800" dirty="0">
                <a:solidFill>
                  <a:srgbClr val="0070C0"/>
                </a:solidFill>
              </a:rPr>
              <a:t>for IEEE </a:t>
            </a:r>
            <a:r>
              <a:rPr lang="en-US" sz="2800" dirty="0" smtClean="0">
                <a:solidFill>
                  <a:srgbClr val="0070C0"/>
                </a:solidFill>
              </a:rPr>
              <a:t>SA Meetings</a:t>
            </a:r>
            <a:endParaRPr lang="en-US" sz="2800" dirty="0">
              <a:solidFill>
                <a:srgbClr val="0070C0"/>
              </a:solidFill>
            </a:endParaRPr>
          </a:p>
        </p:txBody>
      </p:sp>
      <p:sp>
        <p:nvSpPr>
          <p:cNvPr id="2" name="Slide Number Placeholder 1"/>
          <p:cNvSpPr>
            <a:spLocks noGrp="1"/>
          </p:cNvSpPr>
          <p:nvPr>
            <p:ph type="sldNum" sz="quarter" idx="12"/>
          </p:nvPr>
        </p:nvSpPr>
        <p:spPr>
          <a:xfrm>
            <a:off x="5643033" y="6475414"/>
            <a:ext cx="910167" cy="363537"/>
          </a:xfrm>
        </p:spPr>
        <p:txBody>
          <a:bodyPr/>
          <a:lstStyle/>
          <a:p>
            <a:pPr>
              <a:defRPr/>
            </a:pPr>
            <a:r>
              <a:rPr lang="en-US" dirty="0"/>
              <a:t>Slide </a:t>
            </a:r>
            <a:fld id="{4F8DB7B0-6F79-49ED-8154-EC3DF243439D}" type="slidenum">
              <a:rPr lang="en-US" smtClean="0"/>
              <a:pPr>
                <a:defRPr/>
              </a:pPr>
              <a:t>9</a:t>
            </a:fld>
            <a:endParaRPr lang="en-US" dirty="0"/>
          </a:p>
        </p:txBody>
      </p:sp>
      <p:sp>
        <p:nvSpPr>
          <p:cNvPr id="8" name="Rectangle 4"/>
          <p:cNvSpPr>
            <a:spLocks noChangeArrowheads="1"/>
          </p:cNvSpPr>
          <p:nvPr/>
        </p:nvSpPr>
        <p:spPr bwMode="auto">
          <a:xfrm>
            <a:off x="914400" y="1676400"/>
            <a:ext cx="10367426" cy="4661693"/>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spcAft>
                <a:spcPts val="0"/>
              </a:spcAft>
            </a:pPr>
            <a:endParaRPr lang="en-US" altLang="en-US" sz="800" u="sng" dirty="0">
              <a:solidFill>
                <a:srgbClr val="FF0000"/>
              </a:solidFill>
              <a:cs typeface="Arial" pitchFamily="34" charset="0"/>
            </a:endParaRPr>
          </a:p>
          <a:p>
            <a:pPr marL="285750" indent="-285750">
              <a:spcAft>
                <a:spcPts val="0"/>
              </a:spcAft>
              <a:buFont typeface="Arial" panose="020B0604020202020204" pitchFamily="34" charset="0"/>
              <a:buChar char="•"/>
              <a:defRPr/>
            </a:pPr>
            <a:r>
              <a:rPr lang="en-US" altLang="en-US" sz="1800" b="1" dirty="0">
                <a:solidFill>
                  <a:schemeClr val="tx1"/>
                </a:solidFill>
                <a:latin typeface="+mj-lt"/>
                <a:cs typeface="Arial" panose="020B0604020202020204" pitchFamily="34" charset="0"/>
              </a:rPr>
              <a:t>All IEEE SA standards meetings shall be conducted in compliance with all applicable laws, including antitrust and competition laws.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interpretation, validity, or essentiality of patents/patent claims. </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specific license rates, terms, or conditions.</a:t>
            </a:r>
          </a:p>
          <a:p>
            <a:pPr lvl="2">
              <a:lnSpc>
                <a:spcPct val="125000"/>
              </a:lnSpc>
              <a:spcAft>
                <a:spcPts val="0"/>
              </a:spcAft>
              <a:buFont typeface="Arial" panose="020B0604020202020204" pitchFamily="34" charset="0"/>
              <a:buChar char="•"/>
              <a:defRPr/>
            </a:pPr>
            <a:r>
              <a:rPr lang="en-US" altLang="en-US" sz="1600" dirty="0">
                <a:solidFill>
                  <a:schemeClr val="tx1"/>
                </a:solidFill>
                <a:latin typeface="+mj-lt"/>
                <a:cs typeface="Arial" panose="020B0604020202020204" pitchFamily="34" charset="0"/>
              </a:rPr>
              <a:t>Relative costs of different technical approaches that include relative costs of patent licensing terms may be discussed in standards development meetings. </a:t>
            </a:r>
          </a:p>
          <a:p>
            <a:pPr lvl="3">
              <a:lnSpc>
                <a:spcPct val="125000"/>
              </a:lnSpc>
              <a:spcAft>
                <a:spcPts val="0"/>
              </a:spcAft>
              <a:buFont typeface="Arial" panose="020B0604020202020204" pitchFamily="34" charset="0"/>
              <a:buChar char="•"/>
              <a:defRPr/>
            </a:pPr>
            <a:r>
              <a:rPr lang="en-GB" altLang="en-US" sz="1600" b="1" dirty="0">
                <a:solidFill>
                  <a:schemeClr val="tx1"/>
                </a:solidFill>
                <a:latin typeface="+mj-lt"/>
                <a:cs typeface="Arial" panose="020B0604020202020204" pitchFamily="34" charset="0"/>
              </a:rPr>
              <a:t>Technical considerations remain the primary focus</a:t>
            </a:r>
            <a:endParaRPr lang="en-US" altLang="en-US" sz="1600" b="1" dirty="0">
              <a:solidFill>
                <a:schemeClr val="tx1"/>
              </a:solidFill>
              <a:latin typeface="+mj-lt"/>
              <a:cs typeface="Arial" panose="020B0604020202020204" pitchFamily="34" charset="0"/>
            </a:endParaRP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or engage in the fixing of product prices, allocation of customers, or division of sales markets.</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discuss the status or substance of ongoing or threatened litigation.</a:t>
            </a:r>
          </a:p>
          <a:p>
            <a:pPr lvl="1">
              <a:lnSpc>
                <a:spcPct val="125000"/>
              </a:lnSpc>
              <a:spcAft>
                <a:spcPts val="0"/>
              </a:spcAft>
              <a:buFont typeface="Arial" panose="020B0604020202020204" pitchFamily="34" charset="0"/>
              <a:buChar char="•"/>
              <a:defRPr/>
            </a:pPr>
            <a:r>
              <a:rPr lang="en-US" altLang="en-US" sz="1600" b="1" dirty="0">
                <a:solidFill>
                  <a:schemeClr val="tx1"/>
                </a:solidFill>
                <a:latin typeface="+mj-lt"/>
                <a:cs typeface="Arial" panose="020B0604020202020204" pitchFamily="34" charset="0"/>
              </a:rPr>
              <a:t>Don't be silent if inappropriate topics are discussed. Formally object to the discussion immediately.</a:t>
            </a:r>
          </a:p>
          <a:p>
            <a:pPr algn="ctr">
              <a:lnSpc>
                <a:spcPct val="80000"/>
              </a:lnSpc>
              <a:spcAft>
                <a:spcPts val="0"/>
              </a:spcAft>
              <a:buFont typeface="Monotype Sorts"/>
              <a:buNone/>
              <a:defRPr/>
            </a:pPr>
            <a:r>
              <a:rPr lang="en-US" altLang="en-US" sz="1800" b="1" dirty="0">
                <a:solidFill>
                  <a:schemeClr val="tx1"/>
                </a:solidFill>
                <a:latin typeface="+mj-lt"/>
                <a:cs typeface="Calibri" panose="020F0502020204030204" pitchFamily="34" charset="0"/>
              </a:rPr>
              <a:t>---------------------------------------------------------------   </a:t>
            </a:r>
          </a:p>
          <a:p>
            <a:pPr algn="ctr">
              <a:lnSpc>
                <a:spcPct val="80000"/>
              </a:lnSpc>
              <a:spcAft>
                <a:spcPts val="0"/>
              </a:spcAft>
              <a:buFont typeface="Monotype Sorts"/>
              <a:buNone/>
              <a:defRPr/>
            </a:pPr>
            <a:r>
              <a:rPr lang="en-US" altLang="en-US" sz="1600" b="1" dirty="0" smtClean="0">
                <a:solidFill>
                  <a:schemeClr val="tx1"/>
                </a:solidFill>
                <a:latin typeface="+mj-lt"/>
                <a:cs typeface="Arial" panose="020B0604020202020204" pitchFamily="34" charset="0"/>
              </a:rPr>
              <a:t>For more details, see </a:t>
            </a:r>
            <a:r>
              <a:rPr lang="en-US" altLang="en-US" sz="1600" b="1" i="1" dirty="0" smtClean="0">
                <a:solidFill>
                  <a:schemeClr val="tx1"/>
                </a:solidFill>
                <a:latin typeface="+mj-lt"/>
                <a:cs typeface="Arial" panose="020B0604020202020204" pitchFamily="34" charset="0"/>
              </a:rPr>
              <a:t>IEEE SA Standards Board Operations Manual</a:t>
            </a:r>
            <a:r>
              <a:rPr lang="en-US" altLang="en-US" sz="1600" b="1" dirty="0" smtClean="0">
                <a:solidFill>
                  <a:schemeClr val="tx1"/>
                </a:solidFill>
                <a:latin typeface="+mj-lt"/>
                <a:cs typeface="Arial" panose="020B0604020202020204" pitchFamily="34" charset="0"/>
              </a:rPr>
              <a:t>, clause 5.3.10 and </a:t>
            </a:r>
            <a:r>
              <a:rPr lang="en-US" altLang="en-US" sz="1600" b="1" i="1" dirty="0" smtClean="0">
                <a:solidFill>
                  <a:schemeClr val="tx1"/>
                </a:solidFill>
                <a:latin typeface="+mj-lt"/>
                <a:cs typeface="Arial" panose="020B0604020202020204" pitchFamily="34" charset="0"/>
              </a:rPr>
              <a:t>Antitrust and Competition Policy: What You Need to Know </a:t>
            </a: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3"/>
              </a:rPr>
              <a:t>http</a:t>
            </a:r>
            <a:r>
              <a:rPr lang="en-US" altLang="en-US" sz="1600" b="1">
                <a:solidFill>
                  <a:schemeClr val="tx1"/>
                </a:solidFill>
                <a:latin typeface="+mj-lt"/>
                <a:cs typeface="Arial" panose="020B0604020202020204" pitchFamily="34" charset="0"/>
                <a:hlinkClick r:id="rId3"/>
              </a:rPr>
              <a:t>://</a:t>
            </a:r>
            <a:r>
              <a:rPr lang="en-US" altLang="en-US" sz="1600" b="1" smtClean="0">
                <a:solidFill>
                  <a:schemeClr val="tx1"/>
                </a:solidFill>
                <a:latin typeface="+mj-lt"/>
                <a:cs typeface="Arial" panose="020B0604020202020204" pitchFamily="34" charset="0"/>
                <a:hlinkClick r:id="rId3"/>
              </a:rPr>
              <a:t>standards.ieee.org/develop/policies/antitrust.pdf</a:t>
            </a:r>
            <a:r>
              <a:rPr lang="en-US" altLang="en-US" sz="1600" b="1" smtClean="0">
                <a:solidFill>
                  <a:schemeClr val="tx1"/>
                </a:solidFill>
                <a:latin typeface="+mj-lt"/>
                <a:cs typeface="Arial" panose="020B0604020202020204" pitchFamily="34" charset="0"/>
              </a:rPr>
              <a:t> </a:t>
            </a: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If you have questions, contact the IEEE SA Standards Board Patent Committee Administrator </a:t>
            </a:r>
          </a:p>
          <a:p>
            <a:pPr algn="ctr">
              <a:lnSpc>
                <a:spcPct val="80000"/>
              </a:lnSpc>
              <a:spcAft>
                <a:spcPts val="0"/>
              </a:spcAft>
              <a:buFont typeface="Monotype Sorts"/>
              <a:buNone/>
              <a:defRPr/>
            </a:pPr>
            <a:r>
              <a:rPr lang="en-US" altLang="en-US" sz="1600" b="1" dirty="0">
                <a:solidFill>
                  <a:schemeClr val="tx1"/>
                </a:solidFill>
                <a:latin typeface="+mj-lt"/>
                <a:cs typeface="Arial" panose="020B0604020202020204" pitchFamily="34" charset="0"/>
              </a:rPr>
              <a:t>at </a:t>
            </a:r>
            <a:r>
              <a:rPr lang="en-US" altLang="en-US" sz="1600" b="1" dirty="0">
                <a:solidFill>
                  <a:schemeClr val="tx1"/>
                </a:solidFill>
                <a:latin typeface="+mj-lt"/>
                <a:cs typeface="Arial" panose="020B0604020202020204" pitchFamily="34" charset="0"/>
                <a:hlinkClick r:id="rId4"/>
              </a:rPr>
              <a:t>patcom@ieee.org</a:t>
            </a:r>
            <a:r>
              <a:rPr lang="en-US" altLang="en-US" sz="1600" b="1" dirty="0">
                <a:solidFill>
                  <a:schemeClr val="tx1"/>
                </a:solidFill>
                <a:latin typeface="+mj-lt"/>
                <a:cs typeface="Arial" panose="020B0604020202020204" pitchFamily="34" charset="0"/>
              </a:rPr>
              <a:t> </a:t>
            </a:r>
            <a:br>
              <a:rPr lang="en-US" altLang="en-US" sz="1600" b="1" dirty="0">
                <a:solidFill>
                  <a:schemeClr val="tx1"/>
                </a:solidFill>
                <a:latin typeface="+mj-lt"/>
                <a:cs typeface="Arial" panose="020B0604020202020204" pitchFamily="34" charset="0"/>
              </a:rPr>
            </a:br>
            <a:endParaRPr lang="en-US" altLang="en-US" sz="1600" b="1" dirty="0">
              <a:solidFill>
                <a:schemeClr val="tx1"/>
              </a:solidFill>
              <a:latin typeface="+mj-lt"/>
              <a:cs typeface="Arial" panose="020B0604020202020204" pitchFamily="34" charset="0"/>
            </a:endParaRPr>
          </a:p>
          <a:p>
            <a:pPr algn="ctr">
              <a:lnSpc>
                <a:spcPct val="80000"/>
              </a:lnSpc>
              <a:spcAft>
                <a:spcPts val="0"/>
              </a:spcAft>
              <a:buFont typeface="Monotype Sorts"/>
              <a:buNone/>
              <a:defRPr/>
            </a:pPr>
            <a:endParaRPr lang="en-US" altLang="en-US" sz="1600" b="1" dirty="0">
              <a:solidFill>
                <a:schemeClr val="tx1"/>
              </a:solidFill>
              <a:latin typeface="+mj-lt"/>
              <a:cs typeface="Arial" panose="020B0604020202020204" pitchFamily="34" charset="0"/>
            </a:endParaRP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pic>
        <p:nvPicPr>
          <p:cNvPr id="10" name="Picture 9"/>
          <p:cNvPicPr>
            <a:picLocks noChangeAspect="1"/>
          </p:cNvPicPr>
          <p:nvPr/>
        </p:nvPicPr>
        <p:blipFill>
          <a:blip r:embed="rId5"/>
          <a:stretch>
            <a:fillRect/>
          </a:stretch>
        </p:blipFill>
        <p:spPr>
          <a:xfrm>
            <a:off x="7162800" y="6452587"/>
            <a:ext cx="4334632" cy="329213"/>
          </a:xfrm>
          <a:prstGeom prst="rect">
            <a:avLst/>
          </a:prstGeom>
        </p:spPr>
      </p:pic>
    </p:spTree>
    <p:extLst>
      <p:ext uri="{BB962C8B-B14F-4D97-AF65-F5344CB8AC3E}">
        <p14:creationId xmlns:p14="http://schemas.microsoft.com/office/powerpoint/2010/main" val="1395887919"/>
      </p:ext>
    </p:extLst>
  </p:cSld>
  <p:clrMapOvr>
    <a:masterClrMapping/>
  </p:clrMapOvr>
  <p:transition/>
  <p:timing>
    <p:tnLst>
      <p:par>
        <p:cTn id="1" dur="indefinite" restart="never" nodeType="tmRoot"/>
      </p:par>
    </p:tnLst>
  </p:timing>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71368</TotalTime>
  <Words>4016</Words>
  <Application>Microsoft Office PowerPoint</Application>
  <PresentationFormat>Widescreen</PresentationFormat>
  <Paragraphs>705</Paragraphs>
  <Slides>54</Slides>
  <Notes>34</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54</vt:i4>
      </vt:variant>
    </vt:vector>
  </HeadingPairs>
  <TitlesOfParts>
    <vt:vector size="63" baseType="lpstr">
      <vt:lpstr>Arial Unicode MS</vt:lpstr>
      <vt:lpstr>Monotype Sorts</vt:lpstr>
      <vt:lpstr>MS Gothic</vt:lpstr>
      <vt:lpstr>MS PGothic</vt:lpstr>
      <vt:lpstr>Arial</vt:lpstr>
      <vt:lpstr>Calibri</vt:lpstr>
      <vt:lpstr>Times New Roman</vt:lpstr>
      <vt:lpstr>Office Theme</vt:lpstr>
      <vt:lpstr>Document</vt:lpstr>
      <vt:lpstr>2024 November RR-TAG  Supplementary Materials</vt:lpstr>
      <vt:lpstr>PowerPoint Presentation</vt:lpstr>
      <vt:lpstr>PowerPoint Presentation</vt:lpstr>
      <vt:lpstr>Registration is required to attend this meeting </vt:lpstr>
      <vt:lpstr>PowerPoint Presentation</vt:lpstr>
      <vt:lpstr>Review and approve the 802.18 opening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Meeting at a glance</vt:lpstr>
      <vt:lpstr>PowerPoint Presentation</vt:lpstr>
      <vt:lpstr>Review and approve the 2024 September interim minutes</vt:lpstr>
      <vt:lpstr>PowerPoint Presentation</vt:lpstr>
      <vt:lpstr>Status of ongoing consultations</vt:lpstr>
      <vt:lpstr>Saudi Arabia CST’s consultation re 6 GHz AFC</vt:lpstr>
      <vt:lpstr>Japan MIC’s consultation re special exemption system</vt:lpstr>
      <vt:lpstr>PowerPoint Presentation</vt:lpstr>
      <vt:lpstr>PowerPoint Presentation</vt:lpstr>
      <vt:lpstr>Registration is required to attend this meeting </vt:lpstr>
      <vt:lpstr>PowerPoint Presentation</vt:lpstr>
      <vt:lpstr>Review and approve the 802.18 closing agenda</vt:lpstr>
      <vt:lpstr>PowerPoint Presentation</vt:lpstr>
      <vt:lpstr>IEEE 802 required notices</vt:lpstr>
      <vt:lpstr>Guidelines for IEEE SA Meetings</vt:lpstr>
      <vt:lpstr>Participant behavior in IEEE SA activities is guided by  the IEEE Codes of Ethics &amp; Conduct</vt:lpstr>
      <vt:lpstr>Participants in the IEEE SA “individual process”  shall act independently of others, including employers</vt:lpstr>
      <vt:lpstr>IEEE-SA standards activities shall allow  the fair &amp; equitable consideration of all viewpoints</vt:lpstr>
      <vt:lpstr>PowerPoint Presentation</vt:lpstr>
      <vt:lpstr>Recording attendance and meeting reminders</vt:lpstr>
      <vt:lpstr>Meeting logistics</vt:lpstr>
      <vt:lpstr>Reciprocal credit</vt:lpstr>
      <vt:lpstr>PowerPoint Presentation</vt:lpstr>
      <vt:lpstr>Status of ongoing consultations</vt:lpstr>
      <vt:lpstr>Saudi Arabia CST’s consultation re 6 GHz AFC (1)</vt:lpstr>
      <vt:lpstr>Saudi Arabia CST’s consultation re 6 GHz AFC (2)</vt:lpstr>
      <vt:lpstr>Japan MIC’s consultation re special exemption system (1)</vt:lpstr>
      <vt:lpstr>Japan MIC’s consultation re special exemption system (2)</vt:lpstr>
      <vt:lpstr>General discussion items (1)</vt:lpstr>
      <vt:lpstr>General discussion items (2)</vt:lpstr>
      <vt:lpstr>General discussion items (3)</vt:lpstr>
      <vt:lpstr>General discussion items (4)</vt:lpstr>
      <vt:lpstr>PowerPoint Presentation</vt:lpstr>
      <vt:lpstr>Future RR-TAG meetings</vt:lpstr>
      <vt:lpstr>2025 January interim</vt:lpstr>
      <vt:lpstr>Administrative motion on the weekly teleconference calls</vt:lpstr>
      <vt:lpstr>Any other business</vt:lpstr>
      <vt:lpstr>Adjourn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18-24/0097r2</dc:title>
  <dc:creator>Edward Au</dc:creator>
  <cp:keywords>2024 November supplementary materials</cp:keywords>
  <cp:lastModifiedBy>Edward Au</cp:lastModifiedBy>
  <cp:revision>5259</cp:revision>
  <cp:lastPrinted>1601-01-01T00:00:00Z</cp:lastPrinted>
  <dcterms:created xsi:type="dcterms:W3CDTF">2016-03-03T14:54:45Z</dcterms:created>
  <dcterms:modified xsi:type="dcterms:W3CDTF">2024-11-12T20:24:07Z</dcterms:modified>
  <cp:category>IEEE 802.18 RR-TAG </cp:category>
</cp:coreProperties>
</file>