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6"/>
  </p:notesMasterIdLst>
  <p:handoutMasterIdLst>
    <p:handoutMasterId r:id="rId57"/>
  </p:handoutMasterIdLst>
  <p:sldIdLst>
    <p:sldId id="256" r:id="rId2"/>
    <p:sldId id="1055" r:id="rId3"/>
    <p:sldId id="962" r:id="rId4"/>
    <p:sldId id="892" r:id="rId5"/>
    <p:sldId id="1051" r:id="rId6"/>
    <p:sldId id="1052" r:id="rId7"/>
    <p:sldId id="961" r:id="rId8"/>
    <p:sldId id="857" r:id="rId9"/>
    <p:sldId id="329" r:id="rId10"/>
    <p:sldId id="604" r:id="rId11"/>
    <p:sldId id="624" r:id="rId12"/>
    <p:sldId id="605" r:id="rId13"/>
    <p:sldId id="963" r:id="rId14"/>
    <p:sldId id="843" r:id="rId15"/>
    <p:sldId id="923" r:id="rId16"/>
    <p:sldId id="947" r:id="rId17"/>
    <p:sldId id="914" r:id="rId18"/>
    <p:sldId id="966" r:id="rId19"/>
    <p:sldId id="845" r:id="rId20"/>
    <p:sldId id="970" r:id="rId21"/>
    <p:sldId id="933" r:id="rId22"/>
    <p:sldId id="1130" r:id="rId23"/>
    <p:sldId id="1131" r:id="rId24"/>
    <p:sldId id="1056" r:id="rId25"/>
    <p:sldId id="1057" r:id="rId26"/>
    <p:sldId id="1121" r:id="rId27"/>
    <p:sldId id="1059" r:id="rId28"/>
    <p:sldId id="1060" r:id="rId29"/>
    <p:sldId id="1061" r:id="rId30"/>
    <p:sldId id="1062" r:id="rId31"/>
    <p:sldId id="1063" r:id="rId32"/>
    <p:sldId id="1064" r:id="rId33"/>
    <p:sldId id="1065" r:id="rId34"/>
    <p:sldId id="1066" r:id="rId35"/>
    <p:sldId id="1067" r:id="rId36"/>
    <p:sldId id="1068" r:id="rId37"/>
    <p:sldId id="1069" r:id="rId38"/>
    <p:sldId id="1070" r:id="rId39"/>
    <p:sldId id="1136" r:id="rId40"/>
    <p:sldId id="1137" r:id="rId41"/>
    <p:sldId id="1140" r:id="rId42"/>
    <p:sldId id="1138" r:id="rId43"/>
    <p:sldId id="1139" r:id="rId44"/>
    <p:sldId id="1141" r:id="rId45"/>
    <p:sldId id="1132" r:id="rId46"/>
    <p:sldId id="1133" r:id="rId47"/>
    <p:sldId id="1134" r:id="rId48"/>
    <p:sldId id="1135" r:id="rId49"/>
    <p:sldId id="978" r:id="rId50"/>
    <p:sldId id="900" r:id="rId51"/>
    <p:sldId id="1128" r:id="rId52"/>
    <p:sldId id="1125" r:id="rId53"/>
    <p:sldId id="887" r:id="rId54"/>
    <p:sldId id="888" r:id="rId5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785" autoAdjust="0"/>
    <p:restoredTop sz="89601" autoAdjust="0"/>
  </p:normalViewPr>
  <p:slideViewPr>
    <p:cSldViewPr>
      <p:cViewPr varScale="1">
        <p:scale>
          <a:sx n="49" d="100"/>
          <a:sy n="49" d="100"/>
        </p:scale>
        <p:origin x="826" y="34"/>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3168"/>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3402492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999940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26</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26</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449691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26752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30</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30</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020709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31</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31</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3407218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23684555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22896064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35090024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25912627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36501236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426011761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15666111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340154977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329388696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278350603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93059892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15574457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8040254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51</a:t>
            </a:fld>
            <a:endParaRPr lang="en-US" dirty="0"/>
          </a:p>
        </p:txBody>
      </p:sp>
    </p:spTree>
    <p:extLst>
      <p:ext uri="{BB962C8B-B14F-4D97-AF65-F5344CB8AC3E}">
        <p14:creationId xmlns:p14="http://schemas.microsoft.com/office/powerpoint/2010/main" val="245732866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52</a:t>
            </a:fld>
            <a:endParaRPr lang="en-US" dirty="0"/>
          </a:p>
        </p:txBody>
      </p:sp>
    </p:spTree>
    <p:extLst>
      <p:ext uri="{BB962C8B-B14F-4D97-AF65-F5344CB8AC3E}">
        <p14:creationId xmlns:p14="http://schemas.microsoft.com/office/powerpoint/2010/main" val="38318072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53</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54</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8</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8</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687612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2024</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November 2024</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802.18-24/0097r1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Microsoft_Word_97_-_2003_Document1.doc"/><Relationship Id="rId5" Type="http://schemas.openxmlformats.org/officeDocument/2006/relationships/oleObject" Target="../embeddings/oleObject1.bin"/><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ocuments?is_dcn=93&amp;is_group=0000&amp;is_year=2024"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www.acma.gov.au/consultations/2024-11/updating-spectrum-plan" TargetMode="External"/><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cept.org/files/9522/Draft%20ECC%20Report%20364.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regulations.citc.gov.sa/en/Pages/PublishedPublicConsultations.aspx#/PublishedPublicConsulationDetails/62" TargetMode="External"/><Relationship Id="rId11" Type="http://schemas.openxmlformats.org/officeDocument/2006/relationships/image" Target="../media/image2.png"/><Relationship Id="rId5" Type="http://schemas.openxmlformats.org/officeDocument/2006/relationships/hyperlink" Target="https://mentor.ieee.org/802.18/documents?is_dcn=105&amp;is_group=0000&amp;is_year=2024" TargetMode="External"/><Relationship Id="rId10" Type="http://schemas.openxmlformats.org/officeDocument/2006/relationships/hyperlink" Target="https://mentor.ieee.org/802.18/documents?is_dcn=106&amp;is_group=0000&amp;is_year=2024" TargetMode="External"/><Relationship Id="rId4" Type="http://schemas.openxmlformats.org/officeDocument/2006/relationships/hyperlink" Target="https://www.soumu.go.jp/menu_news/s-news/01kiban12_02000163.html" TargetMode="External"/><Relationship Id="rId9" Type="http://schemas.openxmlformats.org/officeDocument/2006/relationships/hyperlink" Target="https://mic.gov.vn/van-ban-phap-luat/du-thao/2210.htm"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regulations.citc.gov.sa/en/Pages/PublishedPublicConsultations.aspx#/PublishedPublicConsulationDetails/62"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112&amp;is_group=0000&amp;is_year=2024"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soumu.go.jp/menu_news/s-news/01kiban12_02000163.html"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mentor.ieee.org/802.18/documents?is_dcn=118&amp;is_group=0000&amp;is_year=2024" TargetMode="External"/><Relationship Id="rId4" Type="http://schemas.openxmlformats.org/officeDocument/2006/relationships/hyperlink" Target="https://mentor.ieee.org/802.18/documents?is_dcn=105&amp;is_group=0000&amp;is_year=2024" TargetMode="Externa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eb.cvent.com/event/cfbda833-a1ae-4e62-b6c3-fa156738a349/summary"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8/documents?is_dcn=96&amp;is_group=0000&amp;is_year=2024"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eb.cvent.com/event/cfbda833-a1ae-4e62-b6c3-fa156738a349/summar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40.xml.rels><?xml version="1.0" encoding="UTF-8" standalone="yes"?>
<Relationships xmlns="http://schemas.openxmlformats.org/package/2006/relationships"><Relationship Id="rId8" Type="http://schemas.openxmlformats.org/officeDocument/2006/relationships/hyperlink" Target="https://www.acma.gov.au/consultations/2024-11/updating-spectrum-plan" TargetMode="External"/><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cept.org/files/9522/Draft%20ECC%20Report%20364.doc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hyperlink" Target="https://regulations.citc.gov.sa/en/Pages/PublishedPublicConsultations.aspx#/PublishedPublicConsulationDetails/62" TargetMode="External"/><Relationship Id="rId11" Type="http://schemas.openxmlformats.org/officeDocument/2006/relationships/image" Target="../media/image2.png"/><Relationship Id="rId5" Type="http://schemas.openxmlformats.org/officeDocument/2006/relationships/hyperlink" Target="https://mentor.ieee.org/802.18/documents?is_dcn=105&amp;is_group=0000&amp;is_year=2024" TargetMode="External"/><Relationship Id="rId10" Type="http://schemas.openxmlformats.org/officeDocument/2006/relationships/hyperlink" Target="https://mentor.ieee.org/802.18/documents?is_dcn=106&amp;is_group=0000&amp;is_year=2024" TargetMode="External"/><Relationship Id="rId4" Type="http://schemas.openxmlformats.org/officeDocument/2006/relationships/hyperlink" Target="https://www.soumu.go.jp/menu_news/s-news/01kiban12_02000163.html" TargetMode="External"/><Relationship Id="rId9" Type="http://schemas.openxmlformats.org/officeDocument/2006/relationships/hyperlink" Target="https://mic.gov.vn/van-ban-phap-luat/du-thao/2210.htm"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regulations.citc.gov.sa/en/Pages/PublishedPublicConsultations.aspx#/PublishedPublicConsulationDetails/62"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112&amp;is_group=0000&amp;is_year=2024" TargetMode="Externa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hyperlink" Target="https://www.soumu.go.jp/menu_news/s-news/01kiban12_02000163.html"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mentor.ieee.org/802.18/documents?is_dcn=118&amp;is_group=0000&amp;is_year=2024" TargetMode="External"/><Relationship Id="rId4" Type="http://schemas.openxmlformats.org/officeDocument/2006/relationships/hyperlink" Target="https://mentor.ieee.org/802.18/documents?is_dcn=105&amp;is_group=0000&amp;is_year=2024" TargetMode="Externa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8/documents?is_dcn=116&amp;is_year=2024" TargetMode="External"/><Relationship Id="rId7"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xml"/><Relationship Id="rId6" Type="http://schemas.openxmlformats.org/officeDocument/2006/relationships/hyperlink" Target="https://www.cra.gov.qa/en/document/class-license-for-short-range-devices--version-no-5" TargetMode="External"/><Relationship Id="rId5" Type="http://schemas.openxmlformats.org/officeDocument/2006/relationships/hyperlink" Target="https://ctu.gov.cz/en/press-release:-internet-still-mainly-wi-fi-almost-half-accesses-already-have-speeds-over-100-mbits" TargetMode="External"/><Relationship Id="rId4" Type="http://schemas.openxmlformats.org/officeDocument/2006/relationships/hyperlink" Target="https://icta.az/show-media-news/iyun-sentyabr-aylarinda-radiotezlikler-uzre-dovlet-komissiyasi-17-muracieti-musbet-cavablandirib"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www.fcc.gov/november-2024-open-commission-meeting"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ised-isde.canada.ca/site/spectrum-management-telecommunications/en/devices-and-equipment/radio-equipment-standards/radio-standards-specifications-rss/rss-248-radio-local-area-network-rlan-devices-operating-5925-7125-mhz-band" TargetMode="External"/><Relationship Id="rId4" Type="http://schemas.openxmlformats.org/officeDocument/2006/relationships/hyperlink" Target="https://www.fcc.gov/document/chairwoman-proposes-expanding-6-ghz-band-operations-vlp-devices"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www.acma.gov.au/sites/default/files/2024-10/FYSO%202024-29.pdf"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btrc.gov.bd/site/notices/939916e8-a89a-4e3b-aa75-35a0a2172f59/%E0%A7%AB%E0%A7%AF%E0%A7%A8%E0%A7%AB-%E0%A7%AC%E0%A7%AA%E0%A7%A8%E0%A7%AB-%E0%A6%AE%E0%A7%87%E0%A6%97%E0%A6%BE%E0%A6%B9%E0%A6%BE%E0%A6%B0%E0%A7%8D%E0%A6%9C-%E0%A6%A4%E0%A6%B0%E0%A6%99%E0%A7%8D%E0%A6%97-%E0%A6%AC%E0%A7%8D%E0%A6%AF%E0%A6%BE%E0%A6%A8%E0%A7%8D%E0%A6%A1-Shared-%E0%A6%AD%E0%A6%BF%E0%A6%A4%E0%A7%8D%E0%A6%A4%E0%A6%BF%E0%A6%A4%E0%A7%87-%E0%A6%AC%E0%A7%8D%E0%A6%AF%E0%A6%AC%E0%A6%B9%E0%A6%BE%E0%A6%B0-%E0%A6%B8%E0%A6%82%E0%A6%95%E0%A7%8D%E0%A6%B0%E0%A6%BE%E0%A6%A8%E0%A7%8D%E0%A6%A4-%E0%A6%B8%E0%A6%BE%E0%A6%B0%E0%A7%8D%E0%A6%95%E0%A7%81%E0%A6%B2%E0%A6%BE%E0%A6%B0-%E0%A6%AA%E0%A7%8D%E0%A6%B0%E0%A6%9A%E0%A6%BE%E0%A6%B0-" TargetMode="External"/><Relationship Id="rId4" Type="http://schemas.openxmlformats.org/officeDocument/2006/relationships/hyperlink" Target="https://www.acma.gov.au/sites/default/files/2024-10/Response%20to%20submissions_draft%20FYSO%2024-29.pdf"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8/documents?is_dcn=113&amp;is_group=0000&amp;is_year=2024"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mentor.ieee.org/802.18/documents?is_dcn=115&amp;is_group=0000&amp;is_year=2024" TargetMode="External"/><Relationship Id="rId4" Type="http://schemas.openxmlformats.org/officeDocument/2006/relationships/hyperlink" Target="https://mentor.ieee.org/802.18/documents?is_dcn=114&amp;is_group=0000&amp;is_year=2024" TargetMode="External"/></Relationships>
</file>

<file path=ppt/slides/_rels/slide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xml"/><Relationship Id="rId5" Type="http://schemas.openxmlformats.org/officeDocument/2006/relationships/hyperlink" Target="https://touchpoint.eventsair.com/2025-jan-ieee-802-wireless-interim-session/accommodation" TargetMode="External"/><Relationship Id="rId4" Type="http://schemas.openxmlformats.org/officeDocument/2006/relationships/hyperlink" Target="https://touchpoint.eventsair.com/2025-jan-ieee-802-wireless-interim-session/registration" TargetMode="External"/></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ocuments?is_dcn=96&amp;is_group=0000&amp;is_year=2024"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a:t>November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2024 November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12 </a:t>
            </a:r>
            <a:r>
              <a:rPr lang="en-GB" sz="2000" b="0" dirty="0" smtClean="0"/>
              <a:t>November 2024</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3401" name="Document" r:id="rId6" imgW="8284803" imgH="4499241" progId="Word.Document.8">
                  <p:embed/>
                </p:oleObj>
              </mc:Choice>
              <mc:Fallback>
                <p:oleObj name="Document" r:id="rId6" imgW="8284803" imgH="4499241" progId="Word.Document.8">
                  <p:embed/>
                  <p:pic>
                    <p:nvPicPr>
                      <p:cNvPr id="0" name=""/>
                      <p:cNvPicPr>
                        <a:picLocks noChangeAspect="1" noChangeArrowheads="1"/>
                      </p:cNvPicPr>
                      <p:nvPr/>
                    </p:nvPicPr>
                    <p:blipFill>
                      <a:blip r:embed="rId7"/>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November 2024</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November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November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November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 </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13</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chemeClr val="tx1"/>
                </a:solidFill>
                <a:latin typeface="+mj-lt"/>
                <a:cs typeface="Arial"/>
              </a:rPr>
              <a:t>IMAT is used </a:t>
            </a:r>
            <a:r>
              <a:rPr lang="en-US" sz="1600" spc="-5" dirty="0">
                <a:solidFill>
                  <a:schemeClr val="tx1"/>
                </a:solidFill>
                <a:latin typeface="+mj-lt"/>
                <a:cs typeface="Arial"/>
              </a:rPr>
              <a:t>for this </a:t>
            </a:r>
            <a:r>
              <a:rPr lang="en-US" sz="1600" spc="-5" dirty="0" smtClean="0">
                <a:solidFill>
                  <a:schemeClr val="tx1"/>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a:t>
            </a:r>
            <a:r>
              <a:rPr lang="en-US" sz="1600" spc="-5" dirty="0" err="1" smtClean="0">
                <a:latin typeface="+mj-lt"/>
                <a:cs typeface="Arial"/>
              </a:rPr>
              <a:t>Webex</a:t>
            </a:r>
            <a:r>
              <a:rPr lang="en-US" sz="1600" spc="-5" dirty="0" smtClean="0">
                <a:latin typeface="+mj-lt"/>
                <a:cs typeface="Arial"/>
              </a:rPr>
              <a:t> call</a:t>
            </a:r>
            <a:r>
              <a:rPr lang="en-US" sz="1600" spc="-5" dirty="0">
                <a:latin typeface="+mj-lt"/>
                <a:cs typeface="Arial"/>
              </a:rPr>
              <a:t>: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a:t>
            </a: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November 2024</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a:t>
            </a:r>
            <a:r>
              <a:rPr lang="en-US" sz="1400" dirty="0" smtClean="0"/>
              <a:t>Hyatt Regency Vancouver, Vancouver, British Columbia, Canada.</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spc="-5" dirty="0" smtClean="0">
                <a:solidFill>
                  <a:schemeClr val="tx1"/>
                </a:solidFill>
                <a:latin typeface="+mj-lt"/>
                <a:cs typeface="Arial"/>
              </a:rPr>
              <a:t>Must</a:t>
            </a:r>
            <a:r>
              <a:rPr lang="en-US" sz="1400" spc="-5" dirty="0" smtClean="0">
                <a:solidFill>
                  <a:srgbClr val="FF0000"/>
                </a:solidFill>
                <a:latin typeface="+mj-lt"/>
                <a:cs typeface="Arial"/>
              </a:rPr>
              <a: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19</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t>
            </a:r>
            <a:r>
              <a:rPr lang="en-US" sz="1400" dirty="0" smtClean="0">
                <a:solidFill>
                  <a:schemeClr val="tx1"/>
                </a:solidFill>
                <a:cs typeface="Arial" panose="020B0604020202020204" pitchFamily="34" charset="0"/>
                <a:hlinkClick r:id="rId4"/>
              </a:rPr>
              <a:t>Google </a:t>
            </a:r>
            <a:r>
              <a:rPr lang="en-US" sz="1400" dirty="0">
                <a:solidFill>
                  <a:schemeClr val="tx1"/>
                </a:solidFill>
                <a:cs typeface="Arial" panose="020B0604020202020204" pitchFamily="34" charset="0"/>
                <a:hlinkClick r:id="rId4"/>
              </a:rPr>
              <a:t>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solidFill>
                  <a:schemeClr val="tx1"/>
                </a:solidFill>
                <a:cs typeface="Arial"/>
              </a:rPr>
              <a:t>When you want to be on the queue for comment, </a:t>
            </a:r>
            <a:r>
              <a:rPr lang="en-US" sz="1400" spc="-5" dirty="0">
                <a:solidFill>
                  <a:schemeClr val="tx1"/>
                </a:solidFill>
                <a:cs typeface="Arial"/>
              </a:rPr>
              <a:t>please type “Q” or “q” in the </a:t>
            </a:r>
            <a:r>
              <a:rPr lang="en-US" sz="1400" spc="-5" dirty="0" err="1" smtClean="0">
                <a:solidFill>
                  <a:schemeClr val="tx1"/>
                </a:solidFill>
                <a:cs typeface="Arial"/>
              </a:rPr>
              <a:t>Webex</a:t>
            </a:r>
            <a:r>
              <a:rPr lang="en-US" sz="1400" spc="-5" dirty="0" smtClean="0">
                <a:solidFill>
                  <a:schemeClr val="tx1"/>
                </a:solidFill>
                <a:cs typeface="Arial"/>
              </a:rPr>
              <a:t> chat window </a:t>
            </a:r>
          </a:p>
          <a:p>
            <a:pPr marL="1030288" marR="117475" lvl="2" indent="-230188" algn="just">
              <a:buFont typeface="Times New Roman" pitchFamily="16" charset="0"/>
              <a:buChar char="•"/>
              <a:tabLst>
                <a:tab pos="230188" algn="l"/>
              </a:tabLst>
            </a:pP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November 2024</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on Monday PM2 and </a:t>
            </a:r>
            <a:r>
              <a:rPr lang="en-US" sz="1800" dirty="0">
                <a:solidFill>
                  <a:schemeClr val="tx1"/>
                </a:solidFill>
                <a:latin typeface="+mj-lt"/>
              </a:rPr>
              <a:t>Tuesday </a:t>
            </a:r>
            <a:r>
              <a:rPr lang="en-US" sz="1800" dirty="0" smtClean="0">
                <a:solidFill>
                  <a:schemeClr val="tx1"/>
                </a:solidFill>
                <a:latin typeface="+mj-lt"/>
              </a:rPr>
              <a:t>AM2</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November 2024</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3903703281"/>
              </p:ext>
            </p:extLst>
          </p:nvPr>
        </p:nvGraphicFramePr>
        <p:xfrm>
          <a:off x="914400" y="1752600"/>
          <a:ext cx="10443625" cy="4158988"/>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11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12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13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14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15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(Oxford – Convention Level, 3rd Floor)</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(Oxford – Convention Level, 3rd Floor)</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November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2024 September interim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(Procedural):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2024 September interim session as </a:t>
            </a:r>
            <a:r>
              <a:rPr lang="en-US" sz="1800" spc="-5" dirty="0">
                <a:latin typeface="+mj-lt"/>
                <a:cs typeface="Arial"/>
              </a:rPr>
              <a:t>shown in the document </a:t>
            </a:r>
            <a:r>
              <a:rPr lang="en-US" sz="1800" spc="-5" dirty="0" smtClean="0">
                <a:solidFill>
                  <a:srgbClr val="FF0000"/>
                </a:solidFill>
                <a:latin typeface="+mj-lt"/>
                <a:cs typeface="Arial"/>
                <a:hlinkClick r:id="rId3"/>
              </a:rPr>
              <a:t>18-24/0093r1</a:t>
            </a:r>
            <a:r>
              <a:rPr lang="en-US" sz="1800" spc="-5" dirty="0" smtClean="0">
                <a:latin typeface="+mj-lt"/>
                <a:cs typeface="Arial"/>
              </a:rPr>
              <a:t>, </a:t>
            </a:r>
            <a:r>
              <a:rPr lang="en-US" sz="1800" spc="-5" dirty="0">
                <a:latin typeface="+mj-lt"/>
                <a:cs typeface="Arial"/>
              </a:rPr>
              <a:t>with editorial privilege for the </a:t>
            </a:r>
            <a:r>
              <a:rPr lang="en-US" sz="1800" spc="-5" dirty="0" smtClean="0">
                <a:latin typeface="+mj-lt"/>
                <a:cs typeface="Arial"/>
              </a:rPr>
              <a:t>IEEE 802.18 </a:t>
            </a:r>
            <a:r>
              <a:rPr lang="en-US" sz="1800" spc="-5" dirty="0">
                <a:latin typeface="+mj-lt"/>
                <a:cs typeface="Arial"/>
              </a:rPr>
              <a:t>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Gaurav </a:t>
            </a:r>
            <a:r>
              <a:rPr lang="en-US" sz="1600" spc="-5" dirty="0" err="1" smtClean="0">
                <a:latin typeface="+mj-lt"/>
                <a:cs typeface="Arial"/>
              </a:rPr>
              <a:t>Patwardhan</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a:t>
            </a:r>
            <a:r>
              <a:rPr lang="en-US" sz="1600" spc="-5" smtClean="0">
                <a:latin typeface="+mj-lt"/>
                <a:cs typeface="Arial"/>
              </a:rPr>
              <a:t>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November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Opening meeting (MON PM2, 11 November 2024)</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a:t>
            </a:r>
            <a:endParaRPr lang="en-US" dirty="0"/>
          </a:p>
        </p:txBody>
      </p:sp>
    </p:spTree>
    <p:extLst>
      <p:ext uri="{BB962C8B-B14F-4D97-AF65-F5344CB8AC3E}">
        <p14:creationId xmlns:p14="http://schemas.microsoft.com/office/powerpoint/2010/main" val="30141631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November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4:00pm PT, Monday, 11 November 2024</a:t>
            </a:r>
          </a:p>
          <a:p>
            <a:pPr marL="1030288" marR="117475" lvl="2" indent="-230188" algn="just">
              <a:spcBef>
                <a:spcPts val="600"/>
              </a:spcBef>
              <a:buFont typeface="Times New Roman" pitchFamily="16" charset="0"/>
              <a:buChar char="•"/>
              <a:tabLst>
                <a:tab pos="230188" algn="l"/>
              </a:tabLst>
            </a:pPr>
            <a:r>
              <a:rPr lang="en-US" sz="1400" dirty="0"/>
              <a:t>Japan MIC:  </a:t>
            </a:r>
            <a:r>
              <a:rPr lang="en-US" sz="1400" dirty="0">
                <a:hlinkClick r:id="rId4"/>
              </a:rPr>
              <a:t>Call for opinions on the proposed ministerial ordinance to amend part of the Radio Law Enforcement Regulations: Addition of systems and bands to the special exemption system for non-technical equipment</a:t>
            </a:r>
            <a:endParaRPr lang="en-US" sz="1400" dirty="0"/>
          </a:p>
          <a:p>
            <a:pPr marL="1487488" marR="117475" lvl="3" indent="-230188" algn="just">
              <a:spcBef>
                <a:spcPts val="600"/>
              </a:spcBef>
              <a:buFont typeface="Times New Roman" pitchFamily="16" charset="0"/>
              <a:buChar char="•"/>
              <a:tabLst>
                <a:tab pos="230188" algn="l"/>
              </a:tabLst>
            </a:pPr>
            <a:r>
              <a:rPr lang="en-US" sz="1400" dirty="0"/>
              <a:t>Unofficial translation is </a:t>
            </a:r>
            <a:r>
              <a:rPr lang="en-US" sz="1400" dirty="0">
                <a:hlinkClick r:id="rId5"/>
              </a:rPr>
              <a:t>available</a:t>
            </a:r>
            <a:endParaRPr lang="en-US" sz="1400" dirty="0"/>
          </a:p>
          <a:p>
            <a:pPr marL="1030288" marR="117475" lvl="2" indent="-230188" algn="just">
              <a:spcBef>
                <a:spcPts val="600"/>
              </a:spcBef>
              <a:buFont typeface="Times New Roman" pitchFamily="16" charset="0"/>
              <a:buChar char="•"/>
              <a:tabLst>
                <a:tab pos="230188" algn="l"/>
              </a:tabLst>
            </a:pPr>
            <a:r>
              <a:rPr lang="en-US" sz="1400" dirty="0"/>
              <a:t>Saudi Arabia CST:  </a:t>
            </a:r>
            <a:r>
              <a:rPr lang="en-GB" sz="1400" u="sng" dirty="0">
                <a:hlinkClick r:id="rId6"/>
              </a:rPr>
              <a:t>Light Licensing Regulations Annex for the 6 GHz Frequency Band</a:t>
            </a:r>
            <a:endParaRPr lang="en-US" sz="1400" dirty="0"/>
          </a:p>
          <a:p>
            <a:pPr marL="1030288" marR="117475" lvl="2" indent="-230188" algn="just">
              <a:spcBef>
                <a:spcPts val="600"/>
              </a:spcBef>
              <a:buFont typeface="Times New Roman" pitchFamily="16" charset="0"/>
              <a:buChar char="•"/>
              <a:tabLst>
                <a:tab pos="230188" algn="l"/>
              </a:tabLst>
            </a:pPr>
            <a:r>
              <a:rPr lang="en-US" sz="1400" dirty="0"/>
              <a:t>EU CEPT ECC:  </a:t>
            </a:r>
            <a:r>
              <a:rPr lang="en-GB" sz="1400" u="sng" dirty="0">
                <a:hlinkClick r:id="rId7"/>
              </a:rPr>
              <a:t>Draft ECC Report 364</a:t>
            </a:r>
            <a:r>
              <a:rPr lang="en-GB" sz="1400" u="sng" dirty="0"/>
              <a:t> </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5 December 2024</a:t>
            </a:r>
          </a:p>
          <a:p>
            <a:pPr marL="1030288" marR="117475" lvl="2" indent="-230188" algn="just">
              <a:spcBef>
                <a:spcPts val="600"/>
              </a:spcBef>
              <a:buFont typeface="Times New Roman" pitchFamily="16" charset="0"/>
              <a:buChar char="•"/>
              <a:tabLst>
                <a:tab pos="230188" algn="l"/>
              </a:tabLst>
            </a:pPr>
            <a:r>
              <a:rPr lang="en-US" sz="1400" dirty="0" smtClean="0"/>
              <a:t>Australia ACMA:  </a:t>
            </a:r>
            <a:r>
              <a:rPr lang="en-US" sz="1400" dirty="0" smtClean="0">
                <a:hlinkClick r:id="rId8"/>
              </a:rPr>
              <a:t>Proposed update to Australian radiofrequency spectrum plan</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smtClean="0"/>
              <a:t>Vietnam </a:t>
            </a:r>
            <a:r>
              <a:rPr lang="en-US" sz="1400" dirty="0"/>
              <a:t>MIC:  </a:t>
            </a:r>
            <a:r>
              <a:rPr lang="en-US" sz="1400" dirty="0">
                <a:hlinkClick r:id="rId9"/>
              </a:rPr>
              <a:t>Consultation re lower 6 GHz band for Wi-Fi</a:t>
            </a:r>
            <a:endParaRPr lang="en-US" sz="1400" dirty="0"/>
          </a:p>
          <a:p>
            <a:pPr marL="1487488" marR="117475" lvl="3" indent="-230188" algn="just">
              <a:spcBef>
                <a:spcPts val="600"/>
              </a:spcBef>
              <a:buFont typeface="Times New Roman" pitchFamily="16" charset="0"/>
              <a:buChar char="•"/>
              <a:tabLst>
                <a:tab pos="230188" algn="l"/>
              </a:tabLst>
            </a:pPr>
            <a:r>
              <a:rPr lang="en-US" sz="1400" dirty="0"/>
              <a:t>Unofficial translation is </a:t>
            </a:r>
            <a:r>
              <a:rPr lang="en-US" sz="1400" dirty="0">
                <a:hlinkClick r:id="rId10"/>
              </a:rPr>
              <a:t>available</a:t>
            </a: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11"/>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November 2024</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Saudi Arabia CST’s consultation re 6 GHz AFC</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US" sz="1800" dirty="0" smtClean="0"/>
              <a:t>Light </a:t>
            </a:r>
            <a:r>
              <a:rPr lang="en-US" sz="1800" kern="1200" dirty="0" smtClean="0">
                <a:latin typeface="Times New Roman" pitchFamily="16" charset="0"/>
              </a:rPr>
              <a:t>Licensing </a:t>
            </a:r>
            <a:r>
              <a:rPr lang="en-US" sz="1800" kern="1200" dirty="0">
                <a:latin typeface="Times New Roman" pitchFamily="16" charset="0"/>
              </a:rPr>
              <a:t>Regulations Annex for the 6 GHz Frequency </a:t>
            </a:r>
            <a:r>
              <a:rPr lang="en-US" sz="1800" kern="1200" dirty="0" smtClean="0">
                <a:latin typeface="Times New Roman" pitchFamily="16" charset="0"/>
              </a:rPr>
              <a:t>Band</a:t>
            </a:r>
            <a:endParaRPr lang="en-US" sz="1800" dirty="0"/>
          </a:p>
          <a:p>
            <a:pPr marL="630238" marR="117475" lvl="1" indent="-230188" algn="just">
              <a:buChar char="•"/>
              <a:tabLst>
                <a:tab pos="230188" algn="l"/>
              </a:tabLst>
            </a:pPr>
            <a:r>
              <a:rPr lang="en-US" sz="1600" spc="-5" dirty="0" smtClean="0">
                <a:cs typeface="Arial"/>
              </a:rPr>
              <a:t>Publication date:  23 October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20 November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kern="1200" dirty="0" smtClean="0">
                <a:latin typeface="Times New Roman" pitchFamily="16" charset="0"/>
                <a:hlinkClick r:id="rId3"/>
              </a:rPr>
              <a:t>https</a:t>
            </a:r>
            <a:r>
              <a:rPr lang="en-US" sz="1600" kern="1200" dirty="0">
                <a:latin typeface="Times New Roman" pitchFamily="16" charset="0"/>
                <a:hlinkClick r:id="rId3"/>
              </a:rPr>
              <a:t>://regulations.citc.gov.sa/en/Pages/PublishedPublicConsultations.aspx#/</a:t>
            </a:r>
            <a:r>
              <a:rPr lang="en-US" sz="1600" kern="1200" dirty="0" smtClean="0">
                <a:latin typeface="Times New Roman" pitchFamily="16" charset="0"/>
                <a:hlinkClick r:id="rId3"/>
              </a:rPr>
              <a:t>PublishedPublicConsulationDetails/62</a:t>
            </a:r>
            <a:endParaRPr lang="en-US" sz="1600" spc="-5" dirty="0" smtClean="0">
              <a:latin typeface="+mj-lt"/>
              <a:cs typeface="Arial"/>
            </a:endParaRP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18-24/0112</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November </a:t>
            </a:r>
            <a:r>
              <a:rPr lang="en-US" dirty="0"/>
              <a:t>2024</a:t>
            </a:r>
            <a:endParaRPr lang="en-GB" dirty="0"/>
          </a:p>
        </p:txBody>
      </p:sp>
    </p:spTree>
    <p:extLst>
      <p:ext uri="{BB962C8B-B14F-4D97-AF65-F5344CB8AC3E}">
        <p14:creationId xmlns:p14="http://schemas.microsoft.com/office/powerpoint/2010/main" val="10206531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Japan MIC’s consultation re special exemption system</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US" sz="1800" dirty="0" smtClean="0"/>
              <a:t>Call for </a:t>
            </a:r>
            <a:r>
              <a:rPr lang="en-US" sz="1800" dirty="0"/>
              <a:t>opinions on the proposed ministerial ordinance to amend part of the Radio Law Enforcement Regulations: Addition of systems and bands to the special exemption system for non-technical </a:t>
            </a:r>
            <a:r>
              <a:rPr lang="en-US" sz="1800" dirty="0" smtClean="0"/>
              <a:t>equipment</a:t>
            </a:r>
            <a:endParaRPr lang="en-US" sz="1800" dirty="0"/>
          </a:p>
          <a:p>
            <a:pPr marL="630238" marR="117475" lvl="1" indent="-230188" algn="just">
              <a:buChar char="•"/>
              <a:tabLst>
                <a:tab pos="230188" algn="l"/>
              </a:tabLst>
            </a:pPr>
            <a:r>
              <a:rPr lang="en-US" sz="1600" spc="-5" dirty="0" smtClean="0">
                <a:cs typeface="Arial"/>
              </a:rPr>
              <a:t>Publication date:  18 October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18 November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cs typeface="Arial"/>
                <a:hlinkClick r:id="rId3"/>
              </a:rPr>
              <a:t>https</a:t>
            </a:r>
            <a:r>
              <a:rPr lang="en-US" sz="1600" spc="-5" dirty="0">
                <a:cs typeface="Arial"/>
                <a:hlinkClick r:id="rId3"/>
              </a:rPr>
              <a:t>://www.soumu.go.jp/menu_news/s-news/01kiban12_02000163.html</a:t>
            </a:r>
            <a:r>
              <a:rPr lang="en-US" sz="1600" spc="-5" dirty="0">
                <a:cs typeface="Arial"/>
              </a:rPr>
              <a:t> </a:t>
            </a: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rPr>
              <a:t>Unofficial translation is </a:t>
            </a:r>
            <a:r>
              <a:rPr lang="en-US" sz="1600" spc="-5" dirty="0" smtClean="0">
                <a:latin typeface="+mj-lt"/>
                <a:cs typeface="Arial"/>
                <a:hlinkClick r:id="rId4"/>
              </a:rPr>
              <a:t>available</a:t>
            </a:r>
            <a:endParaRPr lang="en-US" sz="1600" spc="-5" dirty="0" smtClean="0">
              <a:latin typeface="+mj-lt"/>
              <a:cs typeface="Arial"/>
            </a:endParaRP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5"/>
              </a:rPr>
              <a:t>18-24/0118</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November </a:t>
            </a:r>
            <a:r>
              <a:rPr lang="en-US" dirty="0"/>
              <a:t>2024</a:t>
            </a:r>
            <a:endParaRPr lang="en-GB" dirty="0"/>
          </a:p>
        </p:txBody>
      </p:sp>
    </p:spTree>
    <p:extLst>
      <p:ext uri="{BB962C8B-B14F-4D97-AF65-F5344CB8AC3E}">
        <p14:creationId xmlns:p14="http://schemas.microsoft.com/office/powerpoint/2010/main" val="13234906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a:t>
            </a:r>
            <a:r>
              <a:rPr lang="en-US" dirty="0"/>
              <a:t>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Closing meeting (TUE AM2, 12 November 2024)</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24</a:t>
            </a:r>
            <a:endParaRPr lang="en-US" dirty="0"/>
          </a:p>
        </p:txBody>
      </p:sp>
    </p:spTree>
    <p:extLst>
      <p:ext uri="{BB962C8B-B14F-4D97-AF65-F5344CB8AC3E}">
        <p14:creationId xmlns:p14="http://schemas.microsoft.com/office/powerpoint/2010/main" val="2273713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November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25</a:t>
            </a:r>
            <a:endParaRPr lang="en-US" dirty="0"/>
          </a:p>
        </p:txBody>
      </p:sp>
    </p:spTree>
    <p:extLst>
      <p:ext uri="{BB962C8B-B14F-4D97-AF65-F5344CB8AC3E}">
        <p14:creationId xmlns:p14="http://schemas.microsoft.com/office/powerpoint/2010/main" val="208878101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November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26</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The 2024 November IEEE 802 plenary session is held mixed mode via a paid registration fee, from 10 November 2024 to 15 November 2024.		</a:t>
            </a:r>
          </a:p>
          <a:p>
            <a:pPr marL="285750" indent="-285750" algn="just">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This meeting is part of the 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You must pay the registration fee whether attending in-person or remotely.  If you have not already done so, register at: </a:t>
            </a:r>
          </a:p>
          <a:p>
            <a:pPr marL="1028700" lvl="1" algn="just">
              <a:spcAft>
                <a:spcPts val="0"/>
              </a:spcAft>
              <a:buFont typeface="Arial" panose="020B0604020202020204" pitchFamily="34" charset="0"/>
              <a:buChar char="•"/>
              <a:defRPr/>
            </a:pPr>
            <a:r>
              <a:rPr lang="en-US" altLang="en-US" sz="1800" b="1" dirty="0">
                <a:solidFill>
                  <a:srgbClr val="FF0000"/>
                </a:solidFill>
                <a:cs typeface="Arial" panose="020B0604020202020204" pitchFamily="34" charset="0"/>
                <a:hlinkClick r:id="rId3"/>
              </a:rPr>
              <a:t>https://</a:t>
            </a:r>
            <a:r>
              <a:rPr lang="en-US" altLang="en-US" sz="1800" b="1" dirty="0" smtClean="0">
                <a:solidFill>
                  <a:srgbClr val="FF0000"/>
                </a:solidFill>
                <a:cs typeface="Arial" panose="020B0604020202020204" pitchFamily="34" charset="0"/>
                <a:hlinkClick r:id="rId3"/>
              </a:rPr>
              <a:t>web.cvent.com/event/cfbda833-a1ae-4e62-b6c3-fa156738a349/summary</a:t>
            </a:r>
            <a:endParaRPr lang="en-US" altLang="en-US" sz="1800" b="1" dirty="0" smtClean="0">
              <a:solidFill>
                <a:srgbClr val="FF0000"/>
              </a:solidFill>
              <a:cs typeface="Arial" panose="020B0604020202020204" pitchFamily="34" charset="0"/>
            </a:endParaRPr>
          </a:p>
          <a:p>
            <a:pPr marL="1028700" lvl="1" algn="just">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If you do not intend to register for this session you must leave this meeting and, if you have logged attendance on </a:t>
            </a:r>
            <a:r>
              <a:rPr lang="en-US" altLang="en-US" sz="1800" b="1" dirty="0">
                <a:solidFill>
                  <a:schemeClr val="tx1"/>
                </a:solidFill>
                <a:cs typeface="Arial" panose="020B0604020202020204" pitchFamily="34" charset="0"/>
                <a:hlinkClick r:id="rId4"/>
              </a:rPr>
              <a:t>IMAT</a:t>
            </a:r>
            <a:r>
              <a:rPr lang="en-US" altLang="en-US" sz="1800" b="1" dirty="0">
                <a:solidFill>
                  <a:schemeClr val="tx1"/>
                </a:solidFill>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At conclusion of each of the 802.18 meetings this week, the </a:t>
            </a:r>
            <a:r>
              <a:rPr lang="en-US" altLang="en-US" sz="1800" b="1" dirty="0" err="1">
                <a:solidFill>
                  <a:schemeClr val="tx1"/>
                </a:solidFill>
                <a:cs typeface="Arial" panose="020B0604020202020204" pitchFamily="34" charset="0"/>
              </a:rPr>
              <a:t>Webex</a:t>
            </a:r>
            <a:r>
              <a:rPr lang="en-US" altLang="en-US" sz="1800" b="1" dirty="0">
                <a:solidFill>
                  <a:schemeClr val="tx1"/>
                </a:solidFill>
                <a:cs typeface="Arial" panose="020B0604020202020204" pitchFamily="34" charset="0"/>
              </a:rPr>
              <a:t> log and IMAT will be reviewed.  No payment, become deadbeat and lose voting rights in all groups, after 60-day grace. </a:t>
            </a: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6217745"/>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November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0091299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(Procedural):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Closing Agenda” tab of the document </a:t>
            </a:r>
            <a:r>
              <a:rPr lang="en-US" sz="1800" spc="-5" dirty="0" smtClean="0">
                <a:solidFill>
                  <a:srgbClr val="FF0000"/>
                </a:solidFill>
                <a:latin typeface="+mj-lt"/>
                <a:cs typeface="Arial"/>
                <a:hlinkClick r:id="rId3"/>
              </a:rPr>
              <a:t>18-24/0096r1</a:t>
            </a:r>
            <a:r>
              <a:rPr lang="en-US" sz="1800" spc="-5" dirty="0" smtClean="0">
                <a:latin typeface="+mj-lt"/>
                <a:cs typeface="Arial"/>
              </a:rPr>
              <a:t>.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718640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November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29</a:t>
            </a:r>
            <a:endParaRPr lang="en-US" dirty="0"/>
          </a:p>
        </p:txBody>
      </p:sp>
    </p:spTree>
    <p:extLst>
      <p:ext uri="{BB962C8B-B14F-4D97-AF65-F5344CB8AC3E}">
        <p14:creationId xmlns:p14="http://schemas.microsoft.com/office/powerpoint/2010/main" val="28356807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November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3</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November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30</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63466183"/>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November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31</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1304818"/>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November 2024</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9445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November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3408447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November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31361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November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35</a:t>
            </a:r>
            <a:endParaRPr lang="en-US" altLang="en-US" sz="1200" b="0" dirty="0"/>
          </a:p>
        </p:txBody>
      </p:sp>
    </p:spTree>
    <p:extLst>
      <p:ext uri="{BB962C8B-B14F-4D97-AF65-F5344CB8AC3E}">
        <p14:creationId xmlns:p14="http://schemas.microsoft.com/office/powerpoint/2010/main" val="30074117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cs typeface="Arial"/>
              </a:rPr>
              <a:t>Recording attendance:</a:t>
            </a:r>
          </a:p>
          <a:p>
            <a:pPr marL="630238" marR="117475" lvl="1" indent="-230188" algn="just">
              <a:spcBef>
                <a:spcPts val="600"/>
              </a:spcBef>
              <a:buChar char="•"/>
              <a:tabLst>
                <a:tab pos="230188" algn="l"/>
              </a:tabLst>
            </a:pPr>
            <a:r>
              <a:rPr lang="en-US" sz="1600" spc="-5" dirty="0">
                <a:solidFill>
                  <a:schemeClr val="tx1"/>
                </a:solidFill>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cs typeface="Arial"/>
                <a:hlinkClick r:id="rId3"/>
              </a:rPr>
              <a:t>https://imat.ieee.org/my-site/home</a:t>
            </a:r>
            <a:endParaRPr lang="en-US" sz="1600" spc="-5" dirty="0">
              <a:solidFill>
                <a:srgbClr val="FF0000"/>
              </a:solidFill>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cs typeface="Arial"/>
            </a:endParaRPr>
          </a:p>
          <a:p>
            <a:pPr marL="630238" marR="117475" lvl="1" indent="-230188" algn="just">
              <a:spcBef>
                <a:spcPts val="600"/>
              </a:spcBef>
              <a:buChar char="•"/>
              <a:tabLst>
                <a:tab pos="230188" algn="l"/>
              </a:tabLst>
            </a:pPr>
            <a:r>
              <a:rPr lang="en-US" sz="1600" spc="-5" dirty="0">
                <a:cs typeface="Arial"/>
              </a:rPr>
              <a:t>Please ensure that the following information is listed correctly when joining the </a:t>
            </a:r>
            <a:r>
              <a:rPr lang="en-US" sz="1600" spc="-5" dirty="0" err="1" smtClean="0">
                <a:cs typeface="Arial"/>
              </a:rPr>
              <a:t>Webex</a:t>
            </a:r>
            <a:r>
              <a:rPr lang="en-US" sz="1600" spc="-5" dirty="0" smtClean="0">
                <a:cs typeface="Arial"/>
              </a:rPr>
              <a:t> call</a:t>
            </a:r>
            <a:r>
              <a:rPr lang="en-US" sz="1600" spc="-5" dirty="0">
                <a:cs typeface="Arial"/>
              </a:rPr>
              <a:t>: “FIRST NAME LAST NAME, Affiliation” </a:t>
            </a:r>
          </a:p>
          <a:p>
            <a:pPr marL="630238" marR="117475" lvl="1" indent="-230188" algn="just">
              <a:spcBef>
                <a:spcPts val="600"/>
              </a:spcBef>
              <a:buChar char="•"/>
              <a:tabLst>
                <a:tab pos="230188" algn="l"/>
              </a:tabLst>
            </a:pPr>
            <a:r>
              <a:rPr lang="en-US" sz="1600" spc="-5" dirty="0">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November 2024</a:t>
            </a:r>
            <a:endParaRPr lang="en-GB" dirty="0"/>
          </a:p>
        </p:txBody>
      </p:sp>
    </p:spTree>
    <p:extLst>
      <p:ext uri="{BB962C8B-B14F-4D97-AF65-F5344CB8AC3E}">
        <p14:creationId xmlns:p14="http://schemas.microsoft.com/office/powerpoint/2010/main" val="376126901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cs typeface="Arial"/>
              </a:rPr>
              <a:t>In person:   </a:t>
            </a:r>
          </a:p>
          <a:p>
            <a:pPr marL="1030288" marR="117475" lvl="2" indent="-230188" algn="just">
              <a:buFont typeface="Times New Roman" pitchFamily="16" charset="0"/>
              <a:buChar char="•"/>
              <a:tabLst>
                <a:tab pos="230188" algn="l"/>
              </a:tabLst>
            </a:pPr>
            <a:r>
              <a:rPr lang="en-US" sz="1400" spc="-5" dirty="0">
                <a:cs typeface="Arial"/>
              </a:rPr>
              <a:t>The meeting venue is </a:t>
            </a:r>
            <a:r>
              <a:rPr lang="en-US" sz="1400" dirty="0" smtClean="0">
                <a:cs typeface="Arial"/>
              </a:rPr>
              <a:t>Hyatt Regency Vancouver, Vancouver, British Columbia,</a:t>
            </a:r>
            <a:r>
              <a:rPr lang="en-US" sz="1400" dirty="0" smtClean="0"/>
              <a:t> </a:t>
            </a:r>
            <a:r>
              <a:rPr lang="en-US" sz="1400" dirty="0"/>
              <a:t>Canada.</a:t>
            </a:r>
            <a:endParaRPr lang="en-US" sz="1400" spc="-5" dirty="0">
              <a:cs typeface="Arial"/>
            </a:endParaRPr>
          </a:p>
          <a:p>
            <a:pPr marL="1030288" marR="117475" lvl="2" indent="-230188" algn="just">
              <a:buFont typeface="Times New Roman" pitchFamily="16" charset="0"/>
              <a:buChar char="•"/>
              <a:tabLst>
                <a:tab pos="230188" algn="l"/>
              </a:tabLst>
            </a:pPr>
            <a:r>
              <a:rPr lang="en-US" sz="1400" spc="-5" dirty="0">
                <a:solidFill>
                  <a:schemeClr val="tx1"/>
                </a:solidFill>
                <a:cs typeface="Arial"/>
              </a:rPr>
              <a:t>Must</a:t>
            </a:r>
            <a:r>
              <a:rPr lang="en-US" sz="1400" spc="-5" dirty="0">
                <a:solidFill>
                  <a:srgbClr val="FF0000"/>
                </a:solidFill>
                <a:cs typeface="Arial"/>
              </a:rPr>
              <a:t> </a:t>
            </a:r>
            <a:r>
              <a:rPr lang="en-US" sz="1400" spc="-5" dirty="0">
                <a:cs typeface="Arial"/>
              </a:rPr>
              <a:t>join the meeting via </a:t>
            </a:r>
            <a:r>
              <a:rPr lang="en-US" sz="1400" spc="-5" dirty="0" err="1">
                <a:cs typeface="Arial"/>
              </a:rPr>
              <a:t>Webex</a:t>
            </a:r>
            <a:r>
              <a:rPr lang="en-US" sz="1400" spc="-5" dirty="0">
                <a:cs typeface="Arial"/>
              </a:rPr>
              <a:t> for queue and voting management (see below) </a:t>
            </a:r>
            <a:r>
              <a:rPr lang="en-US" sz="1400" spc="-5" dirty="0">
                <a:solidFill>
                  <a:srgbClr val="FF0000"/>
                </a:solidFill>
                <a:cs typeface="Arial"/>
              </a:rPr>
              <a:t>with audio and video disabled</a:t>
            </a:r>
            <a:r>
              <a:rPr lang="en-US" sz="1400" spc="-5" dirty="0">
                <a:cs typeface="Arial"/>
              </a:rPr>
              <a:t>.</a:t>
            </a:r>
            <a:endParaRPr lang="en-US" sz="1200" spc="-5" dirty="0">
              <a:cs typeface="Arial"/>
            </a:endParaRPr>
          </a:p>
          <a:p>
            <a:pPr marL="630238" marR="117475" lvl="1" indent="-230188" algn="just">
              <a:buFont typeface="Times New Roman" pitchFamily="16" charset="0"/>
              <a:buChar char="•"/>
              <a:tabLst>
                <a:tab pos="230188" algn="l"/>
              </a:tabLst>
            </a:pPr>
            <a:r>
              <a:rPr lang="en-US" sz="1600" spc="-5" dirty="0">
                <a:cs typeface="Arial"/>
              </a:rPr>
              <a:t>Remote:  </a:t>
            </a:r>
          </a:p>
          <a:p>
            <a:pPr marL="1030288" marR="117475" lvl="2" indent="-230188" algn="just">
              <a:buFont typeface="Times New Roman" pitchFamily="16" charset="0"/>
              <a:buChar char="•"/>
              <a:tabLst>
                <a:tab pos="230188" algn="l"/>
              </a:tabLst>
            </a:pPr>
            <a:r>
              <a:rPr lang="en-US" sz="1400" spc="-5" dirty="0">
                <a:cs typeface="Arial"/>
              </a:rPr>
              <a:t>Join the meeting via </a:t>
            </a:r>
            <a:r>
              <a:rPr lang="en-US" sz="1400" spc="-5" dirty="0" err="1">
                <a:cs typeface="Arial"/>
              </a:rPr>
              <a:t>Webex</a:t>
            </a:r>
            <a:r>
              <a:rPr lang="en-US" sz="1400" spc="-5" dirty="0">
                <a:cs typeface="Arial"/>
              </a:rPr>
              <a:t> </a:t>
            </a:r>
            <a:r>
              <a:rPr lang="en-US" sz="1400" spc="-5" dirty="0">
                <a:solidFill>
                  <a:srgbClr val="FF0000"/>
                </a:solidFill>
                <a:cs typeface="Arial"/>
              </a:rPr>
              <a:t>with video disabled</a:t>
            </a:r>
            <a:r>
              <a:rPr lang="en-US" sz="1400" spc="-5" dirty="0">
                <a:cs typeface="Arial"/>
              </a:rPr>
              <a:t>. </a:t>
            </a:r>
          </a:p>
          <a:p>
            <a:pPr marL="1030288" marR="117475" lvl="2" indent="-230188" algn="just">
              <a:buFont typeface="Times New Roman" pitchFamily="16" charset="0"/>
              <a:buChar char="•"/>
              <a:tabLst>
                <a:tab pos="230188" algn="l"/>
              </a:tabLst>
            </a:pPr>
            <a:r>
              <a:rPr lang="en-US" sz="1400" spc="-5" dirty="0">
                <a:cs typeface="Arial"/>
              </a:rPr>
              <a:t>Set your audio as “Music mode”.  See </a:t>
            </a:r>
            <a:r>
              <a:rPr lang="en-US" sz="1400" spc="-5" dirty="0">
                <a:cs typeface="Arial"/>
                <a:hlinkClick r:id="rId3"/>
              </a:rPr>
              <a:t>slide 19</a:t>
            </a:r>
            <a:r>
              <a:rPr lang="en-US" sz="1400" spc="-5" dirty="0">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a:solidFill>
                  <a:schemeClr val="tx1"/>
                </a:solidFill>
                <a:cs typeface="Arial" panose="020B0604020202020204" pitchFamily="34" charset="0"/>
              </a:rPr>
              <a:t>Call-in 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cs typeface="Arial"/>
            </a:endParaRPr>
          </a:p>
          <a:p>
            <a:pPr marL="630238" marR="117475" lvl="1" indent="-230188" algn="just">
              <a:buClrTx/>
              <a:buFont typeface="Times New Roman" pitchFamily="16" charset="0"/>
              <a:buChar char="•"/>
              <a:tabLst>
                <a:tab pos="230188" algn="l"/>
              </a:tabLst>
            </a:pPr>
            <a:endParaRPr lang="en-US" sz="1600" dirty="0"/>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Queue </a:t>
            </a:r>
            <a:r>
              <a:rPr lang="en-US" sz="1800" dirty="0" smtClean="0">
                <a:solidFill>
                  <a:schemeClr val="tx1"/>
                </a:solidFill>
                <a:latin typeface="Times New Roman" panose="02020603050405020304" pitchFamily="18" charset="0"/>
                <a:ea typeface="Times New Roman" panose="02020603050405020304" pitchFamily="18" charset="0"/>
              </a:rPr>
              <a:t>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solidFill>
                  <a:schemeClr val="tx1"/>
                </a:solidFill>
                <a:cs typeface="Arial"/>
              </a:rPr>
              <a:t>When </a:t>
            </a:r>
            <a:r>
              <a:rPr lang="en-US" sz="1600" spc="-5" dirty="0">
                <a:solidFill>
                  <a:schemeClr val="tx1"/>
                </a:solidFill>
                <a:cs typeface="Arial"/>
              </a:rPr>
              <a:t>you want to be on the queue for comment, please type “Q” or “q” in the </a:t>
            </a:r>
            <a:r>
              <a:rPr lang="en-US" sz="1600" spc="-5" dirty="0" err="1">
                <a:solidFill>
                  <a:schemeClr val="tx1"/>
                </a:solidFill>
                <a:cs typeface="Arial"/>
              </a:rPr>
              <a:t>Webex</a:t>
            </a:r>
            <a:r>
              <a:rPr lang="en-US" sz="1600" spc="-5" dirty="0">
                <a:solidFill>
                  <a:schemeClr val="tx1"/>
                </a:solidFill>
                <a:cs typeface="Arial"/>
              </a:rPr>
              <a:t> chat window </a:t>
            </a: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November 2024</a:t>
            </a:r>
            <a:endParaRPr lang="en-GB" dirty="0"/>
          </a:p>
        </p:txBody>
      </p:sp>
    </p:spTree>
    <p:extLst>
      <p:ext uri="{BB962C8B-B14F-4D97-AF65-F5344CB8AC3E}">
        <p14:creationId xmlns:p14="http://schemas.microsoft.com/office/powerpoint/2010/main" val="423928399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a:t>
            </a:r>
            <a:r>
              <a:rPr lang="en-US" sz="1800" dirty="0" smtClean="0">
                <a:solidFill>
                  <a:schemeClr val="tx1"/>
                </a:solidFill>
                <a:latin typeface="+mj-lt"/>
              </a:rPr>
              <a:t>Monday PM1 and Tuesday AM2</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November 2024</a:t>
            </a:r>
            <a:endParaRPr lang="en-GB" dirty="0"/>
          </a:p>
        </p:txBody>
      </p:sp>
    </p:spTree>
    <p:extLst>
      <p:ext uri="{BB962C8B-B14F-4D97-AF65-F5344CB8AC3E}">
        <p14:creationId xmlns:p14="http://schemas.microsoft.com/office/powerpoint/2010/main" val="47629737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November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39</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2366024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November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2024 November IEEE 802 plenary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10 November 2024 to 15 November 2024.</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a:solidFill>
                  <a:srgbClr val="FF0000"/>
                </a:solidFill>
                <a:latin typeface="+mj-lt"/>
                <a:cs typeface="Arial" panose="020B0604020202020204" pitchFamily="34" charset="0"/>
                <a:hlinkClick r:id="rId3"/>
              </a:rPr>
              <a:t>https://</a:t>
            </a:r>
            <a:r>
              <a:rPr lang="en-US" altLang="en-US" sz="1800" b="1" dirty="0" smtClean="0">
                <a:solidFill>
                  <a:srgbClr val="FF0000"/>
                </a:solidFill>
                <a:latin typeface="+mj-lt"/>
                <a:cs typeface="Arial" panose="020B0604020202020204" pitchFamily="34" charset="0"/>
                <a:hlinkClick r:id="rId3"/>
              </a:rPr>
              <a:t>web.cvent.com/event/cfbda833-a1ae-4e62-b6c3-fa156738a349/summary</a:t>
            </a:r>
            <a:endParaRPr lang="en-US" altLang="en-US" sz="1800" b="1" dirty="0" smtClean="0">
              <a:solidFill>
                <a:srgbClr val="FF0000"/>
              </a:solidFill>
              <a:latin typeface="+mj-lt"/>
              <a:cs typeface="Arial" panose="020B0604020202020204" pitchFamily="34" charset="0"/>
            </a:endParaRPr>
          </a:p>
          <a:p>
            <a:pPr lvl="1" indent="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4:00pm PT, Monday, 11 November 2024</a:t>
            </a:r>
          </a:p>
          <a:p>
            <a:pPr marL="1030288" marR="117475" lvl="2" indent="-230188" algn="just">
              <a:spcBef>
                <a:spcPts val="600"/>
              </a:spcBef>
              <a:buFont typeface="Times New Roman" pitchFamily="16" charset="0"/>
              <a:buChar char="•"/>
              <a:tabLst>
                <a:tab pos="230188" algn="l"/>
              </a:tabLst>
            </a:pPr>
            <a:r>
              <a:rPr lang="en-US" sz="1400" dirty="0"/>
              <a:t>Japan MIC:  </a:t>
            </a:r>
            <a:r>
              <a:rPr lang="en-US" sz="1400" dirty="0">
                <a:hlinkClick r:id="rId4"/>
              </a:rPr>
              <a:t>Call for opinions on the proposed ministerial ordinance to amend part of the Radio Law Enforcement Regulations: Addition of systems and bands to the special exemption system for non-technical equipment</a:t>
            </a:r>
            <a:endParaRPr lang="en-US" sz="1400" dirty="0"/>
          </a:p>
          <a:p>
            <a:pPr marL="1487488" marR="117475" lvl="3" indent="-230188" algn="just">
              <a:spcBef>
                <a:spcPts val="600"/>
              </a:spcBef>
              <a:buFont typeface="Times New Roman" pitchFamily="16" charset="0"/>
              <a:buChar char="•"/>
              <a:tabLst>
                <a:tab pos="230188" algn="l"/>
              </a:tabLst>
            </a:pPr>
            <a:r>
              <a:rPr lang="en-US" sz="1400" dirty="0"/>
              <a:t>Unofficial translation is </a:t>
            </a:r>
            <a:r>
              <a:rPr lang="en-US" sz="1400" dirty="0">
                <a:hlinkClick r:id="rId5"/>
              </a:rPr>
              <a:t>available</a:t>
            </a:r>
            <a:endParaRPr lang="en-US" sz="1400" dirty="0"/>
          </a:p>
          <a:p>
            <a:pPr marL="1030288" marR="117475" lvl="2" indent="-230188" algn="just">
              <a:spcBef>
                <a:spcPts val="600"/>
              </a:spcBef>
              <a:buFont typeface="Times New Roman" pitchFamily="16" charset="0"/>
              <a:buChar char="•"/>
              <a:tabLst>
                <a:tab pos="230188" algn="l"/>
              </a:tabLst>
            </a:pPr>
            <a:r>
              <a:rPr lang="en-US" sz="1400" dirty="0"/>
              <a:t>Saudi Arabia CST:  </a:t>
            </a:r>
            <a:r>
              <a:rPr lang="en-GB" sz="1400" u="sng" dirty="0">
                <a:hlinkClick r:id="rId6"/>
              </a:rPr>
              <a:t>Light Licensing Regulations Annex for the 6 GHz Frequency Band</a:t>
            </a:r>
            <a:endParaRPr lang="en-US" sz="1400" dirty="0"/>
          </a:p>
          <a:p>
            <a:pPr marL="1030288" marR="117475" lvl="2" indent="-230188" algn="just">
              <a:spcBef>
                <a:spcPts val="600"/>
              </a:spcBef>
              <a:buFont typeface="Times New Roman" pitchFamily="16" charset="0"/>
              <a:buChar char="•"/>
              <a:tabLst>
                <a:tab pos="230188" algn="l"/>
              </a:tabLst>
            </a:pPr>
            <a:r>
              <a:rPr lang="en-US" sz="1400" dirty="0"/>
              <a:t>EU CEPT ECC:  </a:t>
            </a:r>
            <a:r>
              <a:rPr lang="en-GB" sz="1400" u="sng" dirty="0">
                <a:hlinkClick r:id="rId7"/>
              </a:rPr>
              <a:t>Draft ECC Report 364</a:t>
            </a:r>
            <a:r>
              <a:rPr lang="en-GB" sz="1400" u="sng" dirty="0"/>
              <a:t> </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5 December 2024</a:t>
            </a:r>
          </a:p>
          <a:p>
            <a:pPr marL="1030288" marR="117475" lvl="2" indent="-230188" algn="just">
              <a:spcBef>
                <a:spcPts val="600"/>
              </a:spcBef>
              <a:buFont typeface="Times New Roman" pitchFamily="16" charset="0"/>
              <a:buChar char="•"/>
              <a:tabLst>
                <a:tab pos="230188" algn="l"/>
              </a:tabLst>
            </a:pPr>
            <a:r>
              <a:rPr lang="en-US" sz="1400" dirty="0" smtClean="0"/>
              <a:t>Australia ACMA:  </a:t>
            </a:r>
            <a:r>
              <a:rPr lang="en-US" sz="1400" dirty="0" smtClean="0">
                <a:hlinkClick r:id="rId8"/>
              </a:rPr>
              <a:t>Proposed update to Australian radiofrequency spectrum plan</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smtClean="0"/>
              <a:t>Vietnam </a:t>
            </a:r>
            <a:r>
              <a:rPr lang="en-US" sz="1400" dirty="0"/>
              <a:t>MIC:  </a:t>
            </a:r>
            <a:r>
              <a:rPr lang="en-US" sz="1400" dirty="0">
                <a:hlinkClick r:id="rId9"/>
              </a:rPr>
              <a:t>Consultation re lower 6 GHz band for Wi-Fi</a:t>
            </a:r>
            <a:endParaRPr lang="en-US" sz="1400" dirty="0"/>
          </a:p>
          <a:p>
            <a:pPr marL="1487488" marR="117475" lvl="3" indent="-230188" algn="just">
              <a:spcBef>
                <a:spcPts val="600"/>
              </a:spcBef>
              <a:buFont typeface="Times New Roman" pitchFamily="16" charset="0"/>
              <a:buChar char="•"/>
              <a:tabLst>
                <a:tab pos="230188" algn="l"/>
              </a:tabLst>
            </a:pPr>
            <a:r>
              <a:rPr lang="en-US" sz="1400" dirty="0"/>
              <a:t>Unofficial translation is </a:t>
            </a:r>
            <a:r>
              <a:rPr lang="en-US" sz="1400" dirty="0">
                <a:hlinkClick r:id="rId10"/>
              </a:rPr>
              <a:t>available</a:t>
            </a: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11"/>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November 2024</a:t>
            </a:r>
            <a:endParaRPr lang="en-GB" dirty="0"/>
          </a:p>
        </p:txBody>
      </p:sp>
    </p:spTree>
    <p:extLst>
      <p:ext uri="{BB962C8B-B14F-4D97-AF65-F5344CB8AC3E}">
        <p14:creationId xmlns:p14="http://schemas.microsoft.com/office/powerpoint/2010/main" val="308685353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Saudi Arabia CST’s consultation re 6 GHz AFC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US" sz="1800" dirty="0" smtClean="0"/>
              <a:t>Light </a:t>
            </a:r>
            <a:r>
              <a:rPr lang="en-US" sz="1800" kern="1200" dirty="0" smtClean="0">
                <a:latin typeface="Times New Roman" pitchFamily="16" charset="0"/>
              </a:rPr>
              <a:t>Licensing </a:t>
            </a:r>
            <a:r>
              <a:rPr lang="en-US" sz="1800" kern="1200" dirty="0">
                <a:latin typeface="Times New Roman" pitchFamily="16" charset="0"/>
              </a:rPr>
              <a:t>Regulations Annex for the 6 GHz Frequency </a:t>
            </a:r>
            <a:r>
              <a:rPr lang="en-US" sz="1800" kern="1200" dirty="0" smtClean="0">
                <a:latin typeface="Times New Roman" pitchFamily="16" charset="0"/>
              </a:rPr>
              <a:t>Band</a:t>
            </a:r>
            <a:endParaRPr lang="en-US" sz="1800" dirty="0"/>
          </a:p>
          <a:p>
            <a:pPr marL="630238" marR="117475" lvl="1" indent="-230188" algn="just">
              <a:buChar char="•"/>
              <a:tabLst>
                <a:tab pos="230188" algn="l"/>
              </a:tabLst>
            </a:pPr>
            <a:r>
              <a:rPr lang="en-US" sz="1600" spc="-5" dirty="0" smtClean="0">
                <a:cs typeface="Arial"/>
              </a:rPr>
              <a:t>Publication date:  23 October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20 November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kern="1200" dirty="0" smtClean="0">
                <a:latin typeface="Times New Roman" pitchFamily="16" charset="0"/>
                <a:hlinkClick r:id="rId3"/>
              </a:rPr>
              <a:t>https</a:t>
            </a:r>
            <a:r>
              <a:rPr lang="en-US" sz="1600" kern="1200" dirty="0">
                <a:latin typeface="Times New Roman" pitchFamily="16" charset="0"/>
                <a:hlinkClick r:id="rId3"/>
              </a:rPr>
              <a:t>://regulations.citc.gov.sa/en/Pages/PublishedPublicConsultations.aspx#/</a:t>
            </a:r>
            <a:r>
              <a:rPr lang="en-US" sz="1600" kern="1200" dirty="0" smtClean="0">
                <a:latin typeface="Times New Roman" pitchFamily="16" charset="0"/>
                <a:hlinkClick r:id="rId3"/>
              </a:rPr>
              <a:t>PublishedPublicConsulationDetails/62</a:t>
            </a:r>
            <a:endParaRPr lang="en-US" sz="1600" spc="-5" dirty="0" smtClean="0">
              <a:latin typeface="+mj-lt"/>
              <a:cs typeface="Arial"/>
            </a:endParaRP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18-24/0112</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November </a:t>
            </a:r>
            <a:r>
              <a:rPr lang="en-US" dirty="0"/>
              <a:t>2024</a:t>
            </a:r>
            <a:endParaRPr lang="en-GB" dirty="0"/>
          </a:p>
        </p:txBody>
      </p:sp>
    </p:spTree>
    <p:extLst>
      <p:ext uri="{BB962C8B-B14F-4D97-AF65-F5344CB8AC3E}">
        <p14:creationId xmlns:p14="http://schemas.microsoft.com/office/powerpoint/2010/main" val="169205626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Saudi Arabia CST’s consultation re 6 GHz AFC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November </a:t>
            </a:r>
            <a:r>
              <a:rPr lang="en-US" dirty="0"/>
              <a:t>2024</a:t>
            </a:r>
            <a:endParaRPr lang="en-GB" dirty="0"/>
          </a:p>
        </p:txBody>
      </p:sp>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#4 (Technical):  Move to approve document </a:t>
            </a:r>
            <a:r>
              <a:rPr lang="en-GB" sz="1800" dirty="0" smtClean="0">
                <a:solidFill>
                  <a:schemeClr val="accent2"/>
                </a:solidFill>
              </a:rPr>
              <a:t>18-24/0112r2 </a:t>
            </a:r>
            <a:r>
              <a:rPr lang="en-GB" sz="1800" dirty="0" smtClean="0">
                <a:solidFill>
                  <a:schemeClr val="accent2"/>
                </a:solidFill>
              </a:rPr>
              <a:t>[Placeholder] </a:t>
            </a:r>
            <a:r>
              <a:rPr lang="en-US" sz="1800" spc="-5" dirty="0" smtClean="0">
                <a:cs typeface="Arial"/>
              </a:rPr>
              <a:t>in response to the Communications, Space and Technology Commission </a:t>
            </a:r>
            <a:r>
              <a:rPr lang="en-US" sz="1800" dirty="0" smtClean="0"/>
              <a:t>(CST)</a:t>
            </a:r>
            <a:r>
              <a:rPr lang="en-US" sz="1800" spc="-5" dirty="0" smtClean="0">
                <a:cs typeface="Arial"/>
              </a:rPr>
              <a:t>’s </a:t>
            </a:r>
            <a:r>
              <a:rPr lang="en-US" sz="1800" spc="-5" dirty="0" smtClean="0">
                <a:solidFill>
                  <a:schemeClr val="tx1"/>
                </a:solidFill>
                <a:cs typeface="Arial"/>
              </a:rPr>
              <a:t>consultation “</a:t>
            </a:r>
            <a:r>
              <a:rPr lang="en-US" sz="1800" dirty="0"/>
              <a:t>Light </a:t>
            </a:r>
            <a:r>
              <a:rPr lang="en-US" sz="1800" kern="1200" dirty="0">
                <a:latin typeface="Times New Roman" pitchFamily="16" charset="0"/>
              </a:rPr>
              <a:t>Licensing Regulations Annex for the 6 GHz Frequency </a:t>
            </a:r>
            <a:r>
              <a:rPr lang="en-US" sz="1800" kern="1200" dirty="0" smtClean="0">
                <a:latin typeface="Times New Roman" pitchFamily="16" charset="0"/>
              </a:rPr>
              <a:t>Band</a:t>
            </a:r>
            <a:r>
              <a:rPr lang="en-US" sz="1800" dirty="0" smtClean="0"/>
              <a:t>”,</a:t>
            </a:r>
            <a:r>
              <a:rPr lang="en-US" sz="1800" spc="-5" dirty="0" smtClean="0">
                <a:solidFill>
                  <a:schemeClr val="tx1"/>
                </a:solidFill>
                <a:cs typeface="Arial"/>
              </a:rPr>
              <a:t> </a:t>
            </a:r>
            <a:r>
              <a:rPr lang="en-US" sz="1800" spc="-5" dirty="0" smtClean="0">
                <a:cs typeface="Arial"/>
              </a:rPr>
              <a:t>for review and approval by the IEEE 802 LMSC for submission </a:t>
            </a:r>
            <a:r>
              <a:rPr lang="en-GB" sz="1800" dirty="0" smtClean="0"/>
              <a:t>to the CST before the contribution deadline.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a:t>
            </a:r>
          </a:p>
          <a:p>
            <a:pPr marL="630238" marR="117475" lvl="1" indent="-230188" algn="just">
              <a:buChar char="•"/>
              <a:tabLst>
                <a:tab pos="230188" algn="l"/>
              </a:tabLst>
            </a:pPr>
            <a:r>
              <a:rPr lang="en-US" sz="1600" spc="-5" dirty="0" smtClean="0">
                <a:latin typeface="+mj-lt"/>
                <a:cs typeface="Arial"/>
              </a:rPr>
              <a:t>Seconded:</a:t>
            </a:r>
          </a:p>
          <a:p>
            <a:pPr marL="630238" marR="117475" lvl="1" indent="-230188" algn="just">
              <a:buChar char="•"/>
              <a:tabLst>
                <a:tab pos="230188" algn="l"/>
              </a:tabLst>
            </a:pPr>
            <a:r>
              <a:rPr lang="en-US" sz="1600" spc="-5" dirty="0" smtClean="0">
                <a:latin typeface="+mj-lt"/>
                <a:cs typeface="Arial"/>
              </a:rPr>
              <a:t>Discussion:</a:t>
            </a:r>
          </a:p>
          <a:p>
            <a:pPr marL="630238" marR="117475" lvl="1" indent="-230188" algn="just">
              <a:buChar char="•"/>
              <a:tabLst>
                <a:tab pos="230188" algn="l"/>
              </a:tabLst>
            </a:pPr>
            <a:r>
              <a:rPr lang="en-US" sz="1600" spc="-5" dirty="0" smtClean="0">
                <a:latin typeface="+mj-lt"/>
                <a:cs typeface="Arial"/>
              </a:rPr>
              <a:t>Result:</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105827834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Japan MIC’s consultation re special exemption system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Call </a:t>
            </a:r>
            <a:r>
              <a:rPr lang="en-US" sz="1800" dirty="0"/>
              <a:t>for opinions on the proposed ministerial ordinance to amend part of the Radio Law Enforcement Regulations: Addition of systems and bands to the special exemption system for non-technical </a:t>
            </a:r>
            <a:r>
              <a:rPr lang="en-US" sz="1800" dirty="0" smtClean="0"/>
              <a:t>equipment</a:t>
            </a:r>
          </a:p>
          <a:p>
            <a:pPr marL="630238" marR="117475" lvl="1" indent="-230188" algn="just">
              <a:buChar char="•"/>
              <a:tabLst>
                <a:tab pos="230188" algn="l"/>
              </a:tabLst>
            </a:pPr>
            <a:r>
              <a:rPr lang="en-US" sz="1600" spc="-5" dirty="0" smtClean="0">
                <a:cs typeface="Arial"/>
              </a:rPr>
              <a:t>Publication date:  18 October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18 November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cs typeface="Arial"/>
                <a:hlinkClick r:id="rId3"/>
              </a:rPr>
              <a:t>https</a:t>
            </a:r>
            <a:r>
              <a:rPr lang="en-US" sz="1600" spc="-5" dirty="0">
                <a:cs typeface="Arial"/>
                <a:hlinkClick r:id="rId3"/>
              </a:rPr>
              <a:t>://www.soumu.go.jp/menu_news/s-news/01kiban12_02000163.html</a:t>
            </a:r>
            <a:r>
              <a:rPr lang="en-US" sz="1600" spc="-5" dirty="0">
                <a:cs typeface="Arial"/>
              </a:rPr>
              <a:t> </a:t>
            </a: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rPr>
              <a:t>Unofficial translation is </a:t>
            </a:r>
            <a:r>
              <a:rPr lang="en-US" sz="1600" spc="-5" dirty="0" smtClean="0">
                <a:latin typeface="+mj-lt"/>
                <a:cs typeface="Arial"/>
                <a:hlinkClick r:id="rId4"/>
              </a:rPr>
              <a:t>available</a:t>
            </a:r>
            <a:endParaRPr lang="en-US" sz="1600" spc="-5" dirty="0" smtClean="0">
              <a:latin typeface="+mj-lt"/>
              <a:cs typeface="Arial"/>
            </a:endParaRP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5"/>
              </a:rPr>
              <a:t>18-24/0118</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November </a:t>
            </a:r>
            <a:r>
              <a:rPr lang="en-US" dirty="0"/>
              <a:t>2024</a:t>
            </a:r>
            <a:endParaRPr lang="en-GB" dirty="0"/>
          </a:p>
        </p:txBody>
      </p:sp>
    </p:spTree>
    <p:extLst>
      <p:ext uri="{BB962C8B-B14F-4D97-AF65-F5344CB8AC3E}">
        <p14:creationId xmlns:p14="http://schemas.microsoft.com/office/powerpoint/2010/main" val="86020802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Japan MIC’s consultation re special exemption system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November </a:t>
            </a:r>
            <a:r>
              <a:rPr lang="en-US" dirty="0"/>
              <a:t>2024</a:t>
            </a:r>
            <a:endParaRPr lang="en-GB" dirty="0"/>
          </a:p>
        </p:txBody>
      </p:sp>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#5 (Technical):  Move to approve document </a:t>
            </a:r>
            <a:r>
              <a:rPr lang="en-GB" sz="1800" dirty="0" smtClean="0">
                <a:solidFill>
                  <a:schemeClr val="accent2"/>
                </a:solidFill>
              </a:rPr>
              <a:t>18-24/0118r1 [Placeholder] </a:t>
            </a:r>
            <a:r>
              <a:rPr lang="en-US" sz="1800" spc="-5" dirty="0" smtClean="0">
                <a:cs typeface="Arial"/>
              </a:rPr>
              <a:t>in response to the </a:t>
            </a:r>
            <a:r>
              <a:rPr lang="en-US" sz="1800" spc="-5" dirty="0">
                <a:cs typeface="Arial"/>
              </a:rPr>
              <a:t>Ministry of Internal Affairs and Communications </a:t>
            </a:r>
            <a:r>
              <a:rPr lang="en-US" sz="1800" dirty="0" smtClean="0"/>
              <a:t>(MIC)</a:t>
            </a:r>
            <a:r>
              <a:rPr lang="en-US" sz="1800" spc="-5" dirty="0" smtClean="0">
                <a:cs typeface="Arial"/>
              </a:rPr>
              <a:t>’s </a:t>
            </a:r>
            <a:r>
              <a:rPr lang="en-US" sz="1800" spc="-5" dirty="0" smtClean="0">
                <a:solidFill>
                  <a:schemeClr val="tx1"/>
                </a:solidFill>
                <a:cs typeface="Arial"/>
              </a:rPr>
              <a:t>consultation “</a:t>
            </a:r>
            <a:r>
              <a:rPr lang="en-US" sz="1800" dirty="0"/>
              <a:t>Call for opinions on the proposed ministerial ordinance to amend part of the Radio Law Enforcement Regulations: Addition of systems and bands to the special exemption system for non-technical </a:t>
            </a:r>
            <a:r>
              <a:rPr lang="en-US" sz="1800" dirty="0" smtClean="0"/>
              <a:t>equipment”,</a:t>
            </a:r>
            <a:r>
              <a:rPr lang="en-US" sz="1800" spc="-5" dirty="0" smtClean="0">
                <a:solidFill>
                  <a:schemeClr val="tx1"/>
                </a:solidFill>
                <a:cs typeface="Arial"/>
              </a:rPr>
              <a:t> </a:t>
            </a:r>
            <a:r>
              <a:rPr lang="en-US" sz="1800" spc="-5" dirty="0" smtClean="0">
                <a:cs typeface="Arial"/>
              </a:rPr>
              <a:t>for review and approval by the IEEE 802 LMSC for submission </a:t>
            </a:r>
            <a:r>
              <a:rPr lang="en-GB" sz="1800" dirty="0" smtClean="0"/>
              <a:t>to the MIC before the contribution deadline.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a:t>
            </a:r>
          </a:p>
          <a:p>
            <a:pPr marL="630238" marR="117475" lvl="1" indent="-230188" algn="just">
              <a:buChar char="•"/>
              <a:tabLst>
                <a:tab pos="230188" algn="l"/>
              </a:tabLst>
            </a:pPr>
            <a:r>
              <a:rPr lang="en-US" sz="1600" spc="-5" dirty="0" smtClean="0">
                <a:latin typeface="+mj-lt"/>
                <a:cs typeface="Arial"/>
              </a:rPr>
              <a:t>Seconded:</a:t>
            </a:r>
          </a:p>
          <a:p>
            <a:pPr marL="630238" marR="117475" lvl="1" indent="-230188" algn="just">
              <a:buChar char="•"/>
              <a:tabLst>
                <a:tab pos="230188" algn="l"/>
              </a:tabLst>
            </a:pPr>
            <a:r>
              <a:rPr lang="en-US" sz="1600" spc="-5" dirty="0" smtClean="0">
                <a:latin typeface="+mj-lt"/>
                <a:cs typeface="Arial"/>
              </a:rPr>
              <a:t>Discussion:</a:t>
            </a:r>
          </a:p>
          <a:p>
            <a:pPr marL="630238" marR="117475" lvl="1" indent="-230188" algn="just">
              <a:buChar char="•"/>
              <a:tabLst>
                <a:tab pos="230188" algn="l"/>
              </a:tabLst>
            </a:pPr>
            <a:r>
              <a:rPr lang="en-US" sz="1600" spc="-5" dirty="0" smtClean="0">
                <a:latin typeface="+mj-lt"/>
                <a:cs typeface="Arial"/>
              </a:rPr>
              <a:t>Result:</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417413152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smtClean="0">
                <a:cs typeface="Arial"/>
              </a:rPr>
              <a:t>ETSI</a:t>
            </a:r>
          </a:p>
          <a:p>
            <a:pPr marL="1030288" marR="117475" lvl="2" indent="-230188" algn="just">
              <a:buClrTx/>
              <a:buFont typeface="Times New Roman" pitchFamily="16" charset="0"/>
              <a:buChar char="•"/>
              <a:tabLst>
                <a:tab pos="230188" algn="l"/>
              </a:tabLst>
            </a:pPr>
            <a:r>
              <a:rPr lang="en-GB" sz="1600" spc="-5" dirty="0" smtClean="0">
                <a:cs typeface="Arial"/>
              </a:rPr>
              <a:t>BRAN </a:t>
            </a:r>
            <a:r>
              <a:rPr lang="en-GB" sz="1600" spc="-5" dirty="0" smtClean="0">
                <a:cs typeface="Arial"/>
                <a:hlinkClick r:id="rId3"/>
              </a:rPr>
              <a:t>November 2024</a:t>
            </a:r>
            <a:r>
              <a:rPr lang="en-GB" sz="1600" spc="-5" dirty="0" smtClean="0">
                <a:cs typeface="Arial"/>
              </a:rPr>
              <a:t> update </a:t>
            </a:r>
            <a:endParaRPr lang="en-US" sz="1600" spc="-5" dirty="0">
              <a:cs typeface="Arial"/>
            </a:endParaRPr>
          </a:p>
          <a:p>
            <a:pPr marL="630238" marR="117475" lvl="1" indent="-230188" algn="just">
              <a:buClrTx/>
              <a:buFont typeface="Times New Roman" pitchFamily="16" charset="0"/>
              <a:buChar char="•"/>
              <a:tabLst>
                <a:tab pos="230188" algn="l"/>
              </a:tabLst>
            </a:pPr>
            <a:r>
              <a:rPr lang="en-US" sz="1800" dirty="0">
                <a:solidFill>
                  <a:schemeClr val="tx1"/>
                </a:solidFill>
              </a:rPr>
              <a:t>Azerbaijan</a:t>
            </a:r>
          </a:p>
          <a:p>
            <a:pPr marL="1030288" marR="117475" lvl="2" indent="-230188" algn="just">
              <a:buClrTx/>
              <a:buFont typeface="Times New Roman" pitchFamily="16" charset="0"/>
              <a:buChar char="•"/>
              <a:tabLst>
                <a:tab pos="230188" algn="l"/>
              </a:tabLst>
            </a:pPr>
            <a:r>
              <a:rPr lang="en-US" sz="1600" dirty="0">
                <a:solidFill>
                  <a:schemeClr val="tx1"/>
                </a:solidFill>
              </a:rPr>
              <a:t>On 8 October 2024, IKTA </a:t>
            </a:r>
            <a:r>
              <a:rPr lang="en-US" sz="1600" dirty="0">
                <a:solidFill>
                  <a:schemeClr val="tx1"/>
                </a:solidFill>
                <a:hlinkClick r:id="rId4"/>
              </a:rPr>
              <a:t>published</a:t>
            </a:r>
            <a:r>
              <a:rPr lang="en-US" sz="1600" dirty="0">
                <a:solidFill>
                  <a:schemeClr val="tx1"/>
                </a:solidFill>
              </a:rPr>
              <a:t> the decision that allocates the lower 6 GHz band (5945 MHz to 6425 MHz) for license-exempt operation</a:t>
            </a:r>
            <a:r>
              <a:rPr lang="en-US" sz="1600" dirty="0" smtClean="0">
                <a:solidFill>
                  <a:schemeClr val="tx1"/>
                </a:solidFill>
              </a:rPr>
              <a:t>.</a:t>
            </a:r>
            <a:endParaRPr lang="en-US" sz="16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Czech </a:t>
            </a:r>
            <a:r>
              <a:rPr lang="en-US" sz="1800" spc="-5" dirty="0">
                <a:solidFill>
                  <a:schemeClr val="tx1"/>
                </a:solidFill>
                <a:cs typeface="Arial"/>
              </a:rPr>
              <a:t>Republic</a:t>
            </a:r>
          </a:p>
          <a:p>
            <a:pPr marL="1030288" marR="117475" lvl="2" indent="-230188" algn="just">
              <a:buClrTx/>
              <a:buFont typeface="Times New Roman" pitchFamily="16" charset="0"/>
              <a:buChar char="•"/>
              <a:tabLst>
                <a:tab pos="230188" algn="l"/>
              </a:tabLst>
            </a:pPr>
            <a:r>
              <a:rPr lang="en-US" sz="1600" dirty="0"/>
              <a:t>On 24 September 2024, Czech Telecommunications Office (CTU) </a:t>
            </a:r>
            <a:r>
              <a:rPr lang="en-US" sz="1600" dirty="0">
                <a:hlinkClick r:id="rId5"/>
              </a:rPr>
              <a:t>released</a:t>
            </a:r>
            <a:r>
              <a:rPr lang="en-US" sz="1600" dirty="0"/>
              <a:t> a marketing report related to the development of the market for electronic communications service in 2023.  Wireless access in available bands (Wi-Fi) continued to be the most used method of internet access at a fixed location in 2023, with a share of 27.2</a:t>
            </a:r>
            <a:r>
              <a:rPr lang="en-US" sz="1600" dirty="0" smtClean="0"/>
              <a:t>%</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Qatar</a:t>
            </a:r>
            <a:endParaRPr lang="en-US" sz="1800" spc="-5" dirty="0">
              <a:solidFill>
                <a:schemeClr val="tx1"/>
              </a:solidFill>
              <a:cs typeface="Arial"/>
            </a:endParaRPr>
          </a:p>
          <a:p>
            <a:pPr marL="1030288" marR="117475" lvl="2" indent="-230188" algn="just">
              <a:buClrTx/>
              <a:buFont typeface="Times New Roman" pitchFamily="16" charset="0"/>
              <a:buChar char="•"/>
              <a:tabLst>
                <a:tab pos="230188" algn="l"/>
              </a:tabLst>
            </a:pPr>
            <a:r>
              <a:rPr lang="en-US" sz="1600" dirty="0"/>
              <a:t>Following the end of the consultation in June 2024, the Qatar Communications Regulatory Authority </a:t>
            </a:r>
            <a:r>
              <a:rPr lang="en-US" sz="1600" dirty="0">
                <a:hlinkClick r:id="rId6"/>
              </a:rPr>
              <a:t>published</a:t>
            </a:r>
            <a:r>
              <a:rPr lang="en-US" sz="1600" dirty="0"/>
              <a:t> the latest version - version 5 - of the Class License for Short Range Devices on 10 November 2024</a:t>
            </a:r>
            <a:endParaRPr lang="en-US" sz="1600" spc="-5" dirty="0">
              <a:solidFill>
                <a:schemeClr val="tx1"/>
              </a:solidFill>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a:t>November 2024</a:t>
            </a:r>
            <a:endParaRPr lang="en-GB" dirty="0"/>
          </a:p>
        </p:txBody>
      </p:sp>
    </p:spTree>
    <p:extLst>
      <p:ext uri="{BB962C8B-B14F-4D97-AF65-F5344CB8AC3E}">
        <p14:creationId xmlns:p14="http://schemas.microsoft.com/office/powerpoint/2010/main" val="260897359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(2)</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cs typeface="Arial"/>
              </a:rPr>
              <a:t>Americas</a:t>
            </a:r>
            <a:endParaRPr lang="en-US" sz="1800" spc="-5" dirty="0">
              <a:cs typeface="Arial"/>
            </a:endParaRPr>
          </a:p>
          <a:p>
            <a:pPr marL="630238" marR="117475" lvl="1" indent="-230188" algn="just">
              <a:buClrTx/>
              <a:buFont typeface="Times New Roman" pitchFamily="16" charset="0"/>
              <a:buChar char="•"/>
              <a:tabLst>
                <a:tab pos="230188" algn="l"/>
              </a:tabLst>
            </a:pPr>
            <a:r>
              <a:rPr lang="en-US" sz="1800" dirty="0">
                <a:solidFill>
                  <a:schemeClr val="tx1"/>
                </a:solidFill>
              </a:rPr>
              <a:t>USA</a:t>
            </a:r>
          </a:p>
          <a:p>
            <a:pPr marL="1030288" marR="117475" lvl="2" indent="-230188" algn="just">
              <a:buClrTx/>
              <a:buFont typeface="Times New Roman" pitchFamily="16" charset="0"/>
              <a:buChar char="•"/>
              <a:tabLst>
                <a:tab pos="230188" algn="l"/>
              </a:tabLst>
            </a:pPr>
            <a:r>
              <a:rPr lang="en-US" sz="1600" dirty="0">
                <a:solidFill>
                  <a:schemeClr val="tx1"/>
                </a:solidFill>
              </a:rPr>
              <a:t>The November 2024 Open Commission Meeting is </a:t>
            </a:r>
            <a:r>
              <a:rPr lang="en-US" sz="1600" dirty="0">
                <a:solidFill>
                  <a:srgbClr val="FF0000"/>
                </a:solidFill>
                <a:hlinkClick r:id="rId3"/>
              </a:rPr>
              <a:t>scheduled</a:t>
            </a:r>
            <a:r>
              <a:rPr lang="en-US" sz="1600" dirty="0">
                <a:solidFill>
                  <a:schemeClr val="tx1"/>
                </a:solidFill>
              </a:rPr>
              <a:t> at 10:30am ET on 21 November 2024.</a:t>
            </a:r>
          </a:p>
          <a:p>
            <a:pPr marL="1030288" marR="117475" lvl="2" indent="-230188" algn="just">
              <a:buClrTx/>
              <a:buFont typeface="Times New Roman" pitchFamily="16" charset="0"/>
              <a:buChar char="•"/>
              <a:tabLst>
                <a:tab pos="230188" algn="l"/>
              </a:tabLst>
            </a:pPr>
            <a:r>
              <a:rPr lang="en-US" sz="1600" dirty="0">
                <a:solidFill>
                  <a:schemeClr val="tx1"/>
                </a:solidFill>
              </a:rPr>
              <a:t>On 4 October 2024, FCC issued a </a:t>
            </a:r>
            <a:r>
              <a:rPr lang="en-US" sz="1600" dirty="0">
                <a:solidFill>
                  <a:schemeClr val="tx1"/>
                </a:solidFill>
                <a:hlinkClick r:id="rId4"/>
              </a:rPr>
              <a:t>press release</a:t>
            </a:r>
            <a:r>
              <a:rPr lang="en-US" sz="1600" dirty="0">
                <a:solidFill>
                  <a:schemeClr val="tx1"/>
                </a:solidFill>
              </a:rPr>
              <a:t> that </a:t>
            </a:r>
            <a:r>
              <a:rPr lang="en-US" sz="1600" dirty="0"/>
              <a:t>Chairwoman proposed new rules to expand very low power device operations in additional spectrum in the 6 GHz band alongside other Wi-Fi-enabled devices</a:t>
            </a:r>
            <a:endParaRPr lang="en-US" sz="1600" dirty="0">
              <a:solidFill>
                <a:schemeClr val="tx1"/>
              </a:solidFill>
            </a:endParaRPr>
          </a:p>
          <a:p>
            <a:pPr marL="630238" marR="117475" lvl="1" indent="-230188" algn="just">
              <a:buClrTx/>
              <a:buFont typeface="Times New Roman" pitchFamily="16" charset="0"/>
              <a:buChar char="•"/>
              <a:tabLst>
                <a:tab pos="230188" algn="l"/>
              </a:tabLst>
            </a:pPr>
            <a:r>
              <a:rPr lang="en-US" sz="1800" dirty="0"/>
              <a:t>Canada</a:t>
            </a:r>
          </a:p>
          <a:p>
            <a:pPr marL="1030288" marR="117475" lvl="2" indent="-230188" algn="just">
              <a:buClrTx/>
              <a:buFont typeface="Times New Roman" pitchFamily="16" charset="0"/>
              <a:buChar char="•"/>
              <a:tabLst>
                <a:tab pos="230188" algn="l"/>
              </a:tabLst>
            </a:pPr>
            <a:r>
              <a:rPr lang="en-US" sz="1600" dirty="0"/>
              <a:t>Following the consultation a few months ago, Canada ISED </a:t>
            </a:r>
            <a:r>
              <a:rPr lang="en-US" sz="1600" dirty="0">
                <a:hlinkClick r:id="rId5"/>
              </a:rPr>
              <a:t>published</a:t>
            </a:r>
            <a:r>
              <a:rPr lang="en-US" sz="1600" dirty="0"/>
              <a:t> its official version of the RSS-248 Issue 3: Radio Local Area Network (RLAN) Devices Operating in the 5925-7125 MHz Band on 11 October 2024.</a:t>
            </a:r>
            <a:endParaRPr lang="en-US" sz="1600" spc="-5" dirty="0">
              <a:solidFill>
                <a:schemeClr val="tx1"/>
              </a:solidFill>
              <a:cs typeface="Arial"/>
            </a:endParaRPr>
          </a:p>
          <a:p>
            <a:pPr marL="1030288" marR="117475" lvl="2"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November 2024</a:t>
            </a:r>
            <a:endParaRPr lang="en-GB" dirty="0"/>
          </a:p>
        </p:txBody>
      </p:sp>
    </p:spTree>
    <p:extLst>
      <p:ext uri="{BB962C8B-B14F-4D97-AF65-F5344CB8AC3E}">
        <p14:creationId xmlns:p14="http://schemas.microsoft.com/office/powerpoint/2010/main" val="294947377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8" name="Rectangle 2"/>
          <p:cNvSpPr>
            <a:spLocks noGrp="1" noChangeArrowheads="1"/>
          </p:cNvSpPr>
          <p:nvPr>
            <p:ph type="title" idx="4294967295"/>
          </p:nvPr>
        </p:nvSpPr>
        <p:spPr>
          <a:xfrm>
            <a:off x="990600"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(3)</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800" dirty="0">
                <a:solidFill>
                  <a:schemeClr val="tx1"/>
                </a:solidFill>
              </a:rPr>
              <a:t>Australia</a:t>
            </a:r>
          </a:p>
          <a:p>
            <a:pPr marL="1030288" marR="117475" lvl="2" indent="-230188" algn="just">
              <a:buClrTx/>
              <a:buFont typeface="Times New Roman" pitchFamily="16" charset="0"/>
              <a:buChar char="•"/>
              <a:tabLst>
                <a:tab pos="230188" algn="l"/>
              </a:tabLst>
            </a:pPr>
            <a:r>
              <a:rPr lang="en-US" sz="1600" dirty="0">
                <a:solidFill>
                  <a:schemeClr val="tx1"/>
                </a:solidFill>
              </a:rPr>
              <a:t>Following the consultation in May 2024, Australian Communications and Media Authority (ACMA) published the official version of the </a:t>
            </a:r>
            <a:r>
              <a:rPr lang="en-US" sz="1600" dirty="0">
                <a:hlinkClick r:id="rId3"/>
              </a:rPr>
              <a:t>Five-year spectrum outlook 2024–29 and 2024–25 work program</a:t>
            </a:r>
            <a:r>
              <a:rPr lang="en-US" sz="1600" dirty="0"/>
              <a:t> and </a:t>
            </a:r>
            <a:r>
              <a:rPr lang="en-US" sz="1600" dirty="0">
                <a:hlinkClick r:id="rId4"/>
              </a:rPr>
              <a:t>its responses to commenters</a:t>
            </a:r>
            <a:r>
              <a:rPr lang="en-US" sz="1600" dirty="0"/>
              <a:t> on 21 October 2024.</a:t>
            </a:r>
            <a:endParaRPr lang="en-US" sz="1600" dirty="0">
              <a:solidFill>
                <a:schemeClr val="tx1"/>
              </a:solidFill>
            </a:endParaRPr>
          </a:p>
          <a:p>
            <a:pPr marL="630238" marR="117475" lvl="1" indent="-230188" algn="just">
              <a:buClrTx/>
              <a:buFont typeface="Times New Roman" pitchFamily="16" charset="0"/>
              <a:buChar char="•"/>
              <a:tabLst>
                <a:tab pos="230188" algn="l"/>
              </a:tabLst>
            </a:pPr>
            <a:r>
              <a:rPr lang="en-US" sz="1800" dirty="0">
                <a:solidFill>
                  <a:schemeClr val="tx1"/>
                </a:solidFill>
              </a:rPr>
              <a:t>Bangladesh </a:t>
            </a:r>
          </a:p>
          <a:p>
            <a:pPr marL="1030288" marR="117475" lvl="2" indent="-230188" algn="just">
              <a:buClrTx/>
              <a:buFont typeface="Times New Roman" pitchFamily="16" charset="0"/>
              <a:buChar char="•"/>
              <a:tabLst>
                <a:tab pos="230188" algn="l"/>
              </a:tabLst>
            </a:pPr>
            <a:r>
              <a:rPr lang="en-US" sz="1600" dirty="0">
                <a:solidFill>
                  <a:schemeClr val="tx1"/>
                </a:solidFill>
              </a:rPr>
              <a:t>On 15 September 2024, Bangladesh Telecommunication Regulatory Commission (BTRC) issued a </a:t>
            </a:r>
            <a:r>
              <a:rPr lang="en-US" sz="1600" dirty="0">
                <a:solidFill>
                  <a:schemeClr val="tx1"/>
                </a:solidFill>
                <a:hlinkClick r:id="rId5"/>
              </a:rPr>
              <a:t>public notice</a:t>
            </a:r>
            <a:r>
              <a:rPr lang="en-US" sz="1600" dirty="0">
                <a:solidFill>
                  <a:schemeClr val="tx1"/>
                </a:solidFill>
              </a:rPr>
              <a:t> informing all concerned stakeholders that the proposal for the use of the 5925-6425 MHz frequency band for Wi-Fi/</a:t>
            </a:r>
            <a:r>
              <a:rPr lang="en-US" sz="1600" dirty="0" err="1">
                <a:solidFill>
                  <a:schemeClr val="tx1"/>
                </a:solidFill>
              </a:rPr>
              <a:t>IoT</a:t>
            </a:r>
            <a:r>
              <a:rPr lang="en-US" sz="1600" dirty="0">
                <a:solidFill>
                  <a:schemeClr val="tx1"/>
                </a:solidFill>
              </a:rPr>
              <a:t>/Wireless LAN services by mobile networks under shared spectrum usage, in line with national spectrum policy, has been approved by the Commission.  If the spectrum is available in the mentioned band, mobile operators may use the shared spectrum. However, if additional spectrum is required, approval from the Commission must be obtained before use.</a:t>
            </a: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November </a:t>
            </a:r>
            <a:r>
              <a:rPr lang="en-US" dirty="0"/>
              <a:t>2024</a:t>
            </a:r>
            <a:endParaRPr lang="en-GB" dirty="0"/>
          </a:p>
        </p:txBody>
      </p:sp>
    </p:spTree>
    <p:extLst>
      <p:ext uri="{BB962C8B-B14F-4D97-AF65-F5344CB8AC3E}">
        <p14:creationId xmlns:p14="http://schemas.microsoft.com/office/powerpoint/2010/main" val="192690816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sp>
        <p:nvSpPr>
          <p:cNvPr id="8" name="Rectangle 2"/>
          <p:cNvSpPr>
            <a:spLocks noGrp="1" noChangeArrowheads="1"/>
          </p:cNvSpPr>
          <p:nvPr>
            <p:ph type="title" idx="4294967295"/>
          </p:nvPr>
        </p:nvSpPr>
        <p:spPr>
          <a:xfrm>
            <a:off x="990600"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(4)</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cs typeface="Arial"/>
              </a:rPr>
              <a:t>IMT ITU-R Working Party 5D</a:t>
            </a:r>
            <a:endParaRPr lang="en-US" sz="1800" spc="-5" dirty="0">
              <a:cs typeface="Arial"/>
            </a:endParaRPr>
          </a:p>
          <a:p>
            <a:pPr marL="630238" marR="117475" lvl="1" indent="-230188" algn="just">
              <a:buClrTx/>
              <a:buFont typeface="Times New Roman" pitchFamily="16" charset="0"/>
              <a:buChar char="•"/>
              <a:tabLst>
                <a:tab pos="230188" algn="l"/>
              </a:tabLst>
            </a:pPr>
            <a:r>
              <a:rPr lang="en-US" sz="1800" dirty="0" smtClean="0">
                <a:solidFill>
                  <a:schemeClr val="tx1"/>
                </a:solidFill>
              </a:rPr>
              <a:t>Liaisons</a:t>
            </a:r>
            <a:endParaRPr lang="en-US" sz="1800" dirty="0">
              <a:solidFill>
                <a:schemeClr val="tx1"/>
              </a:solidFill>
            </a:endParaRPr>
          </a:p>
          <a:p>
            <a:pPr marL="1030288" marR="117475" lvl="2" indent="-230188" algn="just">
              <a:buClrTx/>
              <a:buFont typeface="Times New Roman" pitchFamily="16" charset="0"/>
              <a:buChar char="•"/>
              <a:tabLst>
                <a:tab pos="230188" algn="l"/>
              </a:tabLst>
            </a:pPr>
            <a:r>
              <a:rPr lang="en-GB" sz="1600" dirty="0" smtClean="0">
                <a:hlinkClick r:id="rId3"/>
              </a:rPr>
              <a:t>18-24/0113</a:t>
            </a:r>
            <a:r>
              <a:rPr lang="en-GB" sz="1600" dirty="0" smtClean="0"/>
              <a:t>:  Invitation </a:t>
            </a:r>
            <a:r>
              <a:rPr lang="en-GB" sz="1600" dirty="0"/>
              <a:t>for submission of proposals for candidate radio interface technologies for the terrestrial components of the radio interface(s) for IMT-2030 and invitation to participate in their subsequent </a:t>
            </a:r>
            <a:r>
              <a:rPr lang="en-GB" sz="1600" dirty="0" smtClean="0"/>
              <a:t>evaluation </a:t>
            </a:r>
          </a:p>
          <a:p>
            <a:pPr marL="1030288" marR="117475" lvl="2" indent="-230188" algn="just">
              <a:buClrTx/>
              <a:buFont typeface="Times New Roman" pitchFamily="16" charset="0"/>
              <a:buChar char="•"/>
              <a:tabLst>
                <a:tab pos="230188" algn="l"/>
              </a:tabLst>
            </a:pPr>
            <a:r>
              <a:rPr lang="en-GB" sz="1600" spc="-5" dirty="0" smtClean="0">
                <a:solidFill>
                  <a:schemeClr val="tx1"/>
                </a:solidFill>
                <a:cs typeface="Arial"/>
                <a:hlinkClick r:id="rId4"/>
              </a:rPr>
              <a:t>18-24/0114</a:t>
            </a:r>
            <a:r>
              <a:rPr lang="en-GB" sz="1600" spc="-5" dirty="0" smtClean="0">
                <a:solidFill>
                  <a:schemeClr val="tx1"/>
                </a:solidFill>
                <a:cs typeface="Arial"/>
              </a:rPr>
              <a:t>:  </a:t>
            </a:r>
            <a:r>
              <a:rPr lang="en-US" sz="1600" spc="-5" dirty="0">
                <a:solidFill>
                  <a:schemeClr val="tx1"/>
                </a:solidFill>
                <a:cs typeface="Arial"/>
              </a:rPr>
              <a:t>Minimum requirements related to technical performance for IMT-2030 radio interface(s</a:t>
            </a:r>
            <a:r>
              <a:rPr lang="en-US" sz="1600" spc="-5" dirty="0" smtClean="0">
                <a:solidFill>
                  <a:schemeClr val="tx1"/>
                </a:solidFill>
                <a:cs typeface="Arial"/>
              </a:rPr>
              <a:t>)</a:t>
            </a:r>
          </a:p>
          <a:p>
            <a:pPr marL="1030288" marR="117475" lvl="2" indent="-230188" algn="just">
              <a:buClrTx/>
              <a:buFont typeface="Times New Roman" pitchFamily="16" charset="0"/>
              <a:buChar char="•"/>
              <a:tabLst>
                <a:tab pos="230188" algn="l"/>
              </a:tabLst>
            </a:pPr>
            <a:r>
              <a:rPr lang="en-US" sz="1600" spc="-5" dirty="0">
                <a:solidFill>
                  <a:schemeClr val="tx1"/>
                </a:solidFill>
                <a:cs typeface="Arial"/>
                <a:hlinkClick r:id="rId5"/>
              </a:rPr>
              <a:t>18-24/0115</a:t>
            </a:r>
            <a:r>
              <a:rPr lang="en-US" sz="1600" spc="-5" dirty="0">
                <a:solidFill>
                  <a:schemeClr val="tx1"/>
                </a:solidFill>
                <a:cs typeface="Arial"/>
              </a:rPr>
              <a:t>:  Liaison statement to relevant external organizations on process to revise Recommendation ITU-R M.2150-2 and Recommendation ITU-R M.2012-6</a:t>
            </a:r>
            <a:endParaRPr lang="en-US" sz="1800" spc="-5" dirty="0">
              <a:solidFill>
                <a:schemeClr val="tx1"/>
              </a:solidFill>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November </a:t>
            </a:r>
            <a:r>
              <a:rPr lang="en-US" dirty="0"/>
              <a:t>2024</a:t>
            </a:r>
            <a:endParaRPr lang="en-GB" dirty="0"/>
          </a:p>
        </p:txBody>
      </p:sp>
    </p:spTree>
    <p:extLst>
      <p:ext uri="{BB962C8B-B14F-4D97-AF65-F5344CB8AC3E}">
        <p14:creationId xmlns:p14="http://schemas.microsoft.com/office/powerpoint/2010/main" val="118652886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November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49</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November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294222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25077096"/>
              </p:ext>
            </p:extLst>
          </p:nvPr>
        </p:nvGraphicFramePr>
        <p:xfrm>
          <a:off x="1018592" y="1705690"/>
          <a:ext cx="10339434" cy="1468120"/>
        </p:xfrm>
        <a:graphic>
          <a:graphicData uri="http://schemas.openxmlformats.org/drawingml/2006/table">
            <a:tbl>
              <a:tblPr firstRow="1" bandRow="1">
                <a:tableStyleId>{21E4AEA4-8DFA-4A89-87EB-49C32662AFE0}</a:tableStyleId>
              </a:tblPr>
              <a:tblGrid>
                <a:gridCol w="3172408"/>
                <a:gridCol w="71670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through </a:t>
                      </a:r>
                      <a:r>
                        <a:rPr lang="en-US" sz="1500" dirty="0" smtClean="0"/>
                        <a:t>21 November</a:t>
                      </a:r>
                      <a:r>
                        <a:rPr lang="en-US" sz="1500" baseline="0" dirty="0" smtClean="0"/>
                        <a:t> 2024</a:t>
                      </a:r>
                      <a:endParaRPr lang="en-US" sz="1500" dirty="0"/>
                    </a:p>
                  </a:txBody>
                  <a:tcPr/>
                </a:tc>
              </a:tr>
              <a:tr h="370840">
                <a:tc>
                  <a:txBody>
                    <a:bodyPr/>
                    <a:lstStyle/>
                    <a:p>
                      <a:r>
                        <a:rPr lang="en-US" sz="1500" baseline="0" dirty="0" smtClean="0"/>
                        <a:t>2025 January interim</a:t>
                      </a:r>
                    </a:p>
                    <a:p>
                      <a:r>
                        <a:rPr lang="en-US" sz="1500" baseline="0" dirty="0" smtClean="0"/>
                        <a:t>(credited session)</a:t>
                      </a:r>
                    </a:p>
                  </a:txBody>
                  <a:tcPr/>
                </a:tc>
                <a:tc>
                  <a:txBody>
                    <a:bodyPr/>
                    <a:lstStyle/>
                    <a:p>
                      <a:r>
                        <a:rPr lang="en-US" sz="1500" dirty="0" smtClean="0"/>
                        <a:t>Opening meeting:  Tuesday,</a:t>
                      </a:r>
                      <a:r>
                        <a:rPr lang="en-US" sz="1500" baseline="0" dirty="0" smtClean="0"/>
                        <a:t> 10:30am JST to 12:30pm JST</a:t>
                      </a:r>
                    </a:p>
                    <a:p>
                      <a:r>
                        <a:rPr lang="en-US" sz="1500" baseline="0" dirty="0" smtClean="0"/>
                        <a:t>Closing meeting:  Thursday, 8:00am JST to 10:00am JST</a:t>
                      </a:r>
                      <a:endParaRPr lang="en-US" sz="1500" dirty="0" smtClean="0"/>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rPr>
              <a:t>the </a:t>
            </a:r>
            <a:r>
              <a:rPr lang="en-US" sz="1500" b="1" dirty="0">
                <a:solidFill>
                  <a:schemeClr val="tx1"/>
                </a:solidFill>
                <a:cs typeface="Arial" panose="020B0604020202020204" pitchFamily="34" charset="0"/>
              </a:rPr>
              <a:t>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2025 January interim</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0" name="Content Placeholder 2"/>
          <p:cNvSpPr txBox="1">
            <a:spLocks/>
          </p:cNvSpPr>
          <p:nvPr/>
        </p:nvSpPr>
        <p:spPr bwMode="auto">
          <a:xfrm>
            <a:off x="990600" y="1524000"/>
            <a:ext cx="11197016"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29 October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29 November 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3 January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3 January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 </a:t>
            </a:r>
            <a:r>
              <a:rPr lang="en-US" sz="1800" kern="0" spc="-5" dirty="0">
                <a:solidFill>
                  <a:schemeClr val="tx1"/>
                </a:solidFill>
                <a:cs typeface="Arial"/>
              </a:rPr>
              <a:t>begins on 29 October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11 December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Date Placeholder 1"/>
          <p:cNvSpPr>
            <a:spLocks noGrp="1"/>
          </p:cNvSpPr>
          <p:nvPr>
            <p:ph type="dt" idx="15"/>
          </p:nvPr>
        </p:nvSpPr>
        <p:spPr>
          <a:xfrm>
            <a:off x="990600" y="336550"/>
            <a:ext cx="3048000" cy="273050"/>
          </a:xfrm>
        </p:spPr>
        <p:txBody>
          <a:bodyPr/>
          <a:lstStyle/>
          <a:p>
            <a:r>
              <a:rPr lang="en-US" dirty="0" smtClean="0"/>
              <a:t>November 2024</a:t>
            </a:r>
            <a:endParaRPr lang="en-GB" dirty="0"/>
          </a:p>
        </p:txBody>
      </p:sp>
    </p:spTree>
    <p:extLst>
      <p:ext uri="{BB962C8B-B14F-4D97-AF65-F5344CB8AC3E}">
        <p14:creationId xmlns:p14="http://schemas.microsoft.com/office/powerpoint/2010/main" val="408080053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2024</a:t>
            </a:r>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 on the weekly teleconference calls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#6 (Procedural):  </a:t>
            </a:r>
            <a:r>
              <a:rPr lang="en-US" sz="1800" dirty="0"/>
              <a:t>The 802.18 Chair or Chair designee is directed to conduct, as necessary, </a:t>
            </a:r>
            <a:r>
              <a:rPr lang="en-US" sz="1800" dirty="0" smtClean="0"/>
              <a:t>the following weekly teleconference calls from 5 December 2024 to 20 March 2025</a:t>
            </a:r>
          </a:p>
          <a:p>
            <a:pPr marL="630238" marR="117475" lvl="1" indent="-230188" algn="just">
              <a:buChar char="•"/>
              <a:tabLst>
                <a:tab pos="230188" algn="l"/>
              </a:tabLst>
            </a:pPr>
            <a:r>
              <a:rPr lang="en-US" sz="1600" b="1" dirty="0" smtClean="0"/>
              <a:t>RR-TAG calls on Thursdays at 15:00 ET for 55 mins</a:t>
            </a:r>
            <a:endParaRPr lang="en-US" sz="1600" b="1" spc="-5" dirty="0" smtClean="0">
              <a:latin typeface="+mj-lt"/>
              <a:cs typeface="Arial"/>
            </a:endParaRPr>
          </a:p>
          <a:p>
            <a:pPr marL="400050" marR="117475" lvl="1" indent="0" algn="just">
              <a:tabLst>
                <a:tab pos="230188" algn="l"/>
              </a:tabLst>
            </a:pPr>
            <a:endParaRPr lang="en-US" sz="1600" b="1"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2141770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November 2024</a:t>
            </a:r>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b="0" kern="1200" dirty="0" smtClean="0">
                <a:latin typeface="Times New Roman" pitchFamily="16" charset="0"/>
              </a:rPr>
              <a:t>TBD</a:t>
            </a:r>
            <a:endParaRPr lang="en-US" sz="1600" b="0" kern="1200" dirty="0">
              <a:latin typeface="Times New Roman" pitchFamily="16" charset="0"/>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November 2024</a:t>
            </a:r>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a:r>
            <a:r>
              <a:rPr lang="en-US" sz="1800" spc="-5" smtClean="0">
                <a:latin typeface="+mj-lt"/>
                <a:cs typeface="Arial"/>
              </a:rPr>
              <a:t>at </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2" name="Date Placeholder 1"/>
          <p:cNvSpPr>
            <a:spLocks noGrp="1"/>
          </p:cNvSpPr>
          <p:nvPr>
            <p:ph type="dt" idx="15"/>
          </p:nvPr>
        </p:nvSpPr>
        <p:spPr>
          <a:xfrm>
            <a:off x="990600" y="333376"/>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(Procedural):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Opening Agenda” tab of the document </a:t>
            </a:r>
            <a:r>
              <a:rPr lang="en-US" sz="1800" spc="-5" dirty="0" smtClean="0">
                <a:solidFill>
                  <a:srgbClr val="FF0000"/>
                </a:solidFill>
                <a:latin typeface="+mj-lt"/>
                <a:cs typeface="Arial"/>
                <a:hlinkClick r:id="rId3"/>
              </a:rPr>
              <a:t>18-24/0096r1</a:t>
            </a:r>
            <a:r>
              <a:rPr lang="en-US" sz="1800" spc="-5" dirty="0" smtClean="0">
                <a:latin typeface="+mj-lt"/>
                <a:cs typeface="Arial"/>
              </a:rPr>
              <a:t>.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Guido </a:t>
            </a:r>
            <a:r>
              <a:rPr lang="en-US" sz="1600" spc="-5" dirty="0" err="1" smtClean="0">
                <a:latin typeface="+mj-lt"/>
                <a:cs typeface="Arial"/>
              </a:rPr>
              <a:t>Hiertz</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Harry </a:t>
            </a:r>
            <a:r>
              <a:rPr lang="en-US" sz="1600" spc="-5" dirty="0" err="1" smtClean="0">
                <a:latin typeface="+mj-lt"/>
                <a:cs typeface="Arial"/>
              </a:rPr>
              <a:t>Bims</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929822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November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7</a:t>
            </a:r>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November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8</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November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9</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71285</TotalTime>
  <Words>3963</Words>
  <Application>Microsoft Office PowerPoint</Application>
  <PresentationFormat>Widescreen</PresentationFormat>
  <Paragraphs>705</Paragraphs>
  <Slides>54</Slides>
  <Notes>34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54</vt:i4>
      </vt:variant>
    </vt:vector>
  </HeadingPairs>
  <TitlesOfParts>
    <vt:vector size="63" baseType="lpstr">
      <vt:lpstr>Arial Unicode MS</vt:lpstr>
      <vt:lpstr>Monotype Sorts</vt:lpstr>
      <vt:lpstr>MS Gothic</vt:lpstr>
      <vt:lpstr>MS PGothic</vt:lpstr>
      <vt:lpstr>Arial</vt:lpstr>
      <vt:lpstr>Calibri</vt:lpstr>
      <vt:lpstr>Times New Roman</vt:lpstr>
      <vt:lpstr>Office Theme</vt:lpstr>
      <vt:lpstr>Document</vt:lpstr>
      <vt:lpstr>2024 November RR-TAG  Supplementary Materials</vt:lpstr>
      <vt:lpstr>PowerPoint Presentation</vt:lpstr>
      <vt:lpstr>PowerPoint Presentation</vt:lpstr>
      <vt:lpstr>Registration is required to attend this meeting </vt:lpstr>
      <vt:lpstr>PowerPoint Presentation</vt:lpstr>
      <vt:lpstr>Review and approve the 802.18 opening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Review and approve the 2024 September interim minutes</vt:lpstr>
      <vt:lpstr>PowerPoint Presentation</vt:lpstr>
      <vt:lpstr>Status of ongoing consultations</vt:lpstr>
      <vt:lpstr>Saudi Arabia CST’s consultation re 6 GHz AFC</vt:lpstr>
      <vt:lpstr>Japan MIC’s consultation re special exemption system</vt:lpstr>
      <vt:lpstr>PowerPoint Presentation</vt:lpstr>
      <vt:lpstr>PowerPoint Presentation</vt:lpstr>
      <vt:lpstr>Registration is required to attend this meeting </vt:lpstr>
      <vt:lpstr>PowerPoint Presentation</vt:lpstr>
      <vt:lpstr>Review and approve the 802.18 closing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PowerPoint Presentation</vt:lpstr>
      <vt:lpstr>Status of ongoing consultations</vt:lpstr>
      <vt:lpstr>Saudi Arabia CST’s consultation re 6 GHz AFC (1)</vt:lpstr>
      <vt:lpstr>Saudi Arabia CST’s consultation re 6 GHz AFC (2)</vt:lpstr>
      <vt:lpstr>Japan MIC’s consultation re special exemption system (1)</vt:lpstr>
      <vt:lpstr>Japan MIC’s consultation re special exemption system (2)</vt:lpstr>
      <vt:lpstr>General discussion items (1)</vt:lpstr>
      <vt:lpstr>General discussion items (2)</vt:lpstr>
      <vt:lpstr>General discussion items (3)</vt:lpstr>
      <vt:lpstr>General discussion items (4)</vt:lpstr>
      <vt:lpstr>PowerPoint Presentation</vt:lpstr>
      <vt:lpstr>Future RR-TAG meetings</vt:lpstr>
      <vt:lpstr>2025 January interim</vt:lpstr>
      <vt:lpstr>Administrative motion on the weekly teleconference calls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18-24/0097r1</dc:title>
  <dc:creator>Edward Au</dc:creator>
  <cp:keywords>2024 November supplementary materials</cp:keywords>
  <cp:lastModifiedBy>Edward Au</cp:lastModifiedBy>
  <cp:revision>5252</cp:revision>
  <cp:lastPrinted>1601-01-01T00:00:00Z</cp:lastPrinted>
  <dcterms:created xsi:type="dcterms:W3CDTF">2016-03-03T14:54:45Z</dcterms:created>
  <dcterms:modified xsi:type="dcterms:W3CDTF">2024-11-12T17:16:01Z</dcterms:modified>
  <cp:category>IEEE 802.18 RR-TAG </cp:category>
</cp:coreProperties>
</file>