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877" r:id="rId12"/>
    <p:sldId id="936" r:id="rId13"/>
    <p:sldId id="937" r:id="rId14"/>
    <p:sldId id="882" r:id="rId15"/>
    <p:sldId id="930" r:id="rId16"/>
    <p:sldId id="898" r:id="rId17"/>
    <p:sldId id="933"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18" autoAdjust="0"/>
    <p:restoredTop sz="92624" autoAdjust="0"/>
  </p:normalViewPr>
  <p:slideViewPr>
    <p:cSldViewPr>
      <p:cViewPr varScale="1">
        <p:scale>
          <a:sx n="79" d="100"/>
          <a:sy n="79" d="100"/>
        </p:scale>
        <p:origin x="1114" y="72"/>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997"/>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9/27/2024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340517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422673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October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802.18-24/0094r0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090-00-0000-rr-tag-minutes-5-september-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ane.gov.co/SitePages/det-noticias.aspx?p=566" TargetMode="External"/><Relationship Id="rId4" Type="http://schemas.openxmlformats.org/officeDocument/2006/relationships/hyperlink" Target="https://eparticipation.my.gov.sa/en/e-consultations/consultations/legal/legal-consultation-47594/"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istitlaa.ncc.gov.sa/ar/transportation/citc/spectrumoutlook/Pages/default.asp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95&amp;is_group=0000&amp;is_year=2024"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october-2024-open-commission-meeti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btrc.gov.bd/site/notices/939916e8-a89a-4e3b-aa75-35a0a2172f59/%E0%A7%AB%E0%A7%AF%E0%A7%A8%E0%A7%AB-%E0%A7%AC%E0%A7%AA%E0%A7%A8%E0%A7%AB-%E0%A6%AE%E0%A7%87%E0%A6%97%E0%A6%BE%E0%A6%B9%E0%A6%BE%E0%A6%B0%E0%A7%8D%E0%A6%9C-%E0%A6%A4%E0%A6%B0%E0%A6%99%E0%A7%8D%E0%A6%97-%E0%A6%AC%E0%A7%8D%E0%A6%AF%E0%A6%BE%E0%A6%A8%E0%A7%8D%E0%A6%A1-Shared-%E0%A6%AD%E0%A6%BF%E0%A6%A4%E0%A7%8D%E0%A6%A4%E0%A6%BF%E0%A6%A4%E0%A7%87-%E0%A6%AC%E0%A7%8D%E0%A6%AF%E0%A6%AC%E0%A6%B9%E0%A6%BE%E0%A6%B0-%E0%A6%B8%E0%A6%82%E0%A6%95%E0%A7%8D%E0%A6%B0%E0%A6%BE%E0%A6%A8%E0%A7%8D%E0%A6%A4-%E0%A6%B8%E0%A6%BE%E0%A6%B0%E0%A7%8D%E0%A6%95%E0%A7%81%E0%A6%B2%E0%A6%BE%E0%A6%B0-%E0%A6%AA%E0%A7%8D%E0%A6%B0%E0%A6%9A%E0%A6%BE%E0%A6%B0-"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www.hyatt.com/en-US/group-booking/YVRRV/G-IE21" TargetMode="External"/><Relationship Id="rId4" Type="http://schemas.openxmlformats.org/officeDocument/2006/relationships/hyperlink" Target="https://cvent.me/eDZgoD"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9-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October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3 October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 xmlns:a16="http://schemas.microsoft.com/office/drawing/2014/main" val="20000"/>
                    </a:ext>
                  </a:extLst>
                </a:gridCol>
                <a:gridCol w="2209800">
                  <a:extLst>
                    <a:ext uri="{9D8B030D-6E8A-4147-A177-3AD203B41FA5}">
                      <a16:colId xmlns="" xmlns:a16="http://schemas.microsoft.com/office/drawing/2014/main" val="20001"/>
                    </a:ext>
                  </a:extLst>
                </a:gridCol>
                <a:gridCol w="990600">
                  <a:extLst>
                    <a:ext uri="{9D8B030D-6E8A-4147-A177-3AD203B41FA5}">
                      <a16:colId xmlns="" xmlns:a16="http://schemas.microsoft.com/office/drawing/2014/main" val="20002"/>
                    </a:ext>
                  </a:extLst>
                </a:gridCol>
                <a:gridCol w="990600">
                  <a:extLst>
                    <a:ext uri="{9D8B030D-6E8A-4147-A177-3AD203B41FA5}">
                      <a16:colId xmlns="" xmlns:a16="http://schemas.microsoft.com/office/drawing/2014/main" val="20003"/>
                    </a:ext>
                  </a:extLst>
                </a:gridCol>
                <a:gridCol w="2514601">
                  <a:extLst>
                    <a:ext uri="{9D8B030D-6E8A-4147-A177-3AD203B41FA5}">
                      <a16:colId xmlns=""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 xmlns:a16="http://schemas.microsoft.com/office/drawing/2014/main"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5 September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18-24/0090r0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a:t>
            </a: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3:00pm ET, Thursday, 3 October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Saudi Arabia CST:  </a:t>
            </a:r>
            <a:r>
              <a:rPr lang="en-GB" sz="1400" u="sng" dirty="0" smtClean="0">
                <a:hlinkClick r:id="rId4"/>
              </a:rPr>
              <a:t>Spectrum </a:t>
            </a:r>
            <a:r>
              <a:rPr lang="en-GB" sz="1400" u="sng" dirty="0">
                <a:hlinkClick r:id="rId4"/>
              </a:rPr>
              <a:t>Outlook for Commercial and Innovative Use 2024-2027 </a:t>
            </a:r>
            <a:endParaRPr lang="en-GB" sz="1400" u="sng" dirty="0" smtClean="0"/>
          </a:p>
          <a:p>
            <a:pPr marL="1030288" marR="117475" lvl="2" indent="-230188" algn="just">
              <a:spcBef>
                <a:spcPts val="600"/>
              </a:spcBef>
              <a:buFont typeface="Times New Roman" pitchFamily="16" charset="0"/>
              <a:buChar char="•"/>
              <a:tabLst>
                <a:tab pos="230188" algn="l"/>
              </a:tabLst>
            </a:pPr>
            <a:r>
              <a:rPr lang="en-US" sz="1400" dirty="0" smtClean="0"/>
              <a:t>Colombia ANE:  </a:t>
            </a:r>
            <a:r>
              <a:rPr lang="en-GB" sz="1400" u="sng" dirty="0" smtClean="0">
                <a:hlinkClick r:id="rId5"/>
              </a:rPr>
              <a:t>Regulatory </a:t>
            </a:r>
            <a:r>
              <a:rPr lang="en-GB" sz="1400" u="sng" dirty="0">
                <a:hlinkClick r:id="rId5"/>
              </a:rPr>
              <a:t>proposal for the 6 GHz outdoor frequency band</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Saudi Arabia CST’s consultation on spectrum outlook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Spectrum Outlook </a:t>
            </a:r>
            <a:r>
              <a:rPr lang="en-US" sz="1800" dirty="0"/>
              <a:t>for Commercial and Innovative Use 2024-2027</a:t>
            </a:r>
            <a:endParaRPr lang="en-GB" sz="1800" dirty="0" smtClean="0"/>
          </a:p>
          <a:p>
            <a:pPr marL="630238" marR="117475" lvl="1" indent="-230188" algn="just">
              <a:buChar char="•"/>
              <a:tabLst>
                <a:tab pos="230188" algn="l"/>
              </a:tabLst>
            </a:pPr>
            <a:r>
              <a:rPr lang="en-US" sz="1600" spc="-5" dirty="0" smtClean="0">
                <a:cs typeface="Arial"/>
              </a:rPr>
              <a:t>Publication date:  18 September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7 October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istitlaa.ncc.gov.sa/ar/transportation/citc/spectrumoutlook/Pages/default.aspx</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18-24/0095</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36231460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Saudi Arabia CST’s consultation on spectrum outlook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#3 (Technical):  Move to approve document </a:t>
            </a:r>
            <a:r>
              <a:rPr lang="en-GB" sz="1800" dirty="0" smtClean="0">
                <a:solidFill>
                  <a:schemeClr val="accent2"/>
                </a:solidFill>
              </a:rPr>
              <a:t>18-24/0095r2 [Placeholder] </a:t>
            </a:r>
            <a:r>
              <a:rPr lang="en-US" sz="1800" spc="-5" dirty="0" smtClean="0">
                <a:cs typeface="Arial"/>
              </a:rPr>
              <a:t>in response to the Saudi Arabia </a:t>
            </a:r>
            <a:r>
              <a:rPr lang="en-US" sz="1800" dirty="0" smtClean="0"/>
              <a:t>Communications</a:t>
            </a:r>
            <a:r>
              <a:rPr lang="en-US" sz="1800" dirty="0"/>
              <a:t>, Space &amp; Technology Commission</a:t>
            </a:r>
            <a:r>
              <a:rPr lang="en-US" sz="1800" spc="-5" dirty="0" smtClean="0">
                <a:cs typeface="Arial"/>
              </a:rPr>
              <a:t> </a:t>
            </a:r>
            <a:r>
              <a:rPr lang="en-US" sz="1800" dirty="0" smtClean="0"/>
              <a:t>(CST)</a:t>
            </a:r>
            <a:r>
              <a:rPr lang="en-US" sz="1800" spc="-5" dirty="0" smtClean="0">
                <a:cs typeface="Arial"/>
              </a:rPr>
              <a:t>’s </a:t>
            </a:r>
            <a:r>
              <a:rPr lang="en-US" sz="1800" spc="-5" dirty="0" smtClean="0">
                <a:solidFill>
                  <a:schemeClr val="tx1"/>
                </a:solidFill>
                <a:cs typeface="Arial"/>
              </a:rPr>
              <a:t>consultation “</a:t>
            </a:r>
            <a:r>
              <a:rPr lang="en-US" sz="1800" dirty="0"/>
              <a:t>Spectrum Outlook for Commercial and Innovative Use </a:t>
            </a:r>
            <a:r>
              <a:rPr lang="en-US" sz="1800" dirty="0" smtClean="0"/>
              <a:t>2024-2027”,</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CST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p>
          <a:p>
            <a:pPr marL="630238" marR="117475" lvl="1" indent="-230188" algn="just">
              <a:buChar char="•"/>
              <a:tabLst>
                <a:tab pos="230188" algn="l"/>
              </a:tabLst>
            </a:pPr>
            <a:r>
              <a:rPr lang="en-US" sz="1600" spc="-5" dirty="0" smtClean="0">
                <a:latin typeface="+mj-lt"/>
                <a:cs typeface="Arial"/>
              </a:rPr>
              <a:t>Seconded: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Result</a:t>
            </a:r>
            <a:r>
              <a:rPr lang="en-US" sz="1600" spc="-5" dirty="0" smtClean="0">
                <a:latin typeface="+mj-lt"/>
                <a:cs typeface="Arial"/>
              </a:rPr>
              <a: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7253594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630238" marR="117475" lvl="1" indent="-230188" algn="just">
              <a:buClrTx/>
              <a:buFont typeface="Times New Roman" pitchFamily="16" charset="0"/>
              <a:buChar char="•"/>
              <a:tabLst>
                <a:tab pos="230188" algn="l"/>
              </a:tabLst>
            </a:pPr>
            <a:r>
              <a:rPr lang="en-US" sz="1800" spc="-5" dirty="0" smtClean="0">
                <a:cs typeface="Arial"/>
              </a:rPr>
              <a:t>ETSI </a:t>
            </a:r>
            <a:r>
              <a:rPr lang="en-US" sz="1800" spc="-5" dirty="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smtClean="0">
                <a:solidFill>
                  <a:schemeClr val="tx1"/>
                </a:solidFill>
              </a:rPr>
              <a:t>October </a:t>
            </a:r>
            <a:r>
              <a:rPr lang="en-US" sz="1600" dirty="0">
                <a:solidFill>
                  <a:schemeClr val="tx1"/>
                </a:solidFill>
              </a:rPr>
              <a:t>2024 Open Commission Meeting is </a:t>
            </a:r>
            <a:r>
              <a:rPr lang="en-US" sz="1600" dirty="0">
                <a:solidFill>
                  <a:srgbClr val="FF0000"/>
                </a:solidFill>
                <a:hlinkClick r:id="rId3"/>
              </a:rPr>
              <a:t>scheduled</a:t>
            </a:r>
            <a:r>
              <a:rPr lang="en-US" sz="1600" dirty="0">
                <a:solidFill>
                  <a:schemeClr val="tx1"/>
                </a:solidFill>
              </a:rPr>
              <a:t> at 10:30am ET </a:t>
            </a:r>
            <a:r>
              <a:rPr lang="en-US" sz="1600" dirty="0" smtClean="0">
                <a:solidFill>
                  <a:schemeClr val="tx1"/>
                </a:solidFill>
              </a:rPr>
              <a:t>on </a:t>
            </a:r>
            <a:r>
              <a:rPr lang="en-US" sz="1600" dirty="0" smtClean="0">
                <a:solidFill>
                  <a:schemeClr val="tx1"/>
                </a:solidFill>
              </a:rPr>
              <a:t>17</a:t>
            </a:r>
            <a:r>
              <a:rPr lang="en-US" sz="1600" dirty="0" smtClean="0">
                <a:solidFill>
                  <a:schemeClr val="tx1"/>
                </a:solidFill>
              </a:rPr>
              <a:t> </a:t>
            </a:r>
            <a:r>
              <a:rPr lang="en-US" sz="1600" dirty="0" smtClean="0">
                <a:solidFill>
                  <a:schemeClr val="tx1"/>
                </a:solidFill>
              </a:rPr>
              <a:t>October 2024</a:t>
            </a:r>
            <a:r>
              <a:rPr lang="en-US" sz="1600" dirty="0">
                <a:solidFill>
                  <a:schemeClr val="tx1"/>
                </a:solidFill>
              </a:rPr>
              <a:t>.</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a:t>
            </a:r>
            <a:r>
              <a:rPr lang="en-US" sz="1800" dirty="0" smtClean="0">
                <a:solidFill>
                  <a:schemeClr val="tx1"/>
                </a:solidFill>
              </a:rPr>
              <a:t>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On </a:t>
            </a:r>
            <a:r>
              <a:rPr lang="en-US" sz="1600" dirty="0">
                <a:solidFill>
                  <a:schemeClr val="tx1"/>
                </a:solidFill>
              </a:rPr>
              <a:t>15 September 2024, Bangladesh Telecommunication Regulatory Commission (BTRC) issued </a:t>
            </a:r>
            <a:r>
              <a:rPr lang="en-US" sz="1600" dirty="0">
                <a:solidFill>
                  <a:schemeClr val="tx1"/>
                </a:solidFill>
                <a:hlinkClick r:id="rId3"/>
              </a:rPr>
              <a:t>a public notice</a:t>
            </a:r>
            <a:r>
              <a:rPr lang="en-US" sz="1600" dirty="0">
                <a:solidFill>
                  <a:schemeClr val="tx1"/>
                </a:solidFill>
              </a:rPr>
              <a:t> </a:t>
            </a:r>
            <a:r>
              <a:rPr lang="en-US" sz="1600" dirty="0" smtClean="0">
                <a:solidFill>
                  <a:schemeClr val="tx1"/>
                </a:solidFill>
              </a:rPr>
              <a:t>informing </a:t>
            </a:r>
            <a:r>
              <a:rPr lang="en-US" sz="1600" dirty="0">
                <a:solidFill>
                  <a:schemeClr val="tx1"/>
                </a:solidFill>
              </a:rPr>
              <a:t>all concerned stakeholders that the proposal for the use of the 5925-6425 MHz frequency band for Wi-Fi/</a:t>
            </a:r>
            <a:r>
              <a:rPr lang="en-US" sz="1600" dirty="0" err="1">
                <a:solidFill>
                  <a:schemeClr val="tx1"/>
                </a:solidFill>
              </a:rPr>
              <a:t>IoT</a:t>
            </a:r>
            <a:r>
              <a:rPr lang="en-US" sz="1600" dirty="0">
                <a:solidFill>
                  <a:schemeClr val="tx1"/>
                </a:solidFill>
              </a:rPr>
              <a:t>/Wireless LAN services by mobile networks under shared spectrum usage, in line with national spectrum policy, has been approved by the Commission.  If the spectrum is available in the mentioned band, mobile operators may use the shared spectrum. However, if additional spectrum is required, approval from the Commission must be obtained before use</a:t>
            </a:r>
            <a:r>
              <a:rPr lang="en-US" sz="1600" dirty="0" smtClean="0">
                <a:solidFill>
                  <a:schemeClr val="tx1"/>
                </a:solidFill>
              </a:rPr>
              <a:t>.</a:t>
            </a:r>
          </a:p>
          <a:p>
            <a:pPr marL="800100" marR="117475" lvl="2" indent="0" algn="just">
              <a:buClrTx/>
              <a:tabLst>
                <a:tab pos="230188" algn="l"/>
              </a:tabLst>
            </a:pP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week</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92172703"/>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572000">
                  <a:extLst>
                    <a:ext uri="{9D8B030D-6E8A-4147-A177-3AD203B41FA5}">
                      <a16:colId xmlns="" xmlns:a16="http://schemas.microsoft.com/office/drawing/2014/main" val="20000"/>
                    </a:ext>
                  </a:extLst>
                </a:gridCol>
                <a:gridCol w="57150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10 October </a:t>
                      </a:r>
                      <a:r>
                        <a:rPr lang="en-US" sz="1500" baseline="0" dirty="0" smtClean="0"/>
                        <a:t>2024</a:t>
                      </a:r>
                      <a:r>
                        <a:rPr lang="en-US" sz="1500" baseline="0" dirty="0"/>
                        <a:t>, 3:00pm ET to 3:55pm ET</a:t>
                      </a:r>
                      <a:endParaRPr lang="en-US" sz="1500" dirty="0"/>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11" name="Content Placeholder 2"/>
          <p:cNvSpPr txBox="1">
            <a:spLocks/>
          </p:cNvSpPr>
          <p:nvPr/>
        </p:nvSpPr>
        <p:spPr bwMode="auto">
          <a:xfrm>
            <a:off x="914401" y="1524000"/>
            <a:ext cx="1107330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a:t>
            </a:r>
            <a:r>
              <a:rPr lang="en-US" sz="2000" kern="0" spc="-5" dirty="0" smtClean="0">
                <a:solidFill>
                  <a:schemeClr val="tx1"/>
                </a:solidFill>
                <a:cs typeface="Arial"/>
              </a:rPr>
              <a:t>November plenary</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a:t>
            </a:r>
            <a:r>
              <a:rPr lang="en-US" sz="1400" strike="sngStrike" kern="0" dirty="0" smtClean="0">
                <a:solidFill>
                  <a:schemeClr val="tx1"/>
                </a:solidFill>
                <a:latin typeface="Times New Roman" panose="02020603050405020304" pitchFamily="18" charset="0"/>
                <a:ea typeface="Times New Roman" panose="02020603050405020304" pitchFamily="18" charset="0"/>
              </a:rPr>
              <a:t>20 September 2024</a:t>
            </a:r>
            <a:endParaRPr lang="en-US" sz="1400" strike="sngStrike"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a:t>
            </a:r>
            <a:r>
              <a:rPr lang="en-US" sz="1400" kern="0" dirty="0" smtClean="0">
                <a:solidFill>
                  <a:srgbClr val="FF0000"/>
                </a:solidFill>
                <a:latin typeface="Times New Roman" panose="02020603050405020304" pitchFamily="18" charset="0"/>
                <a:ea typeface="Times New Roman" panose="02020603050405020304" pitchFamily="18" charset="0"/>
              </a:rPr>
              <a:t>1 November 2024</a:t>
            </a:r>
            <a:endParaRPr lang="en-US" sz="1400" kern="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23 October 2024</a:t>
            </a:r>
            <a:r>
              <a:rPr lang="en-US" sz="1400" kern="0" dirty="0">
                <a:solidFill>
                  <a:schemeClr val="tx1"/>
                </a:solidFill>
              </a:rPr>
              <a:t>.</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TBD</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15 September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63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Saudi Arabia CST’s consultation on spectrum outlook</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76574</TotalTime>
  <Words>1609</Words>
  <Application>Microsoft Office PowerPoint</Application>
  <PresentationFormat>Widescreen</PresentationFormat>
  <Paragraphs>344</Paragraphs>
  <Slides>19</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Saudi Arabia CST’s consultation on spectrum outlook (1)</vt:lpstr>
      <vt:lpstr>Saudi Arabia CST’s consultation on spectrum outlook (2)</vt:lpstr>
      <vt:lpstr>General discussion items (1)</vt:lpstr>
      <vt:lpstr>General discussion items (2)</vt:lpstr>
      <vt:lpstr>Meeting schedule next week</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18-24/0094r0</dc:title>
  <dc:creator>Edward Au</dc:creator>
  <cp:keywords>3 October 2024</cp:keywords>
  <cp:lastModifiedBy>Edward Au</cp:lastModifiedBy>
  <cp:revision>6222</cp:revision>
  <cp:lastPrinted>1601-01-01T00:00:00Z</cp:lastPrinted>
  <dcterms:created xsi:type="dcterms:W3CDTF">2016-03-03T14:54:45Z</dcterms:created>
  <dcterms:modified xsi:type="dcterms:W3CDTF">2024-09-27T18:35:40Z</dcterms:modified>
  <cp:category>IEEE 802.18 RR-TAG agenda</cp:category>
</cp:coreProperties>
</file>