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3"/>
  </p:notesMasterIdLst>
  <p:handoutMasterIdLst>
    <p:handoutMasterId r:id="rId24"/>
  </p:handoutMasterIdLst>
  <p:sldIdLst>
    <p:sldId id="256" r:id="rId2"/>
    <p:sldId id="876" r:id="rId3"/>
    <p:sldId id="857" r:id="rId4"/>
    <p:sldId id="908" r:id="rId5"/>
    <p:sldId id="604" r:id="rId6"/>
    <p:sldId id="624" r:id="rId7"/>
    <p:sldId id="605" r:id="rId8"/>
    <p:sldId id="843" r:id="rId9"/>
    <p:sldId id="866" r:id="rId10"/>
    <p:sldId id="845" r:id="rId11"/>
    <p:sldId id="877" r:id="rId12"/>
    <p:sldId id="935" r:id="rId13"/>
    <p:sldId id="937" r:id="rId14"/>
    <p:sldId id="938" r:id="rId15"/>
    <p:sldId id="936" r:id="rId16"/>
    <p:sldId id="882" r:id="rId17"/>
    <p:sldId id="930" r:id="rId18"/>
    <p:sldId id="898" r:id="rId19"/>
    <p:sldId id="933" r:id="rId20"/>
    <p:sldId id="856" r:id="rId21"/>
    <p:sldId id="864" r:id="rId2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618" autoAdjust="0"/>
    <p:restoredTop sz="95405" autoAdjust="0"/>
  </p:normalViewPr>
  <p:slideViewPr>
    <p:cSldViewPr>
      <p:cViewPr varScale="1">
        <p:scale>
          <a:sx n="86" d="100"/>
          <a:sy n="86" d="100"/>
        </p:scale>
        <p:origin x="826" y="58"/>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varScale="1">
      <p:scale>
        <a:sx n="1" d="1"/>
        <a:sy n="1" d="1"/>
      </p:scale>
      <p:origin x="0" y="-1997"/>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8/22/2024</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32940918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4192591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4226730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28944978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8437537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8753059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40199936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5317095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August 2024</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August 2024</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August 2024</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802.18-24/0084r1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24/18-24-0083-00-0000-rr-tag-minutes-15-august-2024.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ocuments?is_dcn=0001&amp;is_group=0000&amp;is_year=2024" TargetMode="External"/><Relationship Id="rId7"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www.tra.gov.om/En/ViewPublicConsultations.jsp?code=63" TargetMode="External"/><Relationship Id="rId5" Type="http://schemas.openxmlformats.org/officeDocument/2006/relationships/hyperlink" Target="https://www.fcc.gov/ecfs/search/search-filings/results?q=(proceedings.name:(%22RM-11989%20*%22))" TargetMode="External"/><Relationship Id="rId4" Type="http://schemas.openxmlformats.org/officeDocument/2006/relationships/hyperlink" Target="https://www.rabc-cccr.ca/ised-radio-standards-specification-rss-248-issue-3-june-2024-radio-local-area-network-rlan-devices-operating-in-the-5925-7125-mhz-band/"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rabc-cccr.ca/ised-radio-standards-specification-rss-248-issue-3-june-2024-radio-local-area-network-rlan-devices-operating-in-the-5925-7125-mhz-band/"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78&amp;is_group=0000&amp;is_year=2024"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www.tra.gov.om/En/DownloadFile.jsp?type=DocumentList&amp;code=598"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85&amp;is_group=0000&amp;is_year=2024"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docs.fcc.gov/public/attachments/DA-24-776A1.pdf"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cn/24/18-24-0082-00-0000-draft-response-to-us-fcc-nextnav-petition-for-rulemakeing.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cept.org/ecc/groups/ecc/wg-se/se-24/client/meeting-documents"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api.cept.org/documents/se-24/84197/se24_wi79-02_02_draft_ecc_report_wi79_july_2024"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www.fcc.gov/september-2024-open-commission-meeting"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docs.fcc.gov/public/attachments/DA-24-665A1.pdf"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hyperlink" Target="https://www.hyatt.com/en-US/group-booking/YVRRV/G-IE21"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6" Type="http://schemas.openxmlformats.org/officeDocument/2006/relationships/hyperlink" Target="https://cvent.me/eDZgoD" TargetMode="External"/><Relationship Id="rId5" Type="http://schemas.openxmlformats.org/officeDocument/2006/relationships/hyperlink" Target="https://www.hilton.com/en/attend-my-event/koahwhh-ieb-6bef5b5e-fe7c-47ba-acf8-a318ac8025e1/" TargetMode="External"/><Relationship Id="rId4" Type="http://schemas.openxmlformats.org/officeDocument/2006/relationships/hyperlink" Target="https://cvent.me/LBkMEE"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20-%20Membership%20List%20-%202024-08-06.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a:t>August 2024</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22 August 2024</a:t>
            </a:r>
            <a:endParaRPr lang="en-GB" sz="2000" b="0" dirty="0"/>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3954111275"/>
              </p:ext>
            </p:extLst>
          </p:nvPr>
        </p:nvGraphicFramePr>
        <p:xfrm>
          <a:off x="3048000" y="4191000"/>
          <a:ext cx="8305801" cy="1502021"/>
        </p:xfrm>
        <a:graphic>
          <a:graphicData uri="http://schemas.openxmlformats.org/drawingml/2006/table">
            <a:tbl>
              <a:tblPr firstRow="1" bandRow="1">
                <a:tableStyleId>{5940675A-B579-460E-94D1-54222C63F5DA}</a:tableStyleId>
              </a:tblPr>
              <a:tblGrid>
                <a:gridCol w="1600200">
                  <a:extLst>
                    <a:ext uri="{9D8B030D-6E8A-4147-A177-3AD203B41FA5}">
                      <a16:colId xmlns:a16="http://schemas.microsoft.com/office/drawing/2014/main" xmlns="" val="20000"/>
                    </a:ext>
                  </a:extLst>
                </a:gridCol>
                <a:gridCol w="2209800">
                  <a:extLst>
                    <a:ext uri="{9D8B030D-6E8A-4147-A177-3AD203B41FA5}">
                      <a16:colId xmlns:a16="http://schemas.microsoft.com/office/drawing/2014/main" xmlns="" val="20001"/>
                    </a:ext>
                  </a:extLst>
                </a:gridCol>
                <a:gridCol w="990600">
                  <a:extLst>
                    <a:ext uri="{9D8B030D-6E8A-4147-A177-3AD203B41FA5}">
                      <a16:colId xmlns:a16="http://schemas.microsoft.com/office/drawing/2014/main" xmlns="" val="20002"/>
                    </a:ext>
                  </a:extLst>
                </a:gridCol>
                <a:gridCol w="990600">
                  <a:extLst>
                    <a:ext uri="{9D8B030D-6E8A-4147-A177-3AD203B41FA5}">
                      <a16:colId xmlns:a16="http://schemas.microsoft.com/office/drawing/2014/main" xmlns="" val="20003"/>
                    </a:ext>
                  </a:extLst>
                </a:gridCol>
                <a:gridCol w="2514601">
                  <a:extLst>
                    <a:ext uri="{9D8B030D-6E8A-4147-A177-3AD203B41FA5}">
                      <a16:colId xmlns:a16="http://schemas.microsoft.com/office/drawing/2014/main" xmlns="" val="20004"/>
                    </a:ext>
                  </a:extLst>
                </a:gridCol>
              </a:tblGrid>
              <a:tr h="389501">
                <a:tc>
                  <a:txBody>
                    <a:bodyPr/>
                    <a:lstStyle/>
                    <a:p>
                      <a:r>
                        <a:rPr lang="en-US" sz="1400" b="1" dirty="0"/>
                        <a:t>Name</a:t>
                      </a:r>
                    </a:p>
                  </a:txBody>
                  <a:tcPr/>
                </a:tc>
                <a:tc>
                  <a:txBody>
                    <a:bodyPr/>
                    <a:lstStyle/>
                    <a:p>
                      <a:r>
                        <a:rPr lang="en-US" sz="1400" b="1" dirty="0"/>
                        <a:t>Company</a:t>
                      </a:r>
                    </a:p>
                  </a:txBody>
                  <a:tcPr/>
                </a:tc>
                <a:tc>
                  <a:txBody>
                    <a:bodyPr/>
                    <a:lstStyle/>
                    <a:p>
                      <a:r>
                        <a:rPr lang="en-US" sz="1400" b="1" dirty="0"/>
                        <a:t>Address</a:t>
                      </a:r>
                    </a:p>
                  </a:txBody>
                  <a:tcPr/>
                </a:tc>
                <a:tc>
                  <a:txBody>
                    <a:bodyPr/>
                    <a:lstStyle/>
                    <a:p>
                      <a:r>
                        <a:rPr lang="en-US" sz="1400" b="1" dirty="0"/>
                        <a:t>Phone</a:t>
                      </a:r>
                    </a:p>
                  </a:txBody>
                  <a:tcPr/>
                </a:tc>
                <a:tc>
                  <a:txBody>
                    <a:bodyPr/>
                    <a:lstStyle/>
                    <a:p>
                      <a:r>
                        <a:rPr lang="en-US" sz="1400" b="1" dirty="0"/>
                        <a:t>Email</a:t>
                      </a:r>
                    </a:p>
                  </a:txBody>
                  <a:tcPr/>
                </a:tc>
                <a:extLst>
                  <a:ext uri="{0D108BD9-81ED-4DB2-BD59-A6C34878D82A}">
                    <a16:rowId xmlns:a16="http://schemas.microsoft.com/office/drawing/2014/main" xmlns="" val="10000"/>
                  </a:ext>
                </a:extLst>
              </a:tr>
              <a:tr h="370840">
                <a:tc>
                  <a:txBody>
                    <a:bodyPr/>
                    <a:lstStyle/>
                    <a:p>
                      <a:r>
                        <a:rPr lang="en-US" sz="1400" dirty="0"/>
                        <a:t>Edward Au</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edward.ks.au@gmail.com</a:t>
                      </a:r>
                    </a:p>
                  </a:txBody>
                  <a:tcPr/>
                </a:tc>
                <a:extLst>
                  <a:ext uri="{0D108BD9-81ED-4DB2-BD59-A6C34878D82A}">
                    <a16:rowId xmlns:a16="http://schemas.microsoft.com/office/drawing/2014/main" xmlns="" val="10001"/>
                  </a:ext>
                </a:extLst>
              </a:tr>
              <a:tr h="370840">
                <a:tc>
                  <a:txBody>
                    <a:bodyPr/>
                    <a:lstStyle/>
                    <a:p>
                      <a:r>
                        <a:rPr lang="en-US" sz="1400" dirty="0"/>
                        <a:t>Gaurav </a:t>
                      </a:r>
                      <a:r>
                        <a:rPr lang="en-US" sz="1400" dirty="0" err="1"/>
                        <a:t>Patwardhan</a:t>
                      </a:r>
                      <a:r>
                        <a:rPr lang="en-US" sz="1400" dirty="0"/>
                        <a:t> </a:t>
                      </a:r>
                    </a:p>
                  </a:txBody>
                  <a:tcPr/>
                </a:tc>
                <a:tc>
                  <a:txBody>
                    <a:bodyPr/>
                    <a:lstStyle/>
                    <a:p>
                      <a:r>
                        <a:rPr lang="en-US" sz="1400" dirty="0"/>
                        <a:t>Hewlett Packard Enterprise</a:t>
                      </a:r>
                    </a:p>
                  </a:txBody>
                  <a:tcPr/>
                </a:tc>
                <a:tc>
                  <a:txBody>
                    <a:bodyPr/>
                    <a:lstStyle/>
                    <a:p>
                      <a:endParaRPr lang="en-US" sz="1400" dirty="0"/>
                    </a:p>
                  </a:txBody>
                  <a:tcPr/>
                </a:tc>
                <a:tc>
                  <a:txBody>
                    <a:bodyPr/>
                    <a:lstStyle/>
                    <a:p>
                      <a:endParaRPr lang="en-US" sz="1400" dirty="0"/>
                    </a:p>
                  </a:txBody>
                  <a:tcPr/>
                </a:tc>
                <a:tc>
                  <a:txBody>
                    <a:bodyPr/>
                    <a:lstStyle/>
                    <a:p>
                      <a:r>
                        <a:rPr lang="en-US" sz="1400" dirty="0"/>
                        <a:t>gauravpatwardhan1@gmail.com</a:t>
                      </a:r>
                    </a:p>
                  </a:txBody>
                  <a:tcPr/>
                </a:tc>
                <a:extLst>
                  <a:ext uri="{0D108BD9-81ED-4DB2-BD59-A6C34878D82A}">
                    <a16:rowId xmlns:a16="http://schemas.microsoft.com/office/drawing/2014/main" xmlns="" val="10002"/>
                  </a:ext>
                </a:extLst>
              </a:tr>
              <a:tr h="370840">
                <a:tc>
                  <a:txBody>
                    <a:bodyPr/>
                    <a:lstStyle/>
                    <a:p>
                      <a:r>
                        <a:rPr lang="en-US" sz="1400" dirty="0"/>
                        <a:t>Al </a:t>
                      </a:r>
                      <a:r>
                        <a:rPr lang="en-US" sz="1400" dirty="0" err="1"/>
                        <a:t>Petrick</a:t>
                      </a:r>
                      <a:endParaRPr lang="en-US" sz="1400" dirty="0"/>
                    </a:p>
                  </a:txBody>
                  <a:tcPr/>
                </a:tc>
                <a:tc>
                  <a:txBody>
                    <a:bodyPr/>
                    <a:lstStyle/>
                    <a:p>
                      <a:r>
                        <a:rPr lang="en-US" sz="1400" dirty="0"/>
                        <a:t>Skyworks</a:t>
                      </a:r>
                      <a:r>
                        <a:rPr lang="en-US" sz="1400" baseline="0" dirty="0"/>
                        <a:t> Solutions</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a:t>apetrick123@gmail.com</a:t>
                      </a:r>
                    </a:p>
                  </a:txBody>
                  <a:tcPr/>
                </a:tc>
                <a:extLst>
                  <a:ext uri="{0D108BD9-81ED-4DB2-BD59-A6C34878D82A}">
                    <a16:rowId xmlns:a16="http://schemas.microsoft.com/office/drawing/2014/main" xmlns="" val="1000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(Procedural):  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Al </a:t>
            </a:r>
            <a:r>
              <a:rPr lang="en-US" sz="1600" spc="-5" dirty="0" err="1" smtClean="0">
                <a:latin typeface="+mj-lt"/>
                <a:cs typeface="Arial"/>
              </a:rPr>
              <a:t>Petrick</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Gaurav </a:t>
            </a:r>
            <a:r>
              <a:rPr lang="en-US" sz="1600" spc="-5" dirty="0" err="1" smtClean="0">
                <a:latin typeface="+mj-lt"/>
                <a:cs typeface="Arial"/>
              </a:rPr>
              <a:t>Patwardhan</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latin typeface="+mj-lt"/>
              <a:cs typeface="Arial"/>
            </a:endParaRPr>
          </a:p>
          <a:p>
            <a:pPr marL="630238" marR="117475" lvl="1" indent="-230188" algn="just">
              <a:buChar char="•"/>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#2 (Procedural):  To approve the weekly meeting minutes of the </a:t>
            </a:r>
            <a:r>
              <a:rPr lang="en-US" sz="1800" spc="-5" dirty="0" smtClean="0">
                <a:latin typeface="+mj-lt"/>
                <a:cs typeface="Arial"/>
              </a:rPr>
              <a:t>15 August 2024 </a:t>
            </a:r>
            <a:r>
              <a:rPr lang="en-US" sz="1800" spc="-5" dirty="0">
                <a:latin typeface="+mj-lt"/>
                <a:cs typeface="Arial"/>
              </a:rPr>
              <a:t>RR-TAG call as shown in the document </a:t>
            </a:r>
            <a:r>
              <a:rPr lang="en-US" sz="1800" spc="-5" dirty="0" smtClean="0">
                <a:solidFill>
                  <a:srgbClr val="FF0000"/>
                </a:solidFill>
                <a:latin typeface="+mj-lt"/>
                <a:cs typeface="Arial"/>
                <a:hlinkClick r:id="rId3"/>
              </a:rPr>
              <a:t>18-24/0083r0</a:t>
            </a:r>
            <a:r>
              <a:rPr lang="en-US" sz="1800" spc="-5" dirty="0" smtClean="0">
                <a:latin typeface="+mj-lt"/>
                <a:cs typeface="Arial"/>
              </a:rPr>
              <a:t>, </a:t>
            </a:r>
            <a:r>
              <a:rPr lang="en-US" sz="1800" spc="-5" dirty="0">
                <a:latin typeface="+mj-lt"/>
                <a:cs typeface="Arial"/>
              </a:rPr>
              <a:t>with editorial privilege for the IEEE 802.18 Chair. </a:t>
            </a:r>
          </a:p>
          <a:p>
            <a:pPr marL="630238" marR="117475" lvl="1" indent="-230188" algn="just">
              <a:buChar char="•"/>
              <a:tabLst>
                <a:tab pos="230188" algn="l"/>
              </a:tabLst>
            </a:pPr>
            <a:r>
              <a:rPr lang="en-US" sz="1600" spc="-5" dirty="0">
                <a:cs typeface="Arial"/>
              </a:rPr>
              <a:t>Moved</a:t>
            </a:r>
            <a:r>
              <a:rPr lang="en-US" sz="1600" spc="-5" dirty="0" smtClean="0">
                <a:cs typeface="Arial"/>
              </a:rPr>
              <a:t>:  Gaurav </a:t>
            </a:r>
            <a:r>
              <a:rPr lang="en-US" sz="1600" spc="-5" dirty="0" err="1" smtClean="0">
                <a:cs typeface="Arial"/>
              </a:rPr>
              <a:t>Patwardhan</a:t>
            </a:r>
            <a:endParaRPr lang="en-US" sz="1600" spc="-5" dirty="0">
              <a:cs typeface="Arial"/>
            </a:endParaRPr>
          </a:p>
          <a:p>
            <a:pPr marL="630238" marR="117475" lvl="1" indent="-230188" algn="just">
              <a:buChar char="•"/>
              <a:tabLst>
                <a:tab pos="230188" algn="l"/>
              </a:tabLst>
            </a:pPr>
            <a:r>
              <a:rPr lang="en-US" sz="1600" spc="-5" dirty="0">
                <a:cs typeface="Arial"/>
              </a:rPr>
              <a:t>Seconded</a:t>
            </a:r>
            <a:r>
              <a:rPr lang="en-US" sz="1600" spc="-5" dirty="0" smtClean="0">
                <a:cs typeface="Arial"/>
              </a:rPr>
              <a:t>:  Al </a:t>
            </a:r>
            <a:r>
              <a:rPr lang="en-US" sz="1600" spc="-5" dirty="0" err="1" smtClean="0">
                <a:cs typeface="Arial"/>
              </a:rPr>
              <a:t>Petrick</a:t>
            </a:r>
            <a:endParaRPr lang="en-US" sz="1600" spc="-5" dirty="0">
              <a:cs typeface="Arial"/>
            </a:endParaRPr>
          </a:p>
          <a:p>
            <a:pPr marL="630238" marR="117475" lvl="1" indent="-230188" algn="just">
              <a:buChar char="•"/>
              <a:tabLst>
                <a:tab pos="230188" algn="l"/>
              </a:tabLst>
            </a:pPr>
            <a:r>
              <a:rPr lang="en-US" sz="1600" spc="-5" dirty="0">
                <a:cs typeface="Arial"/>
              </a:rPr>
              <a:t>Discussion</a:t>
            </a:r>
            <a:r>
              <a:rPr lang="en-US" sz="1600" spc="-5" dirty="0" smtClean="0">
                <a:cs typeface="Arial"/>
              </a:rPr>
              <a:t>:  None.</a:t>
            </a:r>
            <a:endParaRPr lang="en-US" sz="1600" spc="-5" dirty="0">
              <a:cs typeface="Arial"/>
            </a:endParaRPr>
          </a:p>
          <a:p>
            <a:pPr marL="630238" marR="117475" lvl="1" indent="-230188" algn="just">
              <a:buFont typeface="Times New Roman" pitchFamily="16" charset="0"/>
              <a:buChar char="•"/>
              <a:tabLst>
                <a:tab pos="230188" algn="l"/>
              </a:tabLst>
            </a:pPr>
            <a:r>
              <a:rPr lang="en-US" sz="1600" spc="-5" dirty="0">
                <a:cs typeface="Arial"/>
              </a:rPr>
              <a:t>Vote</a:t>
            </a:r>
            <a:r>
              <a:rPr lang="en-US" sz="1600" spc="-5" dirty="0" smtClean="0">
                <a:cs typeface="Arial"/>
              </a:rPr>
              <a:t>:  </a:t>
            </a:r>
            <a:r>
              <a:rPr lang="en-US" sz="1600" spc="-5" dirty="0">
                <a:cs typeface="Arial"/>
              </a:rPr>
              <a:t>Approved with unanimous consent</a:t>
            </a: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a:solidFill>
                  <a:srgbClr val="0070C0"/>
                </a:solidFill>
              </a:rPr>
              <a:t>Status of 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443626" cy="50292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a:solidFill>
                  <a:srgbClr val="FF0000"/>
                </a:solidFill>
                <a:latin typeface="+mj-lt"/>
                <a:cs typeface="Arial"/>
                <a:hlinkClick r:id="rId3"/>
              </a:rPr>
              <a:t>18-24/0001</a:t>
            </a:r>
            <a:endParaRPr lang="en-US" sz="1800" spc="-5" dirty="0">
              <a:solidFill>
                <a:srgbClr val="FF0000"/>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Pending </a:t>
            </a:r>
            <a:r>
              <a:rPr lang="en-US" sz="1800" spc="-5" dirty="0">
                <a:cs typeface="Arial"/>
              </a:rPr>
              <a:t>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3pm </a:t>
            </a:r>
            <a:r>
              <a:rPr lang="en-US" sz="1600" spc="-5" dirty="0">
                <a:solidFill>
                  <a:schemeClr val="tx1"/>
                </a:solidFill>
                <a:cs typeface="Arial"/>
              </a:rPr>
              <a:t>ET, Thursday, </a:t>
            </a:r>
            <a:r>
              <a:rPr lang="en-US" sz="1600" spc="-5" dirty="0" smtClean="0">
                <a:solidFill>
                  <a:schemeClr val="tx1"/>
                </a:solidFill>
                <a:cs typeface="Arial"/>
              </a:rPr>
              <a:t>22 August 2024</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Canada RABC:  </a:t>
            </a:r>
            <a:r>
              <a:rPr lang="en-US" sz="1400" dirty="0" smtClean="0">
                <a:hlinkClick r:id="rId4"/>
              </a:rPr>
              <a:t>RSS-248</a:t>
            </a:r>
            <a:r>
              <a:rPr lang="en-US" sz="1400" dirty="0">
                <a:hlinkClick r:id="rId4"/>
              </a:rPr>
              <a:t>, issue 3, “Radio Local Area Network (RLAN) Devices Operating in the 5925-7125 MHz Band</a:t>
            </a:r>
            <a:r>
              <a:rPr lang="en-US" sz="1400" dirty="0" smtClean="0">
                <a:hlinkClick r:id="rId4"/>
              </a:rPr>
              <a:t>”</a:t>
            </a:r>
            <a:endParaRPr lang="en-US" sz="1400" dirty="0" smtClean="0"/>
          </a:p>
          <a:p>
            <a:pPr marL="1030288" marR="117475" lvl="2" indent="-230188" algn="just">
              <a:spcBef>
                <a:spcPts val="600"/>
              </a:spcBef>
              <a:buFont typeface="Times New Roman" pitchFamily="16" charset="0"/>
              <a:buChar char="•"/>
              <a:tabLst>
                <a:tab pos="230188" algn="l"/>
              </a:tabLst>
            </a:pPr>
            <a:r>
              <a:rPr lang="en-US" sz="1400" dirty="0" smtClean="0"/>
              <a:t>US FCC: </a:t>
            </a:r>
            <a:r>
              <a:rPr lang="en-US" sz="1400" dirty="0" err="1" smtClean="0">
                <a:hlinkClick r:id="rId5"/>
              </a:rPr>
              <a:t>NextNav's</a:t>
            </a:r>
            <a:r>
              <a:rPr lang="en-US" sz="1400" dirty="0" smtClean="0">
                <a:hlinkClick r:id="rId5"/>
              </a:rPr>
              <a:t> Petition for Rulemaking (WT Docket No. 24-240)</a:t>
            </a:r>
            <a:endParaRPr lang="en-US" sz="1400" dirty="0"/>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3pm ET, Thursday, </a:t>
            </a:r>
            <a:r>
              <a:rPr lang="en-US" sz="1600" spc="-5" dirty="0" smtClean="0">
                <a:solidFill>
                  <a:schemeClr val="tx1"/>
                </a:solidFill>
                <a:cs typeface="Arial"/>
              </a:rPr>
              <a:t>29 </a:t>
            </a:r>
            <a:r>
              <a:rPr lang="en-US" sz="1600" spc="-5" dirty="0">
                <a:solidFill>
                  <a:schemeClr val="tx1"/>
                </a:solidFill>
                <a:cs typeface="Arial"/>
              </a:rPr>
              <a:t>August 2024</a:t>
            </a: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Oman TRA:  </a:t>
            </a:r>
            <a:r>
              <a:rPr lang="en-GB" sz="1400" u="sng" dirty="0" smtClean="0">
                <a:hlinkClick r:id="rId6"/>
              </a:rPr>
              <a:t>Public </a:t>
            </a:r>
            <a:r>
              <a:rPr lang="en-GB" sz="1400" u="sng" dirty="0">
                <a:hlinkClick r:id="rId6"/>
              </a:rPr>
              <a:t>consultations on the draft regulation for the Ultra-Wide Band technology</a:t>
            </a: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Tree>
    <p:extLst>
      <p:ext uri="{BB962C8B-B14F-4D97-AF65-F5344CB8AC3E}">
        <p14:creationId xmlns:p14="http://schemas.microsoft.com/office/powerpoint/2010/main" val="9072205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Canada RABC’s consultation on RSS-248, issue 3 (1)</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Consultation: Radio </a:t>
            </a:r>
            <a:r>
              <a:rPr lang="en-US" sz="1800" dirty="0"/>
              <a:t>Standards Specification, RSS-248, issue 3, June 2024 – Radio Local Area Network (RLAN) Devices Operating in the 5925-7125 MHz Band</a:t>
            </a:r>
            <a:endParaRPr lang="en-GB" sz="1800" dirty="0" smtClean="0"/>
          </a:p>
          <a:p>
            <a:pPr marL="630238" marR="117475" lvl="1" indent="-230188" algn="just">
              <a:buChar char="•"/>
              <a:tabLst>
                <a:tab pos="230188" algn="l"/>
              </a:tabLst>
            </a:pPr>
            <a:r>
              <a:rPr lang="en-US" sz="1600" spc="-5" dirty="0" smtClean="0">
                <a:cs typeface="Arial"/>
              </a:rPr>
              <a:t>Publication date:  25 June 2024</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a:t>
            </a:r>
            <a:r>
              <a:rPr lang="en-US" sz="1600" spc="-5" dirty="0" smtClean="0">
                <a:cs typeface="Arial"/>
              </a:rPr>
              <a:t>:  6 September 2024</a:t>
            </a: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smtClean="0">
                <a:latin typeface="+mj-lt"/>
                <a:cs typeface="Arial"/>
                <a:hlinkClick r:id="rId3"/>
              </a:rPr>
              <a:t>https</a:t>
            </a:r>
            <a:r>
              <a:rPr lang="en-US" sz="1600" spc="-5" dirty="0">
                <a:latin typeface="+mj-lt"/>
                <a:cs typeface="Arial"/>
                <a:hlinkClick r:id="rId3"/>
              </a:rPr>
              <a:t>://www.rabc-cccr.ca/ised-radio-standards-specification-rss-248-issue-3-june-2024-radio-local-area-network-rlan-devices-operating-in-the-5925-7125-mhz-band</a:t>
            </a:r>
            <a:r>
              <a:rPr lang="en-US" sz="1600" spc="-5" dirty="0" smtClean="0">
                <a:latin typeface="+mj-lt"/>
                <a:cs typeface="Arial"/>
                <a:hlinkClick r:id="rId3"/>
              </a:rPr>
              <a:t>/</a:t>
            </a:r>
            <a:r>
              <a:rPr lang="en-US" sz="1600" spc="-5" dirty="0" smtClean="0">
                <a:latin typeface="+mj-lt"/>
                <a:cs typeface="Arial"/>
              </a:rPr>
              <a:t> </a:t>
            </a:r>
          </a:p>
          <a:p>
            <a:pPr marL="230188" marR="117475" indent="-230188" algn="just">
              <a:spcBef>
                <a:spcPts val="1800"/>
              </a:spcBef>
              <a:buChar char="•"/>
              <a:tabLst>
                <a:tab pos="230188" algn="l"/>
              </a:tabLst>
            </a:pPr>
            <a:r>
              <a:rPr lang="en-US" sz="1800" spc="-5" dirty="0" smtClean="0">
                <a:cs typeface="Arial"/>
              </a:rPr>
              <a:t>Draft </a:t>
            </a:r>
            <a:r>
              <a:rPr lang="en-US" sz="1800" spc="-5" dirty="0">
                <a:cs typeface="Arial"/>
              </a:rPr>
              <a:t>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4"/>
              </a:rPr>
              <a:t>18-24/0078</a:t>
            </a:r>
            <a:endParaRPr lang="en-US" sz="1600" spc="-5" dirty="0">
              <a:cs typeface="Arial"/>
            </a:endParaRPr>
          </a:p>
          <a:p>
            <a:endParaRPr lang="en-US" b="0" dirty="0"/>
          </a:p>
          <a:p>
            <a:r>
              <a:rPr lang="en-US" sz="1100" b="0" dirty="0"/>
              <a:t> </a:t>
            </a:r>
            <a:endParaRPr lang="en-US" sz="1400" spc="-5" dirty="0" smtClean="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Tree>
    <p:extLst>
      <p:ext uri="{BB962C8B-B14F-4D97-AF65-F5344CB8AC3E}">
        <p14:creationId xmlns:p14="http://schemas.microsoft.com/office/powerpoint/2010/main" val="31392424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Canada RABC’s consultation on RSS-248, issue 3 (2)</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
        <p:nvSpPr>
          <p:cNvPr id="11"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Motion #3 (Technical):  Move to approve document </a:t>
            </a:r>
            <a:r>
              <a:rPr lang="en-GB" sz="1800" dirty="0" smtClean="0">
                <a:solidFill>
                  <a:schemeClr val="accent2"/>
                </a:solidFill>
              </a:rPr>
              <a:t>18-24/0078r4 </a:t>
            </a:r>
            <a:r>
              <a:rPr lang="en-US" sz="1800" spc="-5" dirty="0" smtClean="0">
                <a:cs typeface="Arial"/>
              </a:rPr>
              <a:t>in response to the Radio Advisory Board of Canada </a:t>
            </a:r>
            <a:r>
              <a:rPr lang="en-US" sz="1800" dirty="0" smtClean="0"/>
              <a:t>(RABC)</a:t>
            </a:r>
            <a:r>
              <a:rPr lang="en-US" sz="1800" spc="-5" dirty="0" smtClean="0">
                <a:cs typeface="Arial"/>
              </a:rPr>
              <a:t>’s </a:t>
            </a:r>
            <a:r>
              <a:rPr lang="en-US" sz="1800" spc="-5" dirty="0" smtClean="0">
                <a:solidFill>
                  <a:schemeClr val="tx1"/>
                </a:solidFill>
                <a:cs typeface="Arial"/>
              </a:rPr>
              <a:t>consultation “</a:t>
            </a:r>
            <a:r>
              <a:rPr lang="en-US" sz="1800" dirty="0"/>
              <a:t>Radio Standards Specification, RSS-248, issue 3, June 2024 – Radio Local Area Network (RLAN) Devices Operating in the 5925-7125 MHz </a:t>
            </a:r>
            <a:r>
              <a:rPr lang="en-US" sz="1800" dirty="0" smtClean="0"/>
              <a:t>Band”,</a:t>
            </a:r>
            <a:r>
              <a:rPr lang="en-US" sz="1800" spc="-5" dirty="0" smtClean="0">
                <a:solidFill>
                  <a:schemeClr val="tx1"/>
                </a:solidFill>
                <a:cs typeface="Arial"/>
              </a:rPr>
              <a:t> </a:t>
            </a:r>
            <a:r>
              <a:rPr lang="en-US" sz="1800" spc="-5" dirty="0" smtClean="0">
                <a:cs typeface="Arial"/>
              </a:rPr>
              <a:t>for review and approval by the IEEE 802 LMSC for submission </a:t>
            </a:r>
            <a:r>
              <a:rPr lang="en-GB" sz="1800" dirty="0" smtClean="0"/>
              <a:t>to the RABC before the contribution deadline.  The IEEE 802.18 Chair is authorized to make editorial changes as necessary.</a:t>
            </a:r>
            <a:endParaRPr lang="en-US" sz="1600" spc="-5" dirty="0" smtClean="0">
              <a:latin typeface="+mj-lt"/>
              <a:cs typeface="Arial"/>
            </a:endParaRPr>
          </a:p>
          <a:p>
            <a:pPr marL="630238" marR="117475" lvl="1" indent="-230188" algn="just">
              <a:buChar char="•"/>
              <a:tabLst>
                <a:tab pos="230188" algn="l"/>
              </a:tabLst>
            </a:pPr>
            <a:r>
              <a:rPr lang="en-US" sz="1600" spc="-5" dirty="0" smtClean="0">
                <a:latin typeface="+mj-lt"/>
                <a:cs typeface="Arial"/>
              </a:rPr>
              <a:t>Moved:  </a:t>
            </a:r>
            <a:r>
              <a:rPr lang="en-US" sz="1600" spc="-5" dirty="0" smtClean="0">
                <a:latin typeface="+mj-lt"/>
                <a:cs typeface="Arial"/>
              </a:rPr>
              <a:t>Gaurav </a:t>
            </a:r>
            <a:r>
              <a:rPr lang="en-US" sz="1600" spc="-5" dirty="0" err="1" smtClean="0">
                <a:latin typeface="+mj-lt"/>
                <a:cs typeface="Arial"/>
              </a:rPr>
              <a:t>Patwardhan</a:t>
            </a:r>
            <a:endParaRPr lang="en-US" sz="1600" spc="-5" dirty="0" smtClean="0">
              <a:latin typeface="+mj-lt"/>
              <a:cs typeface="Arial"/>
            </a:endParaRPr>
          </a:p>
          <a:p>
            <a:pPr marL="630238" marR="117475" lvl="1" indent="-230188" algn="just">
              <a:buChar char="•"/>
              <a:tabLst>
                <a:tab pos="230188" algn="l"/>
              </a:tabLst>
            </a:pPr>
            <a:r>
              <a:rPr lang="en-US" sz="1600" spc="-5" dirty="0" smtClean="0">
                <a:latin typeface="+mj-lt"/>
                <a:cs typeface="Arial"/>
              </a:rPr>
              <a:t>Seconded</a:t>
            </a:r>
            <a:r>
              <a:rPr lang="en-US" sz="1600" spc="-5" dirty="0" smtClean="0">
                <a:latin typeface="+mj-lt"/>
                <a:cs typeface="Arial"/>
              </a:rPr>
              <a:t>:  Vijay </a:t>
            </a:r>
            <a:r>
              <a:rPr lang="en-US" sz="1600" spc="-5" dirty="0" err="1" smtClean="0">
                <a:latin typeface="+mj-lt"/>
                <a:cs typeface="Arial"/>
              </a:rPr>
              <a:t>Auluck</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Result</a:t>
            </a:r>
            <a:r>
              <a:rPr lang="en-US" sz="1600" spc="-5" dirty="0" smtClean="0">
                <a:latin typeface="+mj-lt"/>
                <a:cs typeface="Arial"/>
              </a:rPr>
              <a:t>:  Approved (10 Yes, 0 No, 3 Abstain)</a:t>
            </a:r>
            <a:endParaRPr lang="en-US" sz="1600" spc="-5" dirty="0">
              <a:highlight>
                <a:srgbClr val="FFFF00"/>
              </a:highlight>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NOTE:  The Chair did not vote</a:t>
            </a: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spTree>
    <p:extLst>
      <p:ext uri="{BB962C8B-B14F-4D97-AF65-F5344CB8AC3E}">
        <p14:creationId xmlns:p14="http://schemas.microsoft.com/office/powerpoint/2010/main" val="5027621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Oman TRA’s consultation: UWB regulation</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Consultation:  Public </a:t>
            </a:r>
            <a:r>
              <a:rPr lang="en-US" sz="1800" dirty="0"/>
              <a:t>Consultations on the Draft Regulation for the Ultra-Wide Band Technology</a:t>
            </a:r>
            <a:endParaRPr lang="en-GB" sz="1800" dirty="0" smtClean="0"/>
          </a:p>
          <a:p>
            <a:pPr marL="630238" marR="117475" lvl="1" indent="-230188" algn="just">
              <a:buChar char="•"/>
              <a:tabLst>
                <a:tab pos="230188" algn="l"/>
              </a:tabLst>
            </a:pPr>
            <a:r>
              <a:rPr lang="en-US" sz="1600" spc="-5" dirty="0" smtClean="0">
                <a:cs typeface="Arial"/>
              </a:rPr>
              <a:t>Publication date:  6 August 2024</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a:t>
            </a:r>
            <a:r>
              <a:rPr lang="en-US" sz="1600" spc="-5" dirty="0" smtClean="0">
                <a:cs typeface="Arial"/>
              </a:rPr>
              <a:t>:  </a:t>
            </a:r>
            <a:r>
              <a:rPr lang="en-US" sz="1600" spc="-5" dirty="0" smtClean="0">
                <a:cs typeface="Arial"/>
              </a:rPr>
              <a:t>2 </a:t>
            </a:r>
            <a:r>
              <a:rPr lang="en-US" sz="1600" spc="-5" dirty="0" smtClean="0">
                <a:cs typeface="Arial"/>
              </a:rPr>
              <a:t>September </a:t>
            </a:r>
            <a:r>
              <a:rPr lang="en-US" sz="1600" spc="-5" dirty="0" smtClean="0">
                <a:cs typeface="Arial"/>
              </a:rPr>
              <a:t>2024</a:t>
            </a:r>
          </a:p>
          <a:p>
            <a:pPr marL="630238" marR="117475" lvl="1" indent="-230188" algn="just">
              <a:buChar char="•"/>
              <a:tabLst>
                <a:tab pos="230188" algn="l"/>
              </a:tabLst>
            </a:pPr>
            <a:r>
              <a:rPr lang="en-US" sz="1600" spc="-5" dirty="0" smtClean="0">
                <a:cs typeface="Arial"/>
              </a:rPr>
              <a:t>(Extended for IEEE 802 LMSC:  6 September 2024)</a:t>
            </a:r>
            <a:endParaRPr lang="en-US" sz="1600" spc="-5" dirty="0" smtClean="0">
              <a:cs typeface="Arial"/>
            </a:endParaRP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smtClean="0">
                <a:latin typeface="+mj-lt"/>
                <a:cs typeface="Arial"/>
                <a:hlinkClick r:id="rId3"/>
              </a:rPr>
              <a:t>https</a:t>
            </a:r>
            <a:r>
              <a:rPr lang="en-US" sz="1600" spc="-5" dirty="0">
                <a:latin typeface="+mj-lt"/>
                <a:cs typeface="Arial"/>
                <a:hlinkClick r:id="rId3"/>
              </a:rPr>
              <a:t>://</a:t>
            </a:r>
            <a:r>
              <a:rPr lang="en-US" sz="1600" spc="-5" dirty="0" smtClean="0">
                <a:latin typeface="+mj-lt"/>
                <a:cs typeface="Arial"/>
                <a:hlinkClick r:id="rId3"/>
              </a:rPr>
              <a:t>www.tra.gov.om/En/DownloadFile.jsp?type=DocumentList&amp;code=598</a:t>
            </a:r>
            <a:r>
              <a:rPr lang="en-US" sz="1600" spc="-5" dirty="0" smtClean="0">
                <a:latin typeface="+mj-lt"/>
                <a:cs typeface="Arial"/>
              </a:rPr>
              <a:t> </a:t>
            </a:r>
          </a:p>
          <a:p>
            <a:pPr marL="230188" marR="117475" indent="-230188" algn="just">
              <a:spcBef>
                <a:spcPts val="1800"/>
              </a:spcBef>
              <a:buChar char="•"/>
              <a:tabLst>
                <a:tab pos="230188" algn="l"/>
              </a:tabLst>
            </a:pPr>
            <a:r>
              <a:rPr lang="en-US" sz="1800" spc="-5" dirty="0" smtClean="0">
                <a:cs typeface="Arial"/>
              </a:rPr>
              <a:t>Draft </a:t>
            </a:r>
            <a:r>
              <a:rPr lang="en-US" sz="1800" spc="-5" dirty="0">
                <a:cs typeface="Arial"/>
              </a:rPr>
              <a:t>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4"/>
              </a:rPr>
              <a:t>18-24/0085</a:t>
            </a:r>
            <a:endParaRPr lang="en-US" sz="1600" spc="-5" dirty="0">
              <a:cs typeface="Arial"/>
            </a:endParaRPr>
          </a:p>
          <a:p>
            <a:endParaRPr lang="en-US" b="0" dirty="0"/>
          </a:p>
          <a:p>
            <a:r>
              <a:rPr lang="en-US" sz="1100" b="0" dirty="0"/>
              <a:t> </a:t>
            </a:r>
            <a:endParaRPr lang="en-US" sz="1400" spc="-5" dirty="0" smtClean="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Tree>
    <p:extLst>
      <p:ext uri="{BB962C8B-B14F-4D97-AF65-F5344CB8AC3E}">
        <p14:creationId xmlns:p14="http://schemas.microsoft.com/office/powerpoint/2010/main" val="19863435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US FCC’s consultation: </a:t>
            </a:r>
            <a:r>
              <a:rPr lang="en-US" sz="2800" dirty="0" err="1" smtClean="0">
                <a:solidFill>
                  <a:srgbClr val="0070C0"/>
                </a:solidFill>
              </a:rPr>
              <a:t>NextNav’s</a:t>
            </a:r>
            <a:r>
              <a:rPr lang="en-US" sz="2800" dirty="0" smtClean="0">
                <a:solidFill>
                  <a:srgbClr val="0070C0"/>
                </a:solidFill>
              </a:rPr>
              <a:t> petition for rulemaking</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Consultation:  </a:t>
            </a:r>
            <a:r>
              <a:rPr lang="en-US" sz="1800" dirty="0" err="1" smtClean="0"/>
              <a:t>NextNav’s</a:t>
            </a:r>
            <a:r>
              <a:rPr lang="en-US" sz="1800" dirty="0" smtClean="0"/>
              <a:t> petition for rulemaking (WT Docket No. 24-240)</a:t>
            </a:r>
            <a:endParaRPr lang="en-GB" sz="1800" dirty="0" smtClean="0"/>
          </a:p>
          <a:p>
            <a:pPr marL="630238" marR="117475" lvl="1" indent="-230188" algn="just">
              <a:buChar char="•"/>
              <a:tabLst>
                <a:tab pos="230188" algn="l"/>
              </a:tabLst>
            </a:pPr>
            <a:r>
              <a:rPr lang="en-US" sz="1600" spc="-5" dirty="0" smtClean="0">
                <a:cs typeface="Arial"/>
              </a:rPr>
              <a:t>Publication date:  6 August 2024</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a:t>
            </a:r>
            <a:r>
              <a:rPr lang="en-US" sz="1600" spc="-5" dirty="0" smtClean="0">
                <a:cs typeface="Arial"/>
              </a:rPr>
              <a:t>:  5 September 2024</a:t>
            </a: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smtClean="0">
                <a:latin typeface="+mj-lt"/>
                <a:cs typeface="Arial"/>
                <a:hlinkClick r:id="rId3"/>
              </a:rPr>
              <a:t>https</a:t>
            </a:r>
            <a:r>
              <a:rPr lang="en-US" sz="1600" spc="-5" dirty="0">
                <a:latin typeface="+mj-lt"/>
                <a:cs typeface="Arial"/>
                <a:hlinkClick r:id="rId3"/>
              </a:rPr>
              <a:t>://</a:t>
            </a:r>
            <a:r>
              <a:rPr lang="en-US" sz="1600" spc="-5" dirty="0" smtClean="0">
                <a:latin typeface="+mj-lt"/>
                <a:cs typeface="Arial"/>
                <a:hlinkClick r:id="rId3"/>
              </a:rPr>
              <a:t>docs.fcc.gov/public/attachments/DA-24-776A1.pdf</a:t>
            </a:r>
            <a:r>
              <a:rPr lang="en-US" sz="1600" spc="-5" dirty="0" smtClean="0">
                <a:latin typeface="+mj-lt"/>
                <a:cs typeface="Arial"/>
              </a:rPr>
              <a:t> </a:t>
            </a:r>
          </a:p>
          <a:p>
            <a:pPr marL="230188" marR="117475" indent="-230188" algn="just">
              <a:spcBef>
                <a:spcPts val="1800"/>
              </a:spcBef>
              <a:buChar char="•"/>
              <a:tabLst>
                <a:tab pos="230188" algn="l"/>
              </a:tabLst>
            </a:pPr>
            <a:r>
              <a:rPr lang="en-US" sz="1800" spc="-5" dirty="0" smtClean="0">
                <a:cs typeface="Arial"/>
              </a:rPr>
              <a:t>Draft </a:t>
            </a:r>
            <a:r>
              <a:rPr lang="en-US" sz="1800" spc="-5" dirty="0">
                <a:cs typeface="Arial"/>
              </a:rPr>
              <a:t>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4"/>
              </a:rPr>
              <a:t>18-24/0082</a:t>
            </a:r>
            <a:endParaRPr lang="en-US" sz="1600" spc="-5" dirty="0">
              <a:cs typeface="Arial"/>
            </a:endParaRPr>
          </a:p>
          <a:p>
            <a:endParaRPr lang="en-US" b="0" dirty="0"/>
          </a:p>
          <a:p>
            <a:r>
              <a:rPr lang="en-US" sz="1100" b="0" dirty="0"/>
              <a:t> </a:t>
            </a:r>
            <a:endParaRPr lang="en-US" sz="1400" spc="-5" dirty="0" smtClean="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Tree>
    <p:extLst>
      <p:ext uri="{BB962C8B-B14F-4D97-AF65-F5344CB8AC3E}">
        <p14:creationId xmlns:p14="http://schemas.microsoft.com/office/powerpoint/2010/main" val="36231460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800" spc="-5" dirty="0">
                <a:cs typeface="Arial"/>
              </a:rPr>
              <a:t>European Commission</a:t>
            </a:r>
          </a:p>
          <a:p>
            <a:pPr marL="630238" marR="117475" lvl="1" indent="-230188" algn="just">
              <a:buClrTx/>
              <a:buFont typeface="Times New Roman" pitchFamily="16" charset="0"/>
              <a:buChar char="•"/>
              <a:tabLst>
                <a:tab pos="230188" algn="l"/>
              </a:tabLst>
            </a:pPr>
            <a:r>
              <a:rPr lang="en-US" sz="1800" spc="-5" dirty="0" smtClean="0">
                <a:cs typeface="Arial"/>
              </a:rPr>
              <a:t>ETSI </a:t>
            </a:r>
            <a:r>
              <a:rPr lang="en-US" sz="1800" spc="-5" dirty="0">
                <a:cs typeface="Arial"/>
              </a:rPr>
              <a:t>BRAN</a:t>
            </a:r>
          </a:p>
          <a:p>
            <a:pPr marL="630238" marR="117475" lvl="1" indent="-230188" algn="just">
              <a:buClrTx/>
              <a:buFont typeface="Times New Roman" pitchFamily="16" charset="0"/>
              <a:buChar char="•"/>
              <a:tabLst>
                <a:tab pos="230188" algn="l"/>
              </a:tabLst>
            </a:pPr>
            <a:r>
              <a:rPr lang="en-US" sz="1800" spc="-5" dirty="0" smtClean="0">
                <a:cs typeface="Arial"/>
              </a:rPr>
              <a:t>CEPT</a:t>
            </a:r>
          </a:p>
          <a:p>
            <a:pPr marL="1030288" marR="117475" lvl="2" indent="-230188" algn="just">
              <a:buClrTx/>
              <a:buFont typeface="Times New Roman" pitchFamily="16" charset="0"/>
              <a:buChar char="•"/>
              <a:tabLst>
                <a:tab pos="230188" algn="l"/>
              </a:tabLst>
            </a:pPr>
            <a:r>
              <a:rPr lang="en-US" sz="1600" spc="-5" dirty="0">
                <a:cs typeface="Arial"/>
                <a:hlinkClick r:id="rId3"/>
              </a:rPr>
              <a:t>WI 79 </a:t>
            </a:r>
            <a:r>
              <a:rPr lang="en-US" sz="1600" spc="-5" dirty="0">
                <a:cs typeface="Arial"/>
              </a:rPr>
              <a:t>is active in CEPT SE24.  Draft version of report is </a:t>
            </a:r>
            <a:r>
              <a:rPr lang="en-US" sz="1600" spc="-5" dirty="0">
                <a:cs typeface="Arial"/>
                <a:hlinkClick r:id="rId4"/>
              </a:rPr>
              <a:t>available</a:t>
            </a:r>
            <a:r>
              <a:rPr lang="en-US" sz="1600" spc="-5" dirty="0">
                <a:cs typeface="Arial"/>
              </a:rPr>
              <a:t>. </a:t>
            </a:r>
          </a:p>
          <a:p>
            <a:pPr marL="1030288" marR="117475" lvl="2" indent="-230188" algn="just">
              <a:buClrTx/>
              <a:buFont typeface="Times New Roman" pitchFamily="16" charset="0"/>
              <a:buChar char="•"/>
              <a:tabLst>
                <a:tab pos="230188" algn="l"/>
              </a:tabLst>
            </a:pPr>
            <a:r>
              <a:rPr lang="en-US" sz="1600" spc="-5" dirty="0">
                <a:cs typeface="Arial"/>
              </a:rPr>
              <a:t>Next meeting of SE24 is scheduled from 9 September 2024 to 11 September 2024.  WI on indoor higher power UWB in the band 4.2GHz to 4.8 Hz has been established and will start work at next SE24 </a:t>
            </a:r>
            <a:r>
              <a:rPr lang="en-US" sz="1600" spc="-5" dirty="0" smtClean="0">
                <a:cs typeface="Arial"/>
              </a:rPr>
              <a:t>meeting</a:t>
            </a:r>
            <a:endParaRPr lang="en-US" sz="1600" spc="-5" dirty="0">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latin typeface="+mj-lt"/>
                <a:cs typeface="Arial"/>
              </a:rPr>
              <a:t>UK </a:t>
            </a:r>
            <a:r>
              <a:rPr lang="en-US" sz="1800" spc="-5" dirty="0" err="1">
                <a:solidFill>
                  <a:schemeClr val="tx1"/>
                </a:solidFill>
                <a:latin typeface="+mj-lt"/>
                <a:cs typeface="Arial"/>
              </a:rPr>
              <a:t>Ofcom</a:t>
            </a:r>
            <a:endParaRPr lang="en-US" sz="18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countries/regions</a:t>
            </a:r>
          </a:p>
          <a:p>
            <a:pPr marL="1030288" marR="117475" lvl="2"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8798724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(2)</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USA </a:t>
            </a:r>
          </a:p>
          <a:p>
            <a:pPr marL="1030288" marR="117475" lvl="2" indent="-230188" algn="just">
              <a:buClrTx/>
              <a:buFont typeface="Times New Roman" pitchFamily="16" charset="0"/>
              <a:buChar char="•"/>
              <a:tabLst>
                <a:tab pos="230188" algn="l"/>
              </a:tabLst>
            </a:pPr>
            <a:r>
              <a:rPr lang="en-US" sz="1600" dirty="0">
                <a:solidFill>
                  <a:schemeClr val="tx1"/>
                </a:solidFill>
              </a:rPr>
              <a:t>The </a:t>
            </a:r>
            <a:r>
              <a:rPr lang="en-US" sz="1600" dirty="0" smtClean="0">
                <a:solidFill>
                  <a:schemeClr val="tx1"/>
                </a:solidFill>
              </a:rPr>
              <a:t>September </a:t>
            </a:r>
            <a:r>
              <a:rPr lang="en-US" sz="1600" dirty="0">
                <a:solidFill>
                  <a:schemeClr val="tx1"/>
                </a:solidFill>
              </a:rPr>
              <a:t>2024 Open Commission Meeting is </a:t>
            </a:r>
            <a:r>
              <a:rPr lang="en-US" sz="1600" dirty="0">
                <a:solidFill>
                  <a:schemeClr val="tx1"/>
                </a:solidFill>
                <a:hlinkClick r:id="rId3"/>
              </a:rPr>
              <a:t>scheduled</a:t>
            </a:r>
            <a:r>
              <a:rPr lang="en-US" sz="1600" dirty="0">
                <a:solidFill>
                  <a:schemeClr val="tx1"/>
                </a:solidFill>
              </a:rPr>
              <a:t> at </a:t>
            </a:r>
            <a:r>
              <a:rPr lang="en-US" sz="1600" dirty="0" smtClean="0">
                <a:solidFill>
                  <a:schemeClr val="tx1"/>
                </a:solidFill>
              </a:rPr>
              <a:t>10:30am ET </a:t>
            </a:r>
            <a:r>
              <a:rPr lang="en-US" sz="1600" dirty="0">
                <a:solidFill>
                  <a:schemeClr val="tx1"/>
                </a:solidFill>
              </a:rPr>
              <a:t>on </a:t>
            </a:r>
            <a:r>
              <a:rPr lang="en-US" sz="1600" dirty="0" smtClean="0">
                <a:solidFill>
                  <a:schemeClr val="tx1"/>
                </a:solidFill>
              </a:rPr>
              <a:t>26 September 2024.</a:t>
            </a:r>
          </a:p>
          <a:p>
            <a:pPr marL="1030288" marR="117475" lvl="2" indent="-230188" algn="just">
              <a:buClrTx/>
              <a:buFont typeface="Times New Roman" pitchFamily="16" charset="0"/>
              <a:buChar char="•"/>
              <a:tabLst>
                <a:tab pos="230188" algn="l"/>
              </a:tabLst>
            </a:pPr>
            <a:r>
              <a:rPr lang="en-US" sz="1600" dirty="0"/>
              <a:t>Office of Engineering and Technology seeks </a:t>
            </a:r>
            <a:r>
              <a:rPr lang="en-US" sz="1600" dirty="0">
                <a:hlinkClick r:id="rId4"/>
              </a:rPr>
              <a:t>comments</a:t>
            </a:r>
            <a:r>
              <a:rPr lang="en-US" sz="1600" dirty="0"/>
              <a:t> on an entity's petition for waiver of a few Commissions' rules related to </a:t>
            </a:r>
            <a:r>
              <a:rPr lang="en-US" sz="1600" dirty="0" smtClean="0"/>
              <a:t>UWB</a:t>
            </a:r>
            <a:endParaRPr lang="en-US" sz="1600" spc="-5" dirty="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a:t>
            </a:r>
            <a:r>
              <a:rPr lang="en-US" sz="1800" spc="-5" dirty="0" smtClean="0">
                <a:solidFill>
                  <a:schemeClr val="tx1"/>
                </a:solidFill>
                <a:cs typeface="Arial"/>
              </a:rPr>
              <a:t>countries/regions</a:t>
            </a: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a:p>
            <a:pPr marL="230188" marR="117475" indent="-230188" algn="just">
              <a:buFont typeface="Times New Roman" pitchFamily="16" charset="0"/>
              <a:buChar char="•"/>
              <a:tabLst>
                <a:tab pos="230188" algn="l"/>
              </a:tabLst>
            </a:pPr>
            <a:r>
              <a:rPr lang="en-US" sz="1800" spc="-5" dirty="0">
                <a:cs typeface="Arial"/>
              </a:rPr>
              <a:t>Asia Pacific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APT</a:t>
            </a:r>
          </a:p>
          <a:p>
            <a:pPr marL="630238" marR="117475" lvl="1" indent="-230188" algn="just">
              <a:buClrTx/>
              <a:buFont typeface="Times New Roman" pitchFamily="16" charset="0"/>
              <a:buChar char="•"/>
              <a:tabLst>
                <a:tab pos="230188" algn="l"/>
              </a:tabLst>
            </a:pPr>
            <a:r>
              <a:rPr lang="en-US" sz="1800" dirty="0">
                <a:solidFill>
                  <a:schemeClr val="tx1"/>
                </a:solidFill>
              </a:rPr>
              <a:t>Other countries/regions</a:t>
            </a:r>
          </a:p>
          <a:p>
            <a:pPr marL="800100" marR="117475" lvl="2" indent="0" algn="just">
              <a:buClrTx/>
              <a:tabLst>
                <a:tab pos="230188" algn="l"/>
              </a:tabLst>
            </a:pPr>
            <a:endParaRPr lang="en-US" sz="1600" dirty="0">
              <a:solidFill>
                <a:schemeClr val="tx1"/>
              </a:solidFill>
            </a:endParaRPr>
          </a:p>
          <a:p>
            <a:pPr marL="230188" marR="117475" indent="-230188" algn="just">
              <a:buFont typeface="Times New Roman" pitchFamily="16" charset="0"/>
              <a:buChar char="•"/>
              <a:tabLst>
                <a:tab pos="230188" algn="l"/>
              </a:tabLst>
            </a:pPr>
            <a:r>
              <a:rPr lang="en-US" sz="1800" spc="-5" dirty="0">
                <a:solidFill>
                  <a:schemeClr val="tx1"/>
                </a:solidFill>
                <a:cs typeface="Arial"/>
              </a:rPr>
              <a:t>ITU-R</a:t>
            </a: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910199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schedule next </a:t>
            </a:r>
            <a:r>
              <a:rPr lang="en-US" sz="2800" dirty="0" smtClean="0">
                <a:solidFill>
                  <a:srgbClr val="0070C0"/>
                </a:solidFill>
              </a:rPr>
              <a:t>week</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1104718844"/>
              </p:ext>
            </p:extLst>
          </p:nvPr>
        </p:nvGraphicFramePr>
        <p:xfrm>
          <a:off x="914400" y="1705690"/>
          <a:ext cx="10287000" cy="741680"/>
        </p:xfrm>
        <a:graphic>
          <a:graphicData uri="http://schemas.openxmlformats.org/drawingml/2006/table">
            <a:tbl>
              <a:tblPr firstRow="1" bandRow="1">
                <a:tableStyleId>{21E4AEA4-8DFA-4A89-87EB-49C32662AFE0}</a:tableStyleId>
              </a:tblPr>
              <a:tblGrid>
                <a:gridCol w="4572000">
                  <a:extLst>
                    <a:ext uri="{9D8B030D-6E8A-4147-A177-3AD203B41FA5}">
                      <a16:colId xmlns:a16="http://schemas.microsoft.com/office/drawing/2014/main" xmlns="" val="20000"/>
                    </a:ext>
                  </a:extLst>
                </a:gridCol>
                <a:gridCol w="5715000">
                  <a:extLst>
                    <a:ext uri="{9D8B030D-6E8A-4147-A177-3AD203B41FA5}">
                      <a16:colId xmlns:a16="http://schemas.microsoft.com/office/drawing/2014/main" xmlns=""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a16="http://schemas.microsoft.com/office/drawing/2014/main" xmlns=""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a:t>
                      </a:r>
                    </a:p>
                  </a:txBody>
                  <a:tcPr/>
                </a:tc>
                <a:tc>
                  <a:txBody>
                    <a:bodyPr/>
                    <a:lstStyle/>
                    <a:p>
                      <a:r>
                        <a:rPr lang="en-US" sz="1500" dirty="0" smtClean="0"/>
                        <a:t>Thursday, 29</a:t>
                      </a:r>
                      <a:r>
                        <a:rPr lang="en-US" sz="1500" baseline="0" dirty="0" smtClean="0"/>
                        <a:t> </a:t>
                      </a:r>
                      <a:r>
                        <a:rPr lang="en-US" sz="1500" dirty="0" smtClean="0"/>
                        <a:t>August</a:t>
                      </a:r>
                      <a:r>
                        <a:rPr lang="en-US" sz="1500" baseline="0" dirty="0" smtClean="0"/>
                        <a:t> 2024</a:t>
                      </a:r>
                      <a:r>
                        <a:rPr lang="en-US" sz="1500" baseline="0" dirty="0"/>
                        <a:t>, 3:00pm ET to 3:55pm ET</a:t>
                      </a:r>
                      <a:endParaRPr lang="en-US" sz="1500" dirty="0"/>
                    </a:p>
                  </a:txBody>
                  <a:tcPr anchor="ctr"/>
                </a:tc>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the 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Tree>
    <p:extLst>
      <p:ext uri="{BB962C8B-B14F-4D97-AF65-F5344CB8AC3E}">
        <p14:creationId xmlns:p14="http://schemas.microsoft.com/office/powerpoint/2010/main" val="119599202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mixed-mode meetings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
        <p:nvSpPr>
          <p:cNvPr id="10" name="Content Placeholder 2"/>
          <p:cNvSpPr txBox="1">
            <a:spLocks/>
          </p:cNvSpPr>
          <p:nvPr/>
        </p:nvSpPr>
        <p:spPr bwMode="auto">
          <a:xfrm>
            <a:off x="914400" y="1524000"/>
            <a:ext cx="5791200"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2024 September interim</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Meeting reservation</a:t>
            </a:r>
            <a:r>
              <a:rPr lang="en-US" sz="1800" kern="0" spc="-5" dirty="0">
                <a:solidFill>
                  <a:schemeClr val="tx1"/>
                </a:solidFill>
                <a:cs typeface="Arial"/>
              </a:rPr>
              <a:t> begins on 21 May 2024</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Early Registration until 21 June 2024</a:t>
            </a:r>
          </a:p>
          <a:p>
            <a:pPr marL="1030288" marR="117475" lvl="2"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Standard Registration until 16 August 2024</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16 August 2024</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5"/>
              </a:rPr>
              <a:t>Hotel reservation</a:t>
            </a:r>
            <a:r>
              <a:rPr lang="en-US" sz="1800" kern="0" spc="-5" dirty="0">
                <a:solidFill>
                  <a:schemeClr val="tx1"/>
                </a:solidFill>
                <a:cs typeface="Arial"/>
              </a:rPr>
              <a:t> begins on 21 May 2024</a:t>
            </a:r>
          </a:p>
          <a:p>
            <a:pPr marL="630238" marR="117475" lvl="1"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Group rate is available </a:t>
            </a:r>
            <a:r>
              <a:rPr lang="en-US" sz="1400" strike="sngStrike" kern="0" dirty="0">
                <a:solidFill>
                  <a:schemeClr val="tx1"/>
                </a:solidFill>
              </a:rPr>
              <a:t>until 10 June 2024.</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1" name="Content Placeholder 2"/>
          <p:cNvSpPr txBox="1">
            <a:spLocks/>
          </p:cNvSpPr>
          <p:nvPr/>
        </p:nvSpPr>
        <p:spPr bwMode="auto">
          <a:xfrm>
            <a:off x="6324599" y="1524000"/>
            <a:ext cx="5663107"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2024 </a:t>
            </a:r>
            <a:r>
              <a:rPr lang="en-US" sz="2000" kern="0" spc="-5" dirty="0" smtClean="0">
                <a:solidFill>
                  <a:schemeClr val="tx1"/>
                </a:solidFill>
                <a:cs typeface="Arial"/>
              </a:rPr>
              <a:t>November plenary</a:t>
            </a:r>
            <a:endParaRPr lang="en-US" sz="2000" kern="0" spc="-5" dirty="0">
              <a:solidFill>
                <a:schemeClr val="tx1"/>
              </a:solidFill>
              <a:cs typeface="Arial"/>
            </a:endParaRP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6"/>
              </a:rPr>
              <a:t>Meeting reservation</a:t>
            </a:r>
            <a:r>
              <a:rPr lang="en-US" sz="1800" kern="0" spc="-5" dirty="0">
                <a:solidFill>
                  <a:schemeClr val="tx1"/>
                </a:solidFill>
                <a:cs typeface="Arial"/>
              </a:rPr>
              <a:t> begins on </a:t>
            </a:r>
            <a:r>
              <a:rPr lang="en-US" sz="1800" kern="0" spc="-5" dirty="0" smtClean="0">
                <a:solidFill>
                  <a:schemeClr val="tx1"/>
                </a:solidFill>
                <a:cs typeface="Arial"/>
              </a:rPr>
              <a:t>8 August 2024</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Early Registration until </a:t>
            </a:r>
            <a:r>
              <a:rPr lang="en-US" sz="1400" kern="0" dirty="0" smtClean="0">
                <a:solidFill>
                  <a:schemeClr val="tx1"/>
                </a:solidFill>
                <a:latin typeface="Times New Roman" panose="02020603050405020304" pitchFamily="18" charset="0"/>
                <a:ea typeface="Times New Roman" panose="02020603050405020304" pitchFamily="18" charset="0"/>
              </a:rPr>
              <a:t>20 September 2024</a:t>
            </a:r>
            <a:endParaRPr lang="en-US" sz="1400" kern="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Standard Registration until </a:t>
            </a:r>
            <a:r>
              <a:rPr lang="en-US" sz="1400" kern="0" dirty="0" smtClean="0">
                <a:solidFill>
                  <a:schemeClr val="tx1"/>
                </a:solidFill>
                <a:latin typeface="Times New Roman" panose="02020603050405020304" pitchFamily="18" charset="0"/>
                <a:ea typeface="Times New Roman" panose="02020603050405020304" pitchFamily="18" charset="0"/>
              </a:rPr>
              <a:t>1 November 2024</a:t>
            </a:r>
            <a:endParaRPr lang="en-US" sz="1400" kern="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a:t>
            </a:r>
            <a:r>
              <a:rPr lang="en-US" sz="1400" kern="0" dirty="0" smtClean="0">
                <a:solidFill>
                  <a:schemeClr val="tx1"/>
                </a:solidFill>
                <a:latin typeface="Times New Roman" panose="02020603050405020304" pitchFamily="18" charset="0"/>
                <a:ea typeface="Times New Roman" panose="02020603050405020304" pitchFamily="18" charset="0"/>
              </a:rPr>
              <a:t>1 November 2024</a:t>
            </a:r>
            <a:endParaRPr lang="en-US"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7"/>
              </a:rPr>
              <a:t>Hotel reservation</a:t>
            </a:r>
            <a:r>
              <a:rPr lang="en-US" sz="1800" kern="0" spc="-5" dirty="0">
                <a:solidFill>
                  <a:schemeClr val="tx1"/>
                </a:solidFill>
                <a:cs typeface="Arial"/>
              </a:rPr>
              <a:t> begins on </a:t>
            </a:r>
            <a:r>
              <a:rPr lang="en-US" sz="1800" kern="0" spc="-5" dirty="0" smtClean="0">
                <a:solidFill>
                  <a:schemeClr val="tx1"/>
                </a:solidFill>
                <a:cs typeface="Arial"/>
              </a:rPr>
              <a:t>8 August 2024</a:t>
            </a:r>
            <a:endParaRPr lang="en-US" sz="1800" kern="0" spc="-5" dirty="0">
              <a:solidFill>
                <a:schemeClr val="tx1"/>
              </a:solidFill>
              <a:cs typeface="Arial"/>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Group rate is available </a:t>
            </a:r>
            <a:r>
              <a:rPr lang="en-US" sz="1400" kern="0" dirty="0">
                <a:solidFill>
                  <a:schemeClr val="tx1"/>
                </a:solidFill>
              </a:rPr>
              <a:t>until </a:t>
            </a:r>
            <a:r>
              <a:rPr lang="en-US" sz="1400" kern="0" dirty="0" smtClean="0">
                <a:solidFill>
                  <a:schemeClr val="tx1"/>
                </a:solidFill>
              </a:rPr>
              <a:t>23 October 2024</a:t>
            </a:r>
            <a:r>
              <a:rPr lang="en-US" sz="1400" kern="0" dirty="0">
                <a:solidFill>
                  <a:schemeClr val="tx1"/>
                </a:solidFill>
              </a:rPr>
              <a:t>.</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29257315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a:t>August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Gaurav </a:t>
            </a:r>
            <a:r>
              <a:rPr lang="en-US" altLang="en-US" sz="1600" dirty="0" err="1">
                <a:solidFill>
                  <a:schemeClr val="tx1"/>
                </a:solidFill>
                <a:latin typeface="+mj-lt"/>
                <a:cs typeface="Arial" panose="020B0604020202020204" pitchFamily="34" charset="0"/>
              </a:rPr>
              <a:t>Patwardhan</a:t>
            </a:r>
            <a:r>
              <a:rPr lang="en-US" altLang="en-US" sz="1600" dirty="0">
                <a:solidFill>
                  <a:schemeClr val="tx1"/>
                </a:solidFill>
                <a:latin typeface="+mj-lt"/>
                <a:cs typeface="Arial" panose="020B0604020202020204" pitchFamily="34" charset="0"/>
              </a:rPr>
              <a:t> (Hewlett Packard Enterprise), Al Petrick (Skyworks Solutions)</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t>
            </a:r>
            <a:r>
              <a:rPr lang="en-US" altLang="en-US" sz="1600" u="sng" dirty="0">
                <a:solidFill>
                  <a:schemeClr val="tx1"/>
                </a:solidFill>
                <a:latin typeface="+mj-lt"/>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u="sng" dirty="0">
                <a:solidFill>
                  <a:schemeClr val="tx1"/>
                </a:solidFill>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 status</a:t>
            </a:r>
            <a:r>
              <a:rPr lang="en-US" altLang="en-US" sz="1800" b="1" dirty="0">
                <a:solidFill>
                  <a:schemeClr val="tx1"/>
                </a:solidFill>
                <a:latin typeface="+mj-lt"/>
                <a:cs typeface="Arial" panose="020B0604020202020204" pitchFamily="34" charset="0"/>
              </a:rPr>
              <a:t> as of </a:t>
            </a:r>
            <a:r>
              <a:rPr lang="en-US" altLang="en-US" sz="1800" b="1" dirty="0" smtClean="0">
                <a:solidFill>
                  <a:schemeClr val="tx1"/>
                </a:solidFill>
                <a:latin typeface="+mj-lt"/>
                <a:cs typeface="Arial" panose="020B0604020202020204" pitchFamily="34" charset="0"/>
              </a:rPr>
              <a:t>6 August 2024</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a:t>
            </a:r>
            <a:r>
              <a:rPr lang="en-US" altLang="en-US" sz="1600" dirty="0" smtClean="0">
                <a:solidFill>
                  <a:schemeClr val="tx1"/>
                </a:solidFill>
                <a:latin typeface="+mj-lt"/>
                <a:cs typeface="Arial" panose="020B0604020202020204" pitchFamily="34" charset="0"/>
              </a:rPr>
              <a:t>64 </a:t>
            </a:r>
            <a:r>
              <a:rPr lang="en-US" altLang="en-US" sz="1600" dirty="0">
                <a:solidFill>
                  <a:schemeClr val="tx1"/>
                </a:solidFill>
                <a:latin typeface="+mj-lt"/>
                <a:cs typeface="Arial" panose="020B0604020202020204" pitchFamily="34" charset="0"/>
              </a:rPr>
              <a:t>(10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a:t>
            </a:r>
            <a:r>
              <a:rPr lang="en-US" altLang="en-US" sz="1600" dirty="0" smtClean="0">
                <a:solidFill>
                  <a:schemeClr val="tx1"/>
                </a:solidFill>
                <a:latin typeface="+mj-lt"/>
                <a:cs typeface="Arial" panose="020B0604020202020204" pitchFamily="34" charset="0"/>
              </a:rPr>
              <a:t>6</a:t>
            </a:r>
            <a:endParaRPr lang="en-US" altLang="en-US" sz="1600" dirty="0">
              <a:solidFill>
                <a:schemeClr val="tx1"/>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Aspirants:  </a:t>
            </a:r>
            <a:r>
              <a:rPr lang="en-US" altLang="en-US" sz="1600" dirty="0" smtClean="0">
                <a:solidFill>
                  <a:schemeClr val="tx1"/>
                </a:solidFill>
                <a:latin typeface="+mj-lt"/>
                <a:cs typeface="Arial" panose="020B0604020202020204" pitchFamily="34" charset="0"/>
              </a:rPr>
              <a:t>8</a:t>
            </a:r>
            <a:endParaRPr lang="en-US" altLang="en-US" sz="1600"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1" name="Content Placeholder 2"/>
          <p:cNvSpPr txBox="1">
            <a:spLocks/>
          </p:cNvSpPr>
          <p:nvPr/>
        </p:nvSpPr>
        <p:spPr bwMode="auto">
          <a:xfrm>
            <a:off x="914400" y="16764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kern="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Content Placeholder 2"/>
          <p:cNvSpPr txBox="1">
            <a:spLocks/>
          </p:cNvSpPr>
          <p:nvPr/>
        </p:nvSpPr>
        <p:spPr bwMode="auto">
          <a:xfrm>
            <a:off x="914400" y="15240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kern="0" spc="-5" smtClean="0">
                <a:solidFill>
                  <a:schemeClr val="tx1"/>
                </a:solidFill>
                <a:latin typeface="+mj-lt"/>
                <a:cs typeface="Arial"/>
              </a:rPr>
              <a:t>None</a:t>
            </a:r>
            <a:endParaRPr lang="en-US" sz="1800" kern="0" spc="-5" dirty="0">
              <a:solidFill>
                <a:schemeClr val="tx1"/>
              </a:solidFill>
              <a:latin typeface="+mj-lt"/>
              <a:cs typeface="Arial"/>
            </a:endParaRPr>
          </a:p>
          <a:p>
            <a:r>
              <a:rPr lang="en-US" sz="1800" dirty="0"/>
              <a:t/>
            </a:r>
            <a:br>
              <a:rPr lang="en-US" sz="1800" dirty="0"/>
            </a:br>
            <a:endParaRPr lang="en-US" sz="1800" kern="0" spc="-5" dirty="0">
              <a:solidFill>
                <a:schemeClr val="tx1"/>
              </a:solidFill>
              <a:latin typeface="+mj-lt"/>
              <a:cs typeface="Arial"/>
            </a:endParaRPr>
          </a:p>
          <a:p>
            <a:pPr marL="230188" marR="117475" indent="-230188" algn="just">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21</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a:t>
            </a:r>
            <a:r>
              <a:rPr lang="en-US" sz="1600" spc="-5" dirty="0" smtClean="0">
                <a:latin typeface="+mj-lt"/>
                <a:cs typeface="Arial"/>
              </a:rPr>
              <a:t>?  </a:t>
            </a:r>
            <a:r>
              <a:rPr lang="en-US" sz="1600" spc="-5" dirty="0" smtClean="0">
                <a:latin typeface="+mj-lt"/>
                <a:cs typeface="Arial"/>
              </a:rPr>
              <a:t>None  </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Adjourned at </a:t>
            </a:r>
            <a:r>
              <a:rPr lang="en-US" sz="1600" spc="-5" dirty="0" smtClean="0">
                <a:latin typeface="+mj-lt"/>
                <a:cs typeface="Arial"/>
              </a:rPr>
              <a:t>3:52pm ET</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August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August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://standards.ieee.org/develop/policies/antitrust.pdf</a:t>
            </a:r>
            <a:r>
              <a:rPr lang="en-US" altLang="en-US" sz="1600" b="1">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August 2024</a:t>
            </a:r>
            <a:endParaRPr lang="en-GB" dirty="0"/>
          </a:p>
        </p:txBody>
      </p:sp>
      <p:sp>
        <p:nvSpPr>
          <p:cNvPr id="7" name="Rectangle 6">
            <a:extLst>
              <a:ext uri="{FF2B5EF4-FFF2-40B4-BE49-F238E27FC236}">
                <a16:creationId xmlns:a16="http://schemas.microsoft.com/office/drawing/2014/main" xmlns=""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August 2024</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 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August 2024</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Meeting Decorum</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solidFill>
                  <a:srgbClr val="FF0000"/>
                </a:solidFill>
                <a:latin typeface="+mj-lt"/>
                <a:cs typeface="Arial"/>
              </a:rPr>
              <a:t>IMAT is used for attendance:</a:t>
            </a:r>
          </a:p>
          <a:p>
            <a:pPr marL="1030288" marR="117475" lvl="2" indent="-230188" algn="just">
              <a:spcBef>
                <a:spcPts val="600"/>
              </a:spcBef>
              <a:buChar char="•"/>
              <a:tabLst>
                <a:tab pos="230188" algn="l"/>
              </a:tabLst>
            </a:pPr>
            <a:r>
              <a:rPr lang="en-US" sz="1400" spc="-5" dirty="0">
                <a:latin typeface="+mj-lt"/>
                <a:cs typeface="Arial"/>
                <a:hlinkClick r:id="rId3"/>
              </a:rPr>
              <a:t>https://imat.ieee.org/attendance</a:t>
            </a:r>
            <a:r>
              <a:rPr lang="en-US" sz="1400" spc="-5" dirty="0">
                <a:latin typeface="+mj-lt"/>
                <a:cs typeface="Arial"/>
              </a:rPr>
              <a:t> </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in </a:t>
            </a:r>
            <a:r>
              <a:rPr lang="en-US" sz="1600" spc="-5" dirty="0" err="1">
                <a:latin typeface="+mj-lt"/>
                <a:cs typeface="Arial"/>
              </a:rPr>
              <a:t>Webex</a:t>
            </a:r>
            <a:r>
              <a:rPr lang="en-US" sz="1600" spc="-5" dirty="0">
                <a:latin typeface="+mj-lt"/>
                <a:cs typeface="Arial"/>
              </a:rPr>
              <a:t> when joining the call: “FIRST NAME LAST NAME, Affiliation”</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chemeClr val="tx1"/>
                </a:solidFill>
              </a:rPr>
              <a:t>Press are required (i.e., anyone reporting publicly on this meeting) to announce their presence (per IEEE SA Standards Board Operations Manual)</a:t>
            </a:r>
            <a:endParaRPr lang="en-US" sz="1600" spc="-5" dirty="0">
              <a:solidFill>
                <a:schemeClr val="tx1"/>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583032"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Meeting decorum</a:t>
            </a: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and approve the weekly meeting minutes</a:t>
            </a:r>
          </a:p>
          <a:p>
            <a:pPr marL="230188" marR="117475" indent="-230188" algn="just">
              <a:buFont typeface="Times New Roman" pitchFamily="16" charset="0"/>
              <a:buChar char="•"/>
              <a:tabLst>
                <a:tab pos="230188" algn="l"/>
              </a:tabLst>
            </a:pPr>
            <a:r>
              <a:rPr lang="en-US" sz="1800" spc="-5" dirty="0">
                <a:cs typeface="Arial"/>
              </a:rPr>
              <a:t>Status of ongoing </a:t>
            </a:r>
            <a:r>
              <a:rPr lang="en-US" sz="1800" spc="-5" dirty="0" smtClean="0">
                <a:cs typeface="Arial"/>
              </a:rPr>
              <a:t>consultations</a:t>
            </a:r>
          </a:p>
          <a:p>
            <a:pPr marL="230188" marR="117475" indent="-230188" algn="just">
              <a:buFont typeface="Times New Roman" pitchFamily="16" charset="0"/>
              <a:buChar char="•"/>
              <a:tabLst>
                <a:tab pos="230188" algn="l"/>
              </a:tabLst>
            </a:pPr>
            <a:r>
              <a:rPr lang="en-US" sz="1800" i="1" spc="-5" dirty="0" smtClean="0">
                <a:solidFill>
                  <a:srgbClr val="00B050"/>
                </a:solidFill>
                <a:cs typeface="Arial"/>
              </a:rPr>
              <a:t>Review and motion:  </a:t>
            </a:r>
            <a:r>
              <a:rPr lang="en-US" sz="1800" i="1" spc="-5" dirty="0">
                <a:solidFill>
                  <a:srgbClr val="00B050"/>
                </a:solidFill>
                <a:cs typeface="Arial"/>
              </a:rPr>
              <a:t>Canada RABC’s consultation on RSS-248, Issue 3</a:t>
            </a:r>
          </a:p>
          <a:p>
            <a:pPr marL="230188" marR="117475" indent="-230188" algn="just">
              <a:buFont typeface="Times New Roman" pitchFamily="16" charset="0"/>
              <a:buChar char="•"/>
              <a:tabLst>
                <a:tab pos="230188" algn="l"/>
              </a:tabLst>
            </a:pPr>
            <a:r>
              <a:rPr lang="en-US" sz="1800" i="1" spc="-5" dirty="0" smtClean="0">
                <a:solidFill>
                  <a:srgbClr val="00B050"/>
                </a:solidFill>
                <a:cs typeface="Arial"/>
              </a:rPr>
              <a:t>Review:  Oman TRA’s consultation on UWB regulation</a:t>
            </a:r>
          </a:p>
          <a:p>
            <a:pPr marL="230188" marR="117475" indent="-230188" algn="just">
              <a:buFont typeface="Times New Roman" pitchFamily="16" charset="0"/>
              <a:buChar char="•"/>
              <a:tabLst>
                <a:tab pos="230188" algn="l"/>
              </a:tabLst>
            </a:pPr>
            <a:r>
              <a:rPr lang="en-US" sz="1800" i="1" spc="-5" dirty="0" smtClean="0">
                <a:solidFill>
                  <a:srgbClr val="00B050"/>
                </a:solidFill>
                <a:cs typeface="Arial"/>
              </a:rPr>
              <a:t>Review</a:t>
            </a:r>
            <a:r>
              <a:rPr lang="en-US" sz="1800" i="1" spc="-5" dirty="0">
                <a:solidFill>
                  <a:srgbClr val="00B050"/>
                </a:solidFill>
                <a:cs typeface="Arial"/>
              </a:rPr>
              <a:t>:  </a:t>
            </a:r>
            <a:r>
              <a:rPr lang="en-US" sz="1800" i="1" spc="-5" dirty="0" smtClean="0">
                <a:solidFill>
                  <a:srgbClr val="00B050"/>
                </a:solidFill>
                <a:cs typeface="Arial"/>
              </a:rPr>
              <a:t>US FCC’s consultation: </a:t>
            </a:r>
            <a:r>
              <a:rPr lang="en-US" sz="1800" i="1" spc="-5" dirty="0" err="1" smtClean="0">
                <a:solidFill>
                  <a:srgbClr val="00B050"/>
                </a:solidFill>
                <a:cs typeface="Arial"/>
              </a:rPr>
              <a:t>NextNav’s</a:t>
            </a:r>
            <a:r>
              <a:rPr lang="en-US" sz="1800" i="1" spc="-5" dirty="0" smtClean="0">
                <a:solidFill>
                  <a:srgbClr val="00B050"/>
                </a:solidFill>
                <a:cs typeface="Arial"/>
              </a:rPr>
              <a:t> petition for rulemaking</a:t>
            </a:r>
          </a:p>
          <a:p>
            <a:pPr marL="230188" marR="117475" indent="-230188" algn="just">
              <a:buFont typeface="Times New Roman" pitchFamily="16" charset="0"/>
              <a:buChar char="•"/>
              <a:tabLst>
                <a:tab pos="230188" algn="l"/>
              </a:tabLst>
            </a:pPr>
            <a:r>
              <a:rPr lang="en-US" sz="1800" spc="-5" dirty="0" smtClean="0">
                <a:cs typeface="Arial"/>
              </a:rPr>
              <a:t>General </a:t>
            </a:r>
            <a:r>
              <a:rPr lang="en-US" sz="1800" spc="-5" dirty="0">
                <a:cs typeface="Arial"/>
              </a:rPr>
              <a:t>discussion items</a:t>
            </a:r>
          </a:p>
          <a:p>
            <a:pPr marL="230188" marR="117475" indent="-230188" algn="just">
              <a:buFont typeface="Times New Roman" pitchFamily="16" charset="0"/>
              <a:buChar char="•"/>
              <a:tabLst>
                <a:tab pos="230188" algn="l"/>
              </a:tabLst>
            </a:pPr>
            <a:r>
              <a:rPr lang="en-US" sz="1800" spc="-5" dirty="0">
                <a:cs typeface="Arial"/>
              </a:rPr>
              <a:t>Reminder (meeting schedule and mixed-mode meeting reservation) </a:t>
            </a:r>
          </a:p>
          <a:p>
            <a:pPr marL="230188" marR="117475" indent="-230188" algn="just">
              <a:buFont typeface="Times New Roman" pitchFamily="16" charset="0"/>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76418</TotalTime>
  <Words>1927</Words>
  <Application>Microsoft Office PowerPoint</Application>
  <PresentationFormat>Widescreen</PresentationFormat>
  <Paragraphs>397</Paragraphs>
  <Slides>21</Slides>
  <Notes>18</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21</vt:i4>
      </vt:variant>
    </vt:vector>
  </HeadingPairs>
  <TitlesOfParts>
    <vt:vector size="29" baseType="lpstr">
      <vt:lpstr>Arial Unicode MS</vt:lpstr>
      <vt:lpstr>Monotype Sorts</vt:lpstr>
      <vt:lpstr>MS Gothic</vt:lpstr>
      <vt:lpstr>MS PGothic</vt:lpstr>
      <vt:lpstr>Arial</vt:lpstr>
      <vt:lpstr>Calibri</vt:lpstr>
      <vt:lpstr>Times New Roman</vt:lpstr>
      <vt:lpstr>Office Theme</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 SA standards activities shall allow  the fair &amp; equitable consideration of all viewpoints</vt:lpstr>
      <vt:lpstr>Meeting Decorum</vt:lpstr>
      <vt:lpstr>Agenda</vt:lpstr>
      <vt:lpstr>Administrative motions</vt:lpstr>
      <vt:lpstr>Status of ongoing consultations</vt:lpstr>
      <vt:lpstr>Canada RABC’s consultation on RSS-248, issue 3 (1)</vt:lpstr>
      <vt:lpstr>Canada RABC’s consultation on RSS-248, issue 3 (2)</vt:lpstr>
      <vt:lpstr>Oman TRA’s consultation: UWB regulation</vt:lpstr>
      <vt:lpstr>US FCC’s consultation: NextNav’s petition for rulemaking</vt:lpstr>
      <vt:lpstr>General discussion items (1)</vt:lpstr>
      <vt:lpstr>General discussion items (2)</vt:lpstr>
      <vt:lpstr>Meeting schedule next week</vt:lpstr>
      <vt:lpstr>Future mixed-mode meetings</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18-24/0084r1</dc:title>
  <dc:creator>Edward Au</dc:creator>
  <cp:keywords>22 August 2024</cp:keywords>
  <cp:lastModifiedBy>Edward Au</cp:lastModifiedBy>
  <cp:revision>6167</cp:revision>
  <cp:lastPrinted>1601-01-01T00:00:00Z</cp:lastPrinted>
  <dcterms:created xsi:type="dcterms:W3CDTF">2016-03-03T14:54:45Z</dcterms:created>
  <dcterms:modified xsi:type="dcterms:W3CDTF">2024-08-22T19:53:55Z</dcterms:modified>
  <cp:category>IEEE 802.18 RR-TAG agenda</cp:category>
</cp:coreProperties>
</file>