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55"/>
  </p:notesMasterIdLst>
  <p:handoutMasterIdLst>
    <p:handoutMasterId r:id="rId56"/>
  </p:handoutMasterIdLst>
  <p:sldIdLst>
    <p:sldId id="256" r:id="rId2"/>
    <p:sldId id="1055" r:id="rId3"/>
    <p:sldId id="962" r:id="rId4"/>
    <p:sldId id="892" r:id="rId5"/>
    <p:sldId id="1051" r:id="rId6"/>
    <p:sldId id="1052" r:id="rId7"/>
    <p:sldId id="961" r:id="rId8"/>
    <p:sldId id="857" r:id="rId9"/>
    <p:sldId id="329" r:id="rId10"/>
    <p:sldId id="604" r:id="rId11"/>
    <p:sldId id="624" r:id="rId12"/>
    <p:sldId id="605" r:id="rId13"/>
    <p:sldId id="963" r:id="rId14"/>
    <p:sldId id="843" r:id="rId15"/>
    <p:sldId id="923" r:id="rId16"/>
    <p:sldId id="947" r:id="rId17"/>
    <p:sldId id="914" r:id="rId18"/>
    <p:sldId id="966" r:id="rId19"/>
    <p:sldId id="845" r:id="rId20"/>
    <p:sldId id="970" r:id="rId21"/>
    <p:sldId id="933" r:id="rId22"/>
    <p:sldId id="1131" r:id="rId23"/>
    <p:sldId id="1130" r:id="rId24"/>
    <p:sldId id="1112" r:id="rId25"/>
    <p:sldId id="1120" r:id="rId26"/>
    <p:sldId id="1113" r:id="rId27"/>
    <p:sldId id="1056" r:id="rId28"/>
    <p:sldId id="1057" r:id="rId29"/>
    <p:sldId id="1121" r:id="rId30"/>
    <p:sldId id="1059" r:id="rId31"/>
    <p:sldId id="1060" r:id="rId32"/>
    <p:sldId id="1061" r:id="rId33"/>
    <p:sldId id="1062" r:id="rId34"/>
    <p:sldId id="1063" r:id="rId35"/>
    <p:sldId id="1064" r:id="rId36"/>
    <p:sldId id="1065" r:id="rId37"/>
    <p:sldId id="1066" r:id="rId38"/>
    <p:sldId id="1067" r:id="rId39"/>
    <p:sldId id="1068" r:id="rId40"/>
    <p:sldId id="1069" r:id="rId41"/>
    <p:sldId id="1070" r:id="rId42"/>
    <p:sldId id="1091" r:id="rId43"/>
    <p:sldId id="1132" r:id="rId44"/>
    <p:sldId id="1134" r:id="rId45"/>
    <p:sldId id="1133" r:id="rId46"/>
    <p:sldId id="1135" r:id="rId47"/>
    <p:sldId id="1136" r:id="rId48"/>
    <p:sldId id="1129" r:id="rId49"/>
    <p:sldId id="978" r:id="rId50"/>
    <p:sldId id="900" r:id="rId51"/>
    <p:sldId id="1128" r:id="rId52"/>
    <p:sldId id="887" r:id="rId53"/>
    <p:sldId id="888" r:id="rId5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785" autoAdjust="0"/>
    <p:restoredTop sz="89601" autoAdjust="0"/>
  </p:normalViewPr>
  <p:slideViewPr>
    <p:cSldViewPr>
      <p:cViewPr varScale="1">
        <p:scale>
          <a:sx n="76" d="100"/>
          <a:sy n="76" d="100"/>
        </p:scale>
        <p:origin x="1200" y="4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80" d="100"/>
        <a:sy n="80" d="100"/>
      </p:scale>
      <p:origin x="0" y="-8107"/>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commentAuthors" Target="commentAuthors.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9/10/2024</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6165229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1390236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19809936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28973426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5536825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30268725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29</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29</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449691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1267528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020709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655630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334072185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39</a:t>
            </a:fld>
            <a:endParaRPr lang="en-US" dirty="0"/>
          </a:p>
        </p:txBody>
      </p:sp>
    </p:spTree>
    <p:extLst>
      <p:ext uri="{BB962C8B-B14F-4D97-AF65-F5344CB8AC3E}">
        <p14:creationId xmlns:p14="http://schemas.microsoft.com/office/powerpoint/2010/main" val="236845554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40</a:t>
            </a:fld>
            <a:endParaRPr lang="en-US" dirty="0"/>
          </a:p>
        </p:txBody>
      </p:sp>
    </p:spTree>
    <p:extLst>
      <p:ext uri="{BB962C8B-B14F-4D97-AF65-F5344CB8AC3E}">
        <p14:creationId xmlns:p14="http://schemas.microsoft.com/office/powerpoint/2010/main" val="228960640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41</a:t>
            </a:fld>
            <a:endParaRPr lang="en-US" dirty="0"/>
          </a:p>
        </p:txBody>
      </p:sp>
    </p:spTree>
    <p:extLst>
      <p:ext uri="{BB962C8B-B14F-4D97-AF65-F5344CB8AC3E}">
        <p14:creationId xmlns:p14="http://schemas.microsoft.com/office/powerpoint/2010/main" val="350900243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43</a:t>
            </a:fld>
            <a:endParaRPr lang="en-US" dirty="0"/>
          </a:p>
        </p:txBody>
      </p:sp>
    </p:spTree>
    <p:extLst>
      <p:ext uri="{BB962C8B-B14F-4D97-AF65-F5344CB8AC3E}">
        <p14:creationId xmlns:p14="http://schemas.microsoft.com/office/powerpoint/2010/main" val="96927789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44</a:t>
            </a:fld>
            <a:endParaRPr lang="en-US" dirty="0"/>
          </a:p>
        </p:txBody>
      </p:sp>
    </p:spTree>
    <p:extLst>
      <p:ext uri="{BB962C8B-B14F-4D97-AF65-F5344CB8AC3E}">
        <p14:creationId xmlns:p14="http://schemas.microsoft.com/office/powerpoint/2010/main" val="174640852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45</a:t>
            </a:fld>
            <a:endParaRPr lang="en-US" dirty="0"/>
          </a:p>
        </p:txBody>
      </p:sp>
    </p:spTree>
    <p:extLst>
      <p:ext uri="{BB962C8B-B14F-4D97-AF65-F5344CB8AC3E}">
        <p14:creationId xmlns:p14="http://schemas.microsoft.com/office/powerpoint/2010/main" val="365349755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46</a:t>
            </a:fld>
            <a:endParaRPr lang="en-US" dirty="0"/>
          </a:p>
        </p:txBody>
      </p:sp>
    </p:spTree>
    <p:extLst>
      <p:ext uri="{BB962C8B-B14F-4D97-AF65-F5344CB8AC3E}">
        <p14:creationId xmlns:p14="http://schemas.microsoft.com/office/powerpoint/2010/main" val="101394604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47</a:t>
            </a:fld>
            <a:endParaRPr lang="en-US" dirty="0"/>
          </a:p>
        </p:txBody>
      </p:sp>
    </p:spTree>
    <p:extLst>
      <p:ext uri="{BB962C8B-B14F-4D97-AF65-F5344CB8AC3E}">
        <p14:creationId xmlns:p14="http://schemas.microsoft.com/office/powerpoint/2010/main" val="319626709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48</a:t>
            </a:fld>
            <a:endParaRPr lang="en-US" dirty="0"/>
          </a:p>
        </p:txBody>
      </p:sp>
    </p:spTree>
    <p:extLst>
      <p:ext uri="{BB962C8B-B14F-4D97-AF65-F5344CB8AC3E}">
        <p14:creationId xmlns:p14="http://schemas.microsoft.com/office/powerpoint/2010/main" val="13648654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180402547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49</a:t>
            </a:fld>
            <a:endParaRPr lang="en-US" dirty="0"/>
          </a:p>
        </p:txBody>
      </p:sp>
    </p:spTree>
    <p:extLst>
      <p:ext uri="{BB962C8B-B14F-4D97-AF65-F5344CB8AC3E}">
        <p14:creationId xmlns:p14="http://schemas.microsoft.com/office/powerpoint/2010/main" val="46882012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50</a:t>
            </a:fld>
            <a:endParaRPr lang="en-US" dirty="0"/>
          </a:p>
        </p:txBody>
      </p:sp>
    </p:spTree>
    <p:extLst>
      <p:ext uri="{BB962C8B-B14F-4D97-AF65-F5344CB8AC3E}">
        <p14:creationId xmlns:p14="http://schemas.microsoft.com/office/powerpoint/2010/main" val="312751431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51</a:t>
            </a:fld>
            <a:endParaRPr lang="en-US" dirty="0"/>
          </a:p>
        </p:txBody>
      </p:sp>
    </p:spTree>
    <p:extLst>
      <p:ext uri="{BB962C8B-B14F-4D97-AF65-F5344CB8AC3E}">
        <p14:creationId xmlns:p14="http://schemas.microsoft.com/office/powerpoint/2010/main" val="245732866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52</a:t>
            </a:fld>
            <a:endParaRPr lang="en-US" dirty="0"/>
          </a:p>
        </p:txBody>
      </p:sp>
    </p:spTree>
    <p:extLst>
      <p:ext uri="{BB962C8B-B14F-4D97-AF65-F5344CB8AC3E}">
        <p14:creationId xmlns:p14="http://schemas.microsoft.com/office/powerpoint/2010/main" val="383378627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53</a:t>
            </a:fld>
            <a:endParaRPr lang="en-US" dirty="0"/>
          </a:p>
        </p:txBody>
      </p:sp>
    </p:spTree>
    <p:extLst>
      <p:ext uri="{BB962C8B-B14F-4D97-AF65-F5344CB8AC3E}">
        <p14:creationId xmlns:p14="http://schemas.microsoft.com/office/powerpoint/2010/main" val="18508056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8</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8</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9</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9</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688466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40895915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6876128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September 2024</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September 2024</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September 2024</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719233"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2"/>
            <a:ext cx="4497916" cy="369332"/>
          </a:xfrm>
          <a:prstGeom prst="rect">
            <a:avLst/>
          </a:prstGeom>
          <a:noFill/>
          <a:ln w="9525">
            <a:noFill/>
            <a:round/>
            <a:headEnd/>
            <a:tailEnd/>
          </a:ln>
          <a:effectLst/>
        </p:spPr>
        <p:txBody>
          <a:bodyPr wrap="squar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chemeClr val="tx1"/>
                </a:solidFill>
              </a:rPr>
              <a:t>Agenda / </a:t>
            </a:r>
            <a:r>
              <a:rPr lang="en-US" sz="1200" b="0" i="0" kern="1200" dirty="0" smtClean="0">
                <a:solidFill>
                  <a:schemeClr val="tx1"/>
                </a:solidFill>
                <a:effectLst/>
                <a:latin typeface="Times New Roman" pitchFamily="16" charset="0"/>
                <a:ea typeface="MS Gothic" charset="-128"/>
                <a:cs typeface="+mn-cs"/>
              </a:rPr>
              <a:t>Registration is required to attend this meeting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i="0" kern="1200" dirty="0" smtClean="0">
                <a:solidFill>
                  <a:schemeClr val="tx1"/>
                </a:solidFill>
                <a:effectLst/>
                <a:latin typeface="Times New Roman" pitchFamily="16" charset="0"/>
                <a:ea typeface="MS Gothic" charset="-128"/>
                <a:cs typeface="+mn-cs"/>
              </a:rPr>
              <a:t>and to receive attendance credit</a:t>
            </a:r>
            <a:endParaRPr lang="en-GB" sz="1200" dirty="0">
              <a:solidFill>
                <a:schemeClr val="tx1"/>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802.18-24/0080r1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ec/dcn/23/ec-23-0025-00-00EC-2023-march-ieee-802-mixed-mode-plenary-meeting-av-training-atlanta.ppt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ocuments?is_dcn=73&amp;is_group=0000&amp;is_year=2024"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8/documents?is_dcn=0001&amp;is_group=0000&amp;is_year=2024"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www.cra.gov.qa/en/document/position-paper-on-iot-and-m2m-in-the-state-of-qatar" TargetMode="External"/><Relationship Id="rId4" Type="http://schemas.openxmlformats.org/officeDocument/2006/relationships/hyperlink" Target="https://www.ift.org.mx/industria/consultas-publicas/clasificacion-de-la-banda-64-71-ghz-como-espectro-libre"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www.cra.gov.qa/en/document/position-paper-on-iot-and-m2m-in-the-state-of-qatar"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ocuments?is_dcn=91&amp;is_group=0000&amp;is_year=2024"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www.ift.org.mx/industria/consultas-publicas/clasificacion-de-la-banda-64-71-ghz-como-espectro-libre"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ocuments?is_dcn=92&amp;is_group=0000&amp;is_year=2024" TargetMode="Externa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www.fcc.gov/september-2024-open-commission-meeting"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ocuments?is_dcn=92&amp;is_group=0000&amp;is_year=2024"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www.trai.gov.in/sites/default/files/Recommendations_21082024_0.pdf"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ofca.gov.hk/filemanager/ofca/en/content_401/hkca1039.pdf" TargetMode="Externa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web.cvent.com/event/3e4d01ce-a2f3-4b0c-a0f2-cc612e962919/summary"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8/documents?is_dcn=79&amp;is_group=0000&amp;is_year=2024"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3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hyperlink" Target="https://web.cvent.com/event/3e4d01ce-a2f3-4b0c-a0f2-cc612e962919/summary"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ec/dcn/23/ec-23-0025-00-00EC-2023-march-ieee-802-mixed-mode-plenary-meeting-av-training-atlanta.pptx"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8/documents?is_dcn=0001&amp;is_group=0000&amp;is_year=2024"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www.cra.gov.qa/en/document/position-paper-on-iot-and-m2m-in-the-state-of-qatar" TargetMode="External"/><Relationship Id="rId4" Type="http://schemas.openxmlformats.org/officeDocument/2006/relationships/hyperlink" Target="https://www.ift.org.mx/industria/consultas-publicas/clasificacion-de-la-banda-64-71-ghz-como-espectro-libre"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www.cra.gov.qa/en/document/position-paper-on-iot-and-m2m-in-the-state-of-qatar" TargetMode="External"/><Relationship Id="rId2" Type="http://schemas.openxmlformats.org/officeDocument/2006/relationships/notesSlide" Target="../notesSlides/notesSlide25.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ocuments?is_dcn=91&amp;is_group=0000&amp;is_year=2024" TargetMode="External"/></Relationships>
</file>

<file path=ppt/slides/_rels/slide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3" Type="http://schemas.openxmlformats.org/officeDocument/2006/relationships/hyperlink" Target="https://www.ift.org.mx/industria/consultas-publicas/clasificacion-de-la-banda-64-71-ghz-como-espectro-libre"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ocuments?is_dcn=92&amp;is_group=0000&amp;is_year=2024" TargetMode="External"/></Relationships>
</file>

<file path=ppt/slides/_rels/slide4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1.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5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2.xml"/><Relationship Id="rId1" Type="http://schemas.openxmlformats.org/officeDocument/2006/relationships/slideLayout" Target="../slideLayouts/slideLayout1.xml"/><Relationship Id="rId5" Type="http://schemas.openxmlformats.org/officeDocument/2006/relationships/hyperlink" Target="https://www.hyatt.com/en-US/group-booking/YVRRV/G-IE21" TargetMode="External"/><Relationship Id="rId4" Type="http://schemas.openxmlformats.org/officeDocument/2006/relationships/hyperlink" Target="https://cvent.me/eDZgoD" TargetMode="External"/></Relationships>
</file>

<file path=ppt/slides/_rels/slide5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8/documents?is_dcn=79&amp;is_group=0000&amp;is_year=2024"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a:t>September 2024</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895600" y="1435894"/>
            <a:ext cx="8529655"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Times New Roman" charset="0"/>
              </a:rPr>
              <a:t>2024 September RR-TAG </a:t>
            </a:r>
            <a:br>
              <a:rPr lang="en-US" dirty="0" smtClean="0">
                <a:latin typeface="Times New Roman" charset="0"/>
              </a:rPr>
            </a:br>
            <a:r>
              <a:rPr lang="en-US" dirty="0" smtClean="0">
                <a:latin typeface="Times New Roman" charset="0"/>
              </a:rPr>
              <a:t>Supplementary Materials</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10 September 2024</a:t>
            </a:r>
            <a:endParaRPr lang="en-GB" sz="2000" b="0" dirty="0"/>
          </a:p>
        </p:txBody>
      </p:sp>
      <p:sp>
        <p:nvSpPr>
          <p:cNvPr id="3076" name="Rectangle 4"/>
          <p:cNvSpPr>
            <a:spLocks noChangeArrowheads="1"/>
          </p:cNvSpPr>
          <p:nvPr/>
        </p:nvSpPr>
        <p:spPr bwMode="auto">
          <a:xfrm>
            <a:off x="2556746"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pic>
        <p:nvPicPr>
          <p:cNvPr id="10" name="Picture 9"/>
          <p:cNvPicPr>
            <a:picLocks noChangeAspect="1"/>
          </p:cNvPicPr>
          <p:nvPr/>
        </p:nvPicPr>
        <p:blipFill>
          <a:blip r:embed="rId4"/>
          <a:stretch>
            <a:fillRect/>
          </a:stretch>
        </p:blipFill>
        <p:spPr>
          <a:xfrm>
            <a:off x="7162800" y="6452587"/>
            <a:ext cx="4334632" cy="329213"/>
          </a:xfrm>
          <a:prstGeom prst="rect">
            <a:avLst/>
          </a:prstGeom>
        </p:spPr>
      </p:pic>
      <p:graphicFrame>
        <p:nvGraphicFramePr>
          <p:cNvPr id="11" name="Object 11"/>
          <p:cNvGraphicFramePr>
            <a:graphicFrameLocks noChangeAspect="1"/>
          </p:cNvGraphicFramePr>
          <p:nvPr>
            <p:extLst>
              <p:ext uri="{D42A27DB-BD31-4B8C-83A1-F6EECF244321}">
                <p14:modId xmlns:p14="http://schemas.microsoft.com/office/powerpoint/2010/main" val="287328391"/>
              </p:ext>
            </p:extLst>
          </p:nvPr>
        </p:nvGraphicFramePr>
        <p:xfrm>
          <a:off x="2514600" y="4191000"/>
          <a:ext cx="9115425" cy="4800600"/>
        </p:xfrm>
        <a:graphic>
          <a:graphicData uri="http://schemas.openxmlformats.org/presentationml/2006/ole">
            <mc:AlternateContent xmlns:mc="http://schemas.openxmlformats.org/markup-compatibility/2006">
              <mc:Choice xmlns:v="urn:schemas-microsoft-com:vml" Requires="v">
                <p:oleObj spid="_x0000_s3376" name="Document" r:id="rId5" imgW="8284803" imgH="4499241" progId="Word.Document.8">
                  <p:embed/>
                </p:oleObj>
              </mc:Choice>
              <mc:Fallback>
                <p:oleObj name="Document" r:id="rId5" imgW="8284803" imgH="4499241" progId="Word.Document.8">
                  <p:embed/>
                  <p:pic>
                    <p:nvPicPr>
                      <p:cNvPr id="0" name=""/>
                      <p:cNvPicPr>
                        <a:picLocks noChangeAspect="1" noChangeArrowheads="1"/>
                      </p:cNvPicPr>
                      <p:nvPr/>
                    </p:nvPicPr>
                    <p:blipFill>
                      <a:blip r:embed="rId6"/>
                      <a:srcRect/>
                      <a:stretch>
                        <a:fillRect/>
                      </a:stretch>
                    </p:blipFill>
                    <p:spPr bwMode="auto">
                      <a:xfrm>
                        <a:off x="2514600" y="4191000"/>
                        <a:ext cx="9115425" cy="4800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September 2024</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September 2024</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September 2024</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2.2:  Meeting decorum and reminders </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13</a:t>
            </a:r>
            <a:endParaRPr lang="en-US" altLang="en-US" sz="1200" b="0" dirty="0"/>
          </a:p>
        </p:txBody>
      </p:sp>
    </p:spTree>
    <p:extLst>
      <p:ext uri="{BB962C8B-B14F-4D97-AF65-F5344CB8AC3E}">
        <p14:creationId xmlns:p14="http://schemas.microsoft.com/office/powerpoint/2010/main" val="24118872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Recording attendance and </a:t>
            </a:r>
            <a:r>
              <a:rPr lang="en-US" sz="2800" dirty="0">
                <a:solidFill>
                  <a:srgbClr val="0070C0"/>
                </a:solidFill>
              </a:rPr>
              <a:t>m</a:t>
            </a:r>
            <a:r>
              <a:rPr lang="en-US" sz="2800" dirty="0" smtClean="0">
                <a:solidFill>
                  <a:srgbClr val="0070C0"/>
                </a:solidFill>
              </a:rPr>
              <a:t>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smtClean="0">
                <a:latin typeface="+mj-lt"/>
                <a:cs typeface="Arial"/>
              </a:rPr>
              <a:t>Recording attendance:</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solidFill>
                  <a:schemeClr val="tx1"/>
                </a:solidFill>
                <a:latin typeface="+mj-lt"/>
                <a:cs typeface="Arial"/>
              </a:rPr>
              <a:t>IMAT is used </a:t>
            </a:r>
            <a:r>
              <a:rPr lang="en-US" sz="1600" spc="-5" dirty="0">
                <a:solidFill>
                  <a:schemeClr val="tx1"/>
                </a:solidFill>
                <a:latin typeface="+mj-lt"/>
                <a:cs typeface="Arial"/>
              </a:rPr>
              <a:t>for this </a:t>
            </a:r>
            <a:r>
              <a:rPr lang="en-US" sz="1600" spc="-5" dirty="0" smtClean="0">
                <a:solidFill>
                  <a:schemeClr val="tx1"/>
                </a:solidFill>
                <a:latin typeface="+mj-lt"/>
                <a:cs typeface="Arial"/>
              </a:rPr>
              <a:t>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800" spc="-5" dirty="0" smtClean="0">
              <a:cs typeface="Arial"/>
            </a:endParaRPr>
          </a:p>
          <a:p>
            <a:pPr marL="230188" marR="117475" indent="-230188" algn="just">
              <a:buFont typeface="Times New Roman" pitchFamily="16" charset="0"/>
              <a:buChar char="•"/>
              <a:tabLst>
                <a:tab pos="230188" algn="l"/>
              </a:tabLst>
            </a:pPr>
            <a:r>
              <a:rPr lang="en-US" sz="1800" spc="-5" dirty="0" smtClean="0">
                <a:cs typeface="Arial"/>
              </a:rPr>
              <a:t>Meeting reminders</a:t>
            </a:r>
            <a:endParaRPr lang="en-US" sz="1600" spc="-5" dirty="0" smtClean="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a:t>
            </a:r>
            <a:r>
              <a:rPr lang="en-US" sz="1600" spc="-5" dirty="0" err="1" smtClean="0">
                <a:latin typeface="+mj-lt"/>
                <a:cs typeface="Arial"/>
              </a:rPr>
              <a:t>Webex</a:t>
            </a:r>
            <a:r>
              <a:rPr lang="en-US" sz="1600" spc="-5" dirty="0" smtClean="0">
                <a:latin typeface="+mj-lt"/>
                <a:cs typeface="Arial"/>
              </a:rPr>
              <a:t> call</a:t>
            </a:r>
            <a:r>
              <a:rPr lang="en-US" sz="1600" spc="-5" dirty="0">
                <a:latin typeface="+mj-lt"/>
                <a:cs typeface="Arial"/>
              </a:rPr>
              <a:t>: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a:t>
            </a: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When you want to be on the queue for comment, please type “Q” or “q” in the </a:t>
            </a:r>
            <a:r>
              <a:rPr lang="en-US" sz="1600" spc="-5" dirty="0" err="1">
                <a:solidFill>
                  <a:schemeClr val="tx1"/>
                </a:solidFill>
                <a:cs typeface="Arial"/>
              </a:rPr>
              <a:t>Webex</a:t>
            </a:r>
            <a:r>
              <a:rPr lang="en-US" sz="1600" spc="-5" dirty="0">
                <a:solidFill>
                  <a:schemeClr val="tx1"/>
                </a:solidFill>
                <a:cs typeface="Arial"/>
              </a:rPr>
              <a:t> chat window </a:t>
            </a:r>
            <a:endParaRPr lang="en-US" sz="1600" spc="-5" dirty="0" smtClean="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a:t>
            </a:r>
            <a:r>
              <a:rPr lang="en-US" sz="1600" spc="-5" dirty="0" smtClean="0">
                <a:latin typeface="+mj-lt"/>
                <a:cs typeface="Arial"/>
              </a:rPr>
              <a:t>you</a:t>
            </a: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Press </a:t>
            </a:r>
            <a:r>
              <a:rPr lang="en-US" sz="1600" spc="-5" dirty="0">
                <a:solidFill>
                  <a:srgbClr val="FF0000"/>
                </a:solidFill>
                <a:latin typeface="+mj-lt"/>
                <a:cs typeface="Arial"/>
              </a:rPr>
              <a:t>are required (i.e., anyone reporting publicly on this meeting) to announce their presence (per IEEE SA Standards Board </a:t>
            </a:r>
            <a:r>
              <a:rPr lang="en-US" sz="1600" spc="-5" dirty="0" smtClean="0">
                <a:solidFill>
                  <a:srgbClr val="FF0000"/>
                </a:solidFill>
                <a:latin typeface="+mj-lt"/>
                <a:cs typeface="Arial"/>
              </a:rPr>
              <a:t>Operations </a:t>
            </a:r>
            <a:r>
              <a:rPr lang="en-US" sz="1600" spc="-5" dirty="0">
                <a:solidFill>
                  <a:srgbClr val="FF0000"/>
                </a:solidFill>
                <a:latin typeface="+mj-lt"/>
                <a:cs typeface="Arial"/>
              </a:rPr>
              <a:t>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September 2024</a:t>
            </a:r>
            <a:endParaRPr lang="en-GB" dirty="0"/>
          </a:p>
        </p:txBody>
      </p:sp>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logistics</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Mixed-mode meeting</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latin typeface="+mj-lt"/>
                <a:cs typeface="Arial"/>
              </a:rPr>
              <a:t>In person:   </a:t>
            </a:r>
          </a:p>
          <a:p>
            <a:pPr marL="1030288" marR="117475" lvl="2" indent="-230188" algn="just">
              <a:buFont typeface="Times New Roman" pitchFamily="16" charset="0"/>
              <a:buChar char="•"/>
              <a:tabLst>
                <a:tab pos="230188" algn="l"/>
              </a:tabLst>
            </a:pPr>
            <a:r>
              <a:rPr lang="en-US" sz="1400" spc="-5" dirty="0" smtClean="0">
                <a:latin typeface="+mj-lt"/>
                <a:cs typeface="Arial"/>
              </a:rPr>
              <a:t>The meeting venue is </a:t>
            </a:r>
            <a:r>
              <a:rPr lang="en-US" sz="1400" dirty="0" smtClean="0"/>
              <a:t>Hilton Waikoloa Village, Kona, Hawaii, United States.</a:t>
            </a:r>
            <a:endParaRPr lang="en-US" sz="1400" spc="-5" dirty="0" smtClean="0">
              <a:latin typeface="+mj-lt"/>
              <a:cs typeface="Arial"/>
            </a:endParaRPr>
          </a:p>
          <a:p>
            <a:pPr marL="1030288" marR="117475" lvl="2" indent="-230188" algn="just">
              <a:buFont typeface="Times New Roman" pitchFamily="16" charset="0"/>
              <a:buChar char="•"/>
              <a:tabLst>
                <a:tab pos="230188" algn="l"/>
              </a:tabLst>
            </a:pPr>
            <a:r>
              <a:rPr lang="en-US" sz="1400" spc="-5" dirty="0" smtClean="0">
                <a:solidFill>
                  <a:schemeClr val="tx1"/>
                </a:solidFill>
                <a:latin typeface="+mj-lt"/>
                <a:cs typeface="Arial"/>
              </a:rPr>
              <a:t>Must</a:t>
            </a:r>
            <a:r>
              <a:rPr lang="en-US" sz="1400" spc="-5" dirty="0" smtClean="0">
                <a:solidFill>
                  <a:srgbClr val="FF0000"/>
                </a:solidFill>
                <a:latin typeface="+mj-lt"/>
                <a:cs typeface="Arial"/>
              </a:rPr>
              <a:t> </a:t>
            </a: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for queue and voting management (see below) </a:t>
            </a:r>
            <a:r>
              <a:rPr lang="en-US" sz="1400" spc="-5" dirty="0" smtClean="0">
                <a:solidFill>
                  <a:srgbClr val="FF0000"/>
                </a:solidFill>
                <a:latin typeface="+mj-lt"/>
                <a:cs typeface="Arial"/>
              </a:rPr>
              <a:t>with audio and video disabled</a:t>
            </a:r>
            <a:r>
              <a:rPr lang="en-US" sz="1400" spc="-5" dirty="0" smtClean="0">
                <a:latin typeface="+mj-lt"/>
                <a:cs typeface="Arial"/>
              </a:rPr>
              <a:t>.</a:t>
            </a:r>
            <a:endParaRPr lang="en-US" sz="12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Remote:  </a:t>
            </a:r>
          </a:p>
          <a:p>
            <a:pPr marL="1030288" marR="117475" lvl="2" indent="-230188" algn="just">
              <a:buFont typeface="Times New Roman" pitchFamily="16" charset="0"/>
              <a:buChar char="•"/>
              <a:tabLst>
                <a:tab pos="230188" algn="l"/>
              </a:tabLst>
            </a:pP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a:t>
            </a:r>
            <a:r>
              <a:rPr lang="en-US" sz="1400" spc="-5" dirty="0" smtClean="0">
                <a:solidFill>
                  <a:srgbClr val="FF0000"/>
                </a:solidFill>
                <a:latin typeface="+mj-lt"/>
                <a:cs typeface="Arial"/>
              </a:rPr>
              <a:t>with video disabled</a:t>
            </a:r>
            <a:r>
              <a:rPr lang="en-US" sz="1400" spc="-5" dirty="0" smtClean="0">
                <a:latin typeface="+mj-lt"/>
                <a:cs typeface="Arial"/>
              </a:rPr>
              <a:t>. </a:t>
            </a:r>
          </a:p>
          <a:p>
            <a:pPr marL="1030288" marR="117475" lvl="2" indent="-230188" algn="just">
              <a:buFont typeface="Times New Roman" pitchFamily="16" charset="0"/>
              <a:buChar char="•"/>
              <a:tabLst>
                <a:tab pos="230188" algn="l"/>
              </a:tabLst>
            </a:pPr>
            <a:r>
              <a:rPr lang="en-US" sz="1400" spc="-5" dirty="0" smtClean="0">
                <a:latin typeface="+mj-lt"/>
                <a:cs typeface="Arial"/>
              </a:rPr>
              <a:t>Set your audio as “Music mode”.  See </a:t>
            </a:r>
            <a:r>
              <a:rPr lang="en-US" sz="1400" spc="-5" dirty="0" smtClean="0">
                <a:latin typeface="+mj-lt"/>
                <a:cs typeface="Arial"/>
                <a:hlinkClick r:id="rId3"/>
              </a:rPr>
              <a:t>slide 19</a:t>
            </a:r>
            <a:r>
              <a:rPr lang="en-US" sz="1400" spc="-5" dirty="0" smtClean="0">
                <a:latin typeface="+mj-lt"/>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smtClean="0">
                <a:solidFill>
                  <a:schemeClr val="tx1"/>
                </a:solidFill>
                <a:cs typeface="Arial" panose="020B0604020202020204" pitchFamily="34" charset="0"/>
              </a:rPr>
              <a:t>Call-in </a:t>
            </a:r>
            <a:r>
              <a:rPr lang="en-US" sz="1600" dirty="0">
                <a:solidFill>
                  <a:schemeClr val="tx1"/>
                </a:solidFill>
                <a:cs typeface="Arial" panose="020B0604020202020204" pitchFamily="34" charset="0"/>
              </a:rPr>
              <a:t>info </a:t>
            </a:r>
            <a:endParaRPr lang="en-US" sz="1600" dirty="0" smtClean="0">
              <a:solidFill>
                <a:schemeClr val="tx1"/>
              </a:solidFill>
              <a:cs typeface="Arial" panose="020B0604020202020204" pitchFamily="34" charset="0"/>
            </a:endParaRPr>
          </a:p>
          <a:p>
            <a:pPr marL="1030288" marR="117475" lvl="2" indent="-230188" algn="just">
              <a:buFont typeface="Times New Roman" pitchFamily="16" charset="0"/>
              <a:buChar char="•"/>
              <a:tabLst>
                <a:tab pos="230188" algn="l"/>
              </a:tabLst>
            </a:pPr>
            <a:r>
              <a:rPr lang="en-US" sz="1400" dirty="0" smtClean="0">
                <a:solidFill>
                  <a:schemeClr val="tx1"/>
                </a:solidFill>
                <a:cs typeface="Arial" panose="020B0604020202020204" pitchFamily="34" charset="0"/>
              </a:rPr>
              <a:t>Available at </a:t>
            </a:r>
            <a:r>
              <a:rPr lang="en-US" sz="1400" dirty="0" smtClean="0">
                <a:solidFill>
                  <a:schemeClr val="tx1"/>
                </a:solidFill>
                <a:cs typeface="Arial" panose="020B0604020202020204" pitchFamily="34" charset="0"/>
                <a:hlinkClick r:id="rId4"/>
              </a:rPr>
              <a:t>Google </a:t>
            </a:r>
            <a:r>
              <a:rPr lang="en-US" sz="1400" dirty="0">
                <a:solidFill>
                  <a:schemeClr val="tx1"/>
                </a:solidFill>
                <a:cs typeface="Arial" panose="020B0604020202020204" pitchFamily="34" charset="0"/>
                <a:hlinkClick r:id="rId4"/>
              </a:rPr>
              <a:t>Calendar</a:t>
            </a:r>
            <a:endParaRPr lang="en-US" sz="1400" spc="-5" dirty="0" smtClean="0">
              <a:latin typeface="+mj-lt"/>
              <a:cs typeface="Arial"/>
            </a:endParaRPr>
          </a:p>
          <a:p>
            <a:pPr marL="630238" marR="117475" lvl="1" indent="-230188" algn="just">
              <a:buClrTx/>
              <a:buFont typeface="Times New Roman" pitchFamily="16" charset="0"/>
              <a:buChar char="•"/>
              <a:tabLst>
                <a:tab pos="230188" algn="l"/>
              </a:tabLst>
            </a:pPr>
            <a:endParaRPr lang="en-US" sz="1600" dirty="0" smtClean="0"/>
          </a:p>
          <a:p>
            <a:pPr marL="1030288" marR="117475" lvl="2" indent="-230188" algn="just">
              <a:buFont typeface="Times New Roman" pitchFamily="16" charset="0"/>
              <a:buChar char="•"/>
              <a:tabLst>
                <a:tab pos="230188" algn="l"/>
              </a:tabLst>
            </a:pP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September 2024</a:t>
            </a:r>
            <a:endParaRPr lang="en-GB" dirty="0"/>
          </a:p>
        </p:txBody>
      </p:sp>
    </p:spTree>
    <p:extLst>
      <p:ext uri="{BB962C8B-B14F-4D97-AF65-F5344CB8AC3E}">
        <p14:creationId xmlns:p14="http://schemas.microsoft.com/office/powerpoint/2010/main" val="21973481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Reciprocal credit</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mj-lt"/>
                <a:ea typeface="Times New Roman" panose="02020603050405020304" pitchFamily="18" charset="0"/>
              </a:rPr>
              <a:t>Reciprocal credit</a:t>
            </a:r>
            <a:r>
              <a:rPr lang="en-US" sz="1800" dirty="0">
                <a:solidFill>
                  <a:schemeClr val="tx1"/>
                </a:solidFill>
                <a:latin typeface="+mj-lt"/>
                <a:ea typeface="Times New Roman" panose="02020603050405020304" pitchFamily="18" charset="0"/>
              </a:rPr>
              <a:t> </a:t>
            </a:r>
            <a:r>
              <a:rPr lang="en-US" sz="1800" dirty="0" smtClean="0">
                <a:solidFill>
                  <a:schemeClr val="tx1"/>
                </a:solidFill>
                <a:latin typeface="+mj-lt"/>
              </a:rPr>
              <a:t>is </a:t>
            </a:r>
            <a:r>
              <a:rPr lang="en-US" sz="1800" dirty="0">
                <a:solidFill>
                  <a:schemeClr val="tx1"/>
                </a:solidFill>
                <a:latin typeface="+mj-lt"/>
              </a:rPr>
              <a:t>provided to </a:t>
            </a:r>
            <a:r>
              <a:rPr lang="en-US" sz="1800" dirty="0" smtClean="0">
                <a:solidFill>
                  <a:schemeClr val="tx1"/>
                </a:solidFill>
                <a:latin typeface="+mj-lt"/>
              </a:rPr>
              <a:t>IEEE 802.18 </a:t>
            </a:r>
            <a:r>
              <a:rPr lang="en-US" sz="1800" dirty="0">
                <a:solidFill>
                  <a:schemeClr val="tx1"/>
                </a:solidFill>
                <a:latin typeface="+mj-lt"/>
              </a:rPr>
              <a:t>voters for attendance at </a:t>
            </a:r>
            <a:r>
              <a:rPr lang="en-US" sz="1800" dirty="0" smtClean="0">
                <a:solidFill>
                  <a:schemeClr val="tx1"/>
                </a:solidFill>
                <a:latin typeface="+mj-lt"/>
              </a:rPr>
              <a:t>IEEE 802.11 </a:t>
            </a:r>
            <a:r>
              <a:rPr lang="en-US" sz="1800" dirty="0">
                <a:solidFill>
                  <a:schemeClr val="tx1"/>
                </a:solidFill>
                <a:latin typeface="+mj-lt"/>
              </a:rPr>
              <a:t>on Tuesday AM2 and Thursday </a:t>
            </a:r>
            <a:r>
              <a:rPr lang="en-US" sz="1800" dirty="0" smtClean="0">
                <a:solidFill>
                  <a:schemeClr val="tx1"/>
                </a:solidFill>
                <a:latin typeface="+mj-lt"/>
              </a:rPr>
              <a:t>AM1 </a:t>
            </a:r>
          </a:p>
          <a:p>
            <a:pPr marL="630238" marR="117475" lvl="1" indent="-230188" algn="just">
              <a:buFont typeface="Times New Roman" pitchFamily="16" charset="0"/>
              <a:buChar char="•"/>
              <a:tabLst>
                <a:tab pos="230188" algn="l"/>
              </a:tabLst>
            </a:pPr>
            <a:r>
              <a:rPr lang="en-US" sz="1600" spc="-5" dirty="0" smtClean="0">
                <a:latin typeface="+mj-lt"/>
                <a:cs typeface="Arial"/>
              </a:rPr>
              <a:t>The IEEE 802.11 and IEEE 802.18 officers audit the credited results for these time periods.</a:t>
            </a:r>
            <a:endParaRPr lang="en-US" sz="1600" spc="-5" dirty="0">
              <a:latin typeface="+mj-lt"/>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September 2024</a:t>
            </a:r>
            <a:endParaRPr lang="en-GB" dirty="0"/>
          </a:p>
        </p:txBody>
      </p:sp>
    </p:spTree>
    <p:extLst>
      <p:ext uri="{BB962C8B-B14F-4D97-AF65-F5344CB8AC3E}">
        <p14:creationId xmlns:p14="http://schemas.microsoft.com/office/powerpoint/2010/main" val="272050014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September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at a glance</a:t>
            </a:r>
            <a:endParaRPr lang="en-US" sz="2800" dirty="0">
              <a:solidFill>
                <a:schemeClr val="tx1"/>
              </a:solidFill>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2659940711"/>
              </p:ext>
            </p:extLst>
          </p:nvPr>
        </p:nvGraphicFramePr>
        <p:xfrm>
          <a:off x="914400" y="1752600"/>
          <a:ext cx="10443625" cy="4132263"/>
        </p:xfrm>
        <a:graphic>
          <a:graphicData uri="http://schemas.openxmlformats.org/drawingml/2006/table">
            <a:tbl>
              <a:tblPr/>
              <a:tblGrid>
                <a:gridCol w="1024936"/>
                <a:gridCol w="1926550"/>
                <a:gridCol w="1926550"/>
                <a:gridCol w="1926550"/>
                <a:gridCol w="1926550"/>
                <a:gridCol w="1712489"/>
              </a:tblGrid>
              <a:tr h="3778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MON 9 SEP</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TUE 10 SEP</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WED 11 SEP</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THU 12 SEP</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FRI 13 SEP</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AM1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r>
                        <a:rPr lang="en-US" dirty="0" smtClean="0">
                          <a:solidFill>
                            <a:schemeClr val="tx1"/>
                          </a:solidFill>
                        </a:rPr>
                        <a:t>Closing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(Room</a:t>
                      </a:r>
                      <a:r>
                        <a:rPr kumimoji="0" lang="en-US" altLang="en-US" sz="12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 Waikoloa 3)</a:t>
                      </a:r>
                      <a:endPar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620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Opening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(Room: Waikoloa 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04849">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032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smtClean="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bl>
          </a:graphicData>
        </a:graphic>
      </p:graphicFrame>
    </p:spTree>
    <p:extLst>
      <p:ext uri="{BB962C8B-B14F-4D97-AF65-F5344CB8AC3E}">
        <p14:creationId xmlns:p14="http://schemas.microsoft.com/office/powerpoint/2010/main" val="40514107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3.1:  Meeting minutes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18</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0123307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September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2024 July plenary minutes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#2 (Procedural):  </a:t>
            </a:r>
            <a:r>
              <a:rPr lang="en-US" sz="1800" spc="-5" dirty="0">
                <a:latin typeface="+mj-lt"/>
                <a:cs typeface="Arial"/>
              </a:rPr>
              <a:t>To approve the </a:t>
            </a:r>
            <a:r>
              <a:rPr lang="en-US" sz="1800" spc="-5" dirty="0" smtClean="0">
                <a:latin typeface="+mj-lt"/>
                <a:cs typeface="Arial"/>
              </a:rPr>
              <a:t>meeting </a:t>
            </a:r>
            <a:r>
              <a:rPr lang="en-US" sz="1800" spc="-5" dirty="0">
                <a:latin typeface="+mj-lt"/>
                <a:cs typeface="Arial"/>
              </a:rPr>
              <a:t>minutes of the </a:t>
            </a:r>
            <a:r>
              <a:rPr lang="en-US" sz="1800" spc="-5" dirty="0" smtClean="0">
                <a:latin typeface="+mj-lt"/>
                <a:cs typeface="Arial"/>
              </a:rPr>
              <a:t>RR-TAG 2024 July plenary session as </a:t>
            </a:r>
            <a:r>
              <a:rPr lang="en-US" sz="1800" spc="-5" dirty="0">
                <a:latin typeface="+mj-lt"/>
                <a:cs typeface="Arial"/>
              </a:rPr>
              <a:t>shown in the document </a:t>
            </a:r>
            <a:r>
              <a:rPr lang="en-US" sz="1800" spc="-5" dirty="0" smtClean="0">
                <a:solidFill>
                  <a:srgbClr val="FF0000"/>
                </a:solidFill>
                <a:latin typeface="+mj-lt"/>
                <a:cs typeface="Arial"/>
                <a:hlinkClick r:id="rId3"/>
              </a:rPr>
              <a:t>18-24/0073r0</a:t>
            </a:r>
            <a:r>
              <a:rPr lang="en-US" sz="1800" spc="-5" dirty="0" smtClean="0">
                <a:latin typeface="+mj-lt"/>
                <a:cs typeface="Arial"/>
              </a:rPr>
              <a:t>, </a:t>
            </a:r>
            <a:r>
              <a:rPr lang="en-US" sz="1800" spc="-5" dirty="0">
                <a:latin typeface="+mj-lt"/>
                <a:cs typeface="Arial"/>
              </a:rPr>
              <a:t>with editorial privilege for the </a:t>
            </a:r>
            <a:r>
              <a:rPr lang="en-US" sz="1800" spc="-5" dirty="0" smtClean="0">
                <a:latin typeface="+mj-lt"/>
                <a:cs typeface="Arial"/>
              </a:rPr>
              <a:t>IEEE 802.18 </a:t>
            </a:r>
            <a:r>
              <a:rPr lang="en-US" sz="1800" spc="-5" dirty="0">
                <a:latin typeface="+mj-lt"/>
                <a:cs typeface="Arial"/>
              </a:rPr>
              <a:t>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smtClean="0">
                <a:latin typeface="Times New Roman" charset="0"/>
              </a:rPr>
              <a:t>Opening meeting (TUE AM2, 10 September 2024)</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2</a:t>
            </a:r>
            <a:endParaRPr lang="en-US" dirty="0"/>
          </a:p>
        </p:txBody>
      </p:sp>
    </p:spTree>
    <p:extLst>
      <p:ext uri="{BB962C8B-B14F-4D97-AF65-F5344CB8AC3E}">
        <p14:creationId xmlns:p14="http://schemas.microsoft.com/office/powerpoint/2010/main" val="301416312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Old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786691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cs typeface="Arial"/>
              </a:rPr>
              <a:t>Tracking document:  </a:t>
            </a:r>
            <a:r>
              <a:rPr lang="en-US" sz="1800" spc="-5" dirty="0">
                <a:solidFill>
                  <a:srgbClr val="FF0000"/>
                </a:solidFill>
                <a:cs typeface="Arial"/>
                <a:hlinkClick r:id="rId3"/>
              </a:rPr>
              <a:t>18-24/0001</a:t>
            </a:r>
            <a:endParaRPr lang="en-US" sz="1800" spc="-5" dirty="0">
              <a:solidFill>
                <a:srgbClr val="FF0000"/>
              </a:solidFill>
              <a:cs typeface="Arial"/>
            </a:endParaRPr>
          </a:p>
          <a:p>
            <a:pPr marL="230188" marR="117475" indent="-230188" algn="just">
              <a:spcBef>
                <a:spcPts val="1200"/>
              </a:spcBef>
              <a:buFont typeface="Times New Roman" pitchFamily="16" charset="0"/>
              <a:buChar char="•"/>
              <a:tabLst>
                <a:tab pos="230188" algn="l"/>
              </a:tabLst>
            </a:pPr>
            <a:r>
              <a:rPr lang="en-US" sz="1800" spc="-5" dirty="0">
                <a:cs typeface="Arial"/>
              </a:rPr>
              <a:t>Pending 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10:30am HST, Tuesday, 10 September 2024</a:t>
            </a:r>
          </a:p>
          <a:p>
            <a:pPr marL="1030288" marR="117475" lvl="2" indent="-230188" algn="just">
              <a:spcBef>
                <a:spcPts val="600"/>
              </a:spcBef>
              <a:buFont typeface="Times New Roman" pitchFamily="16" charset="0"/>
              <a:buChar char="•"/>
              <a:tabLst>
                <a:tab pos="230188" algn="l"/>
              </a:tabLst>
            </a:pPr>
            <a:r>
              <a:rPr lang="en-US" sz="1400" dirty="0"/>
              <a:t>Mexico IFT:  </a:t>
            </a:r>
            <a:r>
              <a:rPr lang="en-GB" sz="1400" u="sng" dirty="0">
                <a:hlinkClick r:id="rId4"/>
              </a:rPr>
              <a:t>Public consultation re the 64 GHz - 71 GHz frequency band</a:t>
            </a:r>
            <a:endParaRPr lang="en-GB" sz="1400" u="sng" dirty="0"/>
          </a:p>
          <a:p>
            <a:pPr marL="1030288" marR="117475" lvl="2" indent="-230188" algn="just">
              <a:spcBef>
                <a:spcPts val="600"/>
              </a:spcBef>
              <a:buFont typeface="Times New Roman" pitchFamily="16" charset="0"/>
              <a:buChar char="•"/>
              <a:tabLst>
                <a:tab pos="230188" algn="l"/>
              </a:tabLst>
            </a:pPr>
            <a:r>
              <a:rPr lang="en-US" sz="1400" dirty="0"/>
              <a:t>Qatar CRA:  </a:t>
            </a:r>
            <a:r>
              <a:rPr lang="en-GB" sz="1400" u="sng" dirty="0">
                <a:hlinkClick r:id="rId5"/>
              </a:rPr>
              <a:t>Public Consultation - Position Paper on </a:t>
            </a:r>
            <a:r>
              <a:rPr lang="en-GB" sz="1400" u="sng" dirty="0" err="1">
                <a:hlinkClick r:id="rId5"/>
              </a:rPr>
              <a:t>IoT</a:t>
            </a:r>
            <a:r>
              <a:rPr lang="en-GB" sz="1400" u="sng" dirty="0">
                <a:hlinkClick r:id="rId5"/>
              </a:rPr>
              <a:t> and M2M in the State of Qatar </a:t>
            </a:r>
            <a:endParaRPr lang="en-US" sz="1400" dirty="0"/>
          </a:p>
          <a:p>
            <a:pPr marL="630238" marR="117475" lvl="1" indent="-230188" algn="just">
              <a:spcBef>
                <a:spcPts val="600"/>
              </a:spcBef>
              <a:buFont typeface="Times New Roman" pitchFamily="16" charset="0"/>
              <a:buChar char="•"/>
              <a:tabLst>
                <a:tab pos="230188" algn="l"/>
              </a:tabLst>
            </a:pPr>
            <a:endParaRPr lang="en-US" sz="1400" dirty="0"/>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t>September 2024</a:t>
            </a:r>
            <a:endParaRPr lang="en-GB" dirty="0"/>
          </a:p>
        </p:txBody>
      </p:sp>
    </p:spTree>
    <p:extLst>
      <p:ext uri="{BB962C8B-B14F-4D97-AF65-F5344CB8AC3E}">
        <p14:creationId xmlns:p14="http://schemas.microsoft.com/office/powerpoint/2010/main" val="307251695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Qatar CRA’s consultation on </a:t>
            </a:r>
            <a:r>
              <a:rPr lang="en-US" sz="2800" dirty="0" err="1" smtClean="0">
                <a:solidFill>
                  <a:srgbClr val="0070C0"/>
                </a:solidFill>
              </a:rPr>
              <a:t>IoT</a:t>
            </a:r>
            <a:r>
              <a:rPr lang="en-US" sz="2800" dirty="0" smtClean="0">
                <a:solidFill>
                  <a:srgbClr val="0070C0"/>
                </a:solidFill>
              </a:rPr>
              <a:t> and M2M Position Paper</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Consultation:  Position </a:t>
            </a:r>
            <a:r>
              <a:rPr lang="en-US" sz="1800" dirty="0"/>
              <a:t>Paper on </a:t>
            </a:r>
            <a:r>
              <a:rPr lang="en-US" sz="1800" dirty="0" err="1"/>
              <a:t>IoT</a:t>
            </a:r>
            <a:r>
              <a:rPr lang="en-US" sz="1800" dirty="0"/>
              <a:t> and M2M in the State of Qatar</a:t>
            </a:r>
            <a:endParaRPr lang="en-GB" sz="1800" dirty="0" smtClean="0"/>
          </a:p>
          <a:p>
            <a:pPr marL="630238" marR="117475" lvl="1" indent="-230188" algn="just">
              <a:buChar char="•"/>
              <a:tabLst>
                <a:tab pos="230188" algn="l"/>
              </a:tabLst>
            </a:pPr>
            <a:r>
              <a:rPr lang="en-US" sz="1600" spc="-5" dirty="0" smtClean="0">
                <a:cs typeface="Arial"/>
              </a:rPr>
              <a:t>Publication date:  25 August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26 September 2024</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www.cra.gov.qa/en/document/position-paper-on-iot-and-m2m-in-the-state-of-qatar</a:t>
            </a:r>
            <a:r>
              <a:rPr lang="en-US" sz="1600" spc="-5" dirty="0" smtClean="0">
                <a:latin typeface="+mj-lt"/>
                <a:cs typeface="Arial"/>
              </a:rPr>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18-24/0091</a:t>
            </a:r>
            <a:endParaRPr lang="en-US" sz="1600" spc="-5" dirty="0">
              <a:cs typeface="Arial"/>
            </a:endParaRPr>
          </a:p>
          <a:p>
            <a:endParaRPr lang="en-US" b="0" dirty="0"/>
          </a:p>
          <a:p>
            <a:r>
              <a:rPr lang="en-US" sz="1100" b="0" dirty="0"/>
              <a:t> </a:t>
            </a:r>
            <a:endParaRPr lang="en-US" sz="1400" spc="-5" dirty="0" smtClean="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 September </a:t>
            </a:r>
            <a:r>
              <a:rPr lang="en-US" dirty="0"/>
              <a:t>2024</a:t>
            </a:r>
            <a:endParaRPr lang="en-GB" dirty="0"/>
          </a:p>
        </p:txBody>
      </p:sp>
    </p:spTree>
    <p:extLst>
      <p:ext uri="{BB962C8B-B14F-4D97-AF65-F5344CB8AC3E}">
        <p14:creationId xmlns:p14="http://schemas.microsoft.com/office/powerpoint/2010/main" val="87587262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Mexico IFT’s consultation re 64 GHz to 71 GHz </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Consultation:  Public Consultation </a:t>
            </a:r>
            <a:r>
              <a:rPr lang="en-US" sz="1800" dirty="0"/>
              <a:t>on the Preliminary Draft of the Agreement by which the Plenary of the Federal Telecommunications Institute classifies the 64-71 GHz frequency band as free spectrum and issues the technical conditions for the operation of the band</a:t>
            </a:r>
            <a:endParaRPr lang="en-GB" sz="1800" dirty="0" smtClean="0"/>
          </a:p>
          <a:p>
            <a:pPr marL="630238" marR="117475" lvl="1" indent="-230188" algn="just">
              <a:buChar char="•"/>
              <a:tabLst>
                <a:tab pos="230188" algn="l"/>
              </a:tabLst>
            </a:pPr>
            <a:r>
              <a:rPr lang="en-US" sz="1600" spc="-5" dirty="0" smtClean="0">
                <a:cs typeface="Arial"/>
              </a:rPr>
              <a:t>Publication date:  22 August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20 September 2024</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kern="1200" dirty="0" smtClean="0">
                <a:latin typeface="Times New Roman" pitchFamily="16" charset="0"/>
                <a:hlinkClick r:id="rId3"/>
              </a:rPr>
              <a:t>https</a:t>
            </a:r>
            <a:r>
              <a:rPr lang="en-US" sz="1600" kern="1200" dirty="0">
                <a:latin typeface="Times New Roman" pitchFamily="16" charset="0"/>
                <a:hlinkClick r:id="rId3"/>
              </a:rPr>
              <a:t>://</a:t>
            </a:r>
            <a:r>
              <a:rPr lang="en-US" sz="1600" kern="1200" dirty="0" smtClean="0">
                <a:latin typeface="Times New Roman" pitchFamily="16" charset="0"/>
                <a:hlinkClick r:id="rId3"/>
              </a:rPr>
              <a:t>www.ift.org.mx/industria/consultas-publicas/clasificacion-de-la-banda-64-71-ghz-como-espectro-libre</a:t>
            </a:r>
            <a:endParaRPr lang="en-US" sz="1600" spc="-5" dirty="0" smtClean="0">
              <a:latin typeface="+mj-lt"/>
              <a:cs typeface="Arial"/>
            </a:endParaRPr>
          </a:p>
          <a:p>
            <a:pPr marL="230188" marR="117475" indent="-230188" algn="just">
              <a:spcBef>
                <a:spcPts val="1800"/>
              </a:spcBef>
              <a:buChar char="•"/>
              <a:tabLst>
                <a:tab pos="230188" algn="l"/>
              </a:tabLst>
            </a:pPr>
            <a:r>
              <a:rPr lang="en-US" sz="1800" spc="-5" dirty="0" smtClean="0">
                <a:cs typeface="Arial"/>
              </a:rPr>
              <a:t>Draft </a:t>
            </a:r>
            <a:r>
              <a:rPr lang="en-US" sz="1800" spc="-5" dirty="0">
                <a:cs typeface="Arial"/>
              </a:rPr>
              <a:t>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18-24/0092</a:t>
            </a:r>
            <a:endParaRPr lang="en-US" sz="1600" spc="-5" dirty="0">
              <a:cs typeface="Arial"/>
            </a:endParaRPr>
          </a:p>
          <a:p>
            <a:endParaRPr lang="en-US" b="0" dirty="0"/>
          </a:p>
          <a:p>
            <a:r>
              <a:rPr lang="en-US" sz="1100" b="0" dirty="0"/>
              <a:t> </a:t>
            </a:r>
            <a:endParaRPr lang="en-US" sz="1400" spc="-5" dirty="0" smtClean="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 September </a:t>
            </a:r>
            <a:r>
              <a:rPr lang="en-US" dirty="0"/>
              <a:t>2024</a:t>
            </a:r>
            <a:endParaRPr lang="en-GB" dirty="0"/>
          </a:p>
        </p:txBody>
      </p:sp>
    </p:spTree>
    <p:extLst>
      <p:ext uri="{BB962C8B-B14F-4D97-AF65-F5344CB8AC3E}">
        <p14:creationId xmlns:p14="http://schemas.microsoft.com/office/powerpoint/2010/main" val="4945311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800" spc="-5" dirty="0">
                <a:cs typeface="Arial"/>
              </a:rPr>
              <a:t>European </a:t>
            </a:r>
            <a:r>
              <a:rPr lang="en-US" sz="1800" spc="-5" dirty="0" smtClean="0">
                <a:cs typeface="Arial"/>
              </a:rPr>
              <a:t>Commission</a:t>
            </a:r>
          </a:p>
          <a:p>
            <a:pPr marL="630238" marR="117475" lvl="1" indent="-230188" algn="just">
              <a:buClrTx/>
              <a:buFont typeface="Times New Roman" pitchFamily="16" charset="0"/>
              <a:buChar char="•"/>
              <a:tabLst>
                <a:tab pos="230188" algn="l"/>
              </a:tabLst>
            </a:pPr>
            <a:r>
              <a:rPr lang="en-US" sz="1800" spc="-5" dirty="0" smtClean="0">
                <a:cs typeface="Arial"/>
              </a:rPr>
              <a:t>ETSI</a:t>
            </a:r>
          </a:p>
          <a:p>
            <a:pPr marL="630238" marR="117475" lvl="1" indent="-230188" algn="just">
              <a:buClrTx/>
              <a:buFont typeface="Times New Roman" pitchFamily="16" charset="0"/>
              <a:buChar char="•"/>
              <a:tabLst>
                <a:tab pos="230188" algn="l"/>
              </a:tabLst>
            </a:pPr>
            <a:r>
              <a:rPr lang="en-US" sz="1800" spc="-5" dirty="0" smtClean="0">
                <a:cs typeface="Arial"/>
              </a:rPr>
              <a:t>CEPT</a:t>
            </a: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UK </a:t>
            </a:r>
            <a:r>
              <a:rPr lang="en-US" sz="1800" spc="-5" dirty="0" err="1">
                <a:solidFill>
                  <a:schemeClr val="tx1"/>
                </a:solidFill>
                <a:latin typeface="+mj-lt"/>
                <a:cs typeface="Arial"/>
              </a:rPr>
              <a:t>Ofcom</a:t>
            </a:r>
            <a:endParaRPr lang="en-US" sz="18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a:t>
            </a:r>
            <a:r>
              <a:rPr lang="en-US" sz="1800" spc="-5" dirty="0" smtClean="0">
                <a:solidFill>
                  <a:schemeClr val="tx1"/>
                </a:solidFill>
                <a:cs typeface="Arial"/>
              </a:rPr>
              <a:t>countries/regions</a:t>
            </a:r>
            <a:endParaRPr lang="en-US" sz="1600" spc="-5" dirty="0">
              <a:solidFill>
                <a:schemeClr val="tx1"/>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a:t>September 2024</a:t>
            </a:r>
            <a:endParaRPr lang="en-GB" dirty="0"/>
          </a:p>
        </p:txBody>
      </p:sp>
    </p:spTree>
    <p:extLst>
      <p:ext uri="{BB962C8B-B14F-4D97-AF65-F5344CB8AC3E}">
        <p14:creationId xmlns:p14="http://schemas.microsoft.com/office/powerpoint/2010/main" val="406964564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a:t>
            </a:r>
            <a:r>
              <a:rPr lang="en-US" sz="2800" dirty="0" smtClean="0">
                <a:solidFill>
                  <a:srgbClr val="0070C0"/>
                </a:solidFill>
              </a:rPr>
              <a:t>(2)</a:t>
            </a:r>
            <a:endParaRPr lang="en-US" sz="2800" dirty="0">
              <a:solidFill>
                <a:srgbClr val="0070C0"/>
              </a:solidFill>
            </a:endParaRP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smtClean="0">
                <a:cs typeface="Arial"/>
              </a:rPr>
              <a:t>Americas</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a:t>
            </a:r>
            <a:endParaRPr lang="en-US" sz="1800" spc="-5" dirty="0" smtClean="0">
              <a:solidFill>
                <a:schemeClr val="tx1"/>
              </a:solidFill>
              <a:cs typeface="Arial"/>
            </a:endParaRPr>
          </a:p>
          <a:p>
            <a:pPr marL="1030288" marR="117475" lvl="2" indent="-230188" algn="just">
              <a:buClrTx/>
              <a:buFont typeface="Times New Roman" pitchFamily="16" charset="0"/>
              <a:buChar char="•"/>
              <a:tabLst>
                <a:tab pos="230188" algn="l"/>
              </a:tabLst>
            </a:pPr>
            <a:r>
              <a:rPr lang="en-US" sz="1600" dirty="0">
                <a:solidFill>
                  <a:schemeClr val="tx1"/>
                </a:solidFill>
              </a:rPr>
              <a:t>The September 2024 Open Commission Meeting is </a:t>
            </a:r>
            <a:r>
              <a:rPr lang="en-US" sz="1600" dirty="0">
                <a:solidFill>
                  <a:schemeClr val="tx1"/>
                </a:solidFill>
                <a:hlinkClick r:id="rId3"/>
              </a:rPr>
              <a:t>scheduled</a:t>
            </a:r>
            <a:r>
              <a:rPr lang="en-US" sz="1600" dirty="0">
                <a:solidFill>
                  <a:schemeClr val="tx1"/>
                </a:solidFill>
              </a:rPr>
              <a:t> at 10:30am ET on 26 September 2024</a:t>
            </a:r>
            <a:r>
              <a:rPr lang="en-US" sz="1600" dirty="0" smtClean="0">
                <a:solidFill>
                  <a:schemeClr val="tx1"/>
                </a:solidFill>
              </a:rPr>
              <a:t>.</a:t>
            </a:r>
          </a:p>
          <a:p>
            <a:pPr marL="1030288" marR="117475" lvl="2" indent="-230188" algn="just">
              <a:buClrTx/>
              <a:buFont typeface="Times New Roman" pitchFamily="16" charset="0"/>
              <a:buChar char="•"/>
              <a:tabLst>
                <a:tab pos="230188" algn="l"/>
              </a:tabLst>
            </a:pPr>
            <a:r>
              <a:rPr lang="en-US" sz="1600" dirty="0" smtClean="0"/>
              <a:t>As for the FCC’s consultation on the </a:t>
            </a:r>
            <a:r>
              <a:rPr lang="en-US" sz="1600" dirty="0" err="1" smtClean="0"/>
              <a:t>NextNav’s</a:t>
            </a:r>
            <a:r>
              <a:rPr lang="en-US" sz="1600" dirty="0" smtClean="0"/>
              <a:t> petition for rulemaking, an IEEE 802.18 participant and their colleagues prepared a summary of </a:t>
            </a:r>
            <a:r>
              <a:rPr lang="en-US" sz="1600" dirty="0"/>
              <a:t>public comments in a concise one-page </a:t>
            </a:r>
            <a:r>
              <a:rPr lang="en-US" sz="1600" dirty="0" smtClean="0"/>
              <a:t>PDF </a:t>
            </a:r>
            <a:r>
              <a:rPr lang="en-US" sz="1600" dirty="0" smtClean="0">
                <a:hlinkClick r:id="rId4"/>
              </a:rPr>
              <a:t>here</a:t>
            </a:r>
            <a:r>
              <a:rPr lang="en-US" sz="1600" dirty="0" smtClean="0"/>
              <a:t>.</a:t>
            </a:r>
            <a:endParaRPr lang="en-US" sz="16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Other countries/regions</a:t>
            </a:r>
          </a:p>
          <a:p>
            <a:pPr marL="1030288" marR="117475" lvl="2"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a:t>September 2024</a:t>
            </a:r>
            <a:endParaRPr lang="en-GB" dirty="0"/>
          </a:p>
        </p:txBody>
      </p:sp>
    </p:spTree>
    <p:extLst>
      <p:ext uri="{BB962C8B-B14F-4D97-AF65-F5344CB8AC3E}">
        <p14:creationId xmlns:p14="http://schemas.microsoft.com/office/powerpoint/2010/main" val="382943198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a:t>
            </a:r>
            <a:r>
              <a:rPr lang="en-US" sz="2800" dirty="0" smtClean="0">
                <a:solidFill>
                  <a:srgbClr val="0070C0"/>
                </a:solidFill>
              </a:rPr>
              <a:t>(3)</a:t>
            </a:r>
            <a:endParaRPr lang="en-US" sz="2800" dirty="0">
              <a:solidFill>
                <a:srgbClr val="0070C0"/>
              </a:solidFill>
            </a:endParaRP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cs typeface="Arial"/>
              </a:rPr>
              <a:t>Asia Pacific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APT</a:t>
            </a:r>
          </a:p>
          <a:p>
            <a:pPr marL="630238" marR="117475" lvl="1" indent="-230188" algn="just">
              <a:buClrTx/>
              <a:buFont typeface="Times New Roman" pitchFamily="16" charset="0"/>
              <a:buChar char="•"/>
              <a:tabLst>
                <a:tab pos="230188" algn="l"/>
              </a:tabLst>
            </a:pPr>
            <a:r>
              <a:rPr lang="en-US" sz="1800" dirty="0">
                <a:solidFill>
                  <a:schemeClr val="tx1"/>
                </a:solidFill>
              </a:rPr>
              <a:t>Other </a:t>
            </a:r>
            <a:r>
              <a:rPr lang="en-US" sz="1800" dirty="0" smtClean="0">
                <a:solidFill>
                  <a:schemeClr val="tx1"/>
                </a:solidFill>
              </a:rPr>
              <a:t>countries/regions</a:t>
            </a:r>
          </a:p>
          <a:p>
            <a:pPr marL="1030288" marR="117475" lvl="2" indent="-230188" algn="just">
              <a:buClrTx/>
              <a:buFont typeface="Times New Roman" pitchFamily="16" charset="0"/>
              <a:buChar char="•"/>
              <a:tabLst>
                <a:tab pos="230188" algn="l"/>
              </a:tabLst>
            </a:pPr>
            <a:r>
              <a:rPr lang="en-US" sz="1600" dirty="0"/>
              <a:t>On 21 August 2024, Telecom Regulatory Authority of India (TRAI) </a:t>
            </a:r>
            <a:r>
              <a:rPr lang="en-US" sz="1600" dirty="0">
                <a:hlinkClick r:id="rId3"/>
              </a:rPr>
              <a:t>published</a:t>
            </a:r>
            <a:r>
              <a:rPr lang="en-US" sz="1600" dirty="0"/>
              <a:t> its recommendation on </a:t>
            </a:r>
            <a:r>
              <a:rPr lang="en-US" sz="1600" dirty="0" err="1"/>
              <a:t>TeraHertz</a:t>
            </a:r>
            <a:r>
              <a:rPr lang="en-US" sz="1600" dirty="0"/>
              <a:t> spectrum in response to its consultation in late 2023.</a:t>
            </a:r>
          </a:p>
          <a:p>
            <a:pPr marL="1030288" marR="117475" lvl="2" indent="-230188" algn="just">
              <a:buClrTx/>
              <a:buFont typeface="Times New Roman" pitchFamily="16" charset="0"/>
              <a:buChar char="•"/>
              <a:tabLst>
                <a:tab pos="230188" algn="l"/>
              </a:tabLst>
            </a:pPr>
            <a:r>
              <a:rPr lang="en-US" sz="1600" dirty="0"/>
              <a:t>On 26 August 2024, the Hong Kong Communications Authority </a:t>
            </a:r>
            <a:r>
              <a:rPr lang="en-US" sz="1600" dirty="0">
                <a:hlinkClick r:id="rId4"/>
              </a:rPr>
              <a:t>published</a:t>
            </a:r>
            <a:r>
              <a:rPr lang="en-US" sz="1600" dirty="0"/>
              <a:t> an updated specification (HKCA 1039, Issue 7), Performance Specification for </a:t>
            </a:r>
            <a:r>
              <a:rPr lang="en-US" sz="1600" dirty="0" err="1"/>
              <a:t>Radiocommunications</a:t>
            </a:r>
            <a:r>
              <a:rPr lang="en-US" sz="1600" dirty="0"/>
              <a:t> Apparatus operating in the 2.4 GHz or 5 GHz band and employing Frequency Hopping or Digital Modulation.</a:t>
            </a:r>
            <a:endParaRPr lang="en-US" sz="1600" dirty="0">
              <a:solidFill>
                <a:schemeClr val="tx1"/>
              </a:solidFill>
            </a:endParaRPr>
          </a:p>
          <a:p>
            <a:pPr marL="400050" marR="117475" lvl="1" indent="0" algn="just">
              <a:buClrTx/>
              <a:tabLst>
                <a:tab pos="230188" algn="l"/>
              </a:tabLst>
            </a:pPr>
            <a:endParaRPr lang="en-US" sz="1800" spc="-5" dirty="0">
              <a:solidFill>
                <a:schemeClr val="tx1"/>
              </a:solidFill>
              <a:cs typeface="Arial"/>
            </a:endParaRPr>
          </a:p>
          <a:p>
            <a:pPr marL="230188" marR="117475" indent="-230188" algn="just">
              <a:buFont typeface="Times New Roman" pitchFamily="16" charset="0"/>
              <a:buChar char="•"/>
              <a:tabLst>
                <a:tab pos="230188" algn="l"/>
              </a:tabLst>
            </a:pPr>
            <a:r>
              <a:rPr lang="en-US" sz="1800" spc="-5" dirty="0">
                <a:solidFill>
                  <a:schemeClr val="tx1"/>
                </a:solidFill>
                <a:cs typeface="Arial"/>
              </a:rPr>
              <a:t>ITU-R</a:t>
            </a: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a:t>September 2024</a:t>
            </a:r>
            <a:endParaRPr lang="en-GB" dirty="0"/>
          </a:p>
        </p:txBody>
      </p:sp>
    </p:spTree>
    <p:extLst>
      <p:ext uri="{BB962C8B-B14F-4D97-AF65-F5344CB8AC3E}">
        <p14:creationId xmlns:p14="http://schemas.microsoft.com/office/powerpoint/2010/main" val="360241821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smtClean="0">
                <a:latin typeface="Times New Roman" charset="0"/>
              </a:rPr>
              <a:t>Closing meeting (THU AM1, 12 September 2024)</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smtClean="0"/>
              <a:t>Slide 27</a:t>
            </a:r>
            <a:endParaRPr lang="en-US" dirty="0"/>
          </a:p>
        </p:txBody>
      </p:sp>
    </p:spTree>
    <p:extLst>
      <p:ext uri="{BB962C8B-B14F-4D97-AF65-F5344CB8AC3E}">
        <p14:creationId xmlns:p14="http://schemas.microsoft.com/office/powerpoint/2010/main" val="22737132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smtClean="0"/>
              <a:t>Slide 28</a:t>
            </a:r>
            <a:endParaRPr lang="en-US" dirty="0"/>
          </a:p>
        </p:txBody>
      </p:sp>
    </p:spTree>
    <p:extLst>
      <p:ext uri="{BB962C8B-B14F-4D97-AF65-F5344CB8AC3E}">
        <p14:creationId xmlns:p14="http://schemas.microsoft.com/office/powerpoint/2010/main" val="208878101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a:t>September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29</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2024 September IEEE 802 wireless interim session is 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8 September 2024 to 13 September 2024.</a:t>
            </a:r>
            <a:r>
              <a:rPr lang="en-US" altLang="en-US" sz="1800" b="1" dirty="0">
                <a:solidFill>
                  <a:schemeClr val="tx1"/>
                </a:solidFill>
                <a:latin typeface="+mj-lt"/>
                <a:cs typeface="Arial" panose="020B0604020202020204" pitchFamily="34" charset="0"/>
              </a:rPr>
              <a:t>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wireless interim.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https</a:t>
            </a:r>
            <a:r>
              <a:rPr lang="en-US" altLang="en-US" sz="1800" b="1" dirty="0">
                <a:solidFill>
                  <a:schemeClr val="tx1"/>
                </a:solidFill>
                <a:latin typeface="+mj-lt"/>
                <a:cs typeface="Arial" panose="020B0604020202020204" pitchFamily="34" charset="0"/>
                <a:hlinkClick r:id="rId3"/>
              </a:rPr>
              <a:t>://</a:t>
            </a:r>
            <a:r>
              <a:rPr lang="en-US" altLang="en-US" sz="1800" b="1" dirty="0" smtClean="0">
                <a:solidFill>
                  <a:schemeClr val="tx1"/>
                </a:solidFill>
                <a:latin typeface="+mj-lt"/>
                <a:cs typeface="Arial" panose="020B0604020202020204" pitchFamily="34" charset="0"/>
                <a:hlinkClick r:id="rId3"/>
              </a:rPr>
              <a:t>web.cvent.com/event/3e4d01ce-a2f3-4b0c-a0f2-cc612e962919/summary</a:t>
            </a:r>
            <a:r>
              <a:rPr lang="en-US" altLang="en-US" sz="1800" b="1" dirty="0" smtClean="0">
                <a:solidFill>
                  <a:schemeClr val="tx1"/>
                </a:solidFill>
                <a:latin typeface="+mj-lt"/>
                <a:cs typeface="Arial" panose="020B0604020202020204" pitchFamily="34" charset="0"/>
              </a:rPr>
              <a:t> </a:t>
            </a:r>
          </a:p>
          <a:p>
            <a:pPr marL="28575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6217745"/>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smtClean="0"/>
              <a:t>Slide 3</a:t>
            </a:r>
            <a:endParaRPr lang="en-US" dirty="0"/>
          </a:p>
        </p:txBody>
      </p:sp>
    </p:spTree>
    <p:extLst>
      <p:ext uri="{BB962C8B-B14F-4D97-AF65-F5344CB8AC3E}">
        <p14:creationId xmlns:p14="http://schemas.microsoft.com/office/powerpoint/2010/main" val="372050430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30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0091299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September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closing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#3 (Procedural):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a:t>
            </a:r>
            <a:r>
              <a:rPr lang="en-US" sz="1800" spc="-5" dirty="0" smtClean="0">
                <a:latin typeface="+mj-lt"/>
                <a:cs typeface="Arial"/>
              </a:rPr>
              <a:t>“RR-TAG Closing Agenda” tab of the document </a:t>
            </a:r>
            <a:r>
              <a:rPr lang="en-US" sz="1800" spc="-5" dirty="0" smtClean="0">
                <a:latin typeface="+mj-lt"/>
                <a:cs typeface="Arial"/>
                <a:hlinkClick r:id="rId3"/>
              </a:rPr>
              <a:t>18-24/0079r1</a:t>
            </a:r>
            <a:r>
              <a:rPr lang="en-US" sz="1800" spc="-5" dirty="0" smtClean="0">
                <a:latin typeface="+mj-lt"/>
                <a:cs typeface="Arial"/>
              </a:rPr>
              <a:t>.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7186403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32</a:t>
            </a:r>
            <a:endParaRPr lang="en-US" dirty="0"/>
          </a:p>
        </p:txBody>
      </p:sp>
    </p:spTree>
    <p:extLst>
      <p:ext uri="{BB962C8B-B14F-4D97-AF65-F5344CB8AC3E}">
        <p14:creationId xmlns:p14="http://schemas.microsoft.com/office/powerpoint/2010/main" val="283568077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September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a:t>
            </a:r>
            <a:r>
              <a:rPr lang="en-US" sz="2800" dirty="0">
                <a:solidFill>
                  <a:srgbClr val="0070C0"/>
                </a:solidFill>
              </a:rPr>
              <a:t>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63466183"/>
      </p:ext>
    </p:ext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September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51304818"/>
      </p:ext>
    </p:extLst>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35</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September 2024</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9445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36</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September 2024</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3408447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37</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September 2024</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3831361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2.2:  Meeting decorum and reminders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38</a:t>
            </a:r>
            <a:endParaRPr lang="en-US" altLang="en-US" sz="1200" b="0" dirty="0"/>
          </a:p>
        </p:txBody>
      </p:sp>
    </p:spTree>
    <p:extLst>
      <p:ext uri="{BB962C8B-B14F-4D97-AF65-F5344CB8AC3E}">
        <p14:creationId xmlns:p14="http://schemas.microsoft.com/office/powerpoint/2010/main" val="30074117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Recording attendance and </a:t>
            </a:r>
            <a:r>
              <a:rPr lang="en-US" sz="2800" dirty="0">
                <a:solidFill>
                  <a:srgbClr val="0070C0"/>
                </a:solidFill>
              </a:rPr>
              <a:t>m</a:t>
            </a:r>
            <a:r>
              <a:rPr lang="en-US" sz="2800" dirty="0" smtClean="0">
                <a:solidFill>
                  <a:srgbClr val="0070C0"/>
                </a:solidFill>
              </a:rPr>
              <a:t>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a:cs typeface="Arial"/>
              </a:rPr>
              <a:t>Recording attendance:</a:t>
            </a:r>
          </a:p>
          <a:p>
            <a:pPr marL="630238" marR="117475" lvl="1" indent="-230188" algn="just">
              <a:spcBef>
                <a:spcPts val="600"/>
              </a:spcBef>
              <a:buChar char="•"/>
              <a:tabLst>
                <a:tab pos="230188" algn="l"/>
              </a:tabLst>
            </a:pPr>
            <a:r>
              <a:rPr lang="en-US" sz="1600" spc="-5" dirty="0">
                <a:solidFill>
                  <a:schemeClr val="tx1"/>
                </a:solidFill>
                <a:cs typeface="Arial"/>
              </a:rPr>
              <a:t>IMAT is used for this session</a:t>
            </a:r>
          </a:p>
          <a:p>
            <a:pPr marL="1030288" marR="117475" lvl="2" indent="-230188" algn="just">
              <a:spcBef>
                <a:spcPts val="0"/>
              </a:spcBef>
              <a:buChar char="•"/>
              <a:tabLst>
                <a:tab pos="230188" algn="l"/>
              </a:tabLst>
            </a:pPr>
            <a:r>
              <a:rPr lang="en-US" sz="1600" spc="-5" dirty="0">
                <a:solidFill>
                  <a:srgbClr val="FF0000"/>
                </a:solidFill>
                <a:cs typeface="Arial"/>
                <a:hlinkClick r:id="rId3"/>
              </a:rPr>
              <a:t>https://imat.ieee.org/my-site/home</a:t>
            </a:r>
            <a:endParaRPr lang="en-US" sz="1600" spc="-5" dirty="0">
              <a:solidFill>
                <a:srgbClr val="FF0000"/>
              </a:solidFill>
              <a:cs typeface="Arial"/>
            </a:endParaRPr>
          </a:p>
          <a:p>
            <a:pPr marL="230188" marR="117475" indent="-230188" algn="just">
              <a:buFont typeface="Times New Roman" pitchFamily="16" charset="0"/>
              <a:buChar char="•"/>
              <a:tabLst>
                <a:tab pos="230188" algn="l"/>
              </a:tabLst>
            </a:pPr>
            <a:endParaRPr lang="en-US" sz="1800" spc="-5" dirty="0">
              <a:cs typeface="Arial"/>
            </a:endParaRPr>
          </a:p>
          <a:p>
            <a:pPr marL="230188" marR="117475" indent="-230188" algn="just">
              <a:buFont typeface="Times New Roman" pitchFamily="16" charset="0"/>
              <a:buChar char="•"/>
              <a:tabLst>
                <a:tab pos="230188" algn="l"/>
              </a:tabLst>
            </a:pPr>
            <a:r>
              <a:rPr lang="en-US" sz="1800" spc="-5" dirty="0">
                <a:cs typeface="Arial"/>
              </a:rPr>
              <a:t>Meeting reminders</a:t>
            </a:r>
            <a:endParaRPr lang="en-US" sz="1600" spc="-5" dirty="0">
              <a:cs typeface="Arial"/>
            </a:endParaRPr>
          </a:p>
          <a:p>
            <a:pPr marL="630238" marR="117475" lvl="1" indent="-230188" algn="just">
              <a:spcBef>
                <a:spcPts val="600"/>
              </a:spcBef>
              <a:buChar char="•"/>
              <a:tabLst>
                <a:tab pos="230188" algn="l"/>
              </a:tabLst>
            </a:pPr>
            <a:r>
              <a:rPr lang="en-US" sz="1600" spc="-5" dirty="0">
                <a:cs typeface="Arial"/>
              </a:rPr>
              <a:t>Please ensure that the following information is listed correctly when joining the </a:t>
            </a:r>
            <a:r>
              <a:rPr lang="en-US" sz="1600" spc="-5" dirty="0" err="1" smtClean="0">
                <a:cs typeface="Arial"/>
              </a:rPr>
              <a:t>Webex</a:t>
            </a:r>
            <a:r>
              <a:rPr lang="en-US" sz="1600" spc="-5" dirty="0" smtClean="0">
                <a:cs typeface="Arial"/>
              </a:rPr>
              <a:t> call</a:t>
            </a:r>
            <a:r>
              <a:rPr lang="en-US" sz="1600" spc="-5" dirty="0">
                <a:cs typeface="Arial"/>
              </a:rPr>
              <a:t>: “FIRST NAME LAST NAME, Affiliation” </a:t>
            </a:r>
          </a:p>
          <a:p>
            <a:pPr marL="630238" marR="117475" lvl="1" indent="-230188" algn="just">
              <a:spcBef>
                <a:spcPts val="600"/>
              </a:spcBef>
              <a:buChar char="•"/>
              <a:tabLst>
                <a:tab pos="230188" algn="l"/>
              </a:tabLst>
            </a:pPr>
            <a:r>
              <a:rPr lang="en-US" sz="1600" spc="-5" dirty="0">
                <a:cs typeface="Arial"/>
              </a:rPr>
              <a:t>Remember to mute when not speaking, thank </a:t>
            </a:r>
            <a:r>
              <a:rPr lang="en-US" sz="1600" spc="-5" dirty="0" smtClean="0">
                <a:cs typeface="Arial"/>
              </a:rPr>
              <a:t>you</a:t>
            </a: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When you want to be on the queue for comment, please type “Q” or “q” in the </a:t>
            </a:r>
            <a:r>
              <a:rPr lang="en-US" sz="1600" spc="-5" dirty="0" err="1">
                <a:solidFill>
                  <a:schemeClr val="tx1"/>
                </a:solidFill>
                <a:cs typeface="Arial"/>
              </a:rPr>
              <a:t>Webex</a:t>
            </a:r>
            <a:r>
              <a:rPr lang="en-US" sz="1600" spc="-5" dirty="0">
                <a:solidFill>
                  <a:schemeClr val="tx1"/>
                </a:solidFill>
                <a:cs typeface="Arial"/>
              </a:rPr>
              <a:t> chat window </a:t>
            </a:r>
            <a:endParaRPr lang="en-US" sz="1600" spc="-5" dirty="0">
              <a:cs typeface="Arial"/>
            </a:endParaRPr>
          </a:p>
          <a:p>
            <a:pPr marL="630238" marR="117475" lvl="1" indent="-230188" algn="just">
              <a:spcBef>
                <a:spcPts val="600"/>
              </a:spcBef>
              <a:buChar char="•"/>
              <a:tabLst>
                <a:tab pos="230188" algn="l"/>
              </a:tabLst>
            </a:pPr>
            <a:r>
              <a:rPr lang="en-US" sz="1600" spc="-5" dirty="0">
                <a:solidFill>
                  <a:srgbClr val="FF0000"/>
                </a:solidFill>
                <a:cs typeface="Arial"/>
              </a:rPr>
              <a:t>Press are required (i.e., anyone reporting publicly on this meeting) to announce their presence (per IEEE SA Standards Board Operations 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September 2024</a:t>
            </a:r>
            <a:endParaRPr lang="en-GB" dirty="0"/>
          </a:p>
        </p:txBody>
      </p:sp>
    </p:spTree>
    <p:extLst>
      <p:ext uri="{BB962C8B-B14F-4D97-AF65-F5344CB8AC3E}">
        <p14:creationId xmlns:p14="http://schemas.microsoft.com/office/powerpoint/2010/main" val="37612690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a:t>September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2024 September IEEE 802 wireless interim session is 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8 September 2024 to 13 September 2024.</a:t>
            </a:r>
            <a:r>
              <a:rPr lang="en-US" altLang="en-US" sz="1800" b="1" dirty="0">
                <a:solidFill>
                  <a:schemeClr val="tx1"/>
                </a:solidFill>
                <a:latin typeface="+mj-lt"/>
                <a:cs typeface="Arial" panose="020B0604020202020204" pitchFamily="34" charset="0"/>
              </a:rPr>
              <a:t>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wireless interim.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https</a:t>
            </a:r>
            <a:r>
              <a:rPr lang="en-US" altLang="en-US" sz="1800" b="1" dirty="0">
                <a:solidFill>
                  <a:schemeClr val="tx1"/>
                </a:solidFill>
                <a:latin typeface="+mj-lt"/>
                <a:cs typeface="Arial" panose="020B0604020202020204" pitchFamily="34" charset="0"/>
                <a:hlinkClick r:id="rId3"/>
              </a:rPr>
              <a:t>://</a:t>
            </a:r>
            <a:r>
              <a:rPr lang="en-US" altLang="en-US" sz="1800" b="1" dirty="0" smtClean="0">
                <a:solidFill>
                  <a:schemeClr val="tx1"/>
                </a:solidFill>
                <a:latin typeface="+mj-lt"/>
                <a:cs typeface="Arial" panose="020B0604020202020204" pitchFamily="34" charset="0"/>
                <a:hlinkClick r:id="rId3"/>
              </a:rPr>
              <a:t>web.cvent.com/event/3e4d01ce-a2f3-4b0c-a0f2-cc612e962919/summary</a:t>
            </a:r>
            <a:r>
              <a:rPr lang="en-US" altLang="en-US" sz="1800" b="1" dirty="0" smtClean="0">
                <a:solidFill>
                  <a:schemeClr val="tx1"/>
                </a:solidFill>
                <a:latin typeface="+mj-lt"/>
                <a:cs typeface="Arial" panose="020B0604020202020204" pitchFamily="34" charset="0"/>
              </a:rPr>
              <a:t> </a:t>
            </a:r>
          </a:p>
          <a:p>
            <a:pPr marL="28575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19447716"/>
      </p:ext>
    </p:extLst>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logistics</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Mixed-mode meeting</a:t>
            </a:r>
          </a:p>
          <a:p>
            <a:pPr marL="630238" marR="117475" lvl="1" indent="-230188" algn="just">
              <a:buFont typeface="Times New Roman" pitchFamily="16" charset="0"/>
              <a:buChar char="•"/>
              <a:tabLst>
                <a:tab pos="230188" algn="l"/>
              </a:tabLst>
            </a:pPr>
            <a:r>
              <a:rPr lang="en-US" sz="1600" spc="-5" dirty="0">
                <a:cs typeface="Arial"/>
              </a:rPr>
              <a:t>In person:   </a:t>
            </a:r>
          </a:p>
          <a:p>
            <a:pPr marL="1030288" marR="117475" lvl="2" indent="-230188" algn="just">
              <a:buFont typeface="Times New Roman" pitchFamily="16" charset="0"/>
              <a:buChar char="•"/>
              <a:tabLst>
                <a:tab pos="230188" algn="l"/>
              </a:tabLst>
            </a:pPr>
            <a:r>
              <a:rPr lang="en-US" sz="1400" spc="-5" dirty="0">
                <a:cs typeface="Arial"/>
              </a:rPr>
              <a:t>The meeting venue is </a:t>
            </a:r>
            <a:r>
              <a:rPr lang="en-US" sz="1400" dirty="0" smtClean="0"/>
              <a:t>Hilton Waikoloa Village, Kona, Hawaii, United States.</a:t>
            </a:r>
            <a:endParaRPr lang="en-US" sz="1400" spc="-5" dirty="0">
              <a:cs typeface="Arial"/>
            </a:endParaRPr>
          </a:p>
          <a:p>
            <a:pPr marL="1030288" marR="117475" lvl="2" indent="-230188" algn="just">
              <a:buFont typeface="Times New Roman" pitchFamily="16" charset="0"/>
              <a:buChar char="•"/>
              <a:tabLst>
                <a:tab pos="230188" algn="l"/>
              </a:tabLst>
            </a:pPr>
            <a:r>
              <a:rPr lang="en-US" sz="1400" spc="-5" dirty="0">
                <a:solidFill>
                  <a:schemeClr val="tx1"/>
                </a:solidFill>
                <a:cs typeface="Arial"/>
              </a:rPr>
              <a:t>Must</a:t>
            </a:r>
            <a:r>
              <a:rPr lang="en-US" sz="1400" spc="-5" dirty="0">
                <a:solidFill>
                  <a:srgbClr val="FF0000"/>
                </a:solidFill>
                <a:cs typeface="Arial"/>
              </a:rPr>
              <a:t> </a:t>
            </a:r>
            <a:r>
              <a:rPr lang="en-US" sz="1400" spc="-5" dirty="0">
                <a:cs typeface="Arial"/>
              </a:rPr>
              <a:t>join the meeting via </a:t>
            </a:r>
            <a:r>
              <a:rPr lang="en-US" sz="1400" spc="-5" dirty="0" err="1">
                <a:cs typeface="Arial"/>
              </a:rPr>
              <a:t>Webex</a:t>
            </a:r>
            <a:r>
              <a:rPr lang="en-US" sz="1400" spc="-5" dirty="0">
                <a:cs typeface="Arial"/>
              </a:rPr>
              <a:t> for queue and voting management (see below) </a:t>
            </a:r>
            <a:r>
              <a:rPr lang="en-US" sz="1400" spc="-5" dirty="0">
                <a:solidFill>
                  <a:srgbClr val="FF0000"/>
                </a:solidFill>
                <a:cs typeface="Arial"/>
              </a:rPr>
              <a:t>with audio and video disabled</a:t>
            </a:r>
            <a:r>
              <a:rPr lang="en-US" sz="1400" spc="-5" dirty="0">
                <a:cs typeface="Arial"/>
              </a:rPr>
              <a:t>.</a:t>
            </a:r>
            <a:endParaRPr lang="en-US" sz="1200" spc="-5" dirty="0">
              <a:cs typeface="Arial"/>
            </a:endParaRPr>
          </a:p>
          <a:p>
            <a:pPr marL="630238" marR="117475" lvl="1" indent="-230188" algn="just">
              <a:buFont typeface="Times New Roman" pitchFamily="16" charset="0"/>
              <a:buChar char="•"/>
              <a:tabLst>
                <a:tab pos="230188" algn="l"/>
              </a:tabLst>
            </a:pPr>
            <a:r>
              <a:rPr lang="en-US" sz="1600" spc="-5" dirty="0">
                <a:cs typeface="Arial"/>
              </a:rPr>
              <a:t>Remote:  </a:t>
            </a:r>
          </a:p>
          <a:p>
            <a:pPr marL="1030288" marR="117475" lvl="2" indent="-230188" algn="just">
              <a:buFont typeface="Times New Roman" pitchFamily="16" charset="0"/>
              <a:buChar char="•"/>
              <a:tabLst>
                <a:tab pos="230188" algn="l"/>
              </a:tabLst>
            </a:pPr>
            <a:r>
              <a:rPr lang="en-US" sz="1400" spc="-5" dirty="0">
                <a:cs typeface="Arial"/>
              </a:rPr>
              <a:t>Join the meeting via </a:t>
            </a:r>
            <a:r>
              <a:rPr lang="en-US" sz="1400" spc="-5" dirty="0" err="1">
                <a:cs typeface="Arial"/>
              </a:rPr>
              <a:t>Webex</a:t>
            </a:r>
            <a:r>
              <a:rPr lang="en-US" sz="1400" spc="-5" dirty="0">
                <a:cs typeface="Arial"/>
              </a:rPr>
              <a:t> </a:t>
            </a:r>
            <a:r>
              <a:rPr lang="en-US" sz="1400" spc="-5" dirty="0">
                <a:solidFill>
                  <a:srgbClr val="FF0000"/>
                </a:solidFill>
                <a:cs typeface="Arial"/>
              </a:rPr>
              <a:t>with video disabled</a:t>
            </a:r>
            <a:r>
              <a:rPr lang="en-US" sz="1400" spc="-5" dirty="0">
                <a:cs typeface="Arial"/>
              </a:rPr>
              <a:t>. </a:t>
            </a:r>
          </a:p>
          <a:p>
            <a:pPr marL="1030288" marR="117475" lvl="2" indent="-230188" algn="just">
              <a:buFont typeface="Times New Roman" pitchFamily="16" charset="0"/>
              <a:buChar char="•"/>
              <a:tabLst>
                <a:tab pos="230188" algn="l"/>
              </a:tabLst>
            </a:pPr>
            <a:r>
              <a:rPr lang="en-US" sz="1400" spc="-5" dirty="0">
                <a:cs typeface="Arial"/>
              </a:rPr>
              <a:t>Set your audio as “Music mode”.  See </a:t>
            </a:r>
            <a:r>
              <a:rPr lang="en-US" sz="1400" spc="-5" dirty="0">
                <a:cs typeface="Arial"/>
                <a:hlinkClick r:id="rId3"/>
              </a:rPr>
              <a:t>slide 19</a:t>
            </a:r>
            <a:r>
              <a:rPr lang="en-US" sz="1400" spc="-5" dirty="0">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a:solidFill>
                  <a:schemeClr val="tx1"/>
                </a:solidFill>
                <a:cs typeface="Arial" panose="020B0604020202020204" pitchFamily="34" charset="0"/>
              </a:rPr>
              <a:t>Call-in info </a:t>
            </a:r>
          </a:p>
          <a:p>
            <a:pPr marL="1030288" marR="117475" lvl="2" indent="-230188" algn="just">
              <a:buFont typeface="Times New Roman" pitchFamily="16" charset="0"/>
              <a:buChar char="•"/>
              <a:tabLst>
                <a:tab pos="230188" algn="l"/>
              </a:tabLst>
            </a:pPr>
            <a:r>
              <a:rPr lang="en-US" sz="1400" dirty="0">
                <a:solidFill>
                  <a:schemeClr val="tx1"/>
                </a:solidFill>
                <a:cs typeface="Arial" panose="020B0604020202020204" pitchFamily="34" charset="0"/>
              </a:rPr>
              <a:t>Available at </a:t>
            </a:r>
            <a:r>
              <a:rPr lang="en-US" sz="1400" dirty="0">
                <a:solidFill>
                  <a:schemeClr val="tx1"/>
                </a:solidFill>
                <a:cs typeface="Arial" panose="020B0604020202020204" pitchFamily="34" charset="0"/>
                <a:hlinkClick r:id="rId4"/>
              </a:rPr>
              <a:t>Google Calendar</a:t>
            </a:r>
            <a:endParaRPr lang="en-US" sz="14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September 2024</a:t>
            </a:r>
            <a:endParaRPr lang="en-GB" dirty="0"/>
          </a:p>
        </p:txBody>
      </p:sp>
    </p:spTree>
    <p:extLst>
      <p:ext uri="{BB962C8B-B14F-4D97-AF65-F5344CB8AC3E}">
        <p14:creationId xmlns:p14="http://schemas.microsoft.com/office/powerpoint/2010/main" val="423928399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Reciprocal credit</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mj-lt"/>
                <a:ea typeface="Times New Roman" panose="02020603050405020304" pitchFamily="18" charset="0"/>
              </a:rPr>
              <a:t>Reciprocal credit</a:t>
            </a:r>
            <a:r>
              <a:rPr lang="en-US" sz="1800" dirty="0">
                <a:solidFill>
                  <a:schemeClr val="tx1"/>
                </a:solidFill>
                <a:latin typeface="+mj-lt"/>
                <a:ea typeface="Times New Roman" panose="02020603050405020304" pitchFamily="18" charset="0"/>
              </a:rPr>
              <a:t> </a:t>
            </a:r>
            <a:r>
              <a:rPr lang="en-US" sz="1800" dirty="0" smtClean="0">
                <a:solidFill>
                  <a:schemeClr val="tx1"/>
                </a:solidFill>
                <a:latin typeface="+mj-lt"/>
              </a:rPr>
              <a:t>is </a:t>
            </a:r>
            <a:r>
              <a:rPr lang="en-US" sz="1800" dirty="0">
                <a:solidFill>
                  <a:schemeClr val="tx1"/>
                </a:solidFill>
                <a:latin typeface="+mj-lt"/>
              </a:rPr>
              <a:t>provided to </a:t>
            </a:r>
            <a:r>
              <a:rPr lang="en-US" sz="1800" dirty="0" smtClean="0">
                <a:solidFill>
                  <a:schemeClr val="tx1"/>
                </a:solidFill>
                <a:latin typeface="+mj-lt"/>
              </a:rPr>
              <a:t>IEEE 802.18 </a:t>
            </a:r>
            <a:r>
              <a:rPr lang="en-US" sz="1800" dirty="0">
                <a:solidFill>
                  <a:schemeClr val="tx1"/>
                </a:solidFill>
                <a:latin typeface="+mj-lt"/>
              </a:rPr>
              <a:t>voters for attendance at </a:t>
            </a:r>
            <a:r>
              <a:rPr lang="en-US" sz="1800" dirty="0" smtClean="0">
                <a:solidFill>
                  <a:schemeClr val="tx1"/>
                </a:solidFill>
                <a:latin typeface="+mj-lt"/>
              </a:rPr>
              <a:t>IEEE 802.11 </a:t>
            </a:r>
            <a:r>
              <a:rPr lang="en-US" sz="1800" dirty="0">
                <a:solidFill>
                  <a:schemeClr val="tx1"/>
                </a:solidFill>
                <a:latin typeface="+mj-lt"/>
              </a:rPr>
              <a:t>on Tuesday AM2 and Thursday </a:t>
            </a:r>
            <a:r>
              <a:rPr lang="en-US" sz="1800" dirty="0" smtClean="0">
                <a:solidFill>
                  <a:schemeClr val="tx1"/>
                </a:solidFill>
                <a:latin typeface="+mj-lt"/>
              </a:rPr>
              <a:t>AM1 </a:t>
            </a:r>
          </a:p>
          <a:p>
            <a:pPr marL="630238" marR="117475" lvl="1" indent="-230188" algn="just">
              <a:buFont typeface="Times New Roman" pitchFamily="16" charset="0"/>
              <a:buChar char="•"/>
              <a:tabLst>
                <a:tab pos="230188" algn="l"/>
              </a:tabLst>
            </a:pPr>
            <a:r>
              <a:rPr lang="en-US" sz="1600" spc="-5" dirty="0" smtClean="0">
                <a:latin typeface="+mj-lt"/>
                <a:cs typeface="Arial"/>
              </a:rPr>
              <a:t>The IEEE 802.11 and IEEE 802.18 officers audit the credited results for these time periods.</a:t>
            </a:r>
            <a:endParaRPr lang="en-US" sz="1600" spc="-5" dirty="0">
              <a:latin typeface="+mj-lt"/>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September 2024</a:t>
            </a:r>
            <a:endParaRPr lang="en-GB" dirty="0"/>
          </a:p>
        </p:txBody>
      </p:sp>
    </p:spTree>
    <p:extLst>
      <p:ext uri="{BB962C8B-B14F-4D97-AF65-F5344CB8AC3E}">
        <p14:creationId xmlns:p14="http://schemas.microsoft.com/office/powerpoint/2010/main" val="47629737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  Old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42</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4538102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cs typeface="Arial"/>
              </a:rPr>
              <a:t>Tracking document:  </a:t>
            </a:r>
            <a:r>
              <a:rPr lang="en-US" sz="1800" spc="-5" dirty="0">
                <a:solidFill>
                  <a:srgbClr val="FF0000"/>
                </a:solidFill>
                <a:cs typeface="Arial"/>
                <a:hlinkClick r:id="rId3"/>
              </a:rPr>
              <a:t>18-24/0001</a:t>
            </a:r>
            <a:endParaRPr lang="en-US" sz="1800" spc="-5" dirty="0">
              <a:solidFill>
                <a:srgbClr val="FF0000"/>
              </a:solidFill>
              <a:cs typeface="Arial"/>
            </a:endParaRPr>
          </a:p>
          <a:p>
            <a:pPr marL="230188" marR="117475" indent="-230188" algn="just">
              <a:spcBef>
                <a:spcPts val="1200"/>
              </a:spcBef>
              <a:buFont typeface="Times New Roman" pitchFamily="16" charset="0"/>
              <a:buChar char="•"/>
              <a:tabLst>
                <a:tab pos="230188" algn="l"/>
              </a:tabLst>
            </a:pPr>
            <a:r>
              <a:rPr lang="en-US" sz="1800" spc="-5" dirty="0">
                <a:cs typeface="Arial"/>
              </a:rPr>
              <a:t>Pending 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10:30am HST, Tuesday, 10 September 2024</a:t>
            </a:r>
          </a:p>
          <a:p>
            <a:pPr marL="1030288" marR="117475" lvl="2" indent="-230188" algn="just">
              <a:spcBef>
                <a:spcPts val="600"/>
              </a:spcBef>
              <a:buFont typeface="Times New Roman" pitchFamily="16" charset="0"/>
              <a:buChar char="•"/>
              <a:tabLst>
                <a:tab pos="230188" algn="l"/>
              </a:tabLst>
            </a:pPr>
            <a:r>
              <a:rPr lang="en-US" sz="1400" dirty="0"/>
              <a:t>Mexico IFT:  </a:t>
            </a:r>
            <a:r>
              <a:rPr lang="en-GB" sz="1400" u="sng" dirty="0">
                <a:hlinkClick r:id="rId4"/>
              </a:rPr>
              <a:t>Public consultation re the 64 GHz - 71 GHz frequency band</a:t>
            </a:r>
            <a:endParaRPr lang="en-GB" sz="1400" u="sng" dirty="0"/>
          </a:p>
          <a:p>
            <a:pPr marL="1030288" marR="117475" lvl="2" indent="-230188" algn="just">
              <a:spcBef>
                <a:spcPts val="600"/>
              </a:spcBef>
              <a:buFont typeface="Times New Roman" pitchFamily="16" charset="0"/>
              <a:buChar char="•"/>
              <a:tabLst>
                <a:tab pos="230188" algn="l"/>
              </a:tabLst>
            </a:pPr>
            <a:r>
              <a:rPr lang="en-US" sz="1400" dirty="0"/>
              <a:t>Qatar CRA:  </a:t>
            </a:r>
            <a:r>
              <a:rPr lang="en-GB" sz="1400" u="sng" dirty="0">
                <a:hlinkClick r:id="rId5"/>
              </a:rPr>
              <a:t>Public Consultation - Position Paper on </a:t>
            </a:r>
            <a:r>
              <a:rPr lang="en-GB" sz="1400" u="sng" dirty="0" err="1">
                <a:hlinkClick r:id="rId5"/>
              </a:rPr>
              <a:t>IoT</a:t>
            </a:r>
            <a:r>
              <a:rPr lang="en-GB" sz="1400" u="sng" dirty="0">
                <a:hlinkClick r:id="rId5"/>
              </a:rPr>
              <a:t> and M2M in the State of Qatar </a:t>
            </a:r>
            <a:endParaRPr lang="en-US" sz="1400" dirty="0"/>
          </a:p>
          <a:p>
            <a:pPr marL="630238" marR="117475" lvl="1" indent="-230188" algn="just">
              <a:spcBef>
                <a:spcPts val="600"/>
              </a:spcBef>
              <a:buFont typeface="Times New Roman" pitchFamily="16" charset="0"/>
              <a:buChar char="•"/>
              <a:tabLst>
                <a:tab pos="230188" algn="l"/>
              </a:tabLst>
            </a:pPr>
            <a:endParaRPr lang="en-US" sz="1400" dirty="0"/>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t>September 2024</a:t>
            </a:r>
            <a:endParaRPr lang="en-GB" dirty="0"/>
          </a:p>
        </p:txBody>
      </p:sp>
    </p:spTree>
    <p:extLst>
      <p:ext uri="{BB962C8B-B14F-4D97-AF65-F5344CB8AC3E}">
        <p14:creationId xmlns:p14="http://schemas.microsoft.com/office/powerpoint/2010/main" val="360911215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Qatar CRA’s consultation on </a:t>
            </a:r>
            <a:r>
              <a:rPr lang="en-US" sz="2800" dirty="0" err="1" smtClean="0">
                <a:solidFill>
                  <a:srgbClr val="0070C0"/>
                </a:solidFill>
              </a:rPr>
              <a:t>IoT</a:t>
            </a:r>
            <a:r>
              <a:rPr lang="en-US" sz="2800" dirty="0" smtClean="0">
                <a:solidFill>
                  <a:srgbClr val="0070C0"/>
                </a:solidFill>
              </a:rPr>
              <a:t> and M2M Position </a:t>
            </a:r>
            <a:r>
              <a:rPr lang="en-US" sz="2800" dirty="0" smtClean="0">
                <a:solidFill>
                  <a:srgbClr val="0070C0"/>
                </a:solidFill>
              </a:rPr>
              <a:t>Paper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Consultation:  Position </a:t>
            </a:r>
            <a:r>
              <a:rPr lang="en-US" sz="1800" dirty="0"/>
              <a:t>Paper on </a:t>
            </a:r>
            <a:r>
              <a:rPr lang="en-US" sz="1800" dirty="0" err="1"/>
              <a:t>IoT</a:t>
            </a:r>
            <a:r>
              <a:rPr lang="en-US" sz="1800" dirty="0"/>
              <a:t> and M2M in the State of Qatar</a:t>
            </a:r>
            <a:endParaRPr lang="en-GB" sz="1800" dirty="0" smtClean="0"/>
          </a:p>
          <a:p>
            <a:pPr marL="630238" marR="117475" lvl="1" indent="-230188" algn="just">
              <a:buChar char="•"/>
              <a:tabLst>
                <a:tab pos="230188" algn="l"/>
              </a:tabLst>
            </a:pPr>
            <a:r>
              <a:rPr lang="en-US" sz="1600" spc="-5" dirty="0" smtClean="0">
                <a:cs typeface="Arial"/>
              </a:rPr>
              <a:t>Publication date:  25 August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26 September 2024</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www.cra.gov.qa/en/document/position-paper-on-iot-and-m2m-in-the-state-of-qatar</a:t>
            </a:r>
            <a:r>
              <a:rPr lang="en-US" sz="1600" spc="-5" dirty="0" smtClean="0">
                <a:latin typeface="+mj-lt"/>
                <a:cs typeface="Arial"/>
              </a:rPr>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18-24/0091</a:t>
            </a:r>
            <a:endParaRPr lang="en-US" sz="1600" spc="-5" dirty="0">
              <a:cs typeface="Arial"/>
            </a:endParaRPr>
          </a:p>
          <a:p>
            <a:endParaRPr lang="en-US" b="0" dirty="0"/>
          </a:p>
          <a:p>
            <a:r>
              <a:rPr lang="en-US" sz="1100" b="0" dirty="0"/>
              <a:t> </a:t>
            </a:r>
            <a:endParaRPr lang="en-US" sz="1400" spc="-5" dirty="0" smtClean="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 September </a:t>
            </a:r>
            <a:r>
              <a:rPr lang="en-US" dirty="0"/>
              <a:t>2024</a:t>
            </a:r>
            <a:endParaRPr lang="en-GB" dirty="0"/>
          </a:p>
        </p:txBody>
      </p:sp>
    </p:spTree>
    <p:extLst>
      <p:ext uri="{BB962C8B-B14F-4D97-AF65-F5344CB8AC3E}">
        <p14:creationId xmlns:p14="http://schemas.microsoft.com/office/powerpoint/2010/main" val="354008815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Qatar CRA’s consultation on </a:t>
            </a:r>
            <a:r>
              <a:rPr lang="en-US" sz="2800" dirty="0" err="1" smtClean="0">
                <a:solidFill>
                  <a:srgbClr val="0070C0"/>
                </a:solidFill>
              </a:rPr>
              <a:t>IoT</a:t>
            </a:r>
            <a:r>
              <a:rPr lang="en-US" sz="2800" dirty="0" smtClean="0">
                <a:solidFill>
                  <a:srgbClr val="0070C0"/>
                </a:solidFill>
              </a:rPr>
              <a:t> and M2M Position </a:t>
            </a:r>
            <a:r>
              <a:rPr lang="en-US" sz="2800" dirty="0" smtClean="0">
                <a:solidFill>
                  <a:srgbClr val="0070C0"/>
                </a:solidFill>
              </a:rPr>
              <a:t>Paper (2)</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 September </a:t>
            </a:r>
            <a:r>
              <a:rPr lang="en-US" dirty="0"/>
              <a:t>2024</a:t>
            </a:r>
            <a:endParaRPr lang="en-GB" dirty="0"/>
          </a:p>
        </p:txBody>
      </p:sp>
      <p:sp>
        <p:nvSpPr>
          <p:cNvPr id="11"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Motion </a:t>
            </a:r>
            <a:r>
              <a:rPr lang="en-US" sz="1800" spc="-5" dirty="0" smtClean="0">
                <a:latin typeface="+mj-lt"/>
                <a:cs typeface="Arial"/>
              </a:rPr>
              <a:t>#4 </a:t>
            </a:r>
            <a:r>
              <a:rPr lang="en-US" sz="1800" spc="-5" dirty="0" smtClean="0">
                <a:latin typeface="+mj-lt"/>
                <a:cs typeface="Arial"/>
              </a:rPr>
              <a:t>(Technical):  Move to approve document </a:t>
            </a:r>
            <a:r>
              <a:rPr lang="en-GB" sz="1800" dirty="0" smtClean="0">
                <a:solidFill>
                  <a:schemeClr val="accent2"/>
                </a:solidFill>
              </a:rPr>
              <a:t>18-24/0091r2 [Placeholder] </a:t>
            </a:r>
            <a:r>
              <a:rPr lang="en-US" sz="1800" spc="-5" dirty="0" smtClean="0">
                <a:cs typeface="Arial"/>
              </a:rPr>
              <a:t>in response to the </a:t>
            </a:r>
            <a:r>
              <a:rPr lang="en-US" sz="1800" spc="-5" dirty="0" smtClean="0">
                <a:cs typeface="Arial"/>
              </a:rPr>
              <a:t>Qatar Communications Regulatory Authority </a:t>
            </a:r>
            <a:r>
              <a:rPr lang="en-US" sz="1800" dirty="0" smtClean="0"/>
              <a:t>(CRA</a:t>
            </a:r>
            <a:r>
              <a:rPr lang="en-US" sz="1800" dirty="0" smtClean="0"/>
              <a:t>)</a:t>
            </a:r>
            <a:r>
              <a:rPr lang="en-US" sz="1800" spc="-5" dirty="0" smtClean="0">
                <a:cs typeface="Arial"/>
              </a:rPr>
              <a:t>’s </a:t>
            </a:r>
            <a:r>
              <a:rPr lang="en-US" sz="1800" spc="-5" dirty="0" smtClean="0">
                <a:solidFill>
                  <a:schemeClr val="tx1"/>
                </a:solidFill>
                <a:cs typeface="Arial"/>
              </a:rPr>
              <a:t>consultation </a:t>
            </a:r>
            <a:r>
              <a:rPr lang="en-US" sz="1800" spc="-5" dirty="0" smtClean="0">
                <a:solidFill>
                  <a:schemeClr val="tx1"/>
                </a:solidFill>
                <a:cs typeface="Arial"/>
              </a:rPr>
              <a:t>“</a:t>
            </a:r>
            <a:r>
              <a:rPr lang="en-US" sz="1800" dirty="0"/>
              <a:t>Position Paper on </a:t>
            </a:r>
            <a:r>
              <a:rPr lang="en-US" sz="1800" dirty="0" err="1"/>
              <a:t>IoT</a:t>
            </a:r>
            <a:r>
              <a:rPr lang="en-US" sz="1800" dirty="0"/>
              <a:t> and M2M in the State of Qatar”,</a:t>
            </a:r>
            <a:r>
              <a:rPr lang="en-US" sz="1800" spc="-5" dirty="0" smtClean="0">
                <a:solidFill>
                  <a:schemeClr val="tx1"/>
                </a:solidFill>
                <a:cs typeface="Arial"/>
              </a:rPr>
              <a:t> </a:t>
            </a:r>
            <a:r>
              <a:rPr lang="en-US" sz="1800" spc="-5" dirty="0" smtClean="0">
                <a:cs typeface="Arial"/>
              </a:rPr>
              <a:t>for review and approval by the IEEE 802 LMSC for submission </a:t>
            </a:r>
            <a:r>
              <a:rPr lang="en-GB" sz="1800" dirty="0" smtClean="0"/>
              <a:t>to the </a:t>
            </a:r>
            <a:r>
              <a:rPr lang="en-GB" sz="1800" dirty="0" smtClean="0"/>
              <a:t>CRA </a:t>
            </a:r>
            <a:r>
              <a:rPr lang="en-GB" sz="1800" dirty="0" smtClean="0"/>
              <a:t>before the contribution deadline.  The IEEE 802.18 Chair is authorized to make editorial changes as necessary.</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Moved</a:t>
            </a:r>
            <a:r>
              <a:rPr lang="en-US" sz="1600" spc="-5" dirty="0" smtClean="0">
                <a:latin typeface="+mj-lt"/>
                <a:cs typeface="Arial"/>
              </a:rPr>
              <a:t>:</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Result</a:t>
            </a:r>
            <a:r>
              <a:rPr lang="en-US" sz="1600" spc="-5" dirty="0" smtClean="0">
                <a:latin typeface="+mj-lt"/>
                <a:cs typeface="Arial"/>
              </a:rPr>
              <a:t>:  </a:t>
            </a:r>
            <a:endParaRPr lang="en-US" sz="16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NOTE</a:t>
            </a:r>
            <a:r>
              <a:rPr lang="en-US" sz="1600" spc="-5" dirty="0">
                <a:latin typeface="+mj-lt"/>
                <a:cs typeface="Arial"/>
              </a:rPr>
              <a:t>:  The Chair did not vote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Tree>
    <p:extLst>
      <p:ext uri="{BB962C8B-B14F-4D97-AF65-F5344CB8AC3E}">
        <p14:creationId xmlns:p14="http://schemas.microsoft.com/office/powerpoint/2010/main" val="302757813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Mexico IFT’s consultation re 64 GHz to 71 </a:t>
            </a:r>
            <a:r>
              <a:rPr lang="en-US" sz="2800" dirty="0" smtClean="0">
                <a:solidFill>
                  <a:srgbClr val="0070C0"/>
                </a:solidFill>
              </a:rPr>
              <a:t>GHz (1) </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Consultation:  Public Consultation </a:t>
            </a:r>
            <a:r>
              <a:rPr lang="en-US" sz="1800" dirty="0"/>
              <a:t>on the Preliminary Draft of the Agreement by which the Plenary of the Federal Telecommunications Institute classifies the 64-71 GHz frequency band as free spectrum and issues the technical conditions for the operation of the band</a:t>
            </a:r>
            <a:endParaRPr lang="en-GB" sz="1800" dirty="0" smtClean="0"/>
          </a:p>
          <a:p>
            <a:pPr marL="630238" marR="117475" lvl="1" indent="-230188" algn="just">
              <a:buChar char="•"/>
              <a:tabLst>
                <a:tab pos="230188" algn="l"/>
              </a:tabLst>
            </a:pPr>
            <a:r>
              <a:rPr lang="en-US" sz="1600" spc="-5" dirty="0" smtClean="0">
                <a:cs typeface="Arial"/>
              </a:rPr>
              <a:t>Publication date:  22 August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20 September 2024</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kern="1200" dirty="0" smtClean="0">
                <a:latin typeface="Times New Roman" pitchFamily="16" charset="0"/>
                <a:hlinkClick r:id="rId3"/>
              </a:rPr>
              <a:t>https</a:t>
            </a:r>
            <a:r>
              <a:rPr lang="en-US" sz="1600" kern="1200" dirty="0">
                <a:latin typeface="Times New Roman" pitchFamily="16" charset="0"/>
                <a:hlinkClick r:id="rId3"/>
              </a:rPr>
              <a:t>://</a:t>
            </a:r>
            <a:r>
              <a:rPr lang="en-US" sz="1600" kern="1200" dirty="0" smtClean="0">
                <a:latin typeface="Times New Roman" pitchFamily="16" charset="0"/>
                <a:hlinkClick r:id="rId3"/>
              </a:rPr>
              <a:t>www.ift.org.mx/industria/consultas-publicas/clasificacion-de-la-banda-64-71-ghz-como-espectro-libre</a:t>
            </a:r>
            <a:endParaRPr lang="en-US" sz="1600" spc="-5" dirty="0" smtClean="0">
              <a:latin typeface="+mj-lt"/>
              <a:cs typeface="Arial"/>
            </a:endParaRPr>
          </a:p>
          <a:p>
            <a:pPr marL="230188" marR="117475" indent="-230188" algn="just">
              <a:spcBef>
                <a:spcPts val="1800"/>
              </a:spcBef>
              <a:buChar char="•"/>
              <a:tabLst>
                <a:tab pos="230188" algn="l"/>
              </a:tabLst>
            </a:pPr>
            <a:r>
              <a:rPr lang="en-US" sz="1800" spc="-5" dirty="0" smtClean="0">
                <a:cs typeface="Arial"/>
              </a:rPr>
              <a:t>Draft </a:t>
            </a:r>
            <a:r>
              <a:rPr lang="en-US" sz="1800" spc="-5" dirty="0">
                <a:cs typeface="Arial"/>
              </a:rPr>
              <a:t>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18-24/0092</a:t>
            </a:r>
            <a:endParaRPr lang="en-US" sz="1600" spc="-5" dirty="0">
              <a:cs typeface="Arial"/>
            </a:endParaRPr>
          </a:p>
          <a:p>
            <a:endParaRPr lang="en-US" b="0" dirty="0"/>
          </a:p>
          <a:p>
            <a:r>
              <a:rPr lang="en-US" sz="1100" b="0" dirty="0"/>
              <a:t> </a:t>
            </a:r>
            <a:endParaRPr lang="en-US" sz="1400" spc="-5" dirty="0" smtClean="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 September </a:t>
            </a:r>
            <a:r>
              <a:rPr lang="en-US" dirty="0"/>
              <a:t>2024</a:t>
            </a:r>
            <a:endParaRPr lang="en-GB" dirty="0"/>
          </a:p>
        </p:txBody>
      </p:sp>
    </p:spTree>
    <p:extLst>
      <p:ext uri="{BB962C8B-B14F-4D97-AF65-F5344CB8AC3E}">
        <p14:creationId xmlns:p14="http://schemas.microsoft.com/office/powerpoint/2010/main" val="36405472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Mexico IFT’s consultation re 64 GHz to 71 </a:t>
            </a:r>
            <a:r>
              <a:rPr lang="en-US" sz="2800" dirty="0" smtClean="0">
                <a:solidFill>
                  <a:srgbClr val="0070C0"/>
                </a:solidFill>
              </a:rPr>
              <a:t>GHz (2) </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 September </a:t>
            </a:r>
            <a:r>
              <a:rPr lang="en-US" dirty="0"/>
              <a:t>2024</a:t>
            </a:r>
            <a:endParaRPr lang="en-GB" dirty="0"/>
          </a:p>
        </p:txBody>
      </p:sp>
      <p:sp>
        <p:nvSpPr>
          <p:cNvPr id="11"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Motion </a:t>
            </a:r>
            <a:r>
              <a:rPr lang="en-US" sz="1800" spc="-5" dirty="0" smtClean="0">
                <a:latin typeface="+mj-lt"/>
                <a:cs typeface="Arial"/>
              </a:rPr>
              <a:t>#5 </a:t>
            </a:r>
            <a:r>
              <a:rPr lang="en-US" sz="1800" spc="-5" dirty="0" smtClean="0">
                <a:latin typeface="+mj-lt"/>
                <a:cs typeface="Arial"/>
              </a:rPr>
              <a:t>(Technical):  Move to approve document </a:t>
            </a:r>
            <a:r>
              <a:rPr lang="en-GB" sz="1800" dirty="0" smtClean="0">
                <a:solidFill>
                  <a:schemeClr val="accent2"/>
                </a:solidFill>
              </a:rPr>
              <a:t>18-24/0092r0 [Placeholder] </a:t>
            </a:r>
            <a:r>
              <a:rPr lang="en-US" sz="1800" spc="-5" dirty="0" smtClean="0">
                <a:cs typeface="Arial"/>
              </a:rPr>
              <a:t>in response to the </a:t>
            </a:r>
            <a:r>
              <a:rPr lang="en-US" sz="1800" spc="-5" dirty="0">
                <a:cs typeface="Arial"/>
              </a:rPr>
              <a:t>Mexico </a:t>
            </a:r>
            <a:r>
              <a:rPr lang="en-US" sz="1800" spc="-5" dirty="0" err="1">
                <a:cs typeface="Arial"/>
              </a:rPr>
              <a:t>Instituto</a:t>
            </a:r>
            <a:r>
              <a:rPr lang="en-US" sz="1800" spc="-5" dirty="0">
                <a:cs typeface="Arial"/>
              </a:rPr>
              <a:t> Federal de </a:t>
            </a:r>
            <a:r>
              <a:rPr lang="en-US" sz="1800" spc="-5" dirty="0" err="1" smtClean="0">
                <a:cs typeface="Arial"/>
              </a:rPr>
              <a:t>Telecomunicaciones</a:t>
            </a:r>
            <a:r>
              <a:rPr lang="en-US" sz="1800" spc="-5" dirty="0" smtClean="0">
                <a:cs typeface="Arial"/>
              </a:rPr>
              <a:t> </a:t>
            </a:r>
            <a:r>
              <a:rPr lang="en-US" sz="1800" dirty="0" smtClean="0"/>
              <a:t>(IFT)</a:t>
            </a:r>
            <a:r>
              <a:rPr lang="en-US" sz="1800" spc="-5" dirty="0" smtClean="0">
                <a:cs typeface="Arial"/>
              </a:rPr>
              <a:t>’s </a:t>
            </a:r>
            <a:r>
              <a:rPr lang="en-US" sz="1800" spc="-5" dirty="0" smtClean="0">
                <a:solidFill>
                  <a:schemeClr val="tx1"/>
                </a:solidFill>
                <a:cs typeface="Arial"/>
              </a:rPr>
              <a:t>consultation </a:t>
            </a:r>
            <a:r>
              <a:rPr lang="en-US" sz="1800" spc="-5" dirty="0" smtClean="0">
                <a:solidFill>
                  <a:schemeClr val="tx1"/>
                </a:solidFill>
                <a:cs typeface="Arial"/>
              </a:rPr>
              <a:t>“</a:t>
            </a:r>
            <a:r>
              <a:rPr lang="en-US" sz="1800" dirty="0"/>
              <a:t>Public Consultation on the Preliminary Draft of the Agreement by which the Plenary of the Federal Telecommunications Institute classifies the 64-71 GHz frequency band as free spectrum and issues the technical conditions for the operation of the band</a:t>
            </a:r>
            <a:r>
              <a:rPr lang="en-US" sz="1800" dirty="0" smtClean="0"/>
              <a:t>”,</a:t>
            </a:r>
            <a:r>
              <a:rPr lang="en-US" sz="1800" spc="-5" dirty="0" smtClean="0">
                <a:solidFill>
                  <a:schemeClr val="tx1"/>
                </a:solidFill>
                <a:cs typeface="Arial"/>
              </a:rPr>
              <a:t> </a:t>
            </a:r>
            <a:r>
              <a:rPr lang="en-US" sz="1800" spc="-5" dirty="0" smtClean="0">
                <a:cs typeface="Arial"/>
              </a:rPr>
              <a:t>for review and approval by the IEEE 802 LMSC for submission </a:t>
            </a:r>
            <a:r>
              <a:rPr lang="en-GB" sz="1800" dirty="0" smtClean="0"/>
              <a:t>to the </a:t>
            </a:r>
            <a:r>
              <a:rPr lang="en-GB" sz="1800" dirty="0" smtClean="0"/>
              <a:t>IFT </a:t>
            </a:r>
            <a:r>
              <a:rPr lang="en-GB" sz="1800" dirty="0" smtClean="0"/>
              <a:t>before the contribution deadline.  The IEEE 802.18 Chair is authorized to make editorial changes as necessary.</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Moved</a:t>
            </a:r>
            <a:r>
              <a:rPr lang="en-US" sz="1600" spc="-5" dirty="0" smtClean="0">
                <a:latin typeface="+mj-lt"/>
                <a:cs typeface="Arial"/>
              </a:rPr>
              <a:t>:</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Result</a:t>
            </a:r>
            <a:r>
              <a:rPr lang="en-US" sz="1600" spc="-5" dirty="0" smtClean="0">
                <a:latin typeface="+mj-lt"/>
                <a:cs typeface="Arial"/>
              </a:rPr>
              <a:t>:  </a:t>
            </a:r>
            <a:endParaRPr lang="en-US" sz="16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NOTE</a:t>
            </a:r>
            <a:r>
              <a:rPr lang="en-US" sz="1600" spc="-5" dirty="0">
                <a:latin typeface="+mj-lt"/>
                <a:cs typeface="Arial"/>
              </a:rPr>
              <a:t>:  The Chair did not vote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Tree>
    <p:extLst>
      <p:ext uri="{BB962C8B-B14F-4D97-AF65-F5344CB8AC3E}">
        <p14:creationId xmlns:p14="http://schemas.microsoft.com/office/powerpoint/2010/main" val="194574057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a:t>
            </a:r>
            <a:endParaRPr lang="en-US" sz="2800" dirty="0">
              <a:solidFill>
                <a:srgbClr val="0070C0"/>
              </a:solidFill>
            </a:endParaRP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TBD</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TBD</a:t>
            </a:r>
            <a:endParaRPr lang="en-US" sz="1600" spc="-5" dirty="0">
              <a:solidFill>
                <a:schemeClr val="tx1"/>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a:t>September 2024</a:t>
            </a:r>
            <a:endParaRPr lang="en-GB" dirty="0"/>
          </a:p>
        </p:txBody>
      </p:sp>
    </p:spTree>
    <p:extLst>
      <p:ext uri="{BB962C8B-B14F-4D97-AF65-F5344CB8AC3E}">
        <p14:creationId xmlns:p14="http://schemas.microsoft.com/office/powerpoint/2010/main" val="102629972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Closing formalities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49</a:t>
            </a:r>
            <a:endParaRPr lang="en-US" altLang="en-US" sz="1200" b="0"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993549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5</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294222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September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Future RR-TAG meetings</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1841807468"/>
              </p:ext>
            </p:extLst>
          </p:nvPr>
        </p:nvGraphicFramePr>
        <p:xfrm>
          <a:off x="1018592" y="1705690"/>
          <a:ext cx="10339434" cy="1518920"/>
        </p:xfrm>
        <a:graphic>
          <a:graphicData uri="http://schemas.openxmlformats.org/drawingml/2006/table">
            <a:tbl>
              <a:tblPr firstRow="1" bandRow="1">
                <a:tableStyleId>{21E4AEA4-8DFA-4A89-87EB-49C32662AFE0}</a:tableStyleId>
              </a:tblPr>
              <a:tblGrid>
                <a:gridCol w="3172408"/>
                <a:gridCol w="7167026"/>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r>
              <a:tr h="370840">
                <a:tc>
                  <a:txBody>
                    <a:bodyPr/>
                    <a:lstStyle/>
                    <a:p>
                      <a:r>
                        <a:rPr lang="en-US" sz="1500" dirty="0" smtClean="0"/>
                        <a:t>Weekly</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3:00pm ET to 3:55pm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Thursdays,</a:t>
                      </a:r>
                      <a:r>
                        <a:rPr lang="en-US" sz="1500" baseline="0" dirty="0" smtClean="0"/>
                        <a:t> through </a:t>
                      </a:r>
                      <a:r>
                        <a:rPr lang="en-US" sz="1500" dirty="0" smtClean="0"/>
                        <a:t>7 November </a:t>
                      </a:r>
                      <a:r>
                        <a:rPr lang="en-US" sz="1500" baseline="0" dirty="0" smtClean="0"/>
                        <a:t>2024,</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baseline="0" dirty="0" smtClean="0"/>
                        <a:t>24 November 2024</a:t>
                      </a:r>
                      <a:endParaRPr lang="en-US" sz="1500" dirty="0"/>
                    </a:p>
                  </a:txBody>
                  <a:tcPr/>
                </a:tc>
              </a:tr>
              <a:tr h="370840">
                <a:tc>
                  <a:txBody>
                    <a:bodyPr/>
                    <a:lstStyle/>
                    <a:p>
                      <a:r>
                        <a:rPr lang="en-US" sz="1500" baseline="0" dirty="0" smtClean="0"/>
                        <a:t>2024 November plenary</a:t>
                      </a:r>
                    </a:p>
                  </a:txBody>
                  <a:tcPr/>
                </a:tc>
                <a:tc>
                  <a:txBody>
                    <a:bodyPr/>
                    <a:lstStyle/>
                    <a:p>
                      <a:r>
                        <a:rPr lang="en-US" sz="1500" dirty="0" smtClean="0"/>
                        <a:t>TBD</a:t>
                      </a:r>
                    </a:p>
                  </a:txBody>
                  <a:tcPr/>
                </a:tc>
              </a:tr>
            </a:tbl>
          </a:graphicData>
        </a:graphic>
      </p:graphicFrame>
      <p:sp>
        <p:nvSpPr>
          <p:cNvPr id="10" name="Rectangle 9"/>
          <p:cNvSpPr/>
          <p:nvPr/>
        </p:nvSpPr>
        <p:spPr>
          <a:xfrm>
            <a:off x="853736" y="6128682"/>
            <a:ext cx="10519826" cy="323165"/>
          </a:xfrm>
          <a:prstGeom prst="rect">
            <a:avLst/>
          </a:prstGeom>
        </p:spPr>
        <p:txBody>
          <a:bodyPr wrap="square">
            <a:spAutoFit/>
          </a:bodyPr>
          <a:lstStyle/>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t>
            </a:r>
            <a:r>
              <a:rPr lang="en-US" sz="1500" b="1" dirty="0" smtClean="0">
                <a:solidFill>
                  <a:schemeClr val="tx1"/>
                </a:solidFill>
                <a:cs typeface="Arial" panose="020B0604020202020204" pitchFamily="34" charset="0"/>
              </a:rPr>
              <a:t>available </a:t>
            </a:r>
            <a:r>
              <a:rPr lang="en-US" sz="1500" b="1" dirty="0">
                <a:solidFill>
                  <a:schemeClr val="tx1"/>
                </a:solidFill>
                <a:cs typeface="Arial" panose="020B0604020202020204" pitchFamily="34" charset="0"/>
              </a:rPr>
              <a:t>at </a:t>
            </a:r>
            <a:r>
              <a:rPr lang="en-US" sz="1500" b="1" dirty="0" smtClean="0">
                <a:solidFill>
                  <a:schemeClr val="tx1"/>
                </a:solidFill>
                <a:cs typeface="Arial" panose="020B0604020202020204" pitchFamily="34" charset="0"/>
              </a:rPr>
              <a:t>the </a:t>
            </a:r>
            <a:r>
              <a:rPr lang="en-US" sz="1500" b="1" dirty="0">
                <a:solidFill>
                  <a:schemeClr val="tx1"/>
                </a:solidFill>
                <a:cs typeface="Arial" panose="020B0604020202020204" pitchFamily="34" charset="0"/>
              </a:rPr>
              <a:t>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Tree>
    <p:extLst>
      <p:ext uri="{BB962C8B-B14F-4D97-AF65-F5344CB8AC3E}">
        <p14:creationId xmlns:p14="http://schemas.microsoft.com/office/powerpoint/2010/main" val="14781708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2024 November plenary</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2" name="Date Placeholder 1"/>
          <p:cNvSpPr>
            <a:spLocks noGrp="1"/>
          </p:cNvSpPr>
          <p:nvPr>
            <p:ph type="dt" idx="15"/>
          </p:nvPr>
        </p:nvSpPr>
        <p:spPr>
          <a:xfrm>
            <a:off x="990600" y="336550"/>
            <a:ext cx="3048000" cy="273050"/>
          </a:xfrm>
        </p:spPr>
        <p:txBody>
          <a:bodyPr/>
          <a:lstStyle/>
          <a:p>
            <a:r>
              <a:rPr lang="en-US" dirty="0"/>
              <a:t>September 2024</a:t>
            </a:r>
            <a:endParaRPr lang="en-GB" dirty="0"/>
          </a:p>
        </p:txBody>
      </p:sp>
      <p:sp>
        <p:nvSpPr>
          <p:cNvPr id="11" name="Content Placeholder 2"/>
          <p:cNvSpPr txBox="1">
            <a:spLocks/>
          </p:cNvSpPr>
          <p:nvPr/>
        </p:nvSpPr>
        <p:spPr bwMode="auto">
          <a:xfrm>
            <a:off x="914400" y="1524000"/>
            <a:ext cx="5663107"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kern="0" spc="-5" dirty="0" smtClean="0">
                <a:solidFill>
                  <a:schemeClr val="tx1"/>
                </a:solidFill>
                <a:cs typeface="Arial"/>
                <a:hlinkClick r:id="rId4"/>
              </a:rPr>
              <a:t>Meeting </a:t>
            </a:r>
            <a:r>
              <a:rPr lang="en-US" sz="1800" kern="0" spc="-5" dirty="0">
                <a:solidFill>
                  <a:schemeClr val="tx1"/>
                </a:solidFill>
                <a:cs typeface="Arial"/>
                <a:hlinkClick r:id="rId4"/>
              </a:rPr>
              <a:t>reservation</a:t>
            </a:r>
            <a:r>
              <a:rPr lang="en-US" sz="1800" kern="0" spc="-5" dirty="0">
                <a:solidFill>
                  <a:schemeClr val="tx1"/>
                </a:solidFill>
                <a:cs typeface="Arial"/>
              </a:rPr>
              <a:t> begins on </a:t>
            </a:r>
            <a:r>
              <a:rPr lang="en-US" sz="1800" kern="0" spc="-5" dirty="0" smtClean="0">
                <a:solidFill>
                  <a:schemeClr val="tx1"/>
                </a:solidFill>
                <a:cs typeface="Arial"/>
              </a:rPr>
              <a:t>8 August 2024</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Early Registration until </a:t>
            </a:r>
            <a:r>
              <a:rPr lang="en-US" sz="1400" kern="0" dirty="0" smtClean="0">
                <a:solidFill>
                  <a:schemeClr val="tx1"/>
                </a:solidFill>
                <a:latin typeface="Times New Roman" panose="02020603050405020304" pitchFamily="18" charset="0"/>
                <a:ea typeface="Times New Roman" panose="02020603050405020304" pitchFamily="18" charset="0"/>
              </a:rPr>
              <a:t>20 September 2024</a:t>
            </a:r>
            <a:endParaRPr lang="en-US" sz="1400" kern="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a:t>
            </a:r>
            <a:r>
              <a:rPr lang="en-US" sz="1400" kern="0" dirty="0" smtClean="0">
                <a:solidFill>
                  <a:schemeClr val="tx1"/>
                </a:solidFill>
                <a:latin typeface="Times New Roman" panose="02020603050405020304" pitchFamily="18" charset="0"/>
                <a:ea typeface="Times New Roman" panose="02020603050405020304" pitchFamily="18" charset="0"/>
              </a:rPr>
              <a:t>1 November 2024</a:t>
            </a:r>
            <a:endParaRPr lang="en-US" sz="1400" kern="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a:t>
            </a:r>
            <a:r>
              <a:rPr lang="en-US" sz="1400" kern="0" dirty="0" smtClean="0">
                <a:solidFill>
                  <a:schemeClr val="tx1"/>
                </a:solidFill>
                <a:latin typeface="Times New Roman" panose="02020603050405020304" pitchFamily="18" charset="0"/>
                <a:ea typeface="Times New Roman" panose="02020603050405020304" pitchFamily="18" charset="0"/>
              </a:rPr>
              <a:t>1 November 2024</a:t>
            </a:r>
            <a:endParaRPr lang="en-US"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5"/>
              </a:rPr>
              <a:t>Hotel reservation</a:t>
            </a:r>
            <a:r>
              <a:rPr lang="en-US" sz="1800" kern="0" spc="-5" dirty="0">
                <a:solidFill>
                  <a:schemeClr val="tx1"/>
                </a:solidFill>
                <a:cs typeface="Arial"/>
              </a:rPr>
              <a:t> begins on </a:t>
            </a:r>
            <a:r>
              <a:rPr lang="en-US" sz="1800" kern="0" spc="-5" dirty="0" smtClean="0">
                <a:solidFill>
                  <a:schemeClr val="tx1"/>
                </a:solidFill>
                <a:cs typeface="Arial"/>
              </a:rPr>
              <a:t>8 August 2024</a:t>
            </a:r>
            <a:endParaRPr lang="en-US" sz="1800" kern="0" spc="-5" dirty="0">
              <a:solidFill>
                <a:schemeClr val="tx1"/>
              </a:solidFill>
              <a:cs typeface="Arial"/>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Group rate is available </a:t>
            </a:r>
            <a:r>
              <a:rPr lang="en-US" sz="1400" kern="0" dirty="0">
                <a:solidFill>
                  <a:schemeClr val="tx1"/>
                </a:solidFill>
              </a:rPr>
              <a:t>until </a:t>
            </a:r>
            <a:r>
              <a:rPr lang="en-US" sz="1400" kern="0" dirty="0" smtClean="0">
                <a:solidFill>
                  <a:schemeClr val="tx1"/>
                </a:solidFill>
              </a:rPr>
              <a:t>23 October 2024</a:t>
            </a:r>
            <a:r>
              <a:rPr lang="en-US" sz="1400" kern="0" dirty="0">
                <a:solidFill>
                  <a:schemeClr val="tx1"/>
                </a:solidFill>
              </a:rPr>
              <a:t>.</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408080053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September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b="0" kern="1200" dirty="0" smtClean="0">
                <a:latin typeface="Times New Roman" pitchFamily="16" charset="0"/>
              </a:rPr>
              <a:t>TBD</a:t>
            </a:r>
            <a:endParaRPr lang="en-US" sz="1600" b="0" kern="1200" dirty="0">
              <a:latin typeface="Times New Roman" pitchFamily="16" charset="0"/>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0040781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September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Adjourn</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Any </a:t>
            </a:r>
            <a:r>
              <a:rPr lang="en-US" sz="1800" spc="-5" dirty="0">
                <a:latin typeface="+mj-lt"/>
                <a:cs typeface="Arial"/>
              </a:rPr>
              <a:t>objection to </a:t>
            </a:r>
            <a:r>
              <a:rPr lang="en-US" sz="1800" spc="-5" dirty="0" smtClean="0">
                <a:latin typeface="+mj-lt"/>
                <a:cs typeface="Arial"/>
              </a:rPr>
              <a:t>adjourn?  </a:t>
            </a:r>
            <a:endParaRPr lang="en-US" sz="1800" b="0" spc="-5" dirty="0">
              <a:latin typeface="+mj-lt"/>
              <a:cs typeface="Arial"/>
            </a:endParaRPr>
          </a:p>
          <a:p>
            <a:pPr marL="230188" marR="117475" indent="-230188" algn="just">
              <a:buFont typeface="Times New Roman" pitchFamily="16" charset="0"/>
              <a:buChar char="•"/>
              <a:tabLst>
                <a:tab pos="230188" algn="l"/>
              </a:tabLst>
            </a:pPr>
            <a:r>
              <a:rPr lang="en-US" sz="1800" spc="-5" dirty="0" smtClean="0">
                <a:latin typeface="+mj-lt"/>
                <a:cs typeface="Arial"/>
              </a:rPr>
              <a:t>Adjourn at </a:t>
            </a:r>
            <a:endParaRPr lang="en-US" sz="1800" b="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197074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6</a:t>
            </a:fld>
            <a:endParaRPr lang="en-US" altLang="en-US" sz="1200" b="0" dirty="0"/>
          </a:p>
        </p:txBody>
      </p:sp>
      <p:sp>
        <p:nvSpPr>
          <p:cNvPr id="2" name="Date Placeholder 1"/>
          <p:cNvSpPr>
            <a:spLocks noGrp="1"/>
          </p:cNvSpPr>
          <p:nvPr>
            <p:ph type="dt" idx="15"/>
          </p:nvPr>
        </p:nvSpPr>
        <p:spPr>
          <a:xfrm>
            <a:off x="990600" y="333376"/>
            <a:ext cx="3048000" cy="273050"/>
          </a:xfrm>
        </p:spPr>
        <p:txBody>
          <a:bodyPr/>
          <a:lstStyle/>
          <a:p>
            <a:r>
              <a:rPr lang="en-US" dirty="0"/>
              <a:t>September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opening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#1 (Procedural):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a:t>
            </a:r>
            <a:r>
              <a:rPr lang="en-US" sz="1800" spc="-5" dirty="0" smtClean="0">
                <a:latin typeface="+mj-lt"/>
                <a:cs typeface="Arial"/>
              </a:rPr>
              <a:t>“RR-TAG Opening Agenda” tab of the document </a:t>
            </a:r>
            <a:r>
              <a:rPr lang="en-US" sz="1800" spc="-5" dirty="0" smtClean="0">
                <a:latin typeface="+mj-lt"/>
                <a:cs typeface="Arial"/>
                <a:hlinkClick r:id="rId3"/>
              </a:rPr>
              <a:t>18-24/0079r1</a:t>
            </a:r>
            <a:r>
              <a:rPr lang="en-US" sz="1800" spc="-5" dirty="0" smtClean="0">
                <a:latin typeface="+mj-lt"/>
                <a:cs typeface="Arial"/>
              </a:rPr>
              <a:t>.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0929822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7</a:t>
            </a:r>
          </a:p>
        </p:txBody>
      </p:sp>
    </p:spTree>
    <p:extLst>
      <p:ext uri="{BB962C8B-B14F-4D97-AF65-F5344CB8AC3E}">
        <p14:creationId xmlns:p14="http://schemas.microsoft.com/office/powerpoint/2010/main" val="13519615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September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a:t>
            </a:r>
            <a:r>
              <a:rPr lang="en-US" sz="2800" dirty="0">
                <a:solidFill>
                  <a:srgbClr val="0070C0"/>
                </a:solidFill>
              </a:rPr>
              <a:t>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8</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September </a:t>
            </a:r>
            <a:r>
              <a:rPr lang="en-US" dirty="0" smtClean="0"/>
              <a:t>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9</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71170</TotalTime>
  <Words>3481</Words>
  <Application>Microsoft Office PowerPoint</Application>
  <PresentationFormat>Widescreen</PresentationFormat>
  <Paragraphs>666</Paragraphs>
  <Slides>53</Slides>
  <Notes>34</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53</vt:i4>
      </vt:variant>
    </vt:vector>
  </HeadingPairs>
  <TitlesOfParts>
    <vt:vector size="62" baseType="lpstr">
      <vt:lpstr>Arial Unicode MS</vt:lpstr>
      <vt:lpstr>Monotype Sorts</vt:lpstr>
      <vt:lpstr>MS Gothic</vt:lpstr>
      <vt:lpstr>MS PGothic</vt:lpstr>
      <vt:lpstr>Arial</vt:lpstr>
      <vt:lpstr>Calibri</vt:lpstr>
      <vt:lpstr>Times New Roman</vt:lpstr>
      <vt:lpstr>Office Theme</vt:lpstr>
      <vt:lpstr>Document</vt:lpstr>
      <vt:lpstr>2024 September RR-TAG  Supplementary Materials</vt:lpstr>
      <vt:lpstr>PowerPoint Presentation</vt:lpstr>
      <vt:lpstr>PowerPoint Presentation</vt:lpstr>
      <vt:lpstr>Registration is required to attend this meeting </vt:lpstr>
      <vt:lpstr>PowerPoint Presentation</vt:lpstr>
      <vt:lpstr>Review and approve the 802.18 opening agenda</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Meeting at a glance</vt:lpstr>
      <vt:lpstr>PowerPoint Presentation</vt:lpstr>
      <vt:lpstr>Review and approve the 2024 July plenary minutes</vt:lpstr>
      <vt:lpstr>PowerPoint Presentation</vt:lpstr>
      <vt:lpstr>Status of ongoing consultations</vt:lpstr>
      <vt:lpstr>Qatar CRA’s consultation on IoT and M2M Position Paper</vt:lpstr>
      <vt:lpstr>Mexico IFT’s consultation re 64 GHz to 71 GHz </vt:lpstr>
      <vt:lpstr>General discussion items (1)</vt:lpstr>
      <vt:lpstr>General discussion items (2)</vt:lpstr>
      <vt:lpstr>General discussion items (3)</vt:lpstr>
      <vt:lpstr>PowerPoint Presentation</vt:lpstr>
      <vt:lpstr>PowerPoint Presentation</vt:lpstr>
      <vt:lpstr>Registration is required to attend this meeting </vt:lpstr>
      <vt:lpstr>PowerPoint Presentation</vt:lpstr>
      <vt:lpstr>Review and approve the 802.18 closing agenda</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PowerPoint Presentation</vt:lpstr>
      <vt:lpstr>Status of ongoing consultations</vt:lpstr>
      <vt:lpstr>Qatar CRA’s consultation on IoT and M2M Position Paper (1)</vt:lpstr>
      <vt:lpstr>Qatar CRA’s consultation on IoT and M2M Position Paper (2)</vt:lpstr>
      <vt:lpstr>Mexico IFT’s consultation re 64 GHz to 71 GHz (1) </vt:lpstr>
      <vt:lpstr>Mexico IFT’s consultation re 64 GHz to 71 GHz (2) </vt:lpstr>
      <vt:lpstr>General discussion items</vt:lpstr>
      <vt:lpstr>PowerPoint Presentation</vt:lpstr>
      <vt:lpstr>Future RR-TAG meetings</vt:lpstr>
      <vt:lpstr>2024 November plenary</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18-24/0080r1</dc:title>
  <dc:creator>Edward Au</dc:creator>
  <cp:keywords>2024 September supplementary materials</cp:keywords>
  <cp:lastModifiedBy>Edward Au</cp:lastModifiedBy>
  <cp:revision>5227</cp:revision>
  <cp:lastPrinted>1601-01-01T00:00:00Z</cp:lastPrinted>
  <dcterms:created xsi:type="dcterms:W3CDTF">2016-03-03T14:54:45Z</dcterms:created>
  <dcterms:modified xsi:type="dcterms:W3CDTF">2024-09-10T17:23:28Z</dcterms:modified>
  <cp:category>IEEE 802.18 RR-TAG </cp:category>
</cp:coreProperties>
</file>