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877" r:id="rId12"/>
    <p:sldId id="882" r:id="rId13"/>
    <p:sldId id="930" r:id="rId14"/>
    <p:sldId id="934"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18" autoAdjust="0"/>
    <p:restoredTop sz="95405" autoAdjust="0"/>
  </p:normalViewPr>
  <p:slideViewPr>
    <p:cSldViewPr>
      <p:cViewPr varScale="1">
        <p:scale>
          <a:sx n="86" d="100"/>
          <a:sy n="86" d="100"/>
        </p:scale>
        <p:origin x="826"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41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7/4/2024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151967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894497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802.18-24/0068r0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rabc-cccr.ca/ised-radio-standards-specification-rss-248-issue-3-june-2024-radio-local-area-network-rlan-devices-operating-in-the-5925-7125-mhz-band/" TargetMode="External"/><Relationship Id="rId4" Type="http://schemas.openxmlformats.org/officeDocument/2006/relationships/hyperlink" Target="https://cept.org/files/9522/Draft-revision-of-ERC-Report-25-ECA-Table-.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radio-spectrum-policy-group.ec.europa.eu/document/download/3d8d393b-2067-48c4-98f9-b95f4d8ed960_en?filename=RSPG24-017final-RSPG_Report_%20WRC23.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july-2024-open-commission-meetin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ps.anatel.gov.br/ParticipaAnatel/VisualizarTextoConsulta.aspx?TelaDeOrigem=2&amp;ConsultaId=20244"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mcmc.gov.my/en/media/announcements/penggunaan-stesen-bumi-perkhidmatan-satelit-tetap"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ilton.com/en/attend-my-event/koahwhh-ieb-6bef5b5e-fe7c-47ba-acf8-a318ac8025e1/"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cvent.me/LBkMEE" TargetMode="External"/><Relationship Id="rId5" Type="http://schemas.openxmlformats.org/officeDocument/2006/relationships/hyperlink" Target="https://www.marriott.com/event-reservations/reservation-link.mi?id=1694805711377&amp;key=GRP&amp;app=resvlink" TargetMode="External"/><Relationship Id="rId4" Type="http://schemas.openxmlformats.org/officeDocument/2006/relationships/hyperlink" Target="https://web.cvent.com/event/64f6931c-b20d-44af-a54e-4830fa2f7097/summary"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3-19.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July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 July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27 </a:t>
            </a:r>
            <a:r>
              <a:rPr lang="en-US" sz="1800" spc="-5" dirty="0">
                <a:latin typeface="+mj-lt"/>
                <a:cs typeface="Arial"/>
              </a:rPr>
              <a:t>June 2024 RR-TAG call as shown in the </a:t>
            </a:r>
            <a:r>
              <a:rPr lang="en-US" sz="1800" spc="-5">
                <a:latin typeface="+mj-lt"/>
                <a:cs typeface="Arial"/>
              </a:rPr>
              <a:t>document </a:t>
            </a:r>
            <a:r>
              <a:rPr lang="en-US" sz="1800" spc="-5" smtClean="0">
                <a:solidFill>
                  <a:srgbClr val="FF0000"/>
                </a:solidFill>
                <a:latin typeface="+mj-lt"/>
                <a:cs typeface="Arial"/>
              </a:rPr>
              <a:t>18-24/0069r0</a:t>
            </a:r>
            <a:r>
              <a:rPr lang="en-US" sz="1800" spc="-5"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smtClean="0">
                <a:solidFill>
                  <a:schemeClr val="tx1"/>
                </a:solidFill>
                <a:cs typeface="Arial"/>
              </a:rPr>
              <a:t>3pm </a:t>
            </a:r>
            <a:r>
              <a:rPr lang="en-US" sz="1600" spc="-5" dirty="0">
                <a:solidFill>
                  <a:schemeClr val="tx1"/>
                </a:solidFill>
                <a:cs typeface="Arial"/>
              </a:rPr>
              <a:t>ET, Thursday, 1</a:t>
            </a:r>
            <a:r>
              <a:rPr lang="en-US" sz="1600" spc="-5" dirty="0" smtClean="0">
                <a:solidFill>
                  <a:schemeClr val="tx1"/>
                </a:solidFill>
                <a:cs typeface="Arial"/>
              </a:rPr>
              <a:t> </a:t>
            </a:r>
            <a:r>
              <a:rPr lang="en-US" sz="1600" spc="-5" dirty="0">
                <a:solidFill>
                  <a:schemeClr val="tx1"/>
                </a:solidFill>
                <a:cs typeface="Arial"/>
              </a:rPr>
              <a:t>August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CEPT ECC:  </a:t>
            </a:r>
            <a:r>
              <a:rPr lang="en-GB" sz="1400" u="sng" dirty="0" smtClean="0">
                <a:hlinkClick r:id="rId4"/>
              </a:rPr>
              <a:t>Draft </a:t>
            </a:r>
            <a:r>
              <a:rPr lang="en-GB" sz="1400" u="sng" dirty="0">
                <a:hlinkClick r:id="rId4"/>
              </a:rPr>
              <a:t>revision of ERC Report 25 ECA Table (European Table of Frequency Allocations and Applications in the frequency range 8.3 kHz to 3000 GHz</a:t>
            </a:r>
            <a:r>
              <a:rPr lang="en-GB" sz="1400" u="sng" dirty="0" smtClean="0">
                <a:hlinkClick r:id="rId4"/>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22 August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a:t>
            </a:r>
            <a:r>
              <a:rPr lang="en-US" sz="1400" dirty="0" smtClean="0">
                <a:hlinkClick r:id="rId5"/>
              </a:rPr>
              <a:t>RSS-248</a:t>
            </a:r>
            <a:r>
              <a:rPr lang="en-US" sz="1400" dirty="0">
                <a:hlinkClick r:id="rId5"/>
              </a:rPr>
              <a:t>, issue 3, “Radio Local Area Network (RLAN) Devices Operating in the 5925-7125 MHz Band</a:t>
            </a:r>
            <a:r>
              <a:rPr lang="en-US" sz="1400" dirty="0" smtClean="0">
                <a:hlinkClick r:id="rId5"/>
              </a:rPr>
              <a:t>”</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1030288" marR="117475" lvl="2" indent="-230188" algn="just">
              <a:buClrTx/>
              <a:buFont typeface="Times New Roman" pitchFamily="16" charset="0"/>
              <a:buChar char="•"/>
              <a:tabLst>
                <a:tab pos="230188" algn="l"/>
              </a:tabLst>
            </a:pPr>
            <a:r>
              <a:rPr lang="en-US" sz="1600" dirty="0"/>
              <a:t>On 18 June 2024, RSPG </a:t>
            </a:r>
            <a:r>
              <a:rPr lang="en-US" sz="1600" dirty="0">
                <a:hlinkClick r:id="rId3"/>
              </a:rPr>
              <a:t>published</a:t>
            </a:r>
            <a:r>
              <a:rPr lang="en-US" sz="1600" dirty="0"/>
              <a:t> its report, including experience and lessons learnt, on the result of </a:t>
            </a:r>
            <a:r>
              <a:rPr lang="en-US" sz="1600" dirty="0" smtClean="0"/>
              <a:t>the </a:t>
            </a:r>
            <a:r>
              <a:rPr lang="en-US" sz="1600" dirty="0"/>
              <a:t>WRC </a:t>
            </a:r>
            <a:r>
              <a:rPr lang="en-US" sz="1600" dirty="0" smtClean="0"/>
              <a:t>2023.</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BRAN</a:t>
            </a: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July 2024 Open Commission Meeting is </a:t>
            </a:r>
            <a:r>
              <a:rPr lang="en-US" sz="1600" dirty="0">
                <a:solidFill>
                  <a:schemeClr val="tx1"/>
                </a:solidFill>
                <a:hlinkClick r:id="rId3"/>
              </a:rPr>
              <a:t>scheduled</a:t>
            </a:r>
            <a:r>
              <a:rPr lang="en-US" sz="1600" dirty="0">
                <a:solidFill>
                  <a:schemeClr val="tx1"/>
                </a:solidFill>
              </a:rPr>
              <a:t> at 10:30am ET on 18 July 2024.</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dirty="0"/>
              <a:t>On 29 May 2024, Brazil ANATEL </a:t>
            </a:r>
            <a:r>
              <a:rPr lang="en-US" sz="1600" dirty="0">
                <a:hlinkClick r:id="rId4"/>
              </a:rPr>
              <a:t>issued</a:t>
            </a:r>
            <a:r>
              <a:rPr lang="en-US" sz="1600" dirty="0"/>
              <a:t> a public consultation, number 29, that asks for public opinions for its update on the Technical Requirements for Conformity Assessment of Restricted Radiation </a:t>
            </a:r>
            <a:r>
              <a:rPr lang="en-US" sz="1600" dirty="0" err="1"/>
              <a:t>Radiocommunication</a:t>
            </a:r>
            <a:r>
              <a:rPr lang="en-US" sz="1600" dirty="0"/>
              <a:t> Equipment, which determines that Access Points that are currently authorized to operate in the range between 5925 MHz and 7125 MHz are limited to operating in the 5925 MHz to 6425 MHz band and have automatic and remote firmware update functionality to adapt their operating channels to the frequency bands permitted for use by </a:t>
            </a:r>
            <a:r>
              <a:rPr lang="en-US" sz="1600" dirty="0" err="1"/>
              <a:t>Anatel</a:t>
            </a:r>
            <a:r>
              <a:rPr lang="en-US" sz="1600" dirty="0"/>
              <a:t> in Brazil.  The submission deadline is 6 August 2024.</a:t>
            </a:r>
            <a:endParaRPr lang="en-US" sz="18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(3)</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t>On 1 June 2024, Malaysia MCMC </a:t>
            </a:r>
            <a:r>
              <a:rPr lang="en-US" sz="1600" dirty="0">
                <a:hlinkClick r:id="rId3"/>
              </a:rPr>
              <a:t>issued</a:t>
            </a:r>
            <a:r>
              <a:rPr lang="en-US" sz="1600" dirty="0"/>
              <a:t> a public notice that UWB devices are not allowed to operate between 3400 MHz and 3700 MHz effective from 1 June 2025.</a:t>
            </a: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760433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two weeks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55555047"/>
              </p:ext>
            </p:extLst>
          </p:nvPr>
        </p:nvGraphicFramePr>
        <p:xfrm>
          <a:off x="914400" y="1705690"/>
          <a:ext cx="10287000" cy="129032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July 2024 plenary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[Paid registration is</a:t>
                      </a:r>
                      <a:r>
                        <a:rPr lang="en-US" sz="1500" baseline="0" dirty="0" smtClean="0"/>
                        <a:t> required</a:t>
                      </a:r>
                      <a:r>
                        <a:rPr lang="en-US" sz="1500" baseline="0" dirty="0"/>
                        <a:t>]</a:t>
                      </a:r>
                      <a:endParaRPr lang="en-US" sz="1500" baseline="0" dirty="0" smtClean="0"/>
                    </a:p>
                  </a:txBody>
                  <a:tcPr/>
                </a:tc>
                <a:tc>
                  <a:txBody>
                    <a:bodyPr/>
                    <a:lstStyle/>
                    <a:p>
                      <a:r>
                        <a:rPr lang="en-US" sz="1500" dirty="0" smtClean="0"/>
                        <a:t>Tuesday</a:t>
                      </a:r>
                      <a:r>
                        <a:rPr lang="en-US" sz="1500" baseline="0" dirty="0" smtClean="0"/>
                        <a:t>, 16 July 2024, 10:30am ET to 12:30pm ET</a:t>
                      </a:r>
                    </a:p>
                    <a:p>
                      <a:r>
                        <a:rPr lang="en-US" sz="1500" baseline="0" dirty="0" smtClean="0"/>
                        <a:t>Thursday, 18 July 2024, 8:00am ET to 10:00am ET </a:t>
                      </a:r>
                      <a:endParaRPr lang="en-US" sz="1500" dirty="0"/>
                    </a:p>
                  </a:txBody>
                  <a:tcPr anchor="ctr"/>
                </a:tc>
                <a:extLst>
                  <a:ext uri="{0D108BD9-81ED-4DB2-BD59-A6C34878D82A}">
                    <a16:rowId xmlns=""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a:t>Thursday,</a:t>
                      </a:r>
                      <a:r>
                        <a:rPr lang="en-US" sz="1500" baseline="0" dirty="0"/>
                        <a:t> </a:t>
                      </a:r>
                      <a:r>
                        <a:rPr lang="en-US" sz="1500" baseline="0" dirty="0" smtClean="0"/>
                        <a:t>25 </a:t>
                      </a:r>
                      <a:r>
                        <a:rPr lang="en-US" sz="1500" baseline="0" dirty="0"/>
                        <a:t>July 2024,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July 2024</a:t>
            </a:r>
            <a:endParaRPr lang="en-GB" dirty="0"/>
          </a:p>
        </p:txBody>
      </p:sp>
      <p:sp>
        <p:nvSpPr>
          <p:cNvPr id="11" name="Content Placeholder 2"/>
          <p:cNvSpPr txBox="1">
            <a:spLocks/>
          </p:cNvSpPr>
          <p:nvPr/>
        </p:nvSpPr>
        <p:spPr bwMode="auto">
          <a:xfrm>
            <a:off x="914401" y="1505151"/>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17 May 2024</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Standard Registration until 28 June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Late Registration after 28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May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472616"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September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latin typeface="+mj-lt"/>
                <a:cs typeface="Arial"/>
              </a:rPr>
              <a:t>TBD</a:t>
            </a: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July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27 May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57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12</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July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July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July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July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July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76005</TotalTime>
  <Words>1646</Words>
  <Application>Microsoft Office PowerPoint</Application>
  <PresentationFormat>Widescreen</PresentationFormat>
  <Paragraphs>341</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General discussion items (1)</vt:lpstr>
      <vt:lpstr>General discussion items (2)</vt:lpstr>
      <vt:lpstr>General discussion items (3)</vt:lpstr>
      <vt:lpstr>Meeting schedule next two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18-24/0068r0</dc:title>
  <dc:creator>Edward Au</dc:creator>
  <cp:keywords>11 July 2024</cp:keywords>
  <cp:lastModifiedBy>Edward Au</cp:lastModifiedBy>
  <cp:revision>6094</cp:revision>
  <cp:lastPrinted>1601-01-01T00:00:00Z</cp:lastPrinted>
  <dcterms:created xsi:type="dcterms:W3CDTF">2016-03-03T14:54:45Z</dcterms:created>
  <dcterms:modified xsi:type="dcterms:W3CDTF">2024-07-04T07:28:28Z</dcterms:modified>
  <cp:category>IEEE 802.18 RR-TAG agenda</cp:category>
</cp:coreProperties>
</file>