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22"/>
  </p:notesMasterIdLst>
  <p:handoutMasterIdLst>
    <p:handoutMasterId r:id="rId23"/>
  </p:handoutMasterIdLst>
  <p:sldIdLst>
    <p:sldId id="256" r:id="rId2"/>
    <p:sldId id="876" r:id="rId3"/>
    <p:sldId id="857" r:id="rId4"/>
    <p:sldId id="908" r:id="rId5"/>
    <p:sldId id="604" r:id="rId6"/>
    <p:sldId id="624" r:id="rId7"/>
    <p:sldId id="605" r:id="rId8"/>
    <p:sldId id="843" r:id="rId9"/>
    <p:sldId id="866" r:id="rId10"/>
    <p:sldId id="845" r:id="rId11"/>
    <p:sldId id="877" r:id="rId12"/>
    <p:sldId id="939" r:id="rId13"/>
    <p:sldId id="940" r:id="rId14"/>
    <p:sldId id="882" r:id="rId15"/>
    <p:sldId id="930" r:id="rId16"/>
    <p:sldId id="934" r:id="rId17"/>
    <p:sldId id="898" r:id="rId18"/>
    <p:sldId id="933" r:id="rId19"/>
    <p:sldId id="856" r:id="rId20"/>
    <p:sldId id="864" r:id="rId2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 id="2" name="Al Petrick" initials="AP" lastIdx="1" clrIdx="1">
    <p:extLst>
      <p:ext uri="{19B8F6BF-5375-455C-9EA6-DF929625EA0E}">
        <p15:presenceInfo xmlns:p15="http://schemas.microsoft.com/office/powerpoint/2012/main" userId="b177fa8dd07d8d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F7C8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618" autoAdjust="0"/>
    <p:restoredTop sz="95405" autoAdjust="0"/>
  </p:normalViewPr>
  <p:slideViewPr>
    <p:cSldViewPr>
      <p:cViewPr varScale="1">
        <p:scale>
          <a:sx n="86" d="100"/>
          <a:sy n="86" d="100"/>
        </p:scale>
        <p:origin x="826" y="58"/>
      </p:cViewPr>
      <p:guideLst>
        <p:guide orient="horz" pos="2160"/>
        <p:guide pos="3840"/>
      </p:guideLst>
    </p:cSldViewPr>
  </p:slideViewPr>
  <p:outlineViewPr>
    <p:cViewPr varScale="1">
      <p:scale>
        <a:sx n="170" d="200"/>
        <a:sy n="170" d="200"/>
      </p:scale>
      <p:origin x="0" y="-79147"/>
    </p:cViewPr>
  </p:outlineViewPr>
  <p:notesTextViewPr>
    <p:cViewPr>
      <p:scale>
        <a:sx n="3" d="2"/>
        <a:sy n="3" d="2"/>
      </p:scale>
      <p:origin x="0" y="0"/>
    </p:cViewPr>
  </p:notesTextViewPr>
  <p:sorterViewPr>
    <p:cViewPr varScale="1">
      <p:scale>
        <a:sx n="1" d="1"/>
        <a:sy n="1" d="1"/>
      </p:scale>
      <p:origin x="0" y="-2410"/>
    </p:cViewPr>
  </p:sorterViewPr>
  <p:notesViewPr>
    <p:cSldViewPr>
      <p:cViewPr varScale="1">
        <p:scale>
          <a:sx n="64" d="100"/>
          <a:sy n="64" d="100"/>
        </p:scale>
        <p:origin x="3101" y="77"/>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6/29/2024</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208224323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289449788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284375370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415196721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188102845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87530595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123420672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28821303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2</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2</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8951218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775642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6826509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33991332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8011488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39082182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40199936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13104111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June 2024</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dirty="0"/>
              <a:t>June 2024</a:t>
            </a:r>
            <a:endParaRPr lang="en-GB" dirty="0"/>
          </a:p>
        </p:txBody>
      </p:sp>
      <p:sp>
        <p:nvSpPr>
          <p:cNvPr id="3" name="Footer Placeholder 2"/>
          <p:cNvSpPr>
            <a:spLocks noGrp="1"/>
          </p:cNvSpPr>
          <p:nvPr>
            <p:ph type="ftr" idx="11"/>
          </p:nvPr>
        </p:nvSpPr>
        <p:spPr/>
        <p:txBody>
          <a:bodyPr/>
          <a:lstStyle>
            <a:lvl1pPr>
              <a:defRPr/>
            </a:lvl1pPr>
          </a:lstStyle>
          <a:p>
            <a:r>
              <a:rPr lang="en-US" dirty="0"/>
              <a:t>Edward Au (Huawei)</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June 2024</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029" name="Rectangle 5"/>
          <p:cNvSpPr>
            <a:spLocks noGrp="1" noChangeArrowheads="1"/>
          </p:cNvSpPr>
          <p:nvPr>
            <p:ph type="sldNum"/>
          </p:nvPr>
        </p:nvSpPr>
        <p:spPr bwMode="auto">
          <a:xfrm>
            <a:off x="5588001"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861484" y="628628"/>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534117"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802.18-24/0067r2</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8/documents?is_dcn=0001&amp;is_group=0000&amp;is_year=2024"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www.acma.gov.au/consultations/2024-05/planning-options-upper-6-ghz-band"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acma.gov.au/consultations/2024-05/planning-options-upper-6-ghz-band"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mentor.ieee.org/802.18/documents?is_dcn=65&amp;is_group=0000&amp;is_year=2024"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radio-spectrum-policy-group.ec.europa.eu/document/download/3d8d393b-2067-48c4-98f9-b95f4d8ed960_en?filename=RSPG24-017final-RSPG_Report_%20WRC23.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5.xml.rels><?xml version="1.0" encoding="UTF-8" standalone="yes"?>
<Relationships xmlns="http://schemas.openxmlformats.org/package/2006/relationships"><Relationship Id="rId3" Type="http://schemas.openxmlformats.org/officeDocument/2006/relationships/hyperlink" Target="https://www.fcc.gov/july-2024-open-commission-meeting"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apps.anatel.gov.br/ParticipaAnatel/VisualizarTextoConsulta.aspx?TelaDeOrigem=2&amp;ConsultaId=20244"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www.mcmc.gov.my/en/media/announcements/penggunaan-stesen-bumi-perkhidmatan-satelit-tetap"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1.xml"/><Relationship Id="rId4" Type="http://schemas.openxmlformats.org/officeDocument/2006/relationships/hyperlink" Target="https://calendar.google.com/calendar/u/0/embed?src=c2gedttabtbj4bps23j4847004@group.calendar.google.com&amp;ctz=America/New_York" TargetMode="Externa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hyperlink" Target="https://www.hilton.com/en/attend-my-event/koahwhh-ieb-6bef5b5e-fe7c-47ba-acf8-a318ac8025e1/"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s://cvent.me/LBkMEE" TargetMode="External"/><Relationship Id="rId5" Type="http://schemas.openxmlformats.org/officeDocument/2006/relationships/hyperlink" Target="https://www.marriott.com/event-reservations/reservation-link.mi?id=1694805711377&amp;key=GRP&amp;app=resvlink" TargetMode="External"/><Relationship Id="rId4" Type="http://schemas.openxmlformats.org/officeDocument/2006/relationships/hyperlink" Target="https://web.cvent.com/event/64f6931c-b20d-44af-a54e-4830fa2f7097/summary" TargetMode="Externa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ieee802.org/18/RR-TAG%20-%20Membership%20List%20-%202024-03-19.pdf"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develop/policies/antitrust.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mailto:patcom@ieee.org"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www.ieee.org/about/corporate/governance"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896949" y="336550"/>
            <a:ext cx="2303451" cy="273050"/>
          </a:xfrm>
        </p:spPr>
        <p:txBody>
          <a:bodyPr/>
          <a:lstStyle/>
          <a:p>
            <a:r>
              <a:rPr lang="en-US" dirty="0"/>
              <a:t>June 2024</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505200" y="1435894"/>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Weekly Teleconference Agenda</a:t>
            </a:r>
            <a:endParaRPr lang="en-GB" dirty="0"/>
          </a:p>
        </p:txBody>
      </p:sp>
      <p:sp>
        <p:nvSpPr>
          <p:cNvPr id="3074" name="Rectangle 2"/>
          <p:cNvSpPr>
            <a:spLocks noGrp="1" noChangeArrowheads="1"/>
          </p:cNvSpPr>
          <p:nvPr>
            <p:ph type="body" idx="1"/>
          </p:nvPr>
        </p:nvSpPr>
        <p:spPr>
          <a:xfrm>
            <a:off x="3505200"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a:t>27 June 2024</a:t>
            </a:r>
          </a:p>
        </p:txBody>
      </p:sp>
      <p:pic>
        <p:nvPicPr>
          <p:cNvPr id="10" name="Picture 9"/>
          <p:cNvPicPr>
            <a:picLocks noChangeAspect="1"/>
          </p:cNvPicPr>
          <p:nvPr/>
        </p:nvPicPr>
        <p:blipFill>
          <a:blip r:embed="rId3"/>
          <a:stretch>
            <a:fillRect/>
          </a:stretch>
        </p:blipFill>
        <p:spPr>
          <a:xfrm>
            <a:off x="7162800" y="6452587"/>
            <a:ext cx="4334632" cy="329213"/>
          </a:xfrm>
          <a:prstGeom prst="rect">
            <a:avLst/>
          </a:prstGeom>
        </p:spPr>
      </p:pic>
      <p:sp>
        <p:nvSpPr>
          <p:cNvPr id="11" name="Rectangle 4"/>
          <p:cNvSpPr>
            <a:spLocks noChangeArrowheads="1"/>
          </p:cNvSpPr>
          <p:nvPr/>
        </p:nvSpPr>
        <p:spPr bwMode="auto">
          <a:xfrm>
            <a:off x="2971801" y="3657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graphicFrame>
        <p:nvGraphicFramePr>
          <p:cNvPr id="2" name="Table 1"/>
          <p:cNvGraphicFramePr>
            <a:graphicFrameLocks noGrp="1"/>
          </p:cNvGraphicFramePr>
          <p:nvPr>
            <p:extLst>
              <p:ext uri="{D42A27DB-BD31-4B8C-83A1-F6EECF244321}">
                <p14:modId xmlns:p14="http://schemas.microsoft.com/office/powerpoint/2010/main" val="3954111275"/>
              </p:ext>
            </p:extLst>
          </p:nvPr>
        </p:nvGraphicFramePr>
        <p:xfrm>
          <a:off x="3048000" y="4191000"/>
          <a:ext cx="8305801" cy="1502021"/>
        </p:xfrm>
        <a:graphic>
          <a:graphicData uri="http://schemas.openxmlformats.org/drawingml/2006/table">
            <a:tbl>
              <a:tblPr firstRow="1" bandRow="1">
                <a:tableStyleId>{5940675A-B579-460E-94D1-54222C63F5DA}</a:tableStyleId>
              </a:tblPr>
              <a:tblGrid>
                <a:gridCol w="1600200">
                  <a:extLst>
                    <a:ext uri="{9D8B030D-6E8A-4147-A177-3AD203B41FA5}">
                      <a16:colId xmlns:a16="http://schemas.microsoft.com/office/drawing/2014/main" xmlns="" val="20000"/>
                    </a:ext>
                  </a:extLst>
                </a:gridCol>
                <a:gridCol w="2209800">
                  <a:extLst>
                    <a:ext uri="{9D8B030D-6E8A-4147-A177-3AD203B41FA5}">
                      <a16:colId xmlns:a16="http://schemas.microsoft.com/office/drawing/2014/main" xmlns="" val="20001"/>
                    </a:ext>
                  </a:extLst>
                </a:gridCol>
                <a:gridCol w="990600">
                  <a:extLst>
                    <a:ext uri="{9D8B030D-6E8A-4147-A177-3AD203B41FA5}">
                      <a16:colId xmlns:a16="http://schemas.microsoft.com/office/drawing/2014/main" xmlns="" val="20002"/>
                    </a:ext>
                  </a:extLst>
                </a:gridCol>
                <a:gridCol w="990600">
                  <a:extLst>
                    <a:ext uri="{9D8B030D-6E8A-4147-A177-3AD203B41FA5}">
                      <a16:colId xmlns:a16="http://schemas.microsoft.com/office/drawing/2014/main" xmlns="" val="20003"/>
                    </a:ext>
                  </a:extLst>
                </a:gridCol>
                <a:gridCol w="2514601">
                  <a:extLst>
                    <a:ext uri="{9D8B030D-6E8A-4147-A177-3AD203B41FA5}">
                      <a16:colId xmlns:a16="http://schemas.microsoft.com/office/drawing/2014/main" xmlns="" val="20004"/>
                    </a:ext>
                  </a:extLst>
                </a:gridCol>
              </a:tblGrid>
              <a:tr h="389501">
                <a:tc>
                  <a:txBody>
                    <a:bodyPr/>
                    <a:lstStyle/>
                    <a:p>
                      <a:r>
                        <a:rPr lang="en-US" sz="1400" b="1" dirty="0"/>
                        <a:t>Name</a:t>
                      </a:r>
                    </a:p>
                  </a:txBody>
                  <a:tcPr/>
                </a:tc>
                <a:tc>
                  <a:txBody>
                    <a:bodyPr/>
                    <a:lstStyle/>
                    <a:p>
                      <a:r>
                        <a:rPr lang="en-US" sz="1400" b="1" dirty="0"/>
                        <a:t>Company</a:t>
                      </a:r>
                    </a:p>
                  </a:txBody>
                  <a:tcPr/>
                </a:tc>
                <a:tc>
                  <a:txBody>
                    <a:bodyPr/>
                    <a:lstStyle/>
                    <a:p>
                      <a:r>
                        <a:rPr lang="en-US" sz="1400" b="1" dirty="0"/>
                        <a:t>Address</a:t>
                      </a:r>
                    </a:p>
                  </a:txBody>
                  <a:tcPr/>
                </a:tc>
                <a:tc>
                  <a:txBody>
                    <a:bodyPr/>
                    <a:lstStyle/>
                    <a:p>
                      <a:r>
                        <a:rPr lang="en-US" sz="1400" b="1" dirty="0"/>
                        <a:t>Phone</a:t>
                      </a:r>
                    </a:p>
                  </a:txBody>
                  <a:tcPr/>
                </a:tc>
                <a:tc>
                  <a:txBody>
                    <a:bodyPr/>
                    <a:lstStyle/>
                    <a:p>
                      <a:r>
                        <a:rPr lang="en-US" sz="1400" b="1" dirty="0"/>
                        <a:t>Email</a:t>
                      </a:r>
                    </a:p>
                  </a:txBody>
                  <a:tcPr/>
                </a:tc>
                <a:extLst>
                  <a:ext uri="{0D108BD9-81ED-4DB2-BD59-A6C34878D82A}">
                    <a16:rowId xmlns:a16="http://schemas.microsoft.com/office/drawing/2014/main" xmlns="" val="10000"/>
                  </a:ext>
                </a:extLst>
              </a:tr>
              <a:tr h="370840">
                <a:tc>
                  <a:txBody>
                    <a:bodyPr/>
                    <a:lstStyle/>
                    <a:p>
                      <a:r>
                        <a:rPr lang="en-US" sz="1400" dirty="0"/>
                        <a:t>Edward Au</a:t>
                      </a:r>
                    </a:p>
                  </a:txBody>
                  <a:tcPr/>
                </a:tc>
                <a:tc>
                  <a:txBody>
                    <a:bodyPr/>
                    <a:lstStyle/>
                    <a:p>
                      <a:r>
                        <a:rPr lang="en-US" sz="1400" dirty="0"/>
                        <a:t>Huawei Technologies</a:t>
                      </a:r>
                    </a:p>
                  </a:txBody>
                  <a:tcPr/>
                </a:tc>
                <a:tc>
                  <a:txBody>
                    <a:bodyPr/>
                    <a:lstStyle/>
                    <a:p>
                      <a:endParaRPr lang="en-US" sz="1400" dirty="0"/>
                    </a:p>
                  </a:txBody>
                  <a:tcPr/>
                </a:tc>
                <a:tc>
                  <a:txBody>
                    <a:bodyPr/>
                    <a:lstStyle/>
                    <a:p>
                      <a:endParaRPr lang="en-US" sz="1400" dirty="0"/>
                    </a:p>
                  </a:txBody>
                  <a:tcPr/>
                </a:tc>
                <a:tc>
                  <a:txBody>
                    <a:bodyPr/>
                    <a:lstStyle/>
                    <a:p>
                      <a:r>
                        <a:rPr lang="en-US" sz="1400" dirty="0"/>
                        <a:t>edward.ks.au@gmail.com</a:t>
                      </a:r>
                    </a:p>
                  </a:txBody>
                  <a:tcPr/>
                </a:tc>
                <a:extLst>
                  <a:ext uri="{0D108BD9-81ED-4DB2-BD59-A6C34878D82A}">
                    <a16:rowId xmlns:a16="http://schemas.microsoft.com/office/drawing/2014/main" xmlns="" val="10001"/>
                  </a:ext>
                </a:extLst>
              </a:tr>
              <a:tr h="370840">
                <a:tc>
                  <a:txBody>
                    <a:bodyPr/>
                    <a:lstStyle/>
                    <a:p>
                      <a:r>
                        <a:rPr lang="en-US" sz="1400" dirty="0"/>
                        <a:t>Gaurav </a:t>
                      </a:r>
                      <a:r>
                        <a:rPr lang="en-US" sz="1400" dirty="0" err="1"/>
                        <a:t>Patwardhan</a:t>
                      </a:r>
                      <a:r>
                        <a:rPr lang="en-US" sz="1400" dirty="0"/>
                        <a:t> </a:t>
                      </a:r>
                    </a:p>
                  </a:txBody>
                  <a:tcPr/>
                </a:tc>
                <a:tc>
                  <a:txBody>
                    <a:bodyPr/>
                    <a:lstStyle/>
                    <a:p>
                      <a:r>
                        <a:rPr lang="en-US" sz="1400" dirty="0"/>
                        <a:t>Hewlett Packard Enterprise</a:t>
                      </a:r>
                    </a:p>
                  </a:txBody>
                  <a:tcPr/>
                </a:tc>
                <a:tc>
                  <a:txBody>
                    <a:bodyPr/>
                    <a:lstStyle/>
                    <a:p>
                      <a:endParaRPr lang="en-US" sz="1400" dirty="0"/>
                    </a:p>
                  </a:txBody>
                  <a:tcPr/>
                </a:tc>
                <a:tc>
                  <a:txBody>
                    <a:bodyPr/>
                    <a:lstStyle/>
                    <a:p>
                      <a:endParaRPr lang="en-US" sz="1400" dirty="0"/>
                    </a:p>
                  </a:txBody>
                  <a:tcPr/>
                </a:tc>
                <a:tc>
                  <a:txBody>
                    <a:bodyPr/>
                    <a:lstStyle/>
                    <a:p>
                      <a:r>
                        <a:rPr lang="en-US" sz="1400" dirty="0"/>
                        <a:t>gauravpatwardhan1@gmail.com</a:t>
                      </a:r>
                    </a:p>
                  </a:txBody>
                  <a:tcPr/>
                </a:tc>
                <a:extLst>
                  <a:ext uri="{0D108BD9-81ED-4DB2-BD59-A6C34878D82A}">
                    <a16:rowId xmlns:a16="http://schemas.microsoft.com/office/drawing/2014/main" xmlns="" val="10002"/>
                  </a:ext>
                </a:extLst>
              </a:tr>
              <a:tr h="370840">
                <a:tc>
                  <a:txBody>
                    <a:bodyPr/>
                    <a:lstStyle/>
                    <a:p>
                      <a:r>
                        <a:rPr lang="en-US" sz="1400" dirty="0"/>
                        <a:t>Al </a:t>
                      </a:r>
                      <a:r>
                        <a:rPr lang="en-US" sz="1400" dirty="0" err="1"/>
                        <a:t>Petrick</a:t>
                      </a:r>
                      <a:endParaRPr lang="en-US" sz="1400" dirty="0"/>
                    </a:p>
                  </a:txBody>
                  <a:tcPr/>
                </a:tc>
                <a:tc>
                  <a:txBody>
                    <a:bodyPr/>
                    <a:lstStyle/>
                    <a:p>
                      <a:r>
                        <a:rPr lang="en-US" sz="1400" dirty="0"/>
                        <a:t>Skyworks</a:t>
                      </a:r>
                      <a:r>
                        <a:rPr lang="en-US" sz="1400" baseline="0" dirty="0"/>
                        <a:t> Solutions</a:t>
                      </a:r>
                      <a:endParaRPr lang="en-US" sz="1400" dirty="0"/>
                    </a:p>
                  </a:txBody>
                  <a:tcPr/>
                </a:tc>
                <a:tc>
                  <a:txBody>
                    <a:bodyPr/>
                    <a:lstStyle/>
                    <a:p>
                      <a:endParaRPr lang="en-US" sz="1400" dirty="0"/>
                    </a:p>
                  </a:txBody>
                  <a:tcPr/>
                </a:tc>
                <a:tc>
                  <a:txBody>
                    <a:bodyPr/>
                    <a:lstStyle/>
                    <a:p>
                      <a:endParaRPr lang="en-US" sz="1400" dirty="0"/>
                    </a:p>
                  </a:txBody>
                  <a:tcPr/>
                </a:tc>
                <a:tc>
                  <a:txBody>
                    <a:bodyPr/>
                    <a:lstStyle/>
                    <a:p>
                      <a:r>
                        <a:rPr lang="en-US" sz="1400" dirty="0"/>
                        <a:t>apetrick123@gmail.com</a:t>
                      </a:r>
                    </a:p>
                  </a:txBody>
                  <a:tcPr/>
                </a:tc>
                <a:extLst>
                  <a:ext uri="{0D108BD9-81ED-4DB2-BD59-A6C34878D82A}">
                    <a16:rowId xmlns:a16="http://schemas.microsoft.com/office/drawing/2014/main" xmlns="" val="10003"/>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10</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June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Administrative motions</a:t>
            </a: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#1 (Procedural):  To approve the agenda as presented on the previous slide.</a:t>
            </a:r>
          </a:p>
          <a:p>
            <a:pPr marL="630238" marR="117475" lvl="1" indent="-230188" algn="just">
              <a:buChar char="•"/>
              <a:tabLst>
                <a:tab pos="230188" algn="l"/>
              </a:tabLst>
            </a:pPr>
            <a:r>
              <a:rPr lang="en-US" sz="1600" spc="-5" dirty="0">
                <a:latin typeface="+mj-lt"/>
                <a:cs typeface="Arial"/>
              </a:rPr>
              <a:t>Moved: Hassan Yaghoobi</a:t>
            </a:r>
          </a:p>
          <a:p>
            <a:pPr marL="630238" marR="117475" lvl="1" indent="-230188" algn="just">
              <a:buChar char="•"/>
              <a:tabLst>
                <a:tab pos="230188" algn="l"/>
              </a:tabLst>
            </a:pPr>
            <a:r>
              <a:rPr lang="en-US" sz="1600" spc="-5" dirty="0">
                <a:latin typeface="+mj-lt"/>
                <a:cs typeface="Arial"/>
              </a:rPr>
              <a:t>Seconded: Joe Levy</a:t>
            </a:r>
          </a:p>
          <a:p>
            <a:pPr marL="630238" marR="117475" lvl="1" indent="-230188" algn="just">
              <a:buChar char="•"/>
              <a:tabLst>
                <a:tab pos="230188" algn="l"/>
              </a:tabLst>
            </a:pPr>
            <a:r>
              <a:rPr lang="en-US" sz="1600" spc="-5" dirty="0">
                <a:latin typeface="+mj-lt"/>
                <a:cs typeface="Arial"/>
              </a:rPr>
              <a:t>Discussion: None.</a:t>
            </a:r>
          </a:p>
          <a:p>
            <a:pPr marL="630238" marR="117475" lvl="1" indent="-230188" algn="just">
              <a:buChar char="•"/>
              <a:tabLst>
                <a:tab pos="230188" algn="l"/>
              </a:tabLst>
            </a:pPr>
            <a:r>
              <a:rPr lang="en-US" sz="1600" spc="-5" dirty="0">
                <a:latin typeface="+mj-lt"/>
                <a:cs typeface="Arial"/>
              </a:rPr>
              <a:t>Vote: Approved unanimously</a:t>
            </a:r>
          </a:p>
          <a:p>
            <a:pPr marL="630238" marR="117475" lvl="1" indent="-230188" algn="just">
              <a:buChar char="•"/>
              <a:tabLst>
                <a:tab pos="230188" algn="l"/>
              </a:tabLst>
            </a:pPr>
            <a:endParaRPr lang="en-US" sz="1400" spc="-5" dirty="0">
              <a:latin typeface="+mj-lt"/>
              <a:cs typeface="Arial"/>
            </a:endParaRPr>
          </a:p>
          <a:p>
            <a:pPr marL="230188" marR="117475" indent="-230188" algn="just">
              <a:buChar char="•"/>
              <a:tabLst>
                <a:tab pos="230188" algn="l"/>
              </a:tabLst>
            </a:pPr>
            <a:r>
              <a:rPr lang="en-US" sz="1800" spc="-5" dirty="0">
                <a:latin typeface="+mj-lt"/>
                <a:cs typeface="Arial"/>
              </a:rPr>
              <a:t>Motion #2 (Procedural):  To approve the weekly meeting minutes of the 20 June 2024 RR-TAG call as shown in the document </a:t>
            </a:r>
            <a:r>
              <a:rPr lang="en-US" sz="1800" spc="-5" dirty="0">
                <a:solidFill>
                  <a:srgbClr val="FF0000"/>
                </a:solidFill>
                <a:latin typeface="+mj-lt"/>
                <a:cs typeface="Arial"/>
              </a:rPr>
              <a:t>18-24/0066r2</a:t>
            </a:r>
            <a:r>
              <a:rPr lang="en-US" sz="1800" spc="-5" dirty="0">
                <a:latin typeface="+mj-lt"/>
                <a:cs typeface="Arial"/>
              </a:rPr>
              <a:t>, with editorial privilege for the IEEE 802.18 Chair. </a:t>
            </a:r>
          </a:p>
          <a:p>
            <a:pPr marL="630238" marR="117475" lvl="1" indent="-230188" algn="just">
              <a:buChar char="•"/>
              <a:tabLst>
                <a:tab pos="230188" algn="l"/>
              </a:tabLst>
            </a:pPr>
            <a:r>
              <a:rPr lang="en-US" sz="1600" spc="-5" dirty="0">
                <a:cs typeface="Arial"/>
              </a:rPr>
              <a:t>Moved: Al </a:t>
            </a:r>
            <a:r>
              <a:rPr lang="en-US" sz="1600" spc="-5" dirty="0" err="1">
                <a:cs typeface="Arial"/>
              </a:rPr>
              <a:t>Petrick</a:t>
            </a:r>
            <a:endParaRPr lang="en-US" sz="1600" spc="-5" dirty="0">
              <a:cs typeface="Arial"/>
            </a:endParaRPr>
          </a:p>
          <a:p>
            <a:pPr marL="630238" marR="117475" lvl="1" indent="-230188" algn="just">
              <a:buChar char="•"/>
              <a:tabLst>
                <a:tab pos="230188" algn="l"/>
              </a:tabLst>
            </a:pPr>
            <a:r>
              <a:rPr lang="en-US" sz="1600" spc="-5" dirty="0">
                <a:cs typeface="Arial"/>
              </a:rPr>
              <a:t>Seconded: Hassan Yaghoobi</a:t>
            </a:r>
          </a:p>
          <a:p>
            <a:pPr marL="630238" marR="117475" lvl="1" indent="-230188" algn="just">
              <a:buChar char="•"/>
              <a:tabLst>
                <a:tab pos="230188" algn="l"/>
              </a:tabLst>
            </a:pPr>
            <a:r>
              <a:rPr lang="en-US" sz="1600" spc="-5" dirty="0">
                <a:cs typeface="Arial"/>
              </a:rPr>
              <a:t>Discussion: None.</a:t>
            </a:r>
          </a:p>
          <a:p>
            <a:pPr marL="630238" marR="117475" lvl="1" indent="-230188" algn="just">
              <a:buFont typeface="Times New Roman" pitchFamily="16" charset="0"/>
              <a:buChar char="•"/>
              <a:tabLst>
                <a:tab pos="230188" algn="l"/>
              </a:tabLst>
            </a:pPr>
            <a:r>
              <a:rPr lang="en-US" sz="1600" spc="-5" dirty="0">
                <a:cs typeface="Arial"/>
              </a:rPr>
              <a:t>Vote:</a:t>
            </a:r>
            <a:r>
              <a:rPr lang="en-US" sz="1600" spc="-5" dirty="0">
                <a:latin typeface="+mj-lt"/>
                <a:cs typeface="Arial"/>
              </a:rPr>
              <a:t> Approved unanimously</a:t>
            </a: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7570544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11</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a:solidFill>
                  <a:srgbClr val="0070C0"/>
                </a:solidFill>
              </a:rPr>
              <a:t>Status of ongoing consultations</a:t>
            </a:r>
            <a:endParaRPr lang="en-US" sz="2800" dirty="0">
              <a:solidFill>
                <a:srgbClr val="0070C0"/>
              </a:solidFill>
            </a:endParaRPr>
          </a:p>
        </p:txBody>
      </p:sp>
      <p:sp>
        <p:nvSpPr>
          <p:cNvPr id="10" name="Content Placeholder 2"/>
          <p:cNvSpPr>
            <a:spLocks noGrp="1"/>
          </p:cNvSpPr>
          <p:nvPr>
            <p:ph idx="1"/>
          </p:nvPr>
        </p:nvSpPr>
        <p:spPr>
          <a:xfrm>
            <a:off x="914400" y="1524000"/>
            <a:ext cx="10443626" cy="50292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Tracking document:  </a:t>
            </a:r>
            <a:r>
              <a:rPr lang="en-US" sz="1800" spc="-5" dirty="0">
                <a:solidFill>
                  <a:srgbClr val="FF0000"/>
                </a:solidFill>
                <a:latin typeface="+mj-lt"/>
                <a:cs typeface="Arial"/>
                <a:hlinkClick r:id="rId3"/>
              </a:rPr>
              <a:t>18-24/0001</a:t>
            </a:r>
            <a:endParaRPr lang="en-US" sz="1800" spc="-5" dirty="0">
              <a:solidFill>
                <a:srgbClr val="FF0000"/>
              </a:solidFill>
              <a:latin typeface="+mj-lt"/>
              <a:cs typeface="Arial"/>
            </a:endParaRPr>
          </a:p>
          <a:p>
            <a:pPr marL="230188" marR="117475" indent="-230188" algn="just">
              <a:spcBef>
                <a:spcPts val="1200"/>
              </a:spcBef>
              <a:buFont typeface="Times New Roman" pitchFamily="16" charset="0"/>
              <a:buChar char="•"/>
              <a:tabLst>
                <a:tab pos="230188" algn="l"/>
              </a:tabLst>
            </a:pPr>
            <a:r>
              <a:rPr lang="en-US" sz="1800" spc="-5" dirty="0">
                <a:latin typeface="+mj-lt"/>
                <a:cs typeface="Arial"/>
              </a:rPr>
              <a:t>Pending </a:t>
            </a:r>
            <a:r>
              <a:rPr lang="en-US" sz="1800" spc="-5" dirty="0">
                <a:cs typeface="Arial"/>
              </a:rPr>
              <a:t>for interested members to prepare response in the order of </a:t>
            </a:r>
            <a:r>
              <a:rPr lang="en-US" sz="1800" u="sng" spc="-5" dirty="0">
                <a:solidFill>
                  <a:srgbClr val="FF0000"/>
                </a:solidFill>
                <a:cs typeface="Arial"/>
              </a:rPr>
              <a:t>internal deadline</a:t>
            </a:r>
            <a:r>
              <a:rPr lang="en-US" sz="1800" spc="-5" dirty="0">
                <a:cs typeface="Arial"/>
              </a:rPr>
              <a:t>:</a:t>
            </a: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3pm ET, Thursday, 20 June 2024</a:t>
            </a: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Australia ACMA:  </a:t>
            </a:r>
            <a:r>
              <a:rPr lang="en-US" sz="1400" spc="-5" dirty="0">
                <a:solidFill>
                  <a:schemeClr val="tx1"/>
                </a:solidFill>
                <a:cs typeface="Arial"/>
                <a:hlinkClick r:id="rId4"/>
              </a:rPr>
              <a:t>Planning options in the upper 6 GHz band</a:t>
            </a:r>
            <a:endParaRPr lang="en-US" sz="1400" dirty="0"/>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June 2024</a:t>
            </a:r>
            <a:endParaRPr lang="en-GB" dirty="0"/>
          </a:p>
        </p:txBody>
      </p:sp>
    </p:spTree>
    <p:extLst>
      <p:ext uri="{BB962C8B-B14F-4D97-AF65-F5344CB8AC3E}">
        <p14:creationId xmlns:p14="http://schemas.microsoft.com/office/powerpoint/2010/main" val="9072205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12</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Australia ACMA’s consultation on the upper 6 GHz band (1)</a:t>
            </a: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a:t>Consultation:  Future use of the upper 6 GHz band</a:t>
            </a:r>
            <a:endParaRPr lang="en-GB" sz="1800" dirty="0"/>
          </a:p>
          <a:p>
            <a:pPr marL="630238" marR="117475" lvl="1" indent="-230188" algn="just">
              <a:buChar char="•"/>
              <a:tabLst>
                <a:tab pos="230188" algn="l"/>
              </a:tabLst>
            </a:pPr>
            <a:r>
              <a:rPr lang="en-US" sz="1600" spc="-5" dirty="0">
                <a:cs typeface="Arial"/>
              </a:rPr>
              <a:t>Publication date:  4 June 2024</a:t>
            </a:r>
          </a:p>
          <a:p>
            <a:pPr marL="630238" marR="117475" lvl="1" indent="-230188" algn="just">
              <a:buChar char="•"/>
              <a:tabLst>
                <a:tab pos="230188" algn="l"/>
              </a:tabLst>
            </a:pPr>
            <a:r>
              <a:rPr lang="en-US" sz="1600" spc="-5" dirty="0">
                <a:cs typeface="Arial"/>
              </a:rPr>
              <a:t>Closing date for response:  2 July 2024</a:t>
            </a:r>
          </a:p>
          <a:p>
            <a:pPr marL="230188" marR="117475" indent="-230188" algn="just">
              <a:spcBef>
                <a:spcPts val="1800"/>
              </a:spcBef>
              <a:buChar char="•"/>
              <a:tabLst>
                <a:tab pos="230188" algn="l"/>
              </a:tabLst>
            </a:pPr>
            <a:r>
              <a:rPr lang="en-US" sz="1800" spc="-5" dirty="0">
                <a:latin typeface="+mj-lt"/>
                <a:cs typeface="Arial"/>
              </a:rPr>
              <a:t>For details, please visit </a:t>
            </a:r>
            <a:endParaRPr lang="en-US" sz="1600" spc="-5" dirty="0">
              <a:latin typeface="+mj-lt"/>
              <a:cs typeface="Arial"/>
            </a:endParaRPr>
          </a:p>
          <a:p>
            <a:pPr marL="630238" marR="117475" lvl="1" indent="-230188" algn="just">
              <a:spcBef>
                <a:spcPts val="600"/>
              </a:spcBef>
              <a:buFont typeface="Times New Roman" pitchFamily="16" charset="0"/>
              <a:buChar char="•"/>
              <a:tabLst>
                <a:tab pos="230188" algn="l"/>
              </a:tabLst>
            </a:pPr>
            <a:r>
              <a:rPr lang="en-US" sz="1600" spc="-5" dirty="0">
                <a:latin typeface="+mj-lt"/>
                <a:cs typeface="Arial"/>
                <a:hlinkClick r:id="rId3"/>
              </a:rPr>
              <a:t>https://www.acma.gov.au/consultations/2024-05/planning-options-upper-6-ghz-band</a:t>
            </a:r>
            <a:r>
              <a:rPr lang="en-US" sz="1600" spc="-5" dirty="0">
                <a:latin typeface="+mj-lt"/>
                <a:cs typeface="Arial"/>
              </a:rPr>
              <a:t> </a:t>
            </a:r>
          </a:p>
          <a:p>
            <a:pPr marL="230188" marR="117475" indent="-230188" algn="just">
              <a:spcBef>
                <a:spcPts val="1800"/>
              </a:spcBef>
              <a:buChar char="•"/>
              <a:tabLst>
                <a:tab pos="230188" algn="l"/>
              </a:tabLst>
            </a:pPr>
            <a:r>
              <a:rPr lang="en-US" sz="1800" spc="-5" dirty="0">
                <a:cs typeface="Arial"/>
              </a:rPr>
              <a:t>Draft response</a:t>
            </a:r>
            <a:endParaRPr lang="en-US" sz="1600" spc="-5" dirty="0">
              <a:cs typeface="Arial"/>
            </a:endParaRPr>
          </a:p>
          <a:p>
            <a:pPr marL="630238" marR="117475" lvl="1" indent="-230188" algn="just">
              <a:spcBef>
                <a:spcPts val="600"/>
              </a:spcBef>
              <a:buChar char="•"/>
              <a:tabLst>
                <a:tab pos="230188" algn="l"/>
              </a:tabLst>
            </a:pPr>
            <a:r>
              <a:rPr lang="en-US" sz="1600" spc="-5" dirty="0">
                <a:cs typeface="Arial"/>
                <a:hlinkClick r:id="rId4"/>
              </a:rPr>
              <a:t>18-24/0065</a:t>
            </a:r>
            <a:endParaRPr lang="en-US" sz="1600" spc="-5" dirty="0">
              <a:cs typeface="Arial"/>
            </a:endParaRPr>
          </a:p>
          <a:p>
            <a:endParaRPr lang="en-US" b="0" dirty="0"/>
          </a:p>
          <a:p>
            <a:r>
              <a:rPr lang="en-US" sz="1100" b="0" dirty="0"/>
              <a:t> </a:t>
            </a:r>
            <a:endParaRPr lang="en-US" sz="1400" spc="-5" dirty="0">
              <a:latin typeface="+mj-lt"/>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June 2024</a:t>
            </a:r>
            <a:endParaRPr lang="en-GB" dirty="0"/>
          </a:p>
        </p:txBody>
      </p:sp>
    </p:spTree>
    <p:extLst>
      <p:ext uri="{BB962C8B-B14F-4D97-AF65-F5344CB8AC3E}">
        <p14:creationId xmlns:p14="http://schemas.microsoft.com/office/powerpoint/2010/main" val="16279880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13</a:t>
            </a:fld>
            <a:endParaRPr lang="en-US" altLang="en-US" sz="1200" b="0" dirty="0"/>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June 2024</a:t>
            </a:r>
            <a:endParaRPr lang="en-GB" dirty="0"/>
          </a:p>
        </p:txBody>
      </p:sp>
      <p:sp>
        <p:nvSpPr>
          <p:cNvPr id="11"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Motion #3 (Technical):  Move to approve document </a:t>
            </a:r>
            <a:r>
              <a:rPr lang="en-GB" sz="1800" dirty="0">
                <a:solidFill>
                  <a:schemeClr val="accent2"/>
                </a:solidFill>
              </a:rPr>
              <a:t>18-24/0065r2 </a:t>
            </a:r>
            <a:r>
              <a:rPr lang="en-US" sz="1800" spc="-5" dirty="0">
                <a:cs typeface="Arial"/>
              </a:rPr>
              <a:t>in response to the </a:t>
            </a:r>
            <a:r>
              <a:rPr lang="en-US" sz="1800" dirty="0"/>
              <a:t>Australian Communications and Media Authority (ACMA)</a:t>
            </a:r>
            <a:r>
              <a:rPr lang="en-US" sz="1800" spc="-5" dirty="0">
                <a:cs typeface="Arial"/>
              </a:rPr>
              <a:t>’s </a:t>
            </a:r>
            <a:r>
              <a:rPr lang="en-US" sz="1800" spc="-5" dirty="0">
                <a:solidFill>
                  <a:schemeClr val="tx1"/>
                </a:solidFill>
                <a:cs typeface="Arial"/>
              </a:rPr>
              <a:t>consultation “</a:t>
            </a:r>
            <a:r>
              <a:rPr lang="en-US" sz="1800" dirty="0"/>
              <a:t>Future use of the upper 6 GHz band”,</a:t>
            </a:r>
            <a:r>
              <a:rPr lang="en-US" sz="1800" spc="-5" dirty="0">
                <a:solidFill>
                  <a:schemeClr val="tx1"/>
                </a:solidFill>
                <a:cs typeface="Arial"/>
              </a:rPr>
              <a:t> </a:t>
            </a:r>
            <a:r>
              <a:rPr lang="en-US" sz="1800" spc="-5" dirty="0">
                <a:cs typeface="Arial"/>
              </a:rPr>
              <a:t>for review and approval by the IEEE 802 LMSC for submission </a:t>
            </a:r>
            <a:r>
              <a:rPr lang="en-GB" sz="1800" dirty="0"/>
              <a:t>to the ACMA before the contribution deadline.  The IEEE 802.18 Chair is authorized to make editorial changes as necessary.</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Moved: Hassan Yaghoobi</a:t>
            </a:r>
          </a:p>
          <a:p>
            <a:pPr marL="630238" marR="117475" lvl="1" indent="-230188" algn="just">
              <a:buChar char="•"/>
              <a:tabLst>
                <a:tab pos="230188" algn="l"/>
              </a:tabLst>
            </a:pPr>
            <a:r>
              <a:rPr lang="en-US" sz="1600" spc="-5" dirty="0">
                <a:latin typeface="+mj-lt"/>
                <a:cs typeface="Arial"/>
              </a:rPr>
              <a:t>Seconded: Joe Levy</a:t>
            </a:r>
          </a:p>
          <a:p>
            <a:pPr marL="630238" marR="117475" lvl="1" indent="-230188" algn="just">
              <a:buChar char="•"/>
              <a:tabLst>
                <a:tab pos="230188" algn="l"/>
              </a:tabLst>
            </a:pPr>
            <a:r>
              <a:rPr lang="en-US" sz="1600" spc="-5" dirty="0">
                <a:latin typeface="+mj-lt"/>
                <a:cs typeface="Arial"/>
              </a:rPr>
              <a:t>Discussion: None.</a:t>
            </a:r>
          </a:p>
          <a:p>
            <a:pPr marL="630238" marR="117475" lvl="1" indent="-230188" algn="just">
              <a:buFont typeface="Times New Roman" pitchFamily="16" charset="0"/>
              <a:buChar char="•"/>
              <a:tabLst>
                <a:tab pos="230188" algn="l"/>
              </a:tabLst>
            </a:pPr>
            <a:r>
              <a:rPr lang="en-US" sz="1600" spc="-5" dirty="0">
                <a:latin typeface="+mj-lt"/>
                <a:cs typeface="Arial"/>
              </a:rPr>
              <a:t>Result: </a:t>
            </a:r>
            <a:r>
              <a:rPr lang="en-US" sz="1600" spc="-5" dirty="0" smtClean="0">
                <a:latin typeface="+mj-lt"/>
                <a:cs typeface="Arial"/>
              </a:rPr>
              <a:t>  Approved (9 Yes, 0 No, 0 </a:t>
            </a:r>
            <a:r>
              <a:rPr lang="en-US" sz="1600" spc="-5" smtClean="0">
                <a:latin typeface="+mj-lt"/>
                <a:cs typeface="Arial"/>
              </a:rPr>
              <a:t>Abstain)</a:t>
            </a:r>
            <a:endParaRPr lang="en-US" sz="1600" spc="-5" dirty="0">
              <a:highlight>
                <a:srgbClr val="FFFF00"/>
              </a:highlight>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NOTE:  The Chair did not vote</a:t>
            </a:r>
            <a:endParaRPr lang="en-US" sz="1600" spc="-5" dirty="0">
              <a:solidFill>
                <a:srgbClr val="FF0000"/>
              </a:solidFill>
              <a:latin typeface="+mj-lt"/>
              <a:cs typeface="Arial"/>
            </a:endParaRPr>
          </a:p>
          <a:p>
            <a:pPr marL="400050" marR="117475" lvl="1" indent="0" algn="just">
              <a:tabLst>
                <a:tab pos="230188" algn="l"/>
              </a:tabLst>
            </a:pPr>
            <a:endParaRPr lang="en-US" sz="1600" spc="-5" dirty="0">
              <a:latin typeface="+mj-lt"/>
              <a:cs typeface="Arial"/>
            </a:endParaRPr>
          </a:p>
          <a:p>
            <a:pPr marL="400050" marR="117475" lvl="1" indent="0" algn="just">
              <a:tabLst>
                <a:tab pos="230188" algn="l"/>
              </a:tabLst>
            </a:pPr>
            <a:endParaRPr lang="en-US" sz="1400" spc="-5" dirty="0">
              <a:latin typeface="+mj-lt"/>
              <a:cs typeface="Arial"/>
            </a:endParaRPr>
          </a:p>
        </p:txBody>
      </p:sp>
      <p:sp>
        <p:nvSpPr>
          <p:cNvPr id="10"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Australia ACMA’s consultation on the upper 6 GHz band (2)</a:t>
            </a:r>
          </a:p>
        </p:txBody>
      </p:sp>
    </p:spTree>
    <p:extLst>
      <p:ext uri="{BB962C8B-B14F-4D97-AF65-F5344CB8AC3E}">
        <p14:creationId xmlns:p14="http://schemas.microsoft.com/office/powerpoint/2010/main" val="9865100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14</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June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(1)</a:t>
            </a: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Europe, Middle East, and Africa</a:t>
            </a:r>
          </a:p>
          <a:p>
            <a:pPr marL="630238" marR="117475" lvl="1" indent="-230188" algn="just">
              <a:buClrTx/>
              <a:buFont typeface="Times New Roman" pitchFamily="16" charset="0"/>
              <a:buChar char="•"/>
              <a:tabLst>
                <a:tab pos="230188" algn="l"/>
              </a:tabLst>
            </a:pPr>
            <a:r>
              <a:rPr lang="en-US" sz="1800" spc="-5" dirty="0">
                <a:cs typeface="Arial"/>
              </a:rPr>
              <a:t>European Commission</a:t>
            </a:r>
          </a:p>
          <a:p>
            <a:pPr marL="1030288" marR="117475" lvl="2" indent="-230188" algn="just">
              <a:buClrTx/>
              <a:buFont typeface="Times New Roman" pitchFamily="16" charset="0"/>
              <a:buChar char="•"/>
              <a:tabLst>
                <a:tab pos="230188" algn="l"/>
              </a:tabLst>
            </a:pPr>
            <a:r>
              <a:rPr lang="en-US" sz="1600" dirty="0"/>
              <a:t>On 18 June 2024, RSPG </a:t>
            </a:r>
            <a:r>
              <a:rPr lang="en-US" sz="1600" dirty="0">
                <a:hlinkClick r:id="rId3"/>
              </a:rPr>
              <a:t>published</a:t>
            </a:r>
            <a:r>
              <a:rPr lang="en-US" sz="1600" dirty="0"/>
              <a:t> its report, including experience and lessons learnt, on the result of the ITU-R WRC 2023</a:t>
            </a:r>
            <a:endParaRPr lang="en-US" sz="1600" spc="-5" dirty="0">
              <a:cs typeface="Arial"/>
            </a:endParaRPr>
          </a:p>
          <a:p>
            <a:pPr marL="630238" marR="117475" lvl="1" indent="-230188" algn="just">
              <a:buClrTx/>
              <a:buFont typeface="Times New Roman" pitchFamily="16" charset="0"/>
              <a:buChar char="•"/>
              <a:tabLst>
                <a:tab pos="230188" algn="l"/>
              </a:tabLst>
            </a:pPr>
            <a:r>
              <a:rPr lang="en-US" sz="1800" spc="-5" dirty="0">
                <a:cs typeface="Arial"/>
              </a:rPr>
              <a:t>ETSI BRAN</a:t>
            </a:r>
          </a:p>
          <a:p>
            <a:pPr marL="630238" marR="117475" lvl="1" indent="-230188" algn="just">
              <a:buClrTx/>
              <a:buFont typeface="Times New Roman" pitchFamily="16" charset="0"/>
              <a:buChar char="•"/>
              <a:tabLst>
                <a:tab pos="230188" algn="l"/>
              </a:tabLst>
            </a:pPr>
            <a:r>
              <a:rPr lang="en-US" sz="1800" spc="-5" dirty="0">
                <a:cs typeface="Arial"/>
              </a:rPr>
              <a:t>CEPT</a:t>
            </a:r>
          </a:p>
          <a:p>
            <a:pPr marL="630238" marR="117475" lvl="1" indent="-230188" algn="just">
              <a:buClrTx/>
              <a:buFont typeface="Times New Roman" pitchFamily="16" charset="0"/>
              <a:buChar char="•"/>
              <a:tabLst>
                <a:tab pos="230188" algn="l"/>
              </a:tabLst>
            </a:pPr>
            <a:r>
              <a:rPr lang="en-US" sz="1800" spc="-5" dirty="0">
                <a:solidFill>
                  <a:schemeClr val="tx1"/>
                </a:solidFill>
                <a:latin typeface="+mj-lt"/>
                <a:cs typeface="Arial"/>
              </a:rPr>
              <a:t>UK </a:t>
            </a:r>
            <a:r>
              <a:rPr lang="en-US" sz="1800" spc="-5" dirty="0" err="1">
                <a:solidFill>
                  <a:schemeClr val="tx1"/>
                </a:solidFill>
                <a:latin typeface="+mj-lt"/>
                <a:cs typeface="Arial"/>
              </a:rPr>
              <a:t>Ofcom</a:t>
            </a:r>
            <a:endParaRPr lang="en-US" sz="18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Other countries/regions</a:t>
            </a:r>
          </a:p>
          <a:p>
            <a:pPr marL="1030288" marR="117475" lvl="2"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1879872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15</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June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(2)</a:t>
            </a: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a:cs typeface="Arial"/>
              </a:rPr>
              <a:t>Americas</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USA </a:t>
            </a:r>
          </a:p>
          <a:p>
            <a:pPr marL="1030288" marR="117475" lvl="2" indent="-230188" algn="just">
              <a:buClrTx/>
              <a:buFont typeface="Times New Roman" pitchFamily="16" charset="0"/>
              <a:buChar char="•"/>
              <a:tabLst>
                <a:tab pos="230188" algn="l"/>
              </a:tabLst>
            </a:pPr>
            <a:r>
              <a:rPr lang="en-US" sz="1600" dirty="0">
                <a:solidFill>
                  <a:schemeClr val="tx1"/>
                </a:solidFill>
              </a:rPr>
              <a:t>The July 2024 Open Commission Meeting is </a:t>
            </a:r>
            <a:r>
              <a:rPr lang="en-US" sz="1600" dirty="0">
                <a:solidFill>
                  <a:schemeClr val="tx1"/>
                </a:solidFill>
                <a:hlinkClick r:id="rId3"/>
              </a:rPr>
              <a:t>scheduled</a:t>
            </a:r>
            <a:r>
              <a:rPr lang="en-US" sz="1600" dirty="0">
                <a:solidFill>
                  <a:schemeClr val="tx1"/>
                </a:solidFill>
              </a:rPr>
              <a:t> at 10:30am ET on 18 July 2024.</a:t>
            </a:r>
            <a:endParaRPr lang="en-US" sz="1600" spc="-5" dirty="0">
              <a:solidFill>
                <a:schemeClr val="tx1"/>
              </a:solidFill>
              <a:cs typeface="Arial"/>
            </a:endParaRP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Other countries/regions</a:t>
            </a:r>
          </a:p>
          <a:p>
            <a:pPr marL="1030288" marR="117475" lvl="2" indent="-230188" algn="just">
              <a:buClrTx/>
              <a:buFont typeface="Times New Roman" pitchFamily="16" charset="0"/>
              <a:buChar char="•"/>
              <a:tabLst>
                <a:tab pos="230188" algn="l"/>
              </a:tabLst>
            </a:pPr>
            <a:r>
              <a:rPr lang="en-US" sz="1600" dirty="0"/>
              <a:t>On 29 May 2024, Brazil ANATEL </a:t>
            </a:r>
            <a:r>
              <a:rPr lang="en-US" sz="1600" dirty="0">
                <a:hlinkClick r:id="rId4"/>
              </a:rPr>
              <a:t>issued</a:t>
            </a:r>
            <a:r>
              <a:rPr lang="en-US" sz="1600" dirty="0"/>
              <a:t> a public consultation, number 29, that asks for public opinions for its update on the Technical Requirements for Conformity Assessment of Restricted Radiation </a:t>
            </a:r>
            <a:r>
              <a:rPr lang="en-US" sz="1600" dirty="0" err="1"/>
              <a:t>Radiocommunication</a:t>
            </a:r>
            <a:r>
              <a:rPr lang="en-US" sz="1600" dirty="0"/>
              <a:t> Equipment, which determines that Access Points that are currently authorized to operate in the range between 5925 MHz and 7125 MHz are limited to operating in the 5925 MHz to 6425 MHz band and have automatic and remote firmware update functionality to adapt their operating channels to the frequency bands permitted for use by </a:t>
            </a:r>
            <a:r>
              <a:rPr lang="en-US" sz="1600" dirty="0" err="1"/>
              <a:t>Anatel</a:t>
            </a:r>
            <a:r>
              <a:rPr lang="en-US" sz="1600" dirty="0"/>
              <a:t> in Brazil.  The submission deadline is 6 August 2024.</a:t>
            </a:r>
            <a:endParaRPr lang="en-US" sz="1800" spc="-5" dirty="0">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591019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16</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June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(3)</a:t>
            </a: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a:cs typeface="Arial"/>
              </a:rPr>
              <a:t>Asia Pacific</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APT</a:t>
            </a:r>
          </a:p>
          <a:p>
            <a:pPr marL="630238" marR="117475" lvl="1" indent="-230188" algn="just">
              <a:buClrTx/>
              <a:buFont typeface="Times New Roman" pitchFamily="16" charset="0"/>
              <a:buChar char="•"/>
              <a:tabLst>
                <a:tab pos="230188" algn="l"/>
              </a:tabLst>
            </a:pPr>
            <a:r>
              <a:rPr lang="en-US" sz="1800" dirty="0">
                <a:solidFill>
                  <a:schemeClr val="tx1"/>
                </a:solidFill>
              </a:rPr>
              <a:t>Other countries/regions</a:t>
            </a:r>
          </a:p>
          <a:p>
            <a:pPr marL="1030288" marR="117475" lvl="2" indent="-230188" algn="just">
              <a:buClrTx/>
              <a:buFont typeface="Times New Roman" pitchFamily="16" charset="0"/>
              <a:buChar char="•"/>
              <a:tabLst>
                <a:tab pos="230188" algn="l"/>
              </a:tabLst>
            </a:pPr>
            <a:r>
              <a:rPr lang="en-US" sz="1600" dirty="0"/>
              <a:t>On 1 June 2024, Malaysia MCMC </a:t>
            </a:r>
            <a:r>
              <a:rPr lang="en-US" sz="1600" dirty="0">
                <a:hlinkClick r:id="rId3"/>
              </a:rPr>
              <a:t>issued</a:t>
            </a:r>
            <a:r>
              <a:rPr lang="en-US" sz="1600" dirty="0"/>
              <a:t> a public notice that UWB devices are not allowed to operate between 3400 MHz and 3700 MHz effective from 1 June 2025.</a:t>
            </a:r>
          </a:p>
          <a:p>
            <a:pPr marL="800100" marR="117475" lvl="2" indent="0" algn="just">
              <a:buClrTx/>
              <a:tabLst>
                <a:tab pos="230188" algn="l"/>
              </a:tabLst>
            </a:pPr>
            <a:endParaRPr lang="en-US" sz="1600" dirty="0">
              <a:solidFill>
                <a:schemeClr val="tx1"/>
              </a:solidFill>
            </a:endParaRPr>
          </a:p>
          <a:p>
            <a:pPr marL="230188" marR="117475" indent="-230188" algn="just">
              <a:buFont typeface="Times New Roman" pitchFamily="16" charset="0"/>
              <a:buChar char="•"/>
              <a:tabLst>
                <a:tab pos="230188" algn="l"/>
              </a:tabLst>
            </a:pPr>
            <a:r>
              <a:rPr lang="en-US" sz="1800" spc="-5" dirty="0">
                <a:solidFill>
                  <a:schemeClr val="tx1"/>
                </a:solidFill>
                <a:cs typeface="Arial"/>
              </a:rPr>
              <a:t>ITU-R</a:t>
            </a:r>
          </a:p>
          <a:p>
            <a:pPr marL="630238" marR="117475" lvl="1" indent="-230188" algn="just">
              <a:buClr>
                <a:srgbClr val="FF0000"/>
              </a:buClr>
              <a:buFont typeface="Times New Roman" pitchFamily="16" charset="0"/>
              <a:buChar char="•"/>
              <a:tabLst>
                <a:tab pos="230188" algn="l"/>
              </a:tabLst>
            </a:pPr>
            <a:endParaRPr lang="en-US" sz="18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7760433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17</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schedule next two weeks</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3627842993"/>
              </p:ext>
            </p:extLst>
          </p:nvPr>
        </p:nvGraphicFramePr>
        <p:xfrm>
          <a:off x="914400" y="1705690"/>
          <a:ext cx="10287000" cy="1112520"/>
        </p:xfrm>
        <a:graphic>
          <a:graphicData uri="http://schemas.openxmlformats.org/drawingml/2006/table">
            <a:tbl>
              <a:tblPr firstRow="1" bandRow="1">
                <a:tableStyleId>{21E4AEA4-8DFA-4A89-87EB-49C32662AFE0}</a:tableStyleId>
              </a:tblPr>
              <a:tblGrid>
                <a:gridCol w="4572000">
                  <a:extLst>
                    <a:ext uri="{9D8B030D-6E8A-4147-A177-3AD203B41FA5}">
                      <a16:colId xmlns:a16="http://schemas.microsoft.com/office/drawing/2014/main" xmlns="" val="20000"/>
                    </a:ext>
                  </a:extLst>
                </a:gridCol>
                <a:gridCol w="5715000">
                  <a:extLst>
                    <a:ext uri="{9D8B030D-6E8A-4147-A177-3AD203B41FA5}">
                      <a16:colId xmlns:a16="http://schemas.microsoft.com/office/drawing/2014/main" xmlns="" val="20001"/>
                    </a:ext>
                  </a:extLst>
                </a:gridCol>
              </a:tblGrid>
              <a:tr h="370840">
                <a:tc>
                  <a:txBody>
                    <a:bodyPr/>
                    <a:lstStyle/>
                    <a:p>
                      <a:r>
                        <a:rPr lang="en-US" sz="1500" dirty="0"/>
                        <a:t>Events</a:t>
                      </a:r>
                    </a:p>
                  </a:txBody>
                  <a:tcPr/>
                </a:tc>
                <a:tc>
                  <a:txBody>
                    <a:bodyPr/>
                    <a:lstStyle/>
                    <a:p>
                      <a:r>
                        <a:rPr lang="en-US" sz="1500" dirty="0"/>
                        <a:t>Date and time*</a:t>
                      </a:r>
                    </a:p>
                  </a:txBody>
                  <a:tcPr/>
                </a:tc>
                <a:extLst>
                  <a:ext uri="{0D108BD9-81ED-4DB2-BD59-A6C34878D82A}">
                    <a16:rowId xmlns:a16="http://schemas.microsoft.com/office/drawing/2014/main" xmlns="" val="1000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solidFill>
                            <a:srgbClr val="FF0000"/>
                          </a:solidFill>
                        </a:rPr>
                        <a:t>Weekly teleconference</a:t>
                      </a:r>
                      <a:r>
                        <a:rPr lang="en-US" sz="1500" baseline="0" dirty="0">
                          <a:solidFill>
                            <a:srgbClr val="FF0000"/>
                          </a:solidFill>
                        </a:rPr>
                        <a:t> </a:t>
                      </a:r>
                      <a:r>
                        <a:rPr lang="en-US" sz="1500" dirty="0">
                          <a:solidFill>
                            <a:srgbClr val="FF0000"/>
                          </a:solidFill>
                        </a:rPr>
                        <a:t>[Propose to cancel]</a:t>
                      </a:r>
                    </a:p>
                  </a:txBody>
                  <a:tcPr/>
                </a:tc>
                <a:tc>
                  <a:txBody>
                    <a:bodyPr/>
                    <a:lstStyle/>
                    <a:p>
                      <a:r>
                        <a:rPr lang="en-US" sz="1500" dirty="0">
                          <a:solidFill>
                            <a:srgbClr val="FF0000"/>
                          </a:solidFill>
                        </a:rPr>
                        <a:t>Thursday,</a:t>
                      </a:r>
                      <a:r>
                        <a:rPr lang="en-US" sz="1500" baseline="0" dirty="0">
                          <a:solidFill>
                            <a:srgbClr val="FF0000"/>
                          </a:solidFill>
                        </a:rPr>
                        <a:t> 4 July 2024, 3:00pm ET to 3:55pm ET</a:t>
                      </a:r>
                      <a:endParaRPr lang="en-US" sz="1500" dirty="0">
                        <a:solidFill>
                          <a:srgbClr val="FF0000"/>
                        </a:solidFill>
                      </a:endParaRPr>
                    </a:p>
                  </a:txBody>
                  <a:tcPr anchor="ctr"/>
                </a:tc>
                <a:extLst>
                  <a:ext uri="{0D108BD9-81ED-4DB2-BD59-A6C34878D82A}">
                    <a16:rowId xmlns:a16="http://schemas.microsoft.com/office/drawing/2014/main" xmlns="" val="1000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a:t>
                      </a:r>
                    </a:p>
                  </a:txBody>
                  <a:tcPr/>
                </a:tc>
                <a:tc>
                  <a:txBody>
                    <a:bodyPr/>
                    <a:lstStyle/>
                    <a:p>
                      <a:r>
                        <a:rPr lang="en-US" sz="1500" dirty="0"/>
                        <a:t>Thursday,</a:t>
                      </a:r>
                      <a:r>
                        <a:rPr lang="en-US" sz="1500" baseline="0" dirty="0"/>
                        <a:t> 11 July 2024, 3:00pm ET to 3:55pm ET</a:t>
                      </a:r>
                      <a:endParaRPr lang="en-US" sz="1500" dirty="0"/>
                    </a:p>
                  </a:txBody>
                  <a:tcPr anchor="ctr"/>
                </a:tc>
                <a:extLst>
                  <a:ext uri="{0D108BD9-81ED-4DB2-BD59-A6C34878D82A}">
                    <a16:rowId xmlns:a16="http://schemas.microsoft.com/office/drawing/2014/main" xmlns="" val="10002"/>
                  </a:ext>
                </a:extLst>
              </a:tr>
            </a:tbl>
          </a:graphicData>
        </a:graphic>
      </p:graphicFrame>
      <p:sp>
        <p:nvSpPr>
          <p:cNvPr id="5" name="Rectangle 4"/>
          <p:cNvSpPr/>
          <p:nvPr/>
        </p:nvSpPr>
        <p:spPr>
          <a:xfrm>
            <a:off x="832282" y="6129422"/>
            <a:ext cx="10519826" cy="323165"/>
          </a:xfrm>
          <a:prstGeom prst="rect">
            <a:avLst/>
          </a:prstGeom>
        </p:spPr>
        <p:txBody>
          <a:bodyPr wrap="square">
            <a:spAutoFit/>
          </a:bodyPr>
          <a:lstStyle/>
          <a:p>
            <a:r>
              <a:rPr lang="en-US" sz="1500" b="1" dirty="0">
                <a:solidFill>
                  <a:schemeClr val="tx1"/>
                </a:solidFill>
                <a:cs typeface="Arial" panose="020B0604020202020204" pitchFamily="34" charset="0"/>
              </a:rPr>
              <a:t>*Call in info is available at the 802.18 </a:t>
            </a:r>
            <a:r>
              <a:rPr lang="en-US" sz="1500" b="1" dirty="0">
                <a:solidFill>
                  <a:schemeClr val="tx1"/>
                </a:solidFill>
                <a:cs typeface="Arial" panose="020B0604020202020204" pitchFamily="34" charset="0"/>
                <a:hlinkClick r:id="rId4"/>
              </a:rPr>
              <a:t>Google Calendar</a:t>
            </a:r>
            <a:endParaRPr lang="en-US" sz="1500" b="1" dirty="0">
              <a:solidFill>
                <a:schemeClr val="tx1"/>
              </a:solidFill>
            </a:endParaRPr>
          </a:p>
        </p:txBody>
      </p:sp>
      <p:sp>
        <p:nvSpPr>
          <p:cNvPr id="12" name="Date Placeholder 1"/>
          <p:cNvSpPr>
            <a:spLocks noGrp="1"/>
          </p:cNvSpPr>
          <p:nvPr>
            <p:ph type="dt" idx="15"/>
          </p:nvPr>
        </p:nvSpPr>
        <p:spPr>
          <a:xfrm>
            <a:off x="914400" y="336550"/>
            <a:ext cx="3048000" cy="273050"/>
          </a:xfrm>
        </p:spPr>
        <p:txBody>
          <a:bodyPr/>
          <a:lstStyle/>
          <a:p>
            <a:r>
              <a:rPr lang="en-US" dirty="0"/>
              <a:t>June 2024</a:t>
            </a:r>
            <a:endParaRPr lang="en-GB" dirty="0"/>
          </a:p>
        </p:txBody>
      </p:sp>
    </p:spTree>
    <p:extLst>
      <p:ext uri="{BB962C8B-B14F-4D97-AF65-F5344CB8AC3E}">
        <p14:creationId xmlns:p14="http://schemas.microsoft.com/office/powerpoint/2010/main" val="11959920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18</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Future mixed-mode meetings</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June 2024</a:t>
            </a:r>
            <a:endParaRPr lang="en-GB" dirty="0"/>
          </a:p>
        </p:txBody>
      </p:sp>
      <p:sp>
        <p:nvSpPr>
          <p:cNvPr id="11" name="Content Placeholder 2"/>
          <p:cNvSpPr txBox="1">
            <a:spLocks/>
          </p:cNvSpPr>
          <p:nvPr/>
        </p:nvSpPr>
        <p:spPr bwMode="auto">
          <a:xfrm>
            <a:off x="914401" y="1505151"/>
            <a:ext cx="5715000" cy="492858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117475" indent="0" algn="just">
              <a:tabLst>
                <a:tab pos="230188" algn="l"/>
              </a:tabLst>
            </a:pPr>
            <a:r>
              <a:rPr lang="en-US" sz="2000" kern="0" spc="-5" dirty="0">
                <a:solidFill>
                  <a:schemeClr val="tx1"/>
                </a:solidFill>
                <a:cs typeface="Arial"/>
              </a:rPr>
              <a:t>2024 July plenary</a:t>
            </a: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4"/>
              </a:rPr>
              <a:t>Meeting reservation</a:t>
            </a:r>
            <a:r>
              <a:rPr lang="en-US" sz="1800" kern="0" spc="-5" dirty="0">
                <a:solidFill>
                  <a:schemeClr val="tx1"/>
                </a:solidFill>
                <a:cs typeface="Arial"/>
              </a:rPr>
              <a:t> begins on 8 April 2024</a:t>
            </a: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Registration fee</a:t>
            </a:r>
          </a:p>
          <a:p>
            <a:pPr marL="1030288" marR="117475" lvl="2" indent="-230188" algn="just">
              <a:buFont typeface="Times New Roman" pitchFamily="16" charset="0"/>
              <a:buChar char="•"/>
              <a:tabLst>
                <a:tab pos="230188" algn="l"/>
              </a:tabLst>
            </a:pPr>
            <a:r>
              <a:rPr lang="en-US" sz="1400" strike="sngStrike" kern="0" dirty="0">
                <a:solidFill>
                  <a:schemeClr val="tx1"/>
                </a:solidFill>
                <a:latin typeface="Times New Roman" panose="02020603050405020304" pitchFamily="18" charset="0"/>
                <a:ea typeface="Times New Roman" panose="02020603050405020304" pitchFamily="18" charset="0"/>
              </a:rPr>
              <a:t>Early Registration until 17 May 2024</a:t>
            </a:r>
          </a:p>
          <a:p>
            <a:pPr marL="1030288" marR="117475" lvl="2" indent="-230188" algn="just">
              <a:buFont typeface="Times New Roman" pitchFamily="16" charset="0"/>
              <a:buChar char="•"/>
              <a:tabLst>
                <a:tab pos="230188" algn="l"/>
              </a:tabLst>
            </a:pPr>
            <a:r>
              <a:rPr lang="en-US" sz="1400" kern="0" dirty="0">
                <a:solidFill>
                  <a:srgbClr val="FF0000"/>
                </a:solidFill>
                <a:latin typeface="Times New Roman" panose="02020603050405020304" pitchFamily="18" charset="0"/>
                <a:ea typeface="Times New Roman" panose="02020603050405020304" pitchFamily="18" charset="0"/>
              </a:rPr>
              <a:t>Standard Registration until 28 June 2024</a:t>
            </a: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Late Registration after 28 June 2024</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5"/>
              </a:rPr>
              <a:t>Hotel reservation</a:t>
            </a:r>
            <a:r>
              <a:rPr lang="en-US" sz="1800" kern="0" spc="-5" dirty="0">
                <a:solidFill>
                  <a:schemeClr val="tx1"/>
                </a:solidFill>
                <a:cs typeface="Arial"/>
              </a:rPr>
              <a:t> begins on 8 April 2024</a:t>
            </a:r>
          </a:p>
          <a:p>
            <a:pPr marL="630238" marR="117475" lvl="1" indent="-230188" algn="just">
              <a:buFont typeface="Times New Roman" pitchFamily="16" charset="0"/>
              <a:buChar char="•"/>
              <a:tabLst>
                <a:tab pos="230188" algn="l"/>
              </a:tabLst>
            </a:pPr>
            <a:r>
              <a:rPr lang="en-US" sz="1400" strike="sngStrike" kern="0" dirty="0">
                <a:solidFill>
                  <a:schemeClr val="tx1"/>
                </a:solidFill>
                <a:latin typeface="Times New Roman" panose="02020603050405020304" pitchFamily="18" charset="0"/>
                <a:ea typeface="Times New Roman" panose="02020603050405020304" pitchFamily="18" charset="0"/>
              </a:rPr>
              <a:t>Group rate is available </a:t>
            </a:r>
            <a:r>
              <a:rPr lang="en-US" sz="1400" strike="sngStrike" kern="0" dirty="0">
                <a:solidFill>
                  <a:schemeClr val="tx1"/>
                </a:solidFill>
              </a:rPr>
              <a:t>until 10 May 2024.</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630238" marR="117475" lvl="1" indent="-230188" algn="just">
              <a:buFont typeface="Times New Roman" pitchFamily="16" charset="0"/>
              <a:buChar char="•"/>
              <a:tabLst>
                <a:tab pos="230188" algn="l"/>
              </a:tabLst>
            </a:pPr>
            <a:endParaRPr lang="en-GB" sz="14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10" name="Content Placeholder 2"/>
          <p:cNvSpPr txBox="1">
            <a:spLocks/>
          </p:cNvSpPr>
          <p:nvPr/>
        </p:nvSpPr>
        <p:spPr bwMode="auto">
          <a:xfrm>
            <a:off x="6472616" y="1524000"/>
            <a:ext cx="5715000" cy="492858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117475" indent="0" algn="just">
              <a:tabLst>
                <a:tab pos="230188" algn="l"/>
              </a:tabLst>
            </a:pPr>
            <a:r>
              <a:rPr lang="en-US" sz="2000" kern="0" spc="-5" dirty="0">
                <a:solidFill>
                  <a:schemeClr val="tx1"/>
                </a:solidFill>
                <a:cs typeface="Arial"/>
              </a:rPr>
              <a:t>2024 September interim</a:t>
            </a: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6"/>
              </a:rPr>
              <a:t>Meeting reservation</a:t>
            </a:r>
            <a:r>
              <a:rPr lang="en-US" sz="1800" kern="0" spc="-5" dirty="0">
                <a:solidFill>
                  <a:schemeClr val="tx1"/>
                </a:solidFill>
                <a:cs typeface="Arial"/>
              </a:rPr>
              <a:t> begins on 21 May 2024</a:t>
            </a: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Registration fee</a:t>
            </a: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Early Registration until 21 June 2024</a:t>
            </a: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Standard Registration until 16 August 2024</a:t>
            </a: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Late Registration after 16 August 2024</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7"/>
              </a:rPr>
              <a:t>Hotel reservation</a:t>
            </a:r>
            <a:r>
              <a:rPr lang="en-US" sz="1800" kern="0" spc="-5" dirty="0">
                <a:solidFill>
                  <a:schemeClr val="tx1"/>
                </a:solidFill>
                <a:cs typeface="Arial"/>
              </a:rPr>
              <a:t> begins on 21 May 2024</a:t>
            </a:r>
          </a:p>
          <a:p>
            <a:pPr marL="630238" marR="117475" lvl="1" indent="-230188" algn="just">
              <a:buFont typeface="Times New Roman" pitchFamily="16" charset="0"/>
              <a:buChar char="•"/>
              <a:tabLst>
                <a:tab pos="230188" algn="l"/>
              </a:tabLst>
            </a:pPr>
            <a:r>
              <a:rPr lang="en-US" sz="1400" strike="sngStrike" kern="0" dirty="0">
                <a:solidFill>
                  <a:schemeClr val="tx1"/>
                </a:solidFill>
                <a:latin typeface="Times New Roman" panose="02020603050405020304" pitchFamily="18" charset="0"/>
                <a:ea typeface="Times New Roman" panose="02020603050405020304" pitchFamily="18" charset="0"/>
              </a:rPr>
              <a:t>Group rate is available </a:t>
            </a:r>
            <a:r>
              <a:rPr lang="en-US" sz="1400" strike="sngStrike" kern="0" dirty="0">
                <a:solidFill>
                  <a:schemeClr val="tx1"/>
                </a:solidFill>
              </a:rPr>
              <a:t>until 10 June 2024.</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630238" marR="117475" lvl="1" indent="-230188" algn="just">
              <a:buFont typeface="Times New Roman" pitchFamily="16" charset="0"/>
              <a:buChar char="•"/>
              <a:tabLst>
                <a:tab pos="230188" algn="l"/>
              </a:tabLst>
            </a:pPr>
            <a:endParaRPr lang="en-GB" sz="14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Tree>
    <p:extLst>
      <p:ext uri="{BB962C8B-B14F-4D97-AF65-F5344CB8AC3E}">
        <p14:creationId xmlns:p14="http://schemas.microsoft.com/office/powerpoint/2010/main" val="29257315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19</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June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0" marR="117475" indent="0" algn="just">
              <a:tabLst>
                <a:tab pos="230188" algn="l"/>
              </a:tabLst>
            </a:pPr>
            <a:endParaRPr lang="en-US" sz="1600" b="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Content Placeholder 2"/>
          <p:cNvSpPr txBox="1">
            <a:spLocks/>
          </p:cNvSpPr>
          <p:nvPr/>
        </p:nvSpPr>
        <p:spPr bwMode="auto">
          <a:xfrm>
            <a:off x="914400" y="1524000"/>
            <a:ext cx="10322984" cy="46482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11" name="Content Placeholder 2"/>
          <p:cNvSpPr txBox="1">
            <a:spLocks/>
          </p:cNvSpPr>
          <p:nvPr/>
        </p:nvSpPr>
        <p:spPr bwMode="auto">
          <a:xfrm>
            <a:off x="914400" y="1676400"/>
            <a:ext cx="10475384" cy="48006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630238" marR="117475" lvl="1" indent="-230188" algn="just">
              <a:buClrTx/>
              <a:buFont typeface="Times New Roman" pitchFamily="16" charset="0"/>
              <a:buChar char="•"/>
              <a:tabLst>
                <a:tab pos="230188" algn="l"/>
              </a:tabLst>
            </a:pPr>
            <a:endParaRPr lang="en-US" sz="1800" kern="0" spc="-5" dirty="0">
              <a:solidFill>
                <a:schemeClr val="tx1"/>
              </a:solidFill>
              <a:latin typeface="+mj-lt"/>
              <a:cs typeface="Arial"/>
            </a:endParaRPr>
          </a:p>
          <a:p>
            <a:pPr marL="1030288" marR="117475" lvl="2" indent="-230188" algn="just">
              <a:buClrTx/>
              <a:buFont typeface="Times New Roman" pitchFamily="16" charset="0"/>
              <a:buChar char="•"/>
              <a:tabLst>
                <a:tab pos="230188" algn="l"/>
              </a:tabLst>
            </a:pPr>
            <a:endParaRPr lang="en-US" sz="1600" kern="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kern="0" spc="-5" dirty="0">
              <a:solidFill>
                <a:schemeClr val="tx1"/>
              </a:solidFill>
              <a:cs typeface="Arial"/>
            </a:endParaRPr>
          </a:p>
          <a:p>
            <a:pPr marL="630238" marR="117475" lvl="1" indent="-230188" algn="just">
              <a:buClrTx/>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rgbClr val="FF0000"/>
              </a:solidFill>
              <a:latin typeface="+mj-lt"/>
              <a:cs typeface="Arial"/>
            </a:endParaRPr>
          </a:p>
          <a:p>
            <a:pPr marL="0" marR="117475" indent="0" algn="just">
              <a:buClr>
                <a:srgbClr val="FF0000"/>
              </a:buClr>
              <a:tabLst>
                <a:tab pos="230188" algn="l"/>
              </a:tabLst>
            </a:pPr>
            <a:endParaRPr lang="en-US" sz="1800" kern="0" spc="-5" dirty="0">
              <a:latin typeface="+mj-lt"/>
              <a:cs typeface="Arial"/>
            </a:endParaRPr>
          </a:p>
          <a:p>
            <a:pPr marL="400050" marR="117475" lvl="1" indent="0" algn="just">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12" name="Content Placeholder 2"/>
          <p:cNvSpPr txBox="1">
            <a:spLocks/>
          </p:cNvSpPr>
          <p:nvPr/>
        </p:nvSpPr>
        <p:spPr bwMode="auto">
          <a:xfrm>
            <a:off x="914400" y="1524000"/>
            <a:ext cx="10475384" cy="48006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230188" marR="117475" indent="-230188" algn="just">
              <a:buFont typeface="Times New Roman" pitchFamily="16" charset="0"/>
              <a:buChar char="•"/>
              <a:tabLst>
                <a:tab pos="230188" algn="l"/>
              </a:tabLst>
            </a:pPr>
            <a:r>
              <a:rPr lang="en-US" sz="1800" kern="0" spc="-5" dirty="0" smtClean="0">
                <a:solidFill>
                  <a:schemeClr val="tx1"/>
                </a:solidFill>
                <a:latin typeface="+mj-lt"/>
                <a:cs typeface="Arial"/>
              </a:rPr>
              <a:t>None</a:t>
            </a:r>
            <a:endParaRPr lang="en-US" sz="1800" kern="0" spc="-5" dirty="0">
              <a:solidFill>
                <a:schemeClr val="tx1"/>
              </a:solidFill>
              <a:latin typeface="+mj-lt"/>
              <a:cs typeface="Arial"/>
            </a:endParaRPr>
          </a:p>
          <a:p>
            <a:r>
              <a:rPr lang="en-US" sz="1800" dirty="0"/>
              <a:t/>
            </a:r>
            <a:br>
              <a:rPr lang="en-US" sz="1800" dirty="0"/>
            </a:br>
            <a:endParaRPr lang="en-US" sz="1800" kern="0" spc="-5" dirty="0">
              <a:solidFill>
                <a:schemeClr val="tx1"/>
              </a:solidFill>
              <a:latin typeface="+mj-lt"/>
              <a:cs typeface="Arial"/>
            </a:endParaRPr>
          </a:p>
          <a:p>
            <a:pPr marL="230188" marR="117475" indent="-230188" algn="just">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rgbClr val="FF0000"/>
              </a:solidFill>
              <a:latin typeface="+mj-lt"/>
              <a:cs typeface="Arial"/>
            </a:endParaRPr>
          </a:p>
          <a:p>
            <a:pPr marL="0" marR="117475" indent="0" algn="just">
              <a:buClr>
                <a:srgbClr val="FF0000"/>
              </a:buClr>
              <a:tabLst>
                <a:tab pos="230188" algn="l"/>
              </a:tabLst>
            </a:pPr>
            <a:endParaRPr lang="en-US" sz="1800" kern="0" spc="-5" dirty="0">
              <a:latin typeface="+mj-lt"/>
              <a:cs typeface="Arial"/>
            </a:endParaRPr>
          </a:p>
          <a:p>
            <a:pPr marL="400050" marR="117475" lvl="1" indent="0" algn="just">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Tree>
    <p:extLst>
      <p:ext uri="{BB962C8B-B14F-4D97-AF65-F5344CB8AC3E}">
        <p14:creationId xmlns:p14="http://schemas.microsoft.com/office/powerpoint/2010/main" val="38602649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2813" y="333376"/>
            <a:ext cx="2211387" cy="273050"/>
          </a:xfrm>
          <a:noFill/>
        </p:spPr>
        <p:txBody>
          <a:bodyPr/>
          <a:lstStyle/>
          <a:p>
            <a:r>
              <a:rPr lang="en-US" dirty="0"/>
              <a:t>June 2024</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called to order</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2</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Officers for the RR-TAG: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Chair:  Edward Au (Huawei)</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Co-Vice-chairs:  Gaurav </a:t>
            </a:r>
            <a:r>
              <a:rPr lang="en-US" altLang="en-US" sz="1600" dirty="0" err="1">
                <a:solidFill>
                  <a:schemeClr val="tx1"/>
                </a:solidFill>
                <a:latin typeface="+mj-lt"/>
                <a:cs typeface="Arial" panose="020B0604020202020204" pitchFamily="34" charset="0"/>
              </a:rPr>
              <a:t>Patwardhan</a:t>
            </a:r>
            <a:r>
              <a:rPr lang="en-US" altLang="en-US" sz="1600" dirty="0">
                <a:solidFill>
                  <a:schemeClr val="tx1"/>
                </a:solidFill>
                <a:latin typeface="+mj-lt"/>
                <a:cs typeface="Arial" panose="020B0604020202020204" pitchFamily="34" charset="0"/>
              </a:rPr>
              <a:t> (Hewlett Packard Enterprise), Al Petrick (Skyworks Solutions)</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Secretary:  </a:t>
            </a:r>
            <a:r>
              <a:rPr lang="en-US" altLang="en-US" sz="1600" u="sng" dirty="0">
                <a:solidFill>
                  <a:schemeClr val="tx1"/>
                </a:solidFill>
                <a:latin typeface="+mj-lt"/>
                <a:cs typeface="Arial" panose="020B0604020202020204" pitchFamily="34" charset="0"/>
              </a:rPr>
              <a:t>VACANT</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IEEE Statement Update on Spectrum (ISUS) ad-hoc chair:  </a:t>
            </a:r>
            <a:r>
              <a:rPr lang="en-US" altLang="en-US" sz="1600" u="sng" dirty="0">
                <a:solidFill>
                  <a:schemeClr val="tx1"/>
                </a:solidFill>
                <a:cs typeface="Arial" panose="020B0604020202020204" pitchFamily="34" charset="0"/>
              </a:rPr>
              <a:t>VACANT</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IEEE SA Program Manager:  Jodi </a:t>
            </a:r>
            <a:r>
              <a:rPr lang="en-US" altLang="en-US" sz="1600" dirty="0" err="1">
                <a:solidFill>
                  <a:schemeClr val="tx1"/>
                </a:solidFill>
                <a:latin typeface="+mj-lt"/>
                <a:cs typeface="Arial" panose="020B0604020202020204" pitchFamily="34" charset="0"/>
              </a:rPr>
              <a:t>Haasz</a:t>
            </a:r>
            <a:r>
              <a:rPr lang="en-US" altLang="en-US" sz="1600" dirty="0">
                <a:solidFill>
                  <a:schemeClr val="tx1"/>
                </a:solidFill>
                <a:latin typeface="+mj-lt"/>
                <a:cs typeface="Arial" panose="020B0604020202020204" pitchFamily="34" charset="0"/>
              </a:rPr>
              <a:t> (IEEE SA)</a:t>
            </a:r>
            <a:endParaRPr lang="en-US" altLang="en-US" sz="1800" b="1" dirty="0">
              <a:solidFill>
                <a:schemeClr val="tx1"/>
              </a:solidFill>
              <a:latin typeface="+mj-lt"/>
              <a:cs typeface="Arial" panose="020B0604020202020204" pitchFamily="34" charset="0"/>
            </a:endParaRP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hlinkClick r:id="rId3"/>
              </a:rPr>
              <a:t>Membership status</a:t>
            </a:r>
            <a:r>
              <a:rPr lang="en-US" altLang="en-US" sz="1800" b="1" dirty="0">
                <a:solidFill>
                  <a:schemeClr val="tx1"/>
                </a:solidFill>
                <a:latin typeface="+mj-lt"/>
                <a:cs typeface="Arial" panose="020B0604020202020204" pitchFamily="34" charset="0"/>
              </a:rPr>
              <a:t> as of 27 May 2024</a:t>
            </a:r>
            <a:endParaRPr lang="en-US" altLang="en-US" sz="1800" b="1" dirty="0">
              <a:solidFill>
                <a:srgbClr val="FF0000"/>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Voters:  57 (10 on LMSC)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Nearly Voters:  10</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Aspirants:  12</a:t>
            </a:r>
          </a:p>
          <a:p>
            <a:pPr marL="285750" indent="-285750">
              <a:spcBef>
                <a:spcPts val="1800"/>
              </a:spcBef>
              <a:spcAft>
                <a:spcPts val="0"/>
              </a:spcAft>
              <a:buFont typeface="Arial" panose="020B0604020202020204" pitchFamily="34" charset="0"/>
              <a:buChar char="•"/>
              <a:defRPr/>
            </a:pPr>
            <a:endParaRPr lang="en-US" altLang="en-US" sz="1800" b="1" dirty="0">
              <a:solidFill>
                <a:schemeClr val="tx1"/>
              </a:solidFill>
              <a:cs typeface="Arial" panose="020B0604020202020204" pitchFamily="34" charset="0"/>
            </a:endParaRPr>
          </a:p>
        </p:txBody>
      </p:sp>
      <p:pic>
        <p:nvPicPr>
          <p:cNvPr id="4" name="Picture 3"/>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789534532"/>
      </p:ext>
    </p:extLst>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20</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June 2024</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Adjourn</a:t>
            </a: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spcBef>
                <a:spcPts val="1200"/>
              </a:spcBef>
              <a:buFont typeface="Times New Roman" pitchFamily="16" charset="0"/>
              <a:buChar char="•"/>
              <a:tabLst>
                <a:tab pos="230188" algn="l"/>
              </a:tabLst>
            </a:pPr>
            <a:r>
              <a:rPr lang="en-US" sz="1800" spc="-5" dirty="0">
                <a:latin typeface="+mj-lt"/>
                <a:cs typeface="Arial"/>
              </a:rPr>
              <a:t>Adjourn:</a:t>
            </a:r>
          </a:p>
          <a:p>
            <a:pPr marL="630238" marR="117475" lvl="1" indent="-230188" algn="just">
              <a:spcBef>
                <a:spcPts val="600"/>
              </a:spcBef>
              <a:buFont typeface="Times New Roman" pitchFamily="16" charset="0"/>
              <a:buChar char="•"/>
              <a:tabLst>
                <a:tab pos="230188" algn="l"/>
              </a:tabLst>
            </a:pPr>
            <a:r>
              <a:rPr lang="en-US" sz="1600" spc="-5" dirty="0">
                <a:latin typeface="+mj-lt"/>
                <a:cs typeface="Arial"/>
              </a:rPr>
              <a:t>Any objection to adjourn? </a:t>
            </a:r>
            <a:r>
              <a:rPr lang="en-US" sz="1600" spc="-5" dirty="0" smtClean="0">
                <a:latin typeface="+mj-lt"/>
                <a:cs typeface="Arial"/>
              </a:rPr>
              <a:t> None   </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Adjourned at </a:t>
            </a:r>
            <a:r>
              <a:rPr lang="en-US" sz="1600" spc="-5" dirty="0" smtClean="0">
                <a:latin typeface="+mj-lt"/>
                <a:cs typeface="Arial"/>
              </a:rPr>
              <a:t>15:46 ET</a:t>
            </a:r>
            <a:endParaRPr lang="en-US" sz="1600" spc="-5" dirty="0">
              <a:solidFill>
                <a:srgbClr val="FF0000"/>
              </a:solidFill>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2380899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a:t>June 2024</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IEEE 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employer, 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61657145"/>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a:t>June 2024</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Guidelines for IEEE SA Meetings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4</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For more details, see </a:t>
            </a:r>
            <a:r>
              <a:rPr lang="en-US" altLang="en-US" sz="1600" b="1" i="1" dirty="0">
                <a:solidFill>
                  <a:schemeClr val="tx1"/>
                </a:solidFill>
                <a:latin typeface="+mj-lt"/>
                <a:cs typeface="Arial" panose="020B0604020202020204" pitchFamily="34" charset="0"/>
              </a:rPr>
              <a:t>IEEE SA Standards Board Operations Manual</a:t>
            </a:r>
            <a:r>
              <a:rPr lang="en-US" altLang="en-US" sz="1600" b="1" dirty="0">
                <a:solidFill>
                  <a:schemeClr val="tx1"/>
                </a:solidFill>
                <a:latin typeface="+mj-lt"/>
                <a:cs typeface="Arial" panose="020B0604020202020204" pitchFamily="34" charset="0"/>
              </a:rPr>
              <a:t>, clause 5.3.10 and </a:t>
            </a:r>
            <a:r>
              <a:rPr lang="en-US" altLang="en-US" sz="1600" b="1" i="1" dirty="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a:t>
            </a:r>
            <a:r>
              <a:rPr lang="en-US" altLang="en-US" sz="1600" b="1">
                <a:solidFill>
                  <a:schemeClr val="tx1"/>
                </a:solidFill>
                <a:latin typeface="+mj-lt"/>
                <a:cs typeface="Arial" panose="020B0604020202020204" pitchFamily="34" charset="0"/>
                <a:hlinkClick r:id="rId3"/>
              </a:rPr>
              <a:t>://standards.ieee.org/develop/policies/antitrust.pdf</a:t>
            </a:r>
            <a:r>
              <a:rPr lang="en-US" altLang="en-US" sz="1600" b="1">
                <a:solidFill>
                  <a:schemeClr val="tx1"/>
                </a:solidFill>
                <a:latin typeface="+mj-lt"/>
                <a:cs typeface="Arial" panose="020B0604020202020204" pitchFamily="34" charset="0"/>
              </a:rPr>
              <a:t> </a:t>
            </a: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162287462"/>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June 2024</a:t>
            </a:r>
            <a:endParaRPr lang="en-GB" dirty="0"/>
          </a:p>
        </p:txBody>
      </p:sp>
      <p:sp>
        <p:nvSpPr>
          <p:cNvPr id="7" name="Rectangle 6">
            <a:extLst>
              <a:ext uri="{FF2B5EF4-FFF2-40B4-BE49-F238E27FC236}">
                <a16:creationId xmlns:a16="http://schemas.microsoft.com/office/drawing/2014/main" xmlns=""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core 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90266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IEEE standards development individual process shall </a:t>
            </a:r>
            <a:r>
              <a:rPr lang="en-US" sz="1800" i="1" dirty="0">
                <a:latin typeface="+mj-lt"/>
                <a:cs typeface="Arial"/>
              </a:rPr>
              <a:t>act </a:t>
            </a:r>
            <a:r>
              <a:rPr lang="en-US" sz="1800" i="1" spc="-5" dirty="0">
                <a:latin typeface="+mj-lt"/>
                <a:cs typeface="Arial"/>
              </a:rPr>
              <a:t>based on their qualifications 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person 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other 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are 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these requirements then you shall immediately cease any</a:t>
            </a:r>
            <a:r>
              <a:rPr lang="en-US" sz="1800" spc="130" dirty="0">
                <a:latin typeface="+mj-lt"/>
                <a:cs typeface="Arial"/>
              </a:rPr>
              <a:t> </a:t>
            </a:r>
            <a:r>
              <a:rPr lang="en-US" sz="1800" spc="-5" dirty="0">
                <a:latin typeface="+mj-lt"/>
                <a:cs typeface="Arial"/>
              </a:rPr>
              <a:t>participation.</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June 2024</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02602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 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June 2024</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684701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8</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June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chemeClr val="tx1"/>
                </a:solidFill>
              </a:rPr>
              <a:t>Meeting Decorum</a:t>
            </a:r>
          </a:p>
        </p:txBody>
      </p:sp>
      <p:sp>
        <p:nvSpPr>
          <p:cNvPr id="10" name="Content Placeholder 2"/>
          <p:cNvSpPr>
            <a:spLocks noGrp="1"/>
          </p:cNvSpPr>
          <p:nvPr>
            <p:ph idx="1"/>
          </p:nvPr>
        </p:nvSpPr>
        <p:spPr>
          <a:xfrm>
            <a:off x="914400" y="1525587"/>
            <a:ext cx="10475384" cy="4113213"/>
          </a:xfrm>
        </p:spPr>
        <p:txBody>
          <a:bodyPr/>
          <a:lstStyle/>
          <a:p>
            <a:pPr marL="230188" marR="117475" indent="-230188" algn="just">
              <a:buChar char="•"/>
              <a:tabLst>
                <a:tab pos="230188" algn="l"/>
              </a:tabLst>
            </a:pPr>
            <a:r>
              <a:rPr lang="en-US" sz="1800" spc="-5" dirty="0">
                <a:latin typeface="+mj-lt"/>
                <a:cs typeface="Arial"/>
              </a:rPr>
              <a:t>Weekly meeting reminders:</a:t>
            </a:r>
          </a:p>
          <a:p>
            <a:pPr marL="630238" marR="117475" lvl="1" indent="-230188" algn="just">
              <a:spcBef>
                <a:spcPts val="600"/>
              </a:spcBef>
              <a:buChar char="•"/>
              <a:tabLst>
                <a:tab pos="230188" algn="l"/>
              </a:tabLst>
            </a:pPr>
            <a:r>
              <a:rPr lang="en-US" sz="1600" spc="-5" dirty="0">
                <a:solidFill>
                  <a:srgbClr val="FF0000"/>
                </a:solidFill>
                <a:latin typeface="+mj-lt"/>
                <a:cs typeface="Arial"/>
              </a:rPr>
              <a:t>IMAT is used for attendance:</a:t>
            </a:r>
          </a:p>
          <a:p>
            <a:pPr marL="1030288" marR="117475" lvl="2" indent="-230188" algn="just">
              <a:spcBef>
                <a:spcPts val="600"/>
              </a:spcBef>
              <a:buChar char="•"/>
              <a:tabLst>
                <a:tab pos="230188" algn="l"/>
              </a:tabLst>
            </a:pPr>
            <a:r>
              <a:rPr lang="en-US" sz="1400" spc="-5" dirty="0">
                <a:latin typeface="+mj-lt"/>
                <a:cs typeface="Arial"/>
                <a:hlinkClick r:id="rId3"/>
              </a:rPr>
              <a:t>https://imat.ieee.org/attendance</a:t>
            </a:r>
            <a:r>
              <a:rPr lang="en-US" sz="1400" spc="-5" dirty="0">
                <a:latin typeface="+mj-lt"/>
                <a:cs typeface="Arial"/>
              </a:rPr>
              <a:t> </a:t>
            </a:r>
          </a:p>
          <a:p>
            <a:pPr marL="630238" marR="117475" lvl="1" indent="-230188" algn="just">
              <a:spcBef>
                <a:spcPts val="600"/>
              </a:spcBef>
              <a:buChar char="•"/>
              <a:tabLst>
                <a:tab pos="230188" algn="l"/>
              </a:tabLst>
            </a:pPr>
            <a:r>
              <a:rPr lang="en-US" sz="1600" spc="-5" dirty="0">
                <a:latin typeface="+mj-lt"/>
                <a:cs typeface="Arial"/>
              </a:rPr>
              <a:t>Please ensure that the following information is listed correctly in </a:t>
            </a:r>
            <a:r>
              <a:rPr lang="en-US" sz="1600" spc="-5" dirty="0" err="1">
                <a:latin typeface="+mj-lt"/>
                <a:cs typeface="Arial"/>
              </a:rPr>
              <a:t>Webex</a:t>
            </a:r>
            <a:r>
              <a:rPr lang="en-US" sz="1600" spc="-5" dirty="0">
                <a:latin typeface="+mj-lt"/>
                <a:cs typeface="Arial"/>
              </a:rPr>
              <a:t> when joining the call: “FIRST NAME LAST NAME, Affiliation”</a:t>
            </a:r>
          </a:p>
          <a:p>
            <a:pPr marL="630238" marR="117475" lvl="1" indent="-230188" algn="just">
              <a:spcBef>
                <a:spcPts val="600"/>
              </a:spcBef>
              <a:buChar char="•"/>
              <a:tabLst>
                <a:tab pos="230188" algn="l"/>
              </a:tabLst>
            </a:pPr>
            <a:r>
              <a:rPr lang="en-US" sz="1600" spc="-5" dirty="0">
                <a:latin typeface="+mj-lt"/>
                <a:cs typeface="Arial"/>
              </a:rPr>
              <a:t>When you want to be on the queue, please type “Q” or “q” in the chat window</a:t>
            </a:r>
          </a:p>
          <a:p>
            <a:pPr marL="630238" marR="117475" lvl="1" indent="-230188" algn="just">
              <a:spcBef>
                <a:spcPts val="600"/>
              </a:spcBef>
              <a:buChar char="•"/>
              <a:tabLst>
                <a:tab pos="230188" algn="l"/>
              </a:tabLst>
            </a:pPr>
            <a:r>
              <a:rPr lang="en-US" sz="1600" spc="-5" dirty="0">
                <a:latin typeface="+mj-lt"/>
                <a:cs typeface="Arial"/>
              </a:rPr>
              <a:t>Remember to mute when not speaking, thank you</a:t>
            </a:r>
          </a:p>
          <a:p>
            <a:pPr marL="630238" marR="117475" lvl="1" indent="-230188" algn="just">
              <a:spcBef>
                <a:spcPts val="600"/>
              </a:spcBef>
              <a:buChar char="•"/>
              <a:tabLst>
                <a:tab pos="230188" algn="l"/>
              </a:tabLst>
            </a:pPr>
            <a:r>
              <a:rPr lang="en-US" sz="1600" dirty="0">
                <a:solidFill>
                  <a:schemeClr val="tx1"/>
                </a:solidFill>
              </a:rPr>
              <a:t>Press are required (i.e., anyone reporting publicly on this meeting) to announce their presence (per IEEE SA Standards Board Operations Manual)</a:t>
            </a:r>
            <a:endParaRPr lang="en-US" sz="1600" spc="-5" dirty="0">
              <a:solidFill>
                <a:schemeClr val="tx1"/>
              </a:solidFill>
              <a:latin typeface="+mj-lt"/>
              <a:cs typeface="Arial"/>
            </a:endParaRPr>
          </a:p>
          <a:p>
            <a:pPr marL="230188" marR="117475" indent="-230188" algn="just">
              <a:buChar char="•"/>
              <a:tabLst>
                <a:tab pos="230188" algn="l"/>
              </a:tabLst>
            </a:pPr>
            <a:endParaRPr lang="en-US" sz="1800" spc="-5" dirty="0">
              <a:solidFill>
                <a:srgbClr val="FF0000"/>
              </a:solidFill>
              <a:latin typeface="+mj-lt"/>
              <a:cs typeface="Arial"/>
            </a:endParaRPr>
          </a:p>
          <a:p>
            <a:pPr marL="0" marR="117475" indent="0" algn="just">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5373608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9</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June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Agenda</a:t>
            </a:r>
          </a:p>
        </p:txBody>
      </p:sp>
      <p:sp>
        <p:nvSpPr>
          <p:cNvPr id="10" name="Content Placeholder 2"/>
          <p:cNvSpPr>
            <a:spLocks noGrp="1"/>
          </p:cNvSpPr>
          <p:nvPr>
            <p:ph idx="1"/>
          </p:nvPr>
        </p:nvSpPr>
        <p:spPr>
          <a:xfrm>
            <a:off x="914400" y="1525587"/>
            <a:ext cx="10583032" cy="4927000"/>
          </a:xfrm>
        </p:spPr>
        <p:txBody>
          <a:bodyPr/>
          <a:lstStyle/>
          <a:p>
            <a:pPr marL="230188" marR="117475" indent="-230188" algn="just">
              <a:buChar char="•"/>
              <a:tabLst>
                <a:tab pos="230188" algn="l"/>
              </a:tabLst>
            </a:pPr>
            <a:r>
              <a:rPr lang="en-US" sz="1800" spc="-5" dirty="0">
                <a:latin typeface="+mj-lt"/>
                <a:cs typeface="Arial"/>
              </a:rPr>
              <a:t>Meeting called to order</a:t>
            </a:r>
          </a:p>
          <a:p>
            <a:pPr marL="230188" marR="117475" indent="-230188" algn="just">
              <a:buChar char="•"/>
              <a:tabLst>
                <a:tab pos="230188" algn="l"/>
              </a:tabLst>
            </a:pPr>
            <a:r>
              <a:rPr lang="en-US" sz="1800" spc="-5" dirty="0">
                <a:latin typeface="+mj-lt"/>
                <a:cs typeface="Arial"/>
              </a:rPr>
              <a:t>Administrative items (IEEE 802 and IEEE SA required notices)</a:t>
            </a:r>
          </a:p>
          <a:p>
            <a:pPr marL="230188" marR="117475" indent="-230188" algn="just">
              <a:buChar char="•"/>
              <a:tabLst>
                <a:tab pos="230188" algn="l"/>
              </a:tabLst>
            </a:pPr>
            <a:r>
              <a:rPr lang="en-US" sz="1800" spc="-5" dirty="0">
                <a:latin typeface="+mj-lt"/>
                <a:cs typeface="Arial"/>
              </a:rPr>
              <a:t>Meeting decorum</a:t>
            </a:r>
          </a:p>
          <a:p>
            <a:pPr marL="230188" marR="117475" indent="-230188" algn="just">
              <a:buChar char="•"/>
              <a:tabLst>
                <a:tab pos="230188" algn="l"/>
              </a:tabLst>
            </a:pPr>
            <a:r>
              <a:rPr lang="en-US" sz="1800" spc="-5" dirty="0">
                <a:latin typeface="+mj-lt"/>
                <a:cs typeface="Arial"/>
              </a:rPr>
              <a:t>Review and approve agenda</a:t>
            </a:r>
          </a:p>
          <a:p>
            <a:pPr marL="230188" marR="117475" indent="-230188" algn="just">
              <a:buChar char="•"/>
              <a:tabLst>
                <a:tab pos="230188" algn="l"/>
              </a:tabLst>
            </a:pPr>
            <a:r>
              <a:rPr lang="en-US" sz="1800" spc="-5" dirty="0">
                <a:latin typeface="+mj-lt"/>
                <a:cs typeface="Arial"/>
              </a:rPr>
              <a:t>Review and approve the weekly meeting minutes</a:t>
            </a:r>
          </a:p>
          <a:p>
            <a:pPr marL="230188" marR="117475" indent="-230188" algn="just">
              <a:buFont typeface="Times New Roman" pitchFamily="16" charset="0"/>
              <a:buChar char="•"/>
              <a:tabLst>
                <a:tab pos="230188" algn="l"/>
              </a:tabLst>
            </a:pPr>
            <a:r>
              <a:rPr lang="en-US" sz="1800" spc="-5" dirty="0">
                <a:cs typeface="Arial"/>
              </a:rPr>
              <a:t>Status of ongoing consultations</a:t>
            </a:r>
          </a:p>
          <a:p>
            <a:pPr marL="230188" marR="117475" indent="-230188" algn="just">
              <a:buFont typeface="Times New Roman" pitchFamily="16" charset="0"/>
              <a:buChar char="•"/>
              <a:tabLst>
                <a:tab pos="230188" algn="l"/>
              </a:tabLst>
            </a:pPr>
            <a:r>
              <a:rPr lang="en-US" sz="1800" i="1" spc="-5" dirty="0">
                <a:solidFill>
                  <a:srgbClr val="00B050"/>
                </a:solidFill>
                <a:cs typeface="Arial"/>
              </a:rPr>
              <a:t>Review and motion:  Australia ACMA’s consultation on the upper 6 GHz band</a:t>
            </a:r>
            <a:endParaRPr lang="en-US" sz="1800" spc="-5" dirty="0">
              <a:cs typeface="Arial"/>
            </a:endParaRPr>
          </a:p>
          <a:p>
            <a:pPr marL="230188" marR="117475" indent="-230188" algn="just">
              <a:buFont typeface="Times New Roman" pitchFamily="16" charset="0"/>
              <a:buChar char="•"/>
              <a:tabLst>
                <a:tab pos="230188" algn="l"/>
              </a:tabLst>
            </a:pPr>
            <a:r>
              <a:rPr lang="en-US" sz="1800" spc="-5" dirty="0">
                <a:cs typeface="Arial"/>
              </a:rPr>
              <a:t>General discussion items</a:t>
            </a:r>
          </a:p>
          <a:p>
            <a:pPr marL="230188" marR="117475" indent="-230188" algn="just">
              <a:buFont typeface="Times New Roman" pitchFamily="16" charset="0"/>
              <a:buChar char="•"/>
              <a:tabLst>
                <a:tab pos="230188" algn="l"/>
              </a:tabLst>
            </a:pPr>
            <a:r>
              <a:rPr lang="en-US" sz="1800" spc="-5" dirty="0">
                <a:cs typeface="Arial"/>
              </a:rPr>
              <a:t>Reminder (meeting schedule and mixed-mode meeting reservation) </a:t>
            </a:r>
          </a:p>
          <a:p>
            <a:pPr marL="230188" marR="117475" indent="-230188" algn="just">
              <a:buFont typeface="Times New Roman" pitchFamily="16" charset="0"/>
              <a:buChar char="•"/>
              <a:tabLst>
                <a:tab pos="230188" algn="l"/>
              </a:tabLst>
            </a:pPr>
            <a:r>
              <a:rPr lang="en-US" sz="1800" spc="-5" dirty="0">
                <a:latin typeface="+mj-lt"/>
                <a:cs typeface="Arial"/>
              </a:rPr>
              <a:t>Any other business</a:t>
            </a:r>
          </a:p>
          <a:p>
            <a:pPr marL="230188" marR="117475" indent="-230188" algn="just">
              <a:buChar char="•"/>
              <a:tabLst>
                <a:tab pos="230188" algn="l"/>
              </a:tabLst>
            </a:pPr>
            <a:r>
              <a:rPr lang="en-US" sz="1800" spc="-5" dirty="0">
                <a:latin typeface="+mj-lt"/>
                <a:cs typeface="Arial"/>
              </a:rPr>
              <a:t>Adjourn</a:t>
            </a:r>
          </a:p>
          <a:p>
            <a:pPr marL="0" marR="117475" indent="0" algn="just">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447017409"/>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75959</TotalTime>
  <Words>1808</Words>
  <Application>Microsoft Office PowerPoint</Application>
  <PresentationFormat>Widescreen</PresentationFormat>
  <Paragraphs>367</Paragraphs>
  <Slides>20</Slides>
  <Notes>17</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20</vt:i4>
      </vt:variant>
    </vt:vector>
  </HeadingPairs>
  <TitlesOfParts>
    <vt:vector size="28" baseType="lpstr">
      <vt:lpstr>Arial Unicode MS</vt:lpstr>
      <vt:lpstr>Monotype Sorts</vt:lpstr>
      <vt:lpstr>MS Gothic</vt:lpstr>
      <vt:lpstr>MS PGothic</vt:lpstr>
      <vt:lpstr>Arial</vt:lpstr>
      <vt:lpstr>Calibri</vt:lpstr>
      <vt:lpstr>Times New Roman</vt:lpstr>
      <vt:lpstr>Office Theme</vt:lpstr>
      <vt:lpstr>IEEE 802.18 RR-TAG Weekly Teleconference Agenda</vt:lpstr>
      <vt:lpstr>Meeting called to order</vt:lpstr>
      <vt:lpstr>IEEE 802 required notices</vt:lpstr>
      <vt:lpstr>Guidelines for IEEE SA Meetings</vt:lpstr>
      <vt:lpstr>Participant behavior in IEEE SA activities is guided by  the IEEE Codes of Ethics &amp; Conduct</vt:lpstr>
      <vt:lpstr>Participants in the IEEE SA “individual process”  shall act independently of others, including employers</vt:lpstr>
      <vt:lpstr>IEEE SA standards activities shall allow  the fair &amp; equitable consideration of all viewpoints</vt:lpstr>
      <vt:lpstr>Meeting Decorum</vt:lpstr>
      <vt:lpstr>Agenda</vt:lpstr>
      <vt:lpstr>Administrative motions</vt:lpstr>
      <vt:lpstr>Status of ongoing consultations</vt:lpstr>
      <vt:lpstr>Australia ACMA’s consultation on the upper 6 GHz band (1)</vt:lpstr>
      <vt:lpstr>Australia ACMA’s consultation on the upper 6 GHz band (2)</vt:lpstr>
      <vt:lpstr>General discussion items (1)</vt:lpstr>
      <vt:lpstr>General discussion items (2)</vt:lpstr>
      <vt:lpstr>General discussion items (3)</vt:lpstr>
      <vt:lpstr>Meeting schedule next two weeks</vt:lpstr>
      <vt:lpstr>Future mixed-mode meetings</vt:lpstr>
      <vt:lpstr>Any other business</vt:lpstr>
      <vt:lpstr>Adjourn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18-24/0067r2</dc:title>
  <dc:creator>Edward Au</dc:creator>
  <cp:keywords>27 June 2024</cp:keywords>
  <cp:lastModifiedBy>Edward Au</cp:lastModifiedBy>
  <cp:revision>6086</cp:revision>
  <cp:lastPrinted>1601-01-01T00:00:00Z</cp:lastPrinted>
  <dcterms:created xsi:type="dcterms:W3CDTF">2016-03-03T14:54:45Z</dcterms:created>
  <dcterms:modified xsi:type="dcterms:W3CDTF">2024-06-29T06:07:29Z</dcterms:modified>
  <cp:category>IEEE 802.18 RR-TAG agenda</cp:category>
</cp:coreProperties>
</file>