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877" r:id="rId12"/>
    <p:sldId id="939" r:id="rId13"/>
    <p:sldId id="882" r:id="rId14"/>
    <p:sldId id="930" r:id="rId15"/>
    <p:sldId id="934"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71" autoAdjust="0"/>
    <p:restoredTop sz="95405" autoAdjust="0"/>
  </p:normalViewPr>
  <p:slideViewPr>
    <p:cSldViewPr>
      <p:cViewPr varScale="1">
        <p:scale>
          <a:sx n="86" d="100"/>
          <a:sy n="86" d="100"/>
        </p:scale>
        <p:origin x="830"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723"/>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6/20/2024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519672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310411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June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June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June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802.18-24/0064r0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63-00-0000-rr-tag-minutes-13-june-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acma.gov.au/consultations/2024-05/planning-options-upper-6-ghz-ban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acma.gov.au/consultations/2024-05/planning-options-upper-6-ghz-band"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65&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ur-lex.europa.eu/eli/dec_impl/2024/1467/oj"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july-2024-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apps.anatel.gov.br/ParticipaAnatel/VisualizarTextoConsulta.aspx?TelaDeOrigem=2&amp;ConsultaId=20244"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mcmc.gov.my/en/media/announcements/penggunaan-stesen-bumi-perkhidmatan-satelit-tetap"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hilton.com/en/attend-my-event/koahwhh-ieb-6bef5b5e-fe7c-47ba-acf8-a318ac8025e1/"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cvent.me/LBkMEE" TargetMode="External"/><Relationship Id="rId5" Type="http://schemas.openxmlformats.org/officeDocument/2006/relationships/hyperlink" Target="https://www.marriott.com/event-reservations/reservation-link.mi?id=1694805711377&amp;key=GRP&amp;app=resvlink" TargetMode="External"/><Relationship Id="rId4" Type="http://schemas.openxmlformats.org/officeDocument/2006/relationships/hyperlink" Target="https://web.cvent.com/event/64f6931c-b20d-44af-a54e-4830fa2f7097/summary"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3-19.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June </a:t>
            </a:r>
            <a:r>
              <a:rPr lang="en-US" dirty="0"/>
              <a:t>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20 June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a:t>
            </a:r>
            <a:r>
              <a:rPr lang="en-US" sz="1800" spc="-5" dirty="0" smtClean="0">
                <a:latin typeface="+mj-lt"/>
                <a:cs typeface="Arial"/>
              </a:rPr>
              <a:t>(Procedural):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Vote:</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a:t>
            </a:r>
            <a:r>
              <a:rPr lang="en-US" sz="1800" spc="-5" dirty="0" smtClean="0">
                <a:latin typeface="+mj-lt"/>
                <a:cs typeface="Arial"/>
              </a:rPr>
              <a:t>(Procedural):  </a:t>
            </a:r>
            <a:r>
              <a:rPr lang="en-US" sz="1800" spc="-5" dirty="0">
                <a:latin typeface="+mj-lt"/>
                <a:cs typeface="Arial"/>
              </a:rPr>
              <a:t>To approve the weekly meeting minutes of the </a:t>
            </a:r>
            <a:r>
              <a:rPr lang="en-US" sz="1800" spc="-5" dirty="0" smtClean="0">
                <a:latin typeface="+mj-lt"/>
                <a:cs typeface="Arial"/>
              </a:rPr>
              <a:t>13 June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18-24/0063r0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p>
          <a:p>
            <a:pPr marL="630238" marR="117475" lvl="1" indent="-230188" algn="just">
              <a:buChar char="•"/>
              <a:tabLst>
                <a:tab pos="230188" algn="l"/>
              </a:tabLst>
            </a:pPr>
            <a:r>
              <a:rPr lang="en-US" sz="1600" spc="-5" dirty="0" smtClean="0">
                <a:cs typeface="Arial"/>
              </a:rPr>
              <a:t>Vote:</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20 </a:t>
            </a:r>
            <a:r>
              <a:rPr lang="en-US" sz="1600" spc="-5" dirty="0">
                <a:solidFill>
                  <a:schemeClr val="tx1"/>
                </a:solidFill>
                <a:cs typeface="Arial"/>
              </a:rPr>
              <a:t>June 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Australia ACMA:  </a:t>
            </a:r>
            <a:r>
              <a:rPr lang="en-US" sz="1400" spc="-5" dirty="0" smtClean="0">
                <a:solidFill>
                  <a:schemeClr val="tx1"/>
                </a:solidFill>
                <a:cs typeface="Arial"/>
                <a:hlinkClick r:id="rId4"/>
              </a:rPr>
              <a:t>Planning options in the upper 6 GHz band</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on the upper 6 GHz band</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Future use of the upper 6 GHz band</a:t>
            </a:r>
            <a:endParaRPr lang="en-GB" sz="1800" dirty="0" smtClean="0"/>
          </a:p>
          <a:p>
            <a:pPr marL="630238" marR="117475" lvl="1" indent="-230188" algn="just">
              <a:buChar char="•"/>
              <a:tabLst>
                <a:tab pos="230188" algn="l"/>
              </a:tabLst>
            </a:pPr>
            <a:r>
              <a:rPr lang="en-US" sz="1600" spc="-5" dirty="0" smtClean="0">
                <a:cs typeface="Arial"/>
              </a:rPr>
              <a:t>Publication date:  4 June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 July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www.acma.gov.au/consultations/2024-05/planning-options-upper-6-ghz-band</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18-24/0065</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a:t>
            </a:r>
            <a:r>
              <a:rPr lang="en-US" dirty="0"/>
              <a:t>2024</a:t>
            </a:r>
            <a:endParaRPr lang="en-GB" dirty="0"/>
          </a:p>
        </p:txBody>
      </p:sp>
    </p:spTree>
    <p:extLst>
      <p:ext uri="{BB962C8B-B14F-4D97-AF65-F5344CB8AC3E}">
        <p14:creationId xmlns:p14="http://schemas.microsoft.com/office/powerpoint/2010/main" val="1627988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a:t>
            </a:r>
            <a:r>
              <a:rPr lang="en-US" sz="1800" spc="-5" dirty="0" smtClean="0">
                <a:cs typeface="Arial"/>
              </a:rPr>
              <a:t>Commission</a:t>
            </a:r>
          </a:p>
          <a:p>
            <a:pPr marL="1030288" marR="117475" lvl="2" indent="-230188" algn="just">
              <a:buClrTx/>
              <a:buFont typeface="Times New Roman" pitchFamily="16" charset="0"/>
              <a:buChar char="•"/>
              <a:tabLst>
                <a:tab pos="230188" algn="l"/>
              </a:tabLst>
            </a:pPr>
            <a:r>
              <a:rPr lang="en-US" sz="1600" dirty="0" smtClean="0"/>
              <a:t>On 31 May 2024, the Official Journal of the European Union </a:t>
            </a:r>
            <a:r>
              <a:rPr lang="en-US" sz="1600" dirty="0" smtClean="0">
                <a:hlinkClick r:id="rId3"/>
              </a:rPr>
              <a:t>published</a:t>
            </a:r>
            <a:r>
              <a:rPr lang="en-US" sz="1600" dirty="0" smtClean="0"/>
              <a:t> "Commission Implementing Decision (EU) 2024/1467 of 27 May 2024 amending Implementing Decision (EU) 2019/785 on the </a:t>
            </a:r>
            <a:r>
              <a:rPr lang="en-US" sz="1600" dirty="0" err="1" smtClean="0"/>
              <a:t>harmonisation</a:t>
            </a:r>
            <a:r>
              <a:rPr lang="en-US" sz="1600" dirty="0" smtClean="0"/>
              <a:t> of radio spectrum for equipment using ultra-wideband technology in the Union (notified under document C(2024) 3377)".</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smtClean="0">
                <a:solidFill>
                  <a:schemeClr val="tx1"/>
                </a:solidFill>
              </a:rPr>
              <a:t>July </a:t>
            </a:r>
            <a:r>
              <a:rPr lang="en-US" sz="1600" dirty="0">
                <a:solidFill>
                  <a:schemeClr val="tx1"/>
                </a:solidFill>
              </a:rPr>
              <a:t>2024 Open Commission Meeting is </a:t>
            </a:r>
            <a:r>
              <a:rPr lang="en-US" sz="1600" dirty="0">
                <a:solidFill>
                  <a:schemeClr val="tx1"/>
                </a:solidFill>
                <a:hlinkClick r:id="rId3"/>
              </a:rPr>
              <a:t>scheduled</a:t>
            </a:r>
            <a:r>
              <a:rPr lang="en-US" sz="1600" dirty="0">
                <a:solidFill>
                  <a:schemeClr val="tx1"/>
                </a:solidFill>
              </a:rPr>
              <a:t> at 10:30am ET on </a:t>
            </a:r>
            <a:r>
              <a:rPr lang="en-US" sz="1600" dirty="0" smtClean="0">
                <a:solidFill>
                  <a:schemeClr val="tx1"/>
                </a:solidFill>
              </a:rPr>
              <a:t>18 July 2024</a:t>
            </a:r>
            <a:r>
              <a:rPr lang="en-US" sz="1600" dirty="0">
                <a:solidFill>
                  <a:schemeClr val="tx1"/>
                </a:solidFill>
              </a:rPr>
              <a: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dirty="0"/>
              <a:t>On 29 May 2024, Brazil ANATEL </a:t>
            </a:r>
            <a:r>
              <a:rPr lang="en-US" sz="1600" dirty="0">
                <a:hlinkClick r:id="rId4"/>
              </a:rPr>
              <a:t>issued</a:t>
            </a:r>
            <a:r>
              <a:rPr lang="en-US" sz="1600" dirty="0"/>
              <a:t> a </a:t>
            </a:r>
            <a:r>
              <a:rPr lang="en-US" sz="1600" dirty="0" smtClean="0"/>
              <a:t>public </a:t>
            </a:r>
            <a:r>
              <a:rPr lang="en-US" sz="1600" dirty="0"/>
              <a:t>consultation, number 29, that asks for public opinions for its update on the Technical Requirements for Conformity Assessment of Restricted Radiation </a:t>
            </a:r>
            <a:r>
              <a:rPr lang="en-US" sz="1600" dirty="0" err="1"/>
              <a:t>Radiocommunication</a:t>
            </a:r>
            <a:r>
              <a:rPr lang="en-US" sz="1600" dirty="0"/>
              <a:t> Equipment, which determines that Access Points that are currently authorized to operate in the range between 5925 MHz and 7125 MHz are limited to operating in the 5925 MHz to 6425 MHz band and have automatic and remote firmware update functionality to adapt their operating channels to the frequency bands permitted for use by </a:t>
            </a:r>
            <a:r>
              <a:rPr lang="en-US" sz="1600" dirty="0" err="1"/>
              <a:t>Anatel</a:t>
            </a:r>
            <a:r>
              <a:rPr lang="en-US" sz="1600" dirty="0"/>
              <a:t> in Brazil</a:t>
            </a:r>
            <a:r>
              <a:rPr lang="en-US" sz="1600" dirty="0" smtClean="0"/>
              <a:t>.  The submission deadline is 6 August 2024.</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t>On </a:t>
            </a:r>
            <a:r>
              <a:rPr lang="en-US" sz="1600" dirty="0"/>
              <a:t>1 June 2024, Malaysia MCMC </a:t>
            </a:r>
            <a:r>
              <a:rPr lang="en-US" sz="1600" dirty="0">
                <a:hlinkClick r:id="rId3"/>
              </a:rPr>
              <a:t>issued</a:t>
            </a:r>
            <a:r>
              <a:rPr lang="en-US" sz="1600" dirty="0"/>
              <a:t> a public notice that UWB devices are not allowed to operate between 3400 MHz </a:t>
            </a:r>
            <a:r>
              <a:rPr lang="en-US" sz="1600" dirty="0" smtClean="0"/>
              <a:t>and </a:t>
            </a:r>
            <a:r>
              <a:rPr lang="en-US" sz="1600" dirty="0"/>
              <a:t>3700 MHz effective from 1 June 2025</a:t>
            </a:r>
            <a:r>
              <a:rPr lang="en-US" sz="1600" dirty="0" smtClean="0"/>
              <a:t>.</a:t>
            </a:r>
          </a:p>
          <a:p>
            <a:pPr marL="800100" marR="117475" lvl="2" indent="0" algn="just">
              <a:buClrTx/>
              <a:tabLst>
                <a:tab pos="230188" algn="l"/>
              </a:tabLst>
            </a:pPr>
            <a:endParaRPr lang="en-US" sz="16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760433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schedule next 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180835592"/>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5715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a:t>Thursday,</a:t>
                      </a:r>
                      <a:r>
                        <a:rPr lang="en-US" sz="1500" baseline="0" dirty="0"/>
                        <a:t> </a:t>
                      </a:r>
                      <a:r>
                        <a:rPr lang="en-US" sz="1500" baseline="0" dirty="0" smtClean="0"/>
                        <a:t>27 June 2024</a:t>
                      </a:r>
                      <a:r>
                        <a:rPr lang="en-US" sz="1500" baseline="0" dirty="0"/>
                        <a:t>, 3:00pm ET to 3:55pm ET</a:t>
                      </a:r>
                      <a:endParaRPr lang="en-US" sz="1500" dirty="0"/>
                    </a:p>
                  </a:txBody>
                  <a:tcPr anchor="ctr"/>
                </a:tc>
                <a:extLst>
                  <a:ext uri="{0D108BD9-81ED-4DB2-BD59-A6C34878D82A}">
                    <a16:rowId xmlns:a16="http://schemas.microsoft.com/office/drawing/2014/main" xmlns="" val="1000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11" name="Content Placeholder 2"/>
          <p:cNvSpPr txBox="1">
            <a:spLocks/>
          </p:cNvSpPr>
          <p:nvPr/>
        </p:nvSpPr>
        <p:spPr bwMode="auto">
          <a:xfrm>
            <a:off x="914401" y="1505151"/>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17 May 2024</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28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28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May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0" name="Content Placeholder 2"/>
          <p:cNvSpPr txBox="1">
            <a:spLocks/>
          </p:cNvSpPr>
          <p:nvPr/>
        </p:nvSpPr>
        <p:spPr bwMode="auto">
          <a:xfrm>
            <a:off x="6472616" y="152400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September interim</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21 May </a:t>
            </a:r>
            <a:r>
              <a:rPr lang="en-US" sz="1800" kern="0" spc="-5" dirty="0">
                <a:solidFill>
                  <a:schemeClr val="tx1"/>
                </a:solidFill>
                <a:cs typeface="Arial"/>
              </a:rPr>
              <a:t>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21 June </a:t>
            </a:r>
            <a:r>
              <a:rPr lang="en-US" sz="1400" kern="0" dirty="0">
                <a:solidFill>
                  <a:schemeClr val="tx1"/>
                </a:solidFill>
                <a:latin typeface="Times New Roman" panose="02020603050405020304" pitchFamily="18" charset="0"/>
                <a:ea typeface="Times New Roman" panose="02020603050405020304" pitchFamily="18" charset="0"/>
              </a:rPr>
              <a:t>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16 August </a:t>
            </a:r>
            <a:r>
              <a:rPr lang="en-US" sz="1400" kern="0" dirty="0">
                <a:solidFill>
                  <a:schemeClr val="tx1"/>
                </a:solidFill>
                <a:latin typeface="Times New Roman" panose="02020603050405020304" pitchFamily="18" charset="0"/>
                <a:ea typeface="Times New Roman" panose="02020603050405020304" pitchFamily="18" charset="0"/>
              </a:rPr>
              <a:t>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16 August </a:t>
            </a:r>
            <a:r>
              <a:rPr lang="en-US" sz="1400" kern="0" dirty="0">
                <a:solidFill>
                  <a:schemeClr val="tx1"/>
                </a:solidFill>
                <a:latin typeface="Times New Roman" panose="02020603050405020304" pitchFamily="18" charset="0"/>
                <a:ea typeface="Times New Roman" panose="02020603050405020304" pitchFamily="18" charset="0"/>
              </a:rPr>
              <a:t>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21 May </a:t>
            </a:r>
            <a:r>
              <a:rPr lang="en-US" sz="1800" kern="0" spc="-5" dirty="0">
                <a:solidFill>
                  <a:schemeClr val="tx1"/>
                </a:solidFill>
                <a:cs typeface="Arial"/>
              </a:rPr>
              <a:t>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a:t>
            </a:r>
            <a:r>
              <a:rPr lang="en-US" sz="1400" strike="sngStrike" kern="0" dirty="0" smtClean="0">
                <a:solidFill>
                  <a:schemeClr val="tx1"/>
                </a:solidFill>
              </a:rPr>
              <a:t>10 June </a:t>
            </a:r>
            <a:r>
              <a:rPr lang="en-US" sz="1400" strike="sngStrike" kern="0" dirty="0">
                <a:solidFill>
                  <a:schemeClr val="tx1"/>
                </a:solidFill>
              </a:rPr>
              <a:t>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June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27 May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57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10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12</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June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Australia ACMA’s consultation on the upper 6 GHz band</a:t>
            </a:r>
            <a:endParaRPr lang="en-US" sz="1800" spc="-5" dirty="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75737</TotalTime>
  <Words>1667</Words>
  <Application>Microsoft Office PowerPoint</Application>
  <PresentationFormat>Widescreen</PresentationFormat>
  <Paragraphs>351</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Australia ACMA’s consultation on the upper 6 GHz band</vt:lpstr>
      <vt:lpstr>General discussion items (1)</vt:lpstr>
      <vt:lpstr>General discussion items (2)</vt:lpstr>
      <vt:lpstr>General discussion items (3)</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18-24/0064r0</dc:title>
  <dc:creator>Edward Au</dc:creator>
  <cp:keywords>20 June 2024</cp:keywords>
  <cp:lastModifiedBy>Edward Au</cp:lastModifiedBy>
  <cp:revision>6073</cp:revision>
  <cp:lastPrinted>1601-01-01T00:00:00Z</cp:lastPrinted>
  <dcterms:created xsi:type="dcterms:W3CDTF">2016-03-03T14:54:45Z</dcterms:created>
  <dcterms:modified xsi:type="dcterms:W3CDTF">2024-06-20T17:15:04Z</dcterms:modified>
  <cp:category>IEEE 802.18 RR-TAG agenda</cp:category>
</cp:coreProperties>
</file>