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3"/>
  </p:notesMasterIdLst>
  <p:handoutMasterIdLst>
    <p:handoutMasterId r:id="rId54"/>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1104" r:id="rId21"/>
    <p:sldId id="1105" r:id="rId22"/>
    <p:sldId id="1106" r:id="rId23"/>
    <p:sldId id="970" r:id="rId24"/>
    <p:sldId id="933" r:id="rId25"/>
    <p:sldId id="1112" r:id="rId26"/>
    <p:sldId id="1120" r:id="rId27"/>
    <p:sldId id="1113" r:id="rId28"/>
    <p:sldId id="1056" r:id="rId29"/>
    <p:sldId id="1057" r:id="rId30"/>
    <p:sldId id="1121" r:id="rId31"/>
    <p:sldId id="1059" r:id="rId32"/>
    <p:sldId id="1060" r:id="rId33"/>
    <p:sldId id="1061" r:id="rId34"/>
    <p:sldId id="1062" r:id="rId35"/>
    <p:sldId id="1063" r:id="rId36"/>
    <p:sldId id="1064" r:id="rId37"/>
    <p:sldId id="1065" r:id="rId38"/>
    <p:sldId id="1066" r:id="rId39"/>
    <p:sldId id="1067" r:id="rId40"/>
    <p:sldId id="1068" r:id="rId41"/>
    <p:sldId id="1069" r:id="rId42"/>
    <p:sldId id="1070" r:id="rId43"/>
    <p:sldId id="1091" r:id="rId44"/>
    <p:sldId id="1126" r:id="rId45"/>
    <p:sldId id="1127" r:id="rId46"/>
    <p:sldId id="978" r:id="rId47"/>
    <p:sldId id="900" r:id="rId48"/>
    <p:sldId id="1128" r:id="rId49"/>
    <p:sldId id="1125" r:id="rId50"/>
    <p:sldId id="887" r:id="rId51"/>
    <p:sldId id="888" r:id="rId5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5530"/>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7/18/2024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Header Placeholder 3"/>
          <p:cNvSpPr>
            <a:spLocks noGrp="1"/>
          </p:cNvSpPr>
          <p:nvPr>
            <p:ph type="hdr" sz="quarter" idx="10"/>
          </p:nvPr>
        </p:nvSpPr>
        <p:spPr/>
        <p:txBody>
          <a:bodyPr/>
          <a:lstStyle/>
          <a:p>
            <a:pPr>
              <a:defRPr/>
            </a:pPr>
            <a:r>
              <a:rPr lang="en-US"/>
              <a:t>doc.: IEEE 802.11-23-1332r0</a:t>
            </a:r>
          </a:p>
        </p:txBody>
      </p:sp>
      <p:sp>
        <p:nvSpPr>
          <p:cNvPr id="5" name="Date Placeholder 4"/>
          <p:cNvSpPr>
            <a:spLocks noGrp="1"/>
          </p:cNvSpPr>
          <p:nvPr>
            <p:ph type="dt" idx="11"/>
          </p:nvPr>
        </p:nvSpPr>
        <p:spPr/>
        <p:txBody>
          <a:bodyPr/>
          <a:lstStyle/>
          <a:p>
            <a:pPr>
              <a:defRPr/>
            </a:pPr>
            <a:r>
              <a:rPr lang="en-US"/>
              <a:t>September 2023</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p:txBody>
          <a:bodyPr/>
          <a:lstStyle/>
          <a:p>
            <a:pPr>
              <a:defRPr/>
            </a:pPr>
            <a:r>
              <a:rPr lang="en-US" altLang="en-US"/>
              <a:t>Page </a:t>
            </a:r>
            <a:fld id="{2D9A1103-2536-4E94-B60E-B659F7EE337B}" type="slidenum">
              <a:rPr lang="en-US" altLang="en-US" smtClean="0"/>
              <a:pPr>
                <a:defRPr/>
              </a:pPr>
              <a:t>22</a:t>
            </a:fld>
            <a:endParaRPr lang="en-US" altLang="en-US"/>
          </a:p>
        </p:txBody>
      </p:sp>
    </p:spTree>
    <p:extLst>
      <p:ext uri="{BB962C8B-B14F-4D97-AF65-F5344CB8AC3E}">
        <p14:creationId xmlns:p14="http://schemas.microsoft.com/office/powerpoint/2010/main" val="23022301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8973426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26</a:t>
            </a:fld>
            <a:endParaRPr lang="en-US" dirty="0"/>
          </a:p>
        </p:txBody>
      </p:sp>
    </p:spTree>
    <p:extLst>
      <p:ext uri="{BB962C8B-B14F-4D97-AF65-F5344CB8AC3E}">
        <p14:creationId xmlns:p14="http://schemas.microsoft.com/office/powerpoint/2010/main" val="55368259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27</a:t>
            </a:fld>
            <a:endParaRPr lang="en-US" dirty="0"/>
          </a:p>
        </p:txBody>
      </p:sp>
    </p:spTree>
    <p:extLst>
      <p:ext uri="{BB962C8B-B14F-4D97-AF65-F5344CB8AC3E}">
        <p14:creationId xmlns:p14="http://schemas.microsoft.com/office/powerpoint/2010/main" val="30268725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35</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35</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smtClean="0"/>
              <a:t>doc.: IEEE 802.11-yy/xxxxr0</a:t>
            </a:r>
            <a:endParaRPr lang="en-US" dirty="0"/>
          </a:p>
        </p:txBody>
      </p:sp>
      <p:sp>
        <p:nvSpPr>
          <p:cNvPr id="5" name="Date Placeholder 4"/>
          <p:cNvSpPr>
            <a:spLocks noGrp="1"/>
          </p:cNvSpPr>
          <p:nvPr>
            <p:ph type="dt" idx="11"/>
          </p:nvPr>
        </p:nvSpPr>
        <p:spPr/>
        <p:txBody>
          <a:bodyPr/>
          <a:lstStyle/>
          <a:p>
            <a:r>
              <a:rPr lang="en-US" smtClean="0"/>
              <a:t>Month Year</a:t>
            </a:r>
            <a:endParaRPr lang="en-US" dirty="0"/>
          </a:p>
        </p:txBody>
      </p:sp>
      <p:sp>
        <p:nvSpPr>
          <p:cNvPr id="6" name="Footer Placeholder 5"/>
          <p:cNvSpPr>
            <a:spLocks noGrp="1"/>
          </p:cNvSpPr>
          <p:nvPr>
            <p:ph type="ftr" idx="12"/>
          </p:nvPr>
        </p:nvSpPr>
        <p:spPr/>
        <p:txBody>
          <a:bodyPr/>
          <a:lstStyle/>
          <a:p>
            <a:r>
              <a:rPr lang="en-US" smtClean="0"/>
              <a:t>John Doe, Some Company</a:t>
            </a:r>
            <a:endParaRPr lang="en-US" dirty="0"/>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207958036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0234028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49</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July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July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802.18-24/0061r2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57&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ec/dcn/17/ec-17-0090-26-0PNP-ieee-802-lmsc-operations-manual.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ocuments?is_dcn=0001&amp;is_group=0000&amp;is_year=2024" TargetMode="External"/><Relationship Id="rId7"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6" Type="http://schemas.openxmlformats.org/officeDocument/2006/relationships/hyperlink" Target="https://www.rabc-cccr.ca/ised-radio-standards-specification-rss-248-issue-3-june-2024-radio-local-area-network-rlan-devices-operating-in-the-5925-7125-mhz-band/" TargetMode="External"/><Relationship Id="rId5" Type="http://schemas.openxmlformats.org/officeDocument/2006/relationships/hyperlink" Target="https://radio-spectrum-policy-group.ec.europa.eu/document/download/c87dc40a-3221-4842-98af-eb625d3557d2_en?filename=Questionnaire_U6GHz-2024.pdf" TargetMode="External"/><Relationship Id="rId4" Type="http://schemas.openxmlformats.org/officeDocument/2006/relationships/hyperlink" Target="https://cept.org/files/9522/Draft-revision-of-ERC-Report-25-ECA-Table-.docx" TargetMode="External"/></Relationships>
</file>

<file path=ppt/slides/_rels/slide25.xml.rels><?xml version="1.0" encoding="UTF-8" standalone="yes"?>
<Relationships xmlns="http://schemas.openxmlformats.org/package/2006/relationships"><Relationship Id="rId3" Type="http://schemas.openxmlformats.org/officeDocument/2006/relationships/hyperlink" Target="https://radio-spectrum-policy-group.ec.europa.eu/document/download/3d8d393b-2067-48c4-98f9-b95f4d8ed960_en?filename=RSPG24-017final-RSPG_Report_%20WRC23.pdf" TargetMode="External"/><Relationship Id="rId7"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hyperlink" Target="https://api.cept.org/documents/se-24/84197/se24_wi79-02_02_draft_ecc_report_wi79_july_2024" TargetMode="External"/><Relationship Id="rId5" Type="http://schemas.openxmlformats.org/officeDocument/2006/relationships/hyperlink" Target="https://cept.org/ecc/groups/ecc/wg-se/se-24/client/meeting-documents" TargetMode="External"/><Relationship Id="rId4" Type="http://schemas.openxmlformats.org/officeDocument/2006/relationships/hyperlink" Target="https://mentor.ieee.org/802.11/dcn/24/11-24-1233-00-coex-etsi-tc-bran-july-2024-updat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www.fcc.gov/july-2024-open-commission-meeting"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apps.anatel.gov.br/ParticipaAnatel/VisualizarTextoConsulta.aspx?TelaDeOrigem=2&amp;ConsultaId=20244" TargetMode="External"/><Relationship Id="rId4" Type="http://schemas.openxmlformats.org/officeDocument/2006/relationships/hyperlink" Target="https://docs.fcc.gov/public/attachments/DA-24-665A1.pdf"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www.mcmc.gov.my/en/media/announcements/penggunaan-stesen-bumi-perkhidmatan-satelit-tetap"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join.gov.tw/policies/detail/2ba94b5c-0804-4b0d-b6a5-6d64c81aa710" TargetMode="External"/><Relationship Id="rId4" Type="http://schemas.openxmlformats.org/officeDocument/2006/relationships/hyperlink" Target="https://ntc.gov.ph/wp-content/uploads/2024/MEMORANDUM%20CIRCULAR/NTC%20MC%20No.%20002-07-2024.pdf" TargetMode="Externa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17.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5.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64f6931c-b20d-44af-a54e-4830fa2f7097/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hyperlink" Target="https://mentor.ieee.org/802.18/documents?is_dcn=70&amp;is_group=0000&amp;is_year=2024" TargetMode="External"/></Relationships>
</file>

<file path=ppt/slides/_rels/slide4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4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hyperlink" Target="https://www.hilton.com/en/attend-my-event/koahwhh-ieb-6bef5b5e-fe7c-47ba-acf8-a318ac8025e1/" TargetMode="External"/><Relationship Id="rId4" Type="http://schemas.openxmlformats.org/officeDocument/2006/relationships/hyperlink" Target="https://cvent.me/LBkMEE" TargetMode="External"/></Relationships>
</file>

<file path=ppt/slides/_rels/slide4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0060&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smtClean="0"/>
              <a:t>July </a:t>
            </a:r>
            <a:r>
              <a:rPr lang="en-US" dirty="0"/>
              <a:t>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May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16 July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350" name="Document" r:id="rId5" imgW="8284803" imgH="4499241" progId="Word.Document.8">
                  <p:embed/>
                </p:oleObj>
              </mc:Choice>
              <mc:Fallback>
                <p:oleObj name="Document" r:id="rId5" imgW="8284803" imgH="4499241" progId="Word.Document.8">
                  <p:embed/>
                  <p:pic>
                    <p:nvPicPr>
                      <p:cNvPr id="0" name=""/>
                      <p:cNvPicPr>
                        <a:picLocks noChangeAspect="1" noChangeArrowheads="1"/>
                      </p:cNvPicPr>
                      <p:nvPr/>
                    </p:nvPicPr>
                    <p:blipFill>
                      <a:blip r:embed="rId6"/>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Le </a:t>
            </a:r>
            <a:r>
              <a:rPr lang="en-US" sz="1400" dirty="0"/>
              <a:t>Centre Sheraton Montreal </a:t>
            </a:r>
            <a:r>
              <a:rPr lang="en-US" sz="1400" dirty="0" smtClean="0"/>
              <a:t>Hotel, Montreal, Quebec,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your vote for any straw poll or motion using </a:t>
            </a:r>
            <a:r>
              <a:rPr lang="en-US" sz="1400" spc="-5" dirty="0" err="1" smtClean="0">
                <a:cs typeface="Arial"/>
              </a:rPr>
              <a:t>Webex</a:t>
            </a:r>
            <a:endParaRPr lang="en-US" sz="1400" spc="-5" dirty="0" smtClean="0">
              <a:cs typeface="Arial"/>
            </a:endParaRP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2461993297"/>
              </p:ext>
            </p:extLst>
          </p:nvPr>
        </p:nvGraphicFramePr>
        <p:xfrm>
          <a:off x="914400" y="1752600"/>
          <a:ext cx="10443625" cy="4132263"/>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15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16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17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18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19 JUL</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r>
                        <a:rPr lang="en-US" dirty="0" smtClean="0">
                          <a:solidFill>
                            <a:schemeClr val="tx1"/>
                          </a:solidFill>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(Room: Salon 1 - Level 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May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May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18-24/0057r1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Ben Rolfe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(TUE AM2, 16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4375799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4.1:  Announcements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5222037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925513" y="1758950"/>
            <a:ext cx="10463212" cy="4716463"/>
          </a:xfrm>
        </p:spPr>
        <p:txBody>
          <a:bodyPr/>
          <a:lstStyle/>
          <a:p>
            <a:pPr marL="285750" indent="-285750" algn="just">
              <a:buFont typeface="Arial" panose="020B0604020202020204" pitchFamily="34" charset="0"/>
              <a:buChar char="•"/>
            </a:pPr>
            <a:r>
              <a:rPr lang="en-US" sz="1800" dirty="0"/>
              <a:t>Individual experts who attend electronically for a specific purpose/presentation can be designated as such by the </a:t>
            </a:r>
            <a:r>
              <a:rPr lang="en-US" sz="1800" dirty="0" smtClean="0"/>
              <a:t>RR-TAG </a:t>
            </a:r>
            <a:r>
              <a:rPr lang="en-US" sz="1800" dirty="0"/>
              <a:t>Chair and receive a registration fee waiver and limited attendance </a:t>
            </a:r>
            <a:r>
              <a:rPr lang="en-US" sz="1800" dirty="0" smtClean="0"/>
              <a:t>rights.</a:t>
            </a:r>
          </a:p>
          <a:p>
            <a:pPr marL="685800" lvl="1" algn="just">
              <a:buFont typeface="Arial" panose="020B0604020202020204" pitchFamily="34" charset="0"/>
              <a:buChar char="•"/>
            </a:pPr>
            <a:r>
              <a:rPr lang="en-US" sz="1600" dirty="0" smtClean="0"/>
              <a:t>See </a:t>
            </a:r>
            <a:r>
              <a:rPr lang="en-US" sz="1600" dirty="0"/>
              <a:t>section 5 in </a:t>
            </a:r>
            <a:r>
              <a:rPr lang="en-US" sz="1600" dirty="0">
                <a:hlinkClick r:id="rId3"/>
              </a:rPr>
              <a:t>https://</a:t>
            </a:r>
            <a:r>
              <a:rPr lang="en-US" sz="1600" dirty="0" smtClean="0">
                <a:hlinkClick r:id="rId3"/>
              </a:rPr>
              <a:t>mentor.ieee.org/802-ec/dcn/17/ec-17-0090-26-0PNP-ieee-802-lmsc-operations-manual.pdf</a:t>
            </a:r>
            <a:endParaRPr lang="en-US" sz="1600" dirty="0" smtClean="0"/>
          </a:p>
          <a:p>
            <a:pPr marL="1085850" lvl="2" algn="just">
              <a:buFont typeface="Arial" panose="020B0604020202020204" pitchFamily="34" charset="0"/>
              <a:buChar char="•"/>
            </a:pPr>
            <a:r>
              <a:rPr lang="en-US" sz="1400" i="1" dirty="0" smtClean="0"/>
              <a:t>The </a:t>
            </a:r>
            <a:r>
              <a:rPr lang="en-US" sz="1400" i="1" dirty="0"/>
              <a:t>Working Group Chair may designate specific individual experts who are allowed to participate in Working Group discussions via electronic means during an in-person meeting for the benefit of the group. These individuals are not considered to be attending the meeting and so they are not required to pay meeting fees and they do not get participation credit. The participation of these individuals should be limited to specific technical topics. Such participation shall be documented in the minutes of the Working Group meeting</a:t>
            </a:r>
            <a:r>
              <a:rPr lang="en-US" sz="1400" i="1" dirty="0" smtClean="0"/>
              <a:t>.</a:t>
            </a:r>
          </a:p>
          <a:p>
            <a:pPr marL="1085850" lvl="2" algn="just">
              <a:buFont typeface="Arial" panose="020B0604020202020204" pitchFamily="34" charset="0"/>
              <a:buChar char="•"/>
            </a:pPr>
            <a:endParaRPr lang="en-US" sz="800" dirty="0"/>
          </a:p>
          <a:p>
            <a:pPr>
              <a:buFont typeface="Arial" panose="020B0604020202020204" pitchFamily="34" charset="0"/>
              <a:buChar char="•"/>
            </a:pPr>
            <a:r>
              <a:rPr lang="en-US" sz="1800" dirty="0"/>
              <a:t>The </a:t>
            </a:r>
            <a:r>
              <a:rPr lang="en-US" sz="1800" dirty="0" smtClean="0"/>
              <a:t>individual </a:t>
            </a:r>
            <a:r>
              <a:rPr lang="en-US" sz="1800" dirty="0"/>
              <a:t>listed below </a:t>
            </a:r>
            <a:r>
              <a:rPr lang="en-US" sz="1800" dirty="0" smtClean="0"/>
              <a:t>is </a:t>
            </a:r>
            <a:r>
              <a:rPr lang="en-US" sz="1800" dirty="0"/>
              <a:t>hereby designated as specific individual </a:t>
            </a:r>
            <a:r>
              <a:rPr lang="en-US" sz="1800" dirty="0" smtClean="0"/>
              <a:t>expert </a:t>
            </a:r>
            <a:r>
              <a:rPr lang="en-US" sz="1800" dirty="0"/>
              <a:t>on their respective topics and subject to the restrictions and benefits described in the </a:t>
            </a:r>
            <a:r>
              <a:rPr lang="en-US" sz="1800" dirty="0" smtClean="0"/>
              <a:t>IEEE 802 Operations Manual.</a:t>
            </a:r>
            <a:endParaRPr lang="en-US" sz="1800" b="0" dirty="0" smtClean="0">
              <a:solidFill>
                <a:srgbClr val="FF0000"/>
              </a:solidFill>
            </a:endParaRPr>
          </a:p>
          <a:p>
            <a:pPr lvl="1">
              <a:buFont typeface="Arial" panose="020B0604020202020204" pitchFamily="34" charset="0"/>
              <a:buChar char="•"/>
            </a:pPr>
            <a:r>
              <a:rPr lang="en-US" sz="1600" dirty="0" smtClean="0">
                <a:solidFill>
                  <a:schemeClr val="tx1"/>
                </a:solidFill>
              </a:rPr>
              <a:t>Steve Leach (Principal, </a:t>
            </a:r>
            <a:r>
              <a:rPr lang="en-GB" sz="1600" dirty="0"/>
              <a:t>Spectrum Engineering </a:t>
            </a:r>
            <a:r>
              <a:rPr lang="en-GB" sz="1600" dirty="0" smtClean="0"/>
              <a:t>team,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1">
              <a:buFont typeface="Arial" panose="020B0604020202020204" pitchFamily="34" charset="0"/>
              <a:buChar char="•"/>
            </a:pPr>
            <a:r>
              <a:rPr lang="en-US" sz="1600" dirty="0" smtClean="0"/>
              <a:t>Alberto </a:t>
            </a:r>
            <a:r>
              <a:rPr lang="en-US" sz="1600" dirty="0" err="1" smtClean="0"/>
              <a:t>Fernandes</a:t>
            </a:r>
            <a:r>
              <a:rPr lang="en-US" sz="1600" dirty="0" smtClean="0"/>
              <a:t> </a:t>
            </a:r>
            <a:r>
              <a:rPr lang="en-US" sz="1600" dirty="0" smtClean="0">
                <a:solidFill>
                  <a:schemeClr val="tx1"/>
                </a:solidFill>
              </a:rPr>
              <a:t>(Principal Policy Advisor, </a:t>
            </a:r>
            <a:r>
              <a:rPr lang="en-US" sz="1600" dirty="0" err="1" smtClean="0">
                <a:solidFill>
                  <a:schemeClr val="tx1"/>
                </a:solidFill>
              </a:rPr>
              <a:t>Ofcom</a:t>
            </a:r>
            <a:r>
              <a:rPr lang="en-US" sz="1600" dirty="0" smtClean="0">
                <a:solidFill>
                  <a:schemeClr val="tx1"/>
                </a:solidFill>
              </a:rPr>
              <a:t>)</a:t>
            </a:r>
            <a:endParaRPr lang="en-US" sz="1600" dirty="0">
              <a:solidFill>
                <a:schemeClr val="tx1"/>
              </a:solidFill>
            </a:endParaRPr>
          </a:p>
          <a:p>
            <a:pPr lvl="2">
              <a:buFont typeface="Arial" panose="020B0604020202020204" pitchFamily="34" charset="0"/>
              <a:buChar char="•"/>
            </a:pPr>
            <a:r>
              <a:rPr lang="en-US" sz="1400" dirty="0"/>
              <a:t>Attendance is limited to the </a:t>
            </a:r>
            <a:r>
              <a:rPr lang="en-US" sz="1400" dirty="0" smtClean="0"/>
              <a:t>closing </a:t>
            </a:r>
            <a:r>
              <a:rPr lang="en-US" sz="1400" dirty="0"/>
              <a:t>meeting timeslot of the IEEE 802 </a:t>
            </a:r>
            <a:r>
              <a:rPr lang="en-US" sz="1400" dirty="0" smtClean="0"/>
              <a:t>July 2024 plenary in </a:t>
            </a:r>
            <a:r>
              <a:rPr lang="en-US" sz="1400" dirty="0"/>
              <a:t>which the respective presentation is scheduled. </a:t>
            </a:r>
            <a:endParaRPr lang="en-US" sz="1400" dirty="0" smtClean="0"/>
          </a:p>
          <a:p>
            <a:pPr marL="457200" lvl="1" indent="0"/>
            <a:r>
              <a:rPr lang="en-US" dirty="0"/>
              <a:t/>
            </a:r>
            <a:br>
              <a:rPr lang="en-US" dirty="0"/>
            </a:br>
            <a:endParaRPr lang="en-US" dirty="0"/>
          </a:p>
        </p:txBody>
      </p:sp>
      <p:sp>
        <p:nvSpPr>
          <p:cNvPr id="20485" name="Footer Placeholder 1"/>
          <p:cNvSpPr>
            <a:spLocks noGrp="1"/>
          </p:cNvSpPr>
          <p:nvPr>
            <p:ph type="ftr" sz="quarter" idx="4294967295"/>
          </p:nvPr>
        </p:nvSpPr>
        <p:spPr>
          <a:xfrm>
            <a:off x="9224642" y="6477000"/>
            <a:ext cx="2167260" cy="184666"/>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dirty="0" smtClean="0"/>
              <a:t>Edward Au (Huawei)</a:t>
            </a:r>
            <a:endParaRPr lang="en-US" altLang="en-US" sz="1200" b="0" dirty="0"/>
          </a:p>
        </p:txBody>
      </p:sp>
      <p:sp>
        <p:nvSpPr>
          <p:cNvPr id="20486"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200" b="0"/>
              <a:t>Slide </a:t>
            </a:r>
            <a:fld id="{1F6CF2F6-756D-4BD6-9522-A1957932ACE4}" type="slidenum">
              <a:rPr lang="en-US" altLang="en-US" sz="1200" b="0" smtClean="0"/>
              <a:pPr>
                <a:spcBef>
                  <a:spcPct val="0"/>
                </a:spcBef>
                <a:buFontTx/>
                <a:buNone/>
              </a:pPr>
              <a:t>22</a:t>
            </a:fld>
            <a:endParaRPr lang="en-US" altLang="en-US" sz="1200" b="0"/>
          </a:p>
        </p:txBody>
      </p:sp>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txBox="1">
            <a:spLocks noChangeArrowheads="1"/>
          </p:cNvSpPr>
          <p:nvPr/>
        </p:nvSpPr>
        <p:spPr bwMode="auto">
          <a:xfrm>
            <a:off x="990600" y="606426"/>
            <a:ext cx="10367426" cy="890587"/>
          </a:xfrm>
          <a:prstGeom prst="rect">
            <a:avLst/>
          </a:prstGeom>
          <a:noFill/>
          <a:ln w="9525">
            <a:noFill/>
            <a:round/>
            <a:headEnd/>
            <a:tailEnd/>
          </a:ln>
          <a:effectLst/>
        </p:spPr>
        <p:txBody>
          <a:bodyPr vert="horz" wrap="square" lIns="91440" tIns="45720" rIns="91440" bIns="4572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smtClean="0">
                <a:solidFill>
                  <a:srgbClr val="0070C0"/>
                </a:solidFill>
              </a:rPr>
              <a:t>Designation of Individual Experts</a:t>
            </a:r>
            <a:endParaRPr lang="en-US" sz="2800" kern="0" dirty="0">
              <a:solidFill>
                <a:srgbClr val="0070C0"/>
              </a:solidFill>
            </a:endParaRPr>
          </a:p>
        </p:txBody>
      </p:sp>
    </p:spTree>
    <p:extLst>
      <p:ext uri="{BB962C8B-B14F-4D97-AF65-F5344CB8AC3E}">
        <p14:creationId xmlns:p14="http://schemas.microsoft.com/office/powerpoint/2010/main" val="245674813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5: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smtClean="0">
                <a:solidFill>
                  <a:schemeClr val="tx1"/>
                </a:solidFill>
                <a:cs typeface="Arial"/>
              </a:rPr>
              <a:t>3pm </a:t>
            </a:r>
            <a:r>
              <a:rPr lang="en-US" sz="1600" spc="-5" dirty="0">
                <a:solidFill>
                  <a:schemeClr val="tx1"/>
                </a:solidFill>
                <a:cs typeface="Arial"/>
              </a:rPr>
              <a:t>ET, Thursday, 1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CEPT ECC:  </a:t>
            </a:r>
            <a:r>
              <a:rPr lang="en-GB" sz="1400" u="sng" dirty="0">
                <a:hlinkClick r:id="rId4"/>
              </a:rPr>
              <a:t>Draft revision of ERC Report 25 ECA Table (European Table of Frequency Allocations and Applications in the frequency range 8.3 kHz to 3000 GHz)</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r>
              <a:rPr lang="en-US" sz="1400" spc="-5" dirty="0" smtClean="0">
                <a:solidFill>
                  <a:schemeClr val="tx1"/>
                </a:solidFill>
                <a:cs typeface="Arial"/>
              </a:rPr>
              <a:t>EC RSPG:  </a:t>
            </a:r>
            <a:r>
              <a:rPr lang="en-US" sz="1400" dirty="0" smtClean="0">
                <a:hlinkClick r:id="rId5"/>
              </a:rPr>
              <a:t>Questionnaire on long-term vision for the upper 6 GHz band</a:t>
            </a: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3pm ET, Thursday, 22 August 2024</a:t>
            </a:r>
          </a:p>
          <a:p>
            <a:pPr marL="1030288" marR="117475" lvl="2" indent="-230188" algn="just">
              <a:spcBef>
                <a:spcPts val="600"/>
              </a:spcBef>
              <a:buFont typeface="Times New Roman" pitchFamily="16" charset="0"/>
              <a:buChar char="•"/>
              <a:tabLst>
                <a:tab pos="230188" algn="l"/>
              </a:tabLst>
            </a:pPr>
            <a:r>
              <a:rPr lang="en-US" sz="1400" spc="-5" dirty="0">
                <a:solidFill>
                  <a:schemeClr val="tx1"/>
                </a:solidFill>
                <a:cs typeface="Arial"/>
              </a:rPr>
              <a:t>Canada RABC:  </a:t>
            </a:r>
            <a:r>
              <a:rPr lang="en-US" sz="1400" dirty="0">
                <a:hlinkClick r:id="rId6"/>
              </a:rPr>
              <a:t>RSS-248, issue 3, “Radio Local Area Network (RLAN) Devices Operating in the 5925-7125 MHz Band”</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a:cs typeface="Arial"/>
              </a:rPr>
              <a:t>European </a:t>
            </a:r>
            <a:r>
              <a:rPr lang="en-US" sz="1800" spc="-5" dirty="0" smtClean="0">
                <a:cs typeface="Arial"/>
              </a:rPr>
              <a:t>Commission</a:t>
            </a:r>
          </a:p>
          <a:p>
            <a:pPr marL="1030288" marR="117475" lvl="2" indent="-230188" algn="just">
              <a:buClrTx/>
              <a:buFont typeface="Times New Roman" pitchFamily="16" charset="0"/>
              <a:buChar char="•"/>
              <a:tabLst>
                <a:tab pos="230188" algn="l"/>
              </a:tabLst>
            </a:pPr>
            <a:r>
              <a:rPr lang="en-US" sz="1600" dirty="0"/>
              <a:t>On 18 June 2024, RSPG </a:t>
            </a:r>
            <a:r>
              <a:rPr lang="en-US" sz="1600" dirty="0">
                <a:hlinkClick r:id="rId3"/>
              </a:rPr>
              <a:t>published</a:t>
            </a:r>
            <a:r>
              <a:rPr lang="en-US" sz="1600" dirty="0"/>
              <a:t> its report, including experience and lessons learnt, on the result of the WRC 2023</a:t>
            </a:r>
            <a:r>
              <a:rPr lang="en-US" sz="1600" dirty="0" smtClean="0"/>
              <a:t>.</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hlinkClick r:id="rId4"/>
              </a:rPr>
              <a:t>BRAN July 2024 update</a:t>
            </a:r>
            <a:endParaRPr lang="en-US" sz="1600" spc="-5" dirty="0">
              <a:cs typeface="Arial"/>
            </a:endParaRPr>
          </a:p>
          <a:p>
            <a:pPr marL="630238" marR="117475" lvl="1" indent="-230188" algn="just">
              <a:buClrTx/>
              <a:buFont typeface="Times New Roman" pitchFamily="16" charset="0"/>
              <a:buChar char="•"/>
              <a:tabLst>
                <a:tab pos="230188" algn="l"/>
              </a:tabLst>
            </a:pPr>
            <a:r>
              <a:rPr lang="en-US" sz="1800" spc="-5" dirty="0" smtClean="0">
                <a:cs typeface="Arial"/>
              </a:rPr>
              <a:t>CEPT</a:t>
            </a:r>
          </a:p>
          <a:p>
            <a:pPr marL="1030288" marR="117475" lvl="2" indent="-230188" algn="just">
              <a:buClrTx/>
              <a:buFont typeface="Times New Roman" pitchFamily="16" charset="0"/>
              <a:buChar char="•"/>
              <a:tabLst>
                <a:tab pos="230188" algn="l"/>
              </a:tabLst>
            </a:pPr>
            <a:r>
              <a:rPr lang="en-US" sz="1600" spc="-5" dirty="0" smtClean="0">
                <a:cs typeface="Arial"/>
                <a:hlinkClick r:id="rId5"/>
              </a:rPr>
              <a:t>WI </a:t>
            </a:r>
            <a:r>
              <a:rPr lang="en-US" sz="1600" spc="-5" dirty="0">
                <a:cs typeface="Arial"/>
                <a:hlinkClick r:id="rId5"/>
              </a:rPr>
              <a:t>79 </a:t>
            </a:r>
            <a:r>
              <a:rPr lang="en-US" sz="1600" spc="-5" dirty="0">
                <a:cs typeface="Arial"/>
              </a:rPr>
              <a:t>is active in CEPT </a:t>
            </a:r>
            <a:r>
              <a:rPr lang="en-US" sz="1600" spc="-5" dirty="0" smtClean="0">
                <a:cs typeface="Arial"/>
              </a:rPr>
              <a:t>SE24.  Draft </a:t>
            </a:r>
            <a:r>
              <a:rPr lang="en-US" sz="1600" spc="-5" dirty="0">
                <a:cs typeface="Arial"/>
              </a:rPr>
              <a:t>version of report is </a:t>
            </a:r>
            <a:r>
              <a:rPr lang="en-US" sz="1600" spc="-5" dirty="0" smtClean="0">
                <a:cs typeface="Arial"/>
                <a:hlinkClick r:id="rId6"/>
              </a:rPr>
              <a:t>available</a:t>
            </a:r>
            <a:r>
              <a:rPr lang="en-US" sz="1600" spc="-5" dirty="0" smtClean="0">
                <a:cs typeface="Arial"/>
              </a:rPr>
              <a:t>. </a:t>
            </a:r>
          </a:p>
          <a:p>
            <a:pPr marL="1030288" marR="117475" lvl="2" indent="-230188" algn="just">
              <a:buClrTx/>
              <a:buFont typeface="Times New Roman" pitchFamily="16" charset="0"/>
              <a:buChar char="•"/>
              <a:tabLst>
                <a:tab pos="230188" algn="l"/>
              </a:tabLst>
            </a:pPr>
            <a:r>
              <a:rPr lang="en-US" sz="1600" spc="-5" dirty="0" smtClean="0">
                <a:cs typeface="Arial"/>
              </a:rPr>
              <a:t>Next meeting of SE24 is scheduled from 9 September 2024 to 11 September 2024.  WI </a:t>
            </a:r>
            <a:r>
              <a:rPr lang="en-US" sz="1600" spc="-5" dirty="0">
                <a:cs typeface="Arial"/>
              </a:rPr>
              <a:t>on indoor higher power UWB in the band 4.2GHz to 4.8 Hz has been established and will start work at next </a:t>
            </a:r>
            <a:r>
              <a:rPr lang="en-US" sz="1600" spc="-5">
                <a:cs typeface="Arial"/>
              </a:rPr>
              <a:t>SE24 </a:t>
            </a:r>
            <a:r>
              <a:rPr lang="en-US" sz="1600" spc="-5" smtClean="0">
                <a:cs typeface="Arial"/>
              </a:rPr>
              <a:t>meeting</a:t>
            </a:r>
            <a:endParaRPr lang="en-US" sz="1600" spc="-5" dirty="0" smtClean="0">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latin typeface="+mj-lt"/>
                <a:cs typeface="Arial"/>
              </a:rPr>
              <a:t>UK </a:t>
            </a:r>
            <a:r>
              <a:rPr lang="en-US" sz="1800" spc="-5" dirty="0" err="1">
                <a:solidFill>
                  <a:schemeClr val="tx1"/>
                </a:solidFill>
                <a:latin typeface="+mj-lt"/>
                <a:cs typeface="Arial"/>
              </a:rPr>
              <a:t>Ofcom</a:t>
            </a:r>
            <a:endParaRPr lang="en-US" sz="18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Other </a:t>
            </a:r>
            <a:r>
              <a:rPr lang="en-US" sz="1800" spc="-5" dirty="0" smtClean="0">
                <a:solidFill>
                  <a:schemeClr val="tx1"/>
                </a:solidFill>
                <a:cs typeface="Arial"/>
              </a:rPr>
              <a:t>countries/regions</a:t>
            </a:r>
            <a:endParaRPr lang="en-US" sz="1600" spc="-5" dirty="0">
              <a:solidFill>
                <a:schemeClr val="tx1"/>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696456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USA </a:t>
            </a:r>
          </a:p>
          <a:p>
            <a:pPr marL="1030288" marR="117475" lvl="2" indent="-230188" algn="just">
              <a:buClrTx/>
              <a:buFont typeface="Times New Roman" pitchFamily="16" charset="0"/>
              <a:buChar char="•"/>
              <a:tabLst>
                <a:tab pos="230188" algn="l"/>
              </a:tabLst>
            </a:pPr>
            <a:r>
              <a:rPr lang="en-US" sz="1600" dirty="0">
                <a:solidFill>
                  <a:schemeClr val="tx1"/>
                </a:solidFill>
              </a:rPr>
              <a:t>The July 2024 Open Commission Meeting is </a:t>
            </a:r>
            <a:r>
              <a:rPr lang="en-US" sz="1600" dirty="0">
                <a:solidFill>
                  <a:schemeClr val="tx1"/>
                </a:solidFill>
                <a:hlinkClick r:id="rId3"/>
              </a:rPr>
              <a:t>scheduled</a:t>
            </a:r>
            <a:r>
              <a:rPr lang="en-US" sz="1600" dirty="0">
                <a:solidFill>
                  <a:schemeClr val="tx1"/>
                </a:solidFill>
              </a:rPr>
              <a:t> at 10:30am ET on 18 July 2024</a:t>
            </a:r>
            <a:r>
              <a:rPr lang="en-US" sz="1600" dirty="0" smtClean="0">
                <a:solidFill>
                  <a:schemeClr val="tx1"/>
                </a:solidFill>
              </a:rPr>
              <a:t>.</a:t>
            </a:r>
          </a:p>
          <a:p>
            <a:pPr marL="1030288" marR="117475" lvl="2" indent="-230188" algn="just">
              <a:buClrTx/>
              <a:buFont typeface="Times New Roman" pitchFamily="16" charset="0"/>
              <a:buChar char="•"/>
              <a:tabLst>
                <a:tab pos="230188" algn="l"/>
              </a:tabLst>
            </a:pPr>
            <a:r>
              <a:rPr lang="en-US" sz="1600" dirty="0"/>
              <a:t>Office of Engineering and Technology seeks </a:t>
            </a:r>
            <a:r>
              <a:rPr lang="en-US" sz="1600" dirty="0">
                <a:hlinkClick r:id="rId4"/>
              </a:rPr>
              <a:t>comments</a:t>
            </a:r>
            <a:r>
              <a:rPr lang="en-US" sz="1600" dirty="0"/>
              <a:t> on an entity's petition for waiver of a few Commissions' rules related to </a:t>
            </a:r>
            <a:r>
              <a:rPr lang="en-US" sz="1600" dirty="0" smtClean="0"/>
              <a:t>UWB</a:t>
            </a:r>
            <a:endParaRPr lang="en-US" sz="1600" spc="-5" dirty="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Other countries/regions</a:t>
            </a:r>
          </a:p>
          <a:p>
            <a:pPr marL="1030288" marR="117475" lvl="2" indent="-230188" algn="just">
              <a:buClrTx/>
              <a:buFont typeface="Times New Roman" pitchFamily="16" charset="0"/>
              <a:buChar char="•"/>
              <a:tabLst>
                <a:tab pos="230188" algn="l"/>
              </a:tabLst>
            </a:pPr>
            <a:r>
              <a:rPr lang="en-US" sz="1600" dirty="0"/>
              <a:t>On 29 May 2024, Brazil ANATEL </a:t>
            </a:r>
            <a:r>
              <a:rPr lang="en-US" sz="1600" dirty="0">
                <a:hlinkClick r:id="rId5"/>
              </a:rPr>
              <a:t>issued</a:t>
            </a:r>
            <a:r>
              <a:rPr lang="en-US" sz="1600" dirty="0"/>
              <a:t> a public consultation, number 29, that asks for public opinions for its update on the Technical Requirements for Conformity Assessment of Restricted Radiation </a:t>
            </a:r>
            <a:r>
              <a:rPr lang="en-US" sz="1600" dirty="0" err="1"/>
              <a:t>Radiocommunication</a:t>
            </a:r>
            <a:r>
              <a:rPr lang="en-US" sz="1600" dirty="0"/>
              <a:t> Equipment, which determines that Access Points that are currently authorized to operate in the range between 5925 MHz and 7125 MHz are limited to operating in the 5925 MHz to 6425 MHz band and have automatic and remote firmware update functionality to adapt their operating channels to the frequency bands permitted for use by </a:t>
            </a:r>
            <a:r>
              <a:rPr lang="en-US" sz="1600" dirty="0" err="1"/>
              <a:t>Anatel</a:t>
            </a:r>
            <a:r>
              <a:rPr lang="en-US" sz="1600" dirty="0"/>
              <a:t> in Brazil.  The submission deadline is 6 August 2024</a:t>
            </a:r>
            <a:r>
              <a:rPr lang="en-US" sz="1600" dirty="0" smtClean="0"/>
              <a:t>.</a:t>
            </a: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82943198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spc="-5" dirty="0">
                <a:solidFill>
                  <a:schemeClr val="tx1"/>
                </a:solidFill>
                <a:cs typeface="Arial"/>
              </a:rPr>
              <a:t>APT</a:t>
            </a:r>
          </a:p>
          <a:p>
            <a:pPr marL="630238" marR="117475" lvl="1" indent="-230188" algn="just">
              <a:buClrTx/>
              <a:buFont typeface="Times New Roman" pitchFamily="16" charset="0"/>
              <a:buChar char="•"/>
              <a:tabLst>
                <a:tab pos="230188" algn="l"/>
              </a:tabLst>
            </a:pPr>
            <a:r>
              <a:rPr lang="en-US" sz="1800" dirty="0">
                <a:solidFill>
                  <a:schemeClr val="tx1"/>
                </a:solidFill>
              </a:rPr>
              <a:t>Other countries/regions</a:t>
            </a:r>
          </a:p>
          <a:p>
            <a:pPr marL="1030288" marR="117475" lvl="2" indent="-230188" algn="just">
              <a:buClrTx/>
              <a:buFont typeface="Times New Roman" pitchFamily="16" charset="0"/>
              <a:buChar char="•"/>
              <a:tabLst>
                <a:tab pos="230188" algn="l"/>
              </a:tabLst>
            </a:pPr>
            <a:r>
              <a:rPr lang="en-US" sz="1600" dirty="0"/>
              <a:t>On 1 June 2024, Malaysia MCMC </a:t>
            </a:r>
            <a:r>
              <a:rPr lang="en-US" sz="1600" dirty="0">
                <a:hlinkClick r:id="rId3"/>
              </a:rPr>
              <a:t>issued</a:t>
            </a:r>
            <a:r>
              <a:rPr lang="en-US" sz="1600" dirty="0"/>
              <a:t> a public notice that UWB devices are not allowed to operate between 3400 MHz and 3700 MHz effective from 1 June </a:t>
            </a:r>
            <a:r>
              <a:rPr lang="en-US" sz="1600" dirty="0" smtClean="0"/>
              <a:t>2025.</a:t>
            </a:r>
          </a:p>
          <a:p>
            <a:pPr marL="1030288" marR="117475" lvl="2" indent="-230188" algn="just">
              <a:buClrTx/>
              <a:buFont typeface="Times New Roman" pitchFamily="16" charset="0"/>
              <a:buChar char="•"/>
              <a:tabLst>
                <a:tab pos="230188" algn="l"/>
              </a:tabLst>
            </a:pPr>
            <a:r>
              <a:rPr lang="en-US" sz="1600" dirty="0" smtClean="0"/>
              <a:t>On </a:t>
            </a:r>
            <a:r>
              <a:rPr lang="en-US" sz="1600" dirty="0"/>
              <a:t>5 July 2024, Philippines National Telecommunications Commission </a:t>
            </a:r>
            <a:r>
              <a:rPr lang="en-US" sz="1600" dirty="0">
                <a:hlinkClick r:id="rId4"/>
              </a:rPr>
              <a:t>published</a:t>
            </a:r>
            <a:r>
              <a:rPr lang="en-US" sz="1600" dirty="0"/>
              <a:t> a latest memorandum circular that confirms the use of the lower 6 GHz band for RLANs. </a:t>
            </a:r>
            <a:endParaRPr lang="en-US" sz="1600" dirty="0" smtClean="0"/>
          </a:p>
          <a:p>
            <a:pPr marL="1030288" marR="117475" lvl="2" indent="-230188" algn="just">
              <a:buClrTx/>
              <a:buFont typeface="Times New Roman" pitchFamily="16" charset="0"/>
              <a:buChar char="•"/>
              <a:tabLst>
                <a:tab pos="230188" algn="l"/>
              </a:tabLst>
            </a:pPr>
            <a:r>
              <a:rPr lang="en-US" sz="1600" dirty="0"/>
              <a:t>On 10 July 2024, Taiwan Ministry of Digital Affairs began a </a:t>
            </a:r>
            <a:r>
              <a:rPr lang="en-US" sz="1600" dirty="0">
                <a:hlinkClick r:id="rId5"/>
              </a:rPr>
              <a:t>consultation</a:t>
            </a:r>
            <a:r>
              <a:rPr lang="en-US" sz="1600" dirty="0"/>
              <a:t> that seeks public opinions related to satellite communications. Among all the proposed changes, </a:t>
            </a:r>
            <a:r>
              <a:rPr lang="en-US" sz="1600" dirty="0" smtClean="0"/>
              <a:t>5.925 </a:t>
            </a:r>
            <a:r>
              <a:rPr lang="en-US" sz="1600" dirty="0"/>
              <a:t>GHz to 6.725 </a:t>
            </a:r>
            <a:r>
              <a:rPr lang="en-US" sz="1600" dirty="0" smtClean="0"/>
              <a:t>GHz is involved.</a:t>
            </a:r>
            <a:endParaRPr lang="en-US" sz="1600" dirty="0"/>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230188" marR="117475" indent="-230188" algn="just">
              <a:buFont typeface="Times New Roman" pitchFamily="16" charset="0"/>
              <a:buChar char="•"/>
              <a:tabLst>
                <a:tab pos="230188" algn="l"/>
              </a:tabLst>
            </a:pPr>
            <a:r>
              <a:rPr lang="en-US" sz="1800" spc="-5" dirty="0">
                <a:solidFill>
                  <a:schemeClr val="tx1"/>
                </a:solidFill>
                <a:cs typeface="Arial"/>
              </a:rPr>
              <a:t>ITU-R</a:t>
            </a: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60241821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(THU AM1, 18 July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28</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29</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31</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latin typeface="+mj-lt"/>
                <a:cs typeface="Arial"/>
                <a:hlinkClick r:id="rId3"/>
              </a:rPr>
              <a:t>18-24/0060r1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33</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34</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35</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
        <p:nvSpPr>
          <p:cNvPr id="7" name="Rectangle 6">
            <a:extLst>
              <a:ext uri="{FF2B5EF4-FFF2-40B4-BE49-F238E27FC236}">
                <a16:creationId xmlns="" xmlns:a16="http://schemas.microsoft.com/office/drawing/2014/main"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38</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July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July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14 July 2024 to 19 July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hlinkClick r:id="rId3"/>
              </a:rPr>
              <a:t>https</a:t>
            </a:r>
            <a:r>
              <a:rPr lang="en-US" altLang="en-US" sz="1800" b="1" dirty="0">
                <a:solidFill>
                  <a:schemeClr val="tx1"/>
                </a:solidFill>
                <a:latin typeface="+mj-lt"/>
                <a:cs typeface="Arial" panose="020B0604020202020204" pitchFamily="34" charset="0"/>
                <a:hlinkClick r:id="rId3"/>
              </a:rPr>
              <a:t>://</a:t>
            </a:r>
            <a:r>
              <a:rPr lang="en-US" altLang="en-US" sz="1800" b="1" dirty="0" smtClean="0">
                <a:solidFill>
                  <a:schemeClr val="tx1"/>
                </a:solidFill>
                <a:latin typeface="+mj-lt"/>
                <a:cs typeface="Arial" panose="020B0604020202020204" pitchFamily="34" charset="0"/>
                <a:hlinkClick r:id="rId3"/>
              </a:rPr>
              <a:t>web.cvent.com/event/64f6931c-b20d-44af-a54e-4830fa2f7097/summary</a:t>
            </a:r>
            <a:r>
              <a:rPr lang="en-US" altLang="en-US" sz="1800" b="1" dirty="0" smtClean="0">
                <a:solidFill>
                  <a:schemeClr val="tx1"/>
                </a:solidFill>
                <a:latin typeface="+mj-lt"/>
                <a:cs typeface="Arial" panose="020B0604020202020204" pitchFamily="34" charset="0"/>
              </a:rPr>
              <a:t> </a:t>
            </a:r>
          </a:p>
          <a:p>
            <a:pPr marL="28575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a:t>Le Centre Sheraton Montreal Hotel, Montreal, Quebec, 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and voting management</a:t>
            </a:r>
          </a:p>
          <a:p>
            <a:pPr marL="630238" marR="117475" lvl="1" indent="-230188" algn="just">
              <a:buFont typeface="Times New Roman" pitchFamily="16" charset="0"/>
              <a:buChar char="•"/>
              <a:tabLst>
                <a:tab pos="230188" algn="l"/>
              </a:tabLst>
            </a:pPr>
            <a:r>
              <a:rPr lang="en-US" sz="1600" spc="-5" dirty="0">
                <a:cs typeface="Arial"/>
              </a:rPr>
              <a:t>Regardless of your participation type, </a:t>
            </a:r>
          </a:p>
          <a:p>
            <a:pPr marL="1030288" marR="117475" lvl="2" indent="-230188" algn="just">
              <a:buFont typeface="Times New Roman" pitchFamily="16" charset="0"/>
              <a:buChar char="•"/>
              <a:tabLst>
                <a:tab pos="230188" algn="l"/>
              </a:tabLst>
            </a:pPr>
            <a:r>
              <a:rPr lang="en-US" sz="1400" spc="-5" dirty="0">
                <a:solidFill>
                  <a:schemeClr val="tx1"/>
                </a:solidFill>
                <a:cs typeface="Arial"/>
              </a:rPr>
              <a:t>When you want to be on the queue for comment, please type “Q” or “q” in the </a:t>
            </a:r>
            <a:r>
              <a:rPr lang="en-US" sz="1400" spc="-5" dirty="0" err="1">
                <a:solidFill>
                  <a:schemeClr val="tx1"/>
                </a:solidFill>
                <a:cs typeface="Arial"/>
              </a:rPr>
              <a:t>Webex</a:t>
            </a:r>
            <a:r>
              <a:rPr lang="en-US" sz="1400" spc="-5" dirty="0">
                <a:solidFill>
                  <a:schemeClr val="tx1"/>
                </a:solidFill>
                <a:cs typeface="Arial"/>
              </a:rPr>
              <a:t> chat window </a:t>
            </a:r>
          </a:p>
          <a:p>
            <a:pPr marL="1030288" marR="117475" lvl="2" indent="-230188" algn="just">
              <a:buFont typeface="Times New Roman" pitchFamily="16" charset="0"/>
              <a:buChar char="•"/>
              <a:tabLst>
                <a:tab pos="230188" algn="l"/>
              </a:tabLst>
            </a:pPr>
            <a:r>
              <a:rPr lang="en-US" sz="1400" spc="-5" dirty="0" smtClean="0">
                <a:cs typeface="Arial"/>
              </a:rPr>
              <a:t>Please cast </a:t>
            </a:r>
            <a:r>
              <a:rPr lang="en-US" sz="1400" spc="-5" dirty="0">
                <a:cs typeface="Arial"/>
              </a:rPr>
              <a:t>your vote for any straw poll or motion using </a:t>
            </a:r>
            <a:r>
              <a:rPr lang="en-US" sz="1400" spc="-5" dirty="0" err="1">
                <a:cs typeface="Arial"/>
              </a:rPr>
              <a:t>Webex</a:t>
            </a: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Tuesday AM2 and Thursday </a:t>
            </a:r>
            <a:r>
              <a:rPr lang="en-US" sz="1800" dirty="0" smtClean="0">
                <a:solidFill>
                  <a:schemeClr val="tx1"/>
                </a:solidFill>
                <a:latin typeface="+mj-lt"/>
              </a:rPr>
              <a:t>AM1 </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New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43</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4538102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July </a:t>
            </a:r>
            <a:r>
              <a:rPr lang="en-US" dirty="0"/>
              <a:t>2024</a:t>
            </a:r>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Members enrichment activities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smtClean="0"/>
              <a:t>Slide 44</a:t>
            </a:r>
            <a:endParaRPr lang="en-US" altLang="en-US" sz="1200" b="0"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2248683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Enrichment activities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12" name="Rectangle 11"/>
          <p:cNvSpPr/>
          <p:nvPr/>
        </p:nvSpPr>
        <p:spPr>
          <a:xfrm>
            <a:off x="9940351" y="4379604"/>
            <a:ext cx="1531188" cy="276999"/>
          </a:xfrm>
          <a:prstGeom prst="rect">
            <a:avLst/>
          </a:prstGeom>
        </p:spPr>
        <p:txBody>
          <a:bodyPr wrap="none">
            <a:spAutoFit/>
          </a:bodyPr>
          <a:lstStyle/>
          <a:p>
            <a:r>
              <a:rPr lang="en-US" sz="1200" dirty="0" smtClean="0">
                <a:solidFill>
                  <a:schemeClr val="tx1"/>
                </a:solidFill>
              </a:rPr>
              <a:t>  Source</a:t>
            </a:r>
            <a:r>
              <a:rPr lang="en-US" sz="1200" dirty="0">
                <a:solidFill>
                  <a:schemeClr val="tx1"/>
                </a:solidFill>
              </a:rPr>
              <a:t>: </a:t>
            </a:r>
            <a:r>
              <a:rPr lang="en-US" sz="1200" dirty="0" smtClean="0">
                <a:solidFill>
                  <a:schemeClr val="tx1"/>
                </a:solidFill>
              </a:rPr>
              <a:t>Steve Leach</a:t>
            </a:r>
            <a:endParaRPr lang="en-US" sz="1200" dirty="0">
              <a:solidFill>
                <a:schemeClr val="tx1"/>
              </a:solidFill>
            </a:endParaRPr>
          </a:p>
        </p:txBody>
      </p:sp>
      <p:sp>
        <p:nvSpPr>
          <p:cNvPr id="13" name="Content Placeholder 2"/>
          <p:cNvSpPr>
            <a:spLocks noGrp="1"/>
          </p:cNvSpPr>
          <p:nvPr>
            <p:ph idx="1"/>
          </p:nvPr>
        </p:nvSpPr>
        <p:spPr>
          <a:xfrm>
            <a:off x="914400" y="1524000"/>
            <a:ext cx="8001000" cy="4495800"/>
          </a:xfrm>
        </p:spPr>
        <p:txBody>
          <a:bodyPr/>
          <a:lstStyle/>
          <a:p>
            <a:pPr marL="230188" marR="117475" indent="-230188" algn="just">
              <a:buFont typeface="Times New Roman" pitchFamily="16" charset="0"/>
              <a:buChar char="•"/>
              <a:tabLst>
                <a:tab pos="230188" algn="l"/>
              </a:tabLst>
            </a:pPr>
            <a:r>
              <a:rPr lang="en-US" sz="1800" dirty="0" smtClean="0"/>
              <a:t>Invited presentation (bimonthly member enrichment activities)</a:t>
            </a:r>
          </a:p>
          <a:p>
            <a:pPr marL="630238" marR="117475" lvl="1" indent="-230188" algn="just">
              <a:buFont typeface="Times New Roman" pitchFamily="16" charset="0"/>
              <a:buChar char="•"/>
              <a:tabLst>
                <a:tab pos="230188" algn="l"/>
              </a:tabLst>
            </a:pPr>
            <a:r>
              <a:rPr lang="en-US" sz="1600" b="0" dirty="0" smtClean="0"/>
              <a:t>Topic:  Hybrid sharing on the upper 6 GHz band</a:t>
            </a:r>
            <a:endParaRPr lang="en-US" sz="1600" b="0" dirty="0"/>
          </a:p>
          <a:p>
            <a:pPr marL="630238" marR="117475" lvl="1" indent="-230188" algn="just">
              <a:buFont typeface="Times New Roman" pitchFamily="16" charset="0"/>
              <a:buChar char="•"/>
              <a:tabLst>
                <a:tab pos="230188" algn="l"/>
              </a:tabLst>
            </a:pPr>
            <a:r>
              <a:rPr lang="en-US" sz="1600" b="0" dirty="0"/>
              <a:t>Author</a:t>
            </a:r>
            <a:r>
              <a:rPr lang="en-US" sz="1600" b="0" dirty="0" smtClean="0"/>
              <a:t>:  Dr. </a:t>
            </a:r>
            <a:r>
              <a:rPr lang="en-US" sz="1600" dirty="0" smtClean="0"/>
              <a:t>Steve Leach (Principal, </a:t>
            </a:r>
            <a:r>
              <a:rPr lang="en-GB" sz="1600" dirty="0"/>
              <a:t>Spectrum Engineering </a:t>
            </a:r>
            <a:r>
              <a:rPr lang="en-GB" sz="1600" dirty="0" smtClean="0"/>
              <a:t>team, </a:t>
            </a:r>
            <a:r>
              <a:rPr lang="en-US" sz="1600" dirty="0" err="1" smtClean="0"/>
              <a:t>Ofcom</a:t>
            </a:r>
            <a:r>
              <a:rPr lang="en-US" sz="1600" dirty="0" smtClean="0"/>
              <a:t>)</a:t>
            </a: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Document:  </a:t>
            </a:r>
            <a:r>
              <a:rPr lang="en-US" sz="1600" spc="-5" dirty="0" smtClean="0">
                <a:solidFill>
                  <a:schemeClr val="tx1"/>
                </a:solidFill>
                <a:cs typeface="Arial"/>
                <a:hlinkClick r:id="rId4"/>
              </a:rPr>
              <a:t>18-24/0070</a:t>
            </a: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14" name="Picture 13" descr="A person smiling for the camera&#10;&#10;Description automatically generated with medium confidence"/>
          <p:cNvPicPr/>
          <p:nvPr/>
        </p:nvPicPr>
        <p:blipFill>
          <a:blip r:embed="rId5" cstate="print">
            <a:extLst>
              <a:ext uri="{28A0092B-C50C-407E-A947-70E740481C1C}">
                <a14:useLocalDpi xmlns:a14="http://schemas.microsoft.com/office/drawing/2010/main" val="0"/>
              </a:ext>
            </a:extLst>
          </a:blip>
          <a:stretch>
            <a:fillRect/>
          </a:stretch>
        </p:blipFill>
        <p:spPr>
          <a:xfrm>
            <a:off x="8856743" y="1530355"/>
            <a:ext cx="2514600" cy="2815907"/>
          </a:xfrm>
          <a:prstGeom prst="rect">
            <a:avLst/>
          </a:prstGeom>
        </p:spPr>
      </p:pic>
    </p:spTree>
    <p:extLst>
      <p:ext uri="{BB962C8B-B14F-4D97-AF65-F5344CB8AC3E}">
        <p14:creationId xmlns:p14="http://schemas.microsoft.com/office/powerpoint/2010/main" val="80439859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46</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628222944"/>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25 July</a:t>
                      </a:r>
                      <a:r>
                        <a:rPr lang="en-US" sz="1500" baseline="0" dirty="0" smtClean="0"/>
                        <a:t> 2024</a:t>
                      </a:r>
                      <a:endParaRPr lang="en-US" sz="1500" dirty="0"/>
                    </a:p>
                  </a:txBody>
                  <a:tcPr/>
                </a:tc>
              </a:tr>
              <a:tr h="370840">
                <a:tc>
                  <a:txBody>
                    <a:bodyPr/>
                    <a:lstStyle/>
                    <a:p>
                      <a:r>
                        <a:rPr lang="en-US" sz="1500" baseline="0" dirty="0" smtClean="0"/>
                        <a:t>2024 September interim</a:t>
                      </a:r>
                    </a:p>
                  </a:txBody>
                  <a:tcPr/>
                </a:tc>
                <a:tc>
                  <a:txBody>
                    <a:bodyPr/>
                    <a:lstStyle/>
                    <a:p>
                      <a:r>
                        <a:rPr lang="en-US" sz="1500" dirty="0" smtClean="0"/>
                        <a:t>Tuesday AM2 on 10 September 2024, </a:t>
                      </a:r>
                    </a:p>
                    <a:p>
                      <a:r>
                        <a:rPr lang="en-US" sz="1500" dirty="0" smtClean="0"/>
                        <a:t>Thursday AM1 on 12 September 2024</a:t>
                      </a:r>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2024 September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smtClean="0">
                <a:solidFill>
                  <a:schemeClr val="tx1"/>
                </a:solidFill>
                <a:cs typeface="Arial"/>
                <a:hlinkClick r:id="rId4"/>
              </a:rPr>
              <a:t>Meeting </a:t>
            </a:r>
            <a:r>
              <a:rPr lang="en-US" sz="1800" kern="0" spc="-5" dirty="0">
                <a:solidFill>
                  <a:schemeClr val="tx1"/>
                </a:solidFill>
                <a:cs typeface="Arial"/>
                <a:hlinkClick r:id="rId4"/>
              </a:rPr>
              <a:t>reservation</a:t>
            </a:r>
            <a:r>
              <a:rPr lang="en-US" sz="1800" kern="0" spc="-5" dirty="0">
                <a:solidFill>
                  <a:schemeClr val="tx1"/>
                </a:solidFill>
                <a:cs typeface="Arial"/>
              </a:rPr>
              <a:t> begins on 21 May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Early Registration until 21 June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16 August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16 August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a:t>
            </a:r>
            <a:r>
              <a:rPr lang="en-US" sz="1800" kern="0" spc="-5" dirty="0">
                <a:solidFill>
                  <a:schemeClr val="tx1"/>
                </a:solidFill>
                <a:cs typeface="Arial"/>
              </a:rPr>
              <a:t> begins on 21 May 2024</a:t>
            </a:r>
          </a:p>
          <a:p>
            <a:pPr marL="630238" marR="117475" lvl="1" indent="-230188" algn="just">
              <a:buFont typeface="Times New Roman" pitchFamily="16" charset="0"/>
              <a:buChar char="•"/>
              <a:tabLst>
                <a:tab pos="230188" algn="l"/>
              </a:tabLst>
            </a:pPr>
            <a:r>
              <a:rPr lang="en-US" sz="1400" strike="sngStrike" kern="0" dirty="0">
                <a:solidFill>
                  <a:schemeClr val="tx1"/>
                </a:solidFill>
                <a:latin typeface="Times New Roman" panose="02020603050405020304" pitchFamily="18" charset="0"/>
                <a:ea typeface="Times New Roman" panose="02020603050405020304" pitchFamily="18" charset="0"/>
              </a:rPr>
              <a:t>Group rate is available </a:t>
            </a:r>
            <a:r>
              <a:rPr lang="en-US" sz="1400" strike="sngStrike" kern="0" dirty="0">
                <a:solidFill>
                  <a:schemeClr val="tx1"/>
                </a:solidFill>
              </a:rPr>
              <a:t>until 10 June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a:t>July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#4 (Procedural):  </a:t>
            </a:r>
            <a:r>
              <a:rPr lang="en-US" sz="1800" dirty="0"/>
              <a:t>The 802.18 Chair or Chair designee is directed to conduct, as necessary, </a:t>
            </a:r>
            <a:r>
              <a:rPr lang="en-US" sz="1800" dirty="0" smtClean="0"/>
              <a:t>the following weekly teleconference </a:t>
            </a:r>
            <a:r>
              <a:rPr lang="en-US" sz="1800" dirty="0"/>
              <a:t>calls through </a:t>
            </a:r>
            <a:r>
              <a:rPr lang="en-US" sz="1800" dirty="0" smtClean="0"/>
              <a:t>21 November 2024</a:t>
            </a:r>
          </a:p>
          <a:p>
            <a:pPr marL="630238" marR="117475" lvl="1" indent="-230188" algn="just">
              <a:buChar char="•"/>
              <a:tabLst>
                <a:tab pos="230188" algn="l"/>
              </a:tabLst>
            </a:pPr>
            <a:r>
              <a:rPr lang="en-US" sz="1600" b="1" dirty="0" smtClean="0"/>
              <a:t>RR-TAG calls on </a:t>
            </a:r>
            <a:r>
              <a:rPr lang="en-US" sz="1600" b="1" dirty="0"/>
              <a:t>Thursdays at 15:00 ET </a:t>
            </a:r>
            <a:r>
              <a:rPr lang="en-US" sz="1600" b="1" dirty="0" smtClean="0"/>
              <a:t>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Dorothy Stanley</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July 2024</a:t>
            </a:r>
            <a:endParaRPr lang="en-US"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General discussion item:</a:t>
            </a:r>
          </a:p>
          <a:p>
            <a:pPr marL="630238" marR="117475" lvl="1" indent="-230188" algn="just">
              <a:buFont typeface="Times New Roman" pitchFamily="16" charset="0"/>
              <a:buChar char="•"/>
              <a:tabLst>
                <a:tab pos="230188" algn="l"/>
              </a:tabLst>
            </a:pPr>
            <a:r>
              <a:rPr lang="en-US" sz="1600" b="0" kern="1200" dirty="0" smtClean="0">
                <a:latin typeface="Times New Roman" pitchFamily="16" charset="0"/>
              </a:rPr>
              <a:t>CEPT ECC FG </a:t>
            </a:r>
            <a:r>
              <a:rPr lang="en-US" sz="1600" b="0" kern="1200" dirty="0">
                <a:latin typeface="Times New Roman" pitchFamily="16" charset="0"/>
              </a:rPr>
              <a:t>VLP#1 </a:t>
            </a:r>
            <a:r>
              <a:rPr lang="en-US" sz="1600" b="0" kern="1200" dirty="0" smtClean="0">
                <a:latin typeface="Times New Roman" pitchFamily="16" charset="0"/>
              </a:rPr>
              <a:t>meeting is scheduled on 22 </a:t>
            </a:r>
            <a:r>
              <a:rPr lang="en-US" sz="1600" b="0" kern="1200" dirty="0">
                <a:latin typeface="Times New Roman" pitchFamily="16" charset="0"/>
              </a:rPr>
              <a:t>July </a:t>
            </a:r>
            <a:r>
              <a:rPr lang="en-US" sz="1600" b="0" kern="1200" dirty="0" smtClean="0">
                <a:latin typeface="Times New Roman" pitchFamily="16" charset="0"/>
              </a:rPr>
              <a:t>2024</a:t>
            </a:r>
            <a:r>
              <a:rPr lang="en-US" sz="1600" b="0" kern="1200" dirty="0">
                <a:latin typeface="Times New Roman" pitchFamily="16" charset="0"/>
              </a:rPr>
              <a:t> </a:t>
            </a: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smtClean="0"/>
              <a:t>July </a:t>
            </a:r>
            <a:r>
              <a:rPr lang="en-US" dirty="0"/>
              <a:t>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spc="-5" dirty="0" smtClean="0">
                <a:latin typeface="+mj-lt"/>
                <a:cs typeface="Arial"/>
              </a:rPr>
              <a:t>None</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t>
            </a:r>
            <a:r>
              <a:rPr lang="en-US" sz="1800" spc="-5" dirty="0" smtClean="0">
                <a:latin typeface="+mj-lt"/>
                <a:cs typeface="Arial"/>
              </a:rPr>
              <a:t>09:49am ET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July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latin typeface="+mj-lt"/>
                <a:cs typeface="Arial"/>
                <a:hlinkClick r:id="rId3"/>
              </a:rPr>
              <a:t>18-24/0060r1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Marc </a:t>
            </a:r>
            <a:r>
              <a:rPr lang="en-US" sz="1600" spc="-5" dirty="0" err="1" smtClean="0">
                <a:latin typeface="+mj-lt"/>
                <a:cs typeface="Arial"/>
              </a:rPr>
              <a:t>Emmelmann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July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July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71138</TotalTime>
  <Words>3499</Words>
  <Application>Microsoft Office PowerPoint</Application>
  <PresentationFormat>Widescreen</PresentationFormat>
  <Paragraphs>619</Paragraphs>
  <Slides>51</Slides>
  <Notes>29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51</vt:i4>
      </vt:variant>
    </vt:vector>
  </HeadingPairs>
  <TitlesOfParts>
    <vt:vector size="60" baseType="lpstr">
      <vt:lpstr>Arial Unicode MS</vt:lpstr>
      <vt:lpstr>Monotype Sorts</vt:lpstr>
      <vt:lpstr>MS Gothic</vt:lpstr>
      <vt:lpstr>MS PGothic</vt:lpstr>
      <vt:lpstr>Arial</vt:lpstr>
      <vt:lpstr>Calibri</vt:lpstr>
      <vt:lpstr>Times New Roman</vt:lpstr>
      <vt:lpstr>Office Theme</vt:lpstr>
      <vt:lpstr>Document</vt:lpstr>
      <vt:lpstr>2024 May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May interim minutes</vt:lpstr>
      <vt:lpstr>PowerPoint Presentation</vt:lpstr>
      <vt:lpstr>PowerPoint Presentation</vt:lpstr>
      <vt:lpstr>PowerPoint Presentation</vt:lpstr>
      <vt:lpstr>PowerPoint Presentation</vt:lpstr>
      <vt:lpstr>Status of ongoing consultations</vt:lpstr>
      <vt:lpstr>General discussion items (1)</vt:lpstr>
      <vt:lpstr>General discussion items (2)</vt:lpstr>
      <vt:lpstr>General discussion items (3)</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PowerPoint Presentation</vt:lpstr>
      <vt:lpstr>Enrichment activities</vt:lpstr>
      <vt:lpstr>PowerPoint Presentation</vt:lpstr>
      <vt:lpstr>Future RR-TAG meetings</vt:lpstr>
      <vt:lpstr>2024 September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18-24/0061r2</dc:title>
  <dc:creator>Edward Au</dc:creator>
  <cp:keywords>2024 July supplementary materials</cp:keywords>
  <cp:lastModifiedBy>Edward Au</cp:lastModifiedBy>
  <cp:revision>5201</cp:revision>
  <cp:lastPrinted>1601-01-01T00:00:00Z</cp:lastPrinted>
  <dcterms:created xsi:type="dcterms:W3CDTF">2016-03-03T14:54:45Z</dcterms:created>
  <dcterms:modified xsi:type="dcterms:W3CDTF">2024-07-18T16:13:13Z</dcterms:modified>
  <cp:category>IEEE 802.18 RR-TAG </cp:category>
</cp:coreProperties>
</file>