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3"/>
  </p:notesMasterIdLst>
  <p:handoutMasterIdLst>
    <p:handoutMasterId r:id="rId54"/>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04" r:id="rId21"/>
    <p:sldId id="1105" r:id="rId22"/>
    <p:sldId id="1106" r:id="rId23"/>
    <p:sldId id="970" r:id="rId24"/>
    <p:sldId id="933" r:id="rId25"/>
    <p:sldId id="1112" r:id="rId26"/>
    <p:sldId id="1120" r:id="rId27"/>
    <p:sldId id="1113" r:id="rId28"/>
    <p:sldId id="1056" r:id="rId29"/>
    <p:sldId id="1057" r:id="rId30"/>
    <p:sldId id="1121" r:id="rId31"/>
    <p:sldId id="1059" r:id="rId32"/>
    <p:sldId id="1060" r:id="rId33"/>
    <p:sldId id="1061" r:id="rId34"/>
    <p:sldId id="1062" r:id="rId35"/>
    <p:sldId id="1063" r:id="rId36"/>
    <p:sldId id="1064" r:id="rId37"/>
    <p:sldId id="1065" r:id="rId38"/>
    <p:sldId id="1066" r:id="rId39"/>
    <p:sldId id="1067" r:id="rId40"/>
    <p:sldId id="1068" r:id="rId41"/>
    <p:sldId id="1069" r:id="rId42"/>
    <p:sldId id="1070" r:id="rId43"/>
    <p:sldId id="1091" r:id="rId44"/>
    <p:sldId id="1126" r:id="rId45"/>
    <p:sldId id="1127" r:id="rId46"/>
    <p:sldId id="978" r:id="rId47"/>
    <p:sldId id="900" r:id="rId48"/>
    <p:sldId id="1128" r:id="rId49"/>
    <p:sldId id="1125" r:id="rId50"/>
    <p:sldId id="887" r:id="rId51"/>
    <p:sldId id="888"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5232" autoAdjust="0"/>
  </p:normalViewPr>
  <p:slideViewPr>
    <p:cSldViewPr>
      <p:cViewPr varScale="1">
        <p:scale>
          <a:sx n="86" d="100"/>
          <a:sy n="86" d="100"/>
        </p:scale>
        <p:origin x="816"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655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2302230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53682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079580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023402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1807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802.18-24/0061r1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57&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8-issue-3-june-2024-radio-local-area-network-rlan-devices-operating-in-the-5925-7125-mhz-band/" TargetMode="External"/><Relationship Id="rId5" Type="http://schemas.openxmlformats.org/officeDocument/2006/relationships/hyperlink" Target="https://radio-spectrum-policy-group.ec.europa.eu/document/download/c87dc40a-3221-4842-98af-eb625d3557d2_en?filename=Questionnaire_U6GHz-2024.pdf" TargetMode="External"/><Relationship Id="rId4" Type="http://schemas.openxmlformats.org/officeDocument/2006/relationships/hyperlink" Target="https://cept.org/files/9522/Draft-revision-of-ERC-Report-25-ECA-Tabl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radio-spectrum-policy-group.ec.europa.eu/document/download/3d8d393b-2067-48c4-98f9-b95f4d8ed960_en?filename=RSPG24-017final-RSPG_Report_%20WRC23.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1/dcn/24/11-24-1233-00-coex-etsi-tc-bran-july-2024-updat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44" TargetMode="External"/><Relationship Id="rId4" Type="http://schemas.openxmlformats.org/officeDocument/2006/relationships/hyperlink" Target="https://docs.fcc.gov/public/attachments/DA-24-665A1.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join.gov.tw/policies/detail/2ba94b5c-0804-4b0d-b6a5-6d64c81aa710" TargetMode="External"/><Relationship Id="rId4" Type="http://schemas.openxmlformats.org/officeDocument/2006/relationships/hyperlink" Target="https://ntc.gov.ph/wp-content/uploads/2024/MEMORANDUM%20CIRCULAR/NTC%20MC%20No.%20002-07-2024.pdf"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eb.cvent.com/event/64f6931c-b20d-44af-a54e-4830fa2f7097/summary"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ocuments?is_dcn=0060&amp;is_group=0000&amp;is_year=202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64f6931c-b20d-44af-a54e-4830fa2f7097/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70&amp;is_group=0000&amp;is_year=2024"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0060&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July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42"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Le </a:t>
            </a:r>
            <a:r>
              <a:rPr lang="en-US" sz="1400" dirty="0"/>
              <a:t>Centre Sheraton Montreal </a:t>
            </a:r>
            <a:r>
              <a:rPr lang="en-US" sz="1400" dirty="0" smtClean="0"/>
              <a:t>Hotel, Montreal, Quebec, Canada.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46199329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Salon 1 - Level 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Salon 1 - Level 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18-24/0057r1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Ben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16 July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37579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2220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smtClean="0">
                <a:solidFill>
                  <a:schemeClr val="tx1"/>
                </a:solidFill>
              </a:rPr>
              <a:t>Steve Leach (Principal, </a:t>
            </a:r>
            <a:r>
              <a:rPr lang="en-GB" sz="1600" dirty="0"/>
              <a:t>Spectrum Engineering </a:t>
            </a:r>
            <a:r>
              <a:rPr lang="en-GB" sz="1600" dirty="0" smtClean="0"/>
              <a:t>team, </a:t>
            </a:r>
            <a:r>
              <a:rPr lang="en-US" sz="1600" dirty="0" err="1" smtClean="0">
                <a:solidFill>
                  <a:schemeClr val="tx1"/>
                </a:solidFill>
              </a:rPr>
              <a:t>Ofcom</a:t>
            </a:r>
            <a:r>
              <a:rPr lang="en-US" sz="1600" dirty="0" smtClean="0">
                <a:solidFill>
                  <a:schemeClr val="tx1"/>
                </a:solidFill>
              </a:rPr>
              <a:t>)</a:t>
            </a:r>
            <a:endParaRPr lang="en-US" sz="1600" dirty="0">
              <a:solidFill>
                <a:schemeClr val="tx1"/>
              </a:solidFill>
            </a:endParaRPr>
          </a:p>
          <a:p>
            <a:pPr lvl="1">
              <a:buFont typeface="Arial" panose="020B0604020202020204" pitchFamily="34" charset="0"/>
              <a:buChar char="•"/>
            </a:pPr>
            <a:r>
              <a:rPr lang="en-US" sz="1600" dirty="0" smtClean="0"/>
              <a:t>Alberto </a:t>
            </a:r>
            <a:r>
              <a:rPr lang="en-US" sz="1600" dirty="0" err="1" smtClean="0"/>
              <a:t>Fernandes</a:t>
            </a:r>
            <a:r>
              <a:rPr lang="en-US" sz="1600" dirty="0" smtClean="0"/>
              <a:t> </a:t>
            </a:r>
            <a:r>
              <a:rPr lang="en-US" sz="1600" dirty="0" smtClean="0">
                <a:solidFill>
                  <a:schemeClr val="tx1"/>
                </a:solidFill>
              </a:rPr>
              <a:t>(Principal Policy Advisor, </a:t>
            </a:r>
            <a:r>
              <a:rPr lang="en-US" sz="1600" dirty="0" err="1" smtClean="0">
                <a:solidFill>
                  <a:schemeClr val="tx1"/>
                </a:solidFill>
              </a:rPr>
              <a:t>Ofcom</a:t>
            </a:r>
            <a:r>
              <a:rPr lang="en-US" sz="1600" dirty="0" smtClean="0">
                <a:solidFill>
                  <a:schemeClr val="tx1"/>
                </a:solidFill>
              </a:rPr>
              <a:t>)</a:t>
            </a:r>
            <a:endParaRPr lang="en-US" sz="1600" dirty="0">
              <a:solidFill>
                <a:schemeClr val="tx1"/>
              </a:solidFill>
            </a:endParaRPr>
          </a:p>
          <a:p>
            <a:pPr lvl="2">
              <a:buFont typeface="Arial" panose="020B0604020202020204" pitchFamily="34" charset="0"/>
              <a:buChar char="•"/>
            </a:pPr>
            <a:r>
              <a:rPr lang="en-US" sz="1400" dirty="0"/>
              <a:t>Attendance is limited to the </a:t>
            </a:r>
            <a:r>
              <a:rPr lang="en-US" sz="1400" dirty="0" smtClean="0"/>
              <a:t>closing </a:t>
            </a:r>
            <a:r>
              <a:rPr lang="en-US" sz="1400" dirty="0"/>
              <a:t>meeting timeslot of the IEEE 802 </a:t>
            </a:r>
            <a:r>
              <a:rPr lang="en-US" sz="1400" dirty="0" smtClean="0"/>
              <a:t>July 2024 plenary in </a:t>
            </a:r>
            <a:r>
              <a:rPr lang="en-US" sz="1400" dirty="0"/>
              <a:t>which the respective presentation is scheduled. </a:t>
            </a: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22</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2456748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1 August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CEPT ECC:  </a:t>
            </a:r>
            <a:r>
              <a:rPr lang="en-GB" sz="1400" u="sng" dirty="0">
                <a:hlinkClick r:id="rId4"/>
              </a:rPr>
              <a:t>Draft revision of ERC Report 25 ECA Table (European Table of Frequency Allocations and Applications in the frequency range 8.3 kHz to 3000 GHz)</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EC RSPG:  </a:t>
            </a:r>
            <a:r>
              <a:rPr lang="en-US" sz="1400" dirty="0" smtClean="0">
                <a:hlinkClick r:id="rId5"/>
              </a:rPr>
              <a:t>Questionnaire on long-term vision for the upper 6 GHz band</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22 August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6"/>
              </a:rPr>
              <a:t>RSS-248, issue 3, “Radio Local Area Network (RLAN) Devices Operating in the 5925-7125 MHz Band”</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a:t>On 18 June 2024, RSPG </a:t>
            </a:r>
            <a:r>
              <a:rPr lang="en-US" sz="1600" dirty="0">
                <a:hlinkClick r:id="rId3"/>
              </a:rPr>
              <a:t>published</a:t>
            </a:r>
            <a:r>
              <a:rPr lang="en-US" sz="1600" dirty="0"/>
              <a:t> its report, including experience and lessons learnt, on the result of the WRC 2023</a:t>
            </a:r>
            <a:r>
              <a:rPr lang="en-US" sz="1600" dirty="0" smtClean="0"/>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GB" sz="1600" spc="-5" dirty="0" smtClean="0">
                <a:cs typeface="Arial"/>
                <a:hlinkClick r:id="rId4"/>
              </a:rPr>
              <a:t>BRAN July 2024 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10:30am ET on 18 July 2024</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5"/>
              </a:rPr>
              <a:t>issued</a:t>
            </a:r>
            <a:r>
              <a:rPr lang="en-US" sz="1600" dirty="0"/>
              <a:t> a public 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  The submission deadline is 6 August 2024</a:t>
            </a:r>
            <a:r>
              <a:rPr lang="en-US" sz="1600" dirty="0" smtClean="0"/>
              <a:t>.</a:t>
            </a: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8294319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On 1 June 2024, Malaysia MCMC </a:t>
            </a:r>
            <a:r>
              <a:rPr lang="en-US" sz="1600" dirty="0">
                <a:hlinkClick r:id="rId3"/>
              </a:rPr>
              <a:t>issued</a:t>
            </a:r>
            <a:r>
              <a:rPr lang="en-US" sz="1600" dirty="0"/>
              <a:t> a public notice that UWB devices are not allowed to operate between 3400 MHz and 3700 MHz effective from 1 June </a:t>
            </a:r>
            <a:r>
              <a:rPr lang="en-US" sz="1600" dirty="0" smtClean="0"/>
              <a:t>2025.</a:t>
            </a:r>
          </a:p>
          <a:p>
            <a:pPr marL="1030288" marR="117475" lvl="2" indent="-230188" algn="just">
              <a:buClrTx/>
              <a:buFont typeface="Times New Roman" pitchFamily="16" charset="0"/>
              <a:buChar char="•"/>
              <a:tabLst>
                <a:tab pos="230188" algn="l"/>
              </a:tabLst>
            </a:pPr>
            <a:r>
              <a:rPr lang="en-US" sz="1600" dirty="0" smtClean="0"/>
              <a:t>On </a:t>
            </a:r>
            <a:r>
              <a:rPr lang="en-US" sz="1600" dirty="0"/>
              <a:t>5 July 2024, Philippines National Telecommunications Commission </a:t>
            </a:r>
            <a:r>
              <a:rPr lang="en-US" sz="1600" dirty="0">
                <a:hlinkClick r:id="rId4"/>
              </a:rPr>
              <a:t>published</a:t>
            </a:r>
            <a:r>
              <a:rPr lang="en-US" sz="1600" dirty="0"/>
              <a:t> a latest memorandum circular that confirms the use of the lower 6 GHz band for RLANs. </a:t>
            </a:r>
            <a:endParaRPr lang="en-US" sz="1600" dirty="0" smtClean="0"/>
          </a:p>
          <a:p>
            <a:pPr marL="1030288" marR="117475" lvl="2" indent="-230188" algn="just">
              <a:buClrTx/>
              <a:buFont typeface="Times New Roman" pitchFamily="16" charset="0"/>
              <a:buChar char="•"/>
              <a:tabLst>
                <a:tab pos="230188" algn="l"/>
              </a:tabLst>
            </a:pPr>
            <a:r>
              <a:rPr lang="en-US" sz="1600" dirty="0"/>
              <a:t>On 10 July 2024, Taiwan Ministry of Digital Affairs began a </a:t>
            </a:r>
            <a:r>
              <a:rPr lang="en-US" sz="1600" dirty="0">
                <a:hlinkClick r:id="rId5"/>
              </a:rPr>
              <a:t>consultation</a:t>
            </a:r>
            <a:r>
              <a:rPr lang="en-US" sz="1600" dirty="0"/>
              <a:t> that seeks public opinions related to satellite communications. Among all the proposed changes, </a:t>
            </a:r>
            <a:r>
              <a:rPr lang="en-US" sz="1600" dirty="0" smtClean="0"/>
              <a:t>5.925 </a:t>
            </a:r>
            <a:r>
              <a:rPr lang="en-US" sz="1600" dirty="0"/>
              <a:t>GHz to 6.725 </a:t>
            </a:r>
            <a:r>
              <a:rPr lang="en-US" sz="1600" dirty="0" smtClean="0"/>
              <a:t>GHz is involved.</a:t>
            </a:r>
            <a:endParaRPr lang="en-US" sz="1600" dirty="0"/>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18 July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29</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30</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July 2024 to 19 July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web.cvent.com/event/64f6931c-b20d-44af-a54e-4830fa2f7097/summary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18-24/0060r1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33</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July 2024 to 19 July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web.cvent.com/event/64f6931c-b20d-44af-a54e-4830fa2f7097/summary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a:t>Le Centre Sheraton Montreal Hotel, Montreal, Quebec, Canada.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a:t>
            </a:r>
            <a:r>
              <a:rPr lang="en-US" sz="1400" spc="-5" dirty="0">
                <a:cs typeface="Arial"/>
              </a:rPr>
              <a:t>your vote for any straw poll or motion using </a:t>
            </a:r>
            <a:r>
              <a:rPr lang="en-US" sz="1400" spc="-5" dirty="0" err="1">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44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224868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2024</a:t>
            </a:r>
            <a:endParaRPr lang="en-US" dirty="0"/>
          </a:p>
        </p:txBody>
      </p:sp>
      <p:sp>
        <p:nvSpPr>
          <p:cNvPr id="12" name="Rectangle 11"/>
          <p:cNvSpPr/>
          <p:nvPr/>
        </p:nvSpPr>
        <p:spPr>
          <a:xfrm>
            <a:off x="9940351" y="4379604"/>
            <a:ext cx="1531188"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smtClean="0">
                <a:solidFill>
                  <a:schemeClr val="tx1"/>
                </a:solidFill>
              </a:rPr>
              <a:t>Steve Leach</a:t>
            </a:r>
            <a:endParaRPr lang="en-US" sz="1200" dirty="0">
              <a:solidFill>
                <a:schemeClr val="tx1"/>
              </a:solidFill>
            </a:endParaRPr>
          </a:p>
        </p:txBody>
      </p:sp>
      <p:sp>
        <p:nvSpPr>
          <p:cNvPr id="13" name="Content Placeholder 2"/>
          <p:cNvSpPr>
            <a:spLocks noGrp="1"/>
          </p:cNvSpPr>
          <p:nvPr>
            <p:ph idx="1"/>
          </p:nvPr>
        </p:nvSpPr>
        <p:spPr>
          <a:xfrm>
            <a:off x="914400" y="1524000"/>
            <a:ext cx="8001000" cy="4495800"/>
          </a:xfrm>
        </p:spPr>
        <p:txBody>
          <a:bodyPr/>
          <a:lstStyle/>
          <a:p>
            <a:pPr marL="230188" marR="117475" indent="-230188" algn="just">
              <a:buFont typeface="Times New Roman" pitchFamily="16" charset="0"/>
              <a:buChar char="•"/>
              <a:tabLst>
                <a:tab pos="230188" algn="l"/>
              </a:tabLst>
            </a:pPr>
            <a:r>
              <a:rPr lang="en-US" sz="1800" dirty="0" smtClean="0"/>
              <a:t>Invited presentation (bimonthly member enrichment activities)</a:t>
            </a:r>
          </a:p>
          <a:p>
            <a:pPr marL="630238" marR="117475" lvl="1" indent="-230188" algn="just">
              <a:buFont typeface="Times New Roman" pitchFamily="16" charset="0"/>
              <a:buChar char="•"/>
              <a:tabLst>
                <a:tab pos="230188" algn="l"/>
              </a:tabLst>
            </a:pPr>
            <a:r>
              <a:rPr lang="en-US" sz="1600" b="0" dirty="0" smtClean="0"/>
              <a:t>Topic:  Hybrid sharing on the upper 6 GHz band</a:t>
            </a:r>
            <a:endParaRPr lang="en-US" sz="1600" b="0" dirty="0"/>
          </a:p>
          <a:p>
            <a:pPr marL="630238" marR="117475" lvl="1" indent="-230188" algn="just">
              <a:buFont typeface="Times New Roman" pitchFamily="16" charset="0"/>
              <a:buChar char="•"/>
              <a:tabLst>
                <a:tab pos="230188" algn="l"/>
              </a:tabLst>
            </a:pPr>
            <a:r>
              <a:rPr lang="en-US" sz="1600" b="0" dirty="0"/>
              <a:t>Author</a:t>
            </a:r>
            <a:r>
              <a:rPr lang="en-US" sz="1600" b="0" dirty="0" smtClean="0"/>
              <a:t>:  Dr. </a:t>
            </a:r>
            <a:r>
              <a:rPr lang="en-US" sz="1600" dirty="0" smtClean="0"/>
              <a:t>Steve Leach (Principal, </a:t>
            </a:r>
            <a:r>
              <a:rPr lang="en-GB" sz="1600" dirty="0"/>
              <a:t>Spectrum Engineering </a:t>
            </a:r>
            <a:r>
              <a:rPr lang="en-GB" sz="1600" dirty="0" smtClean="0"/>
              <a:t>team, </a:t>
            </a:r>
            <a:r>
              <a:rPr lang="en-US" sz="1600" dirty="0" err="1" smtClean="0"/>
              <a:t>Ofcom</a:t>
            </a:r>
            <a:r>
              <a:rPr lang="en-US" sz="1600" dirty="0" smtClean="0"/>
              <a:t>)</a:t>
            </a: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4"/>
              </a:rPr>
              <a:t>18-24/0070</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14" name="Picture 13" descr="A person smiling for the camera&#10;&#10;Description automatically generated with medium confidence"/>
          <p:cNvPicPr/>
          <p:nvPr/>
        </p:nvPicPr>
        <p:blipFill>
          <a:blip r:embed="rId5" cstate="print">
            <a:extLst>
              <a:ext uri="{28A0092B-C50C-407E-A947-70E740481C1C}">
                <a14:useLocalDpi xmlns:a14="http://schemas.microsoft.com/office/drawing/2010/main" val="0"/>
              </a:ext>
            </a:extLst>
          </a:blip>
          <a:stretch>
            <a:fillRect/>
          </a:stretch>
        </p:blipFill>
        <p:spPr>
          <a:xfrm>
            <a:off x="8856743" y="1530355"/>
            <a:ext cx="2514600" cy="2815907"/>
          </a:xfrm>
          <a:prstGeom prst="rect">
            <a:avLst/>
          </a:prstGeom>
        </p:spPr>
      </p:pic>
    </p:spTree>
    <p:extLst>
      <p:ext uri="{BB962C8B-B14F-4D97-AF65-F5344CB8AC3E}">
        <p14:creationId xmlns:p14="http://schemas.microsoft.com/office/powerpoint/2010/main" val="8043985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628222944"/>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25 July</a:t>
                      </a:r>
                      <a:r>
                        <a:rPr lang="en-US" sz="1500" baseline="0" dirty="0" smtClean="0"/>
                        <a:t> 2024</a:t>
                      </a:r>
                      <a:endParaRPr lang="en-US" sz="1500" dirty="0"/>
                    </a:p>
                  </a:txBody>
                  <a:tcPr/>
                </a:tc>
              </a:tr>
              <a:tr h="370840">
                <a:tc>
                  <a:txBody>
                    <a:bodyPr/>
                    <a:lstStyle/>
                    <a:p>
                      <a:r>
                        <a:rPr lang="en-US" sz="1500" baseline="0" dirty="0" smtClean="0"/>
                        <a:t>2024 September interim</a:t>
                      </a:r>
                    </a:p>
                  </a:txBody>
                  <a:tcPr/>
                </a:tc>
                <a:tc>
                  <a:txBody>
                    <a:bodyPr/>
                    <a:lstStyle/>
                    <a:p>
                      <a:r>
                        <a:rPr lang="en-US" sz="1500" dirty="0" smtClean="0"/>
                        <a:t>Tuesday AM2 on 10 September 2024, </a:t>
                      </a:r>
                    </a:p>
                    <a:p>
                      <a:r>
                        <a:rPr lang="en-US" sz="1500" dirty="0" smtClean="0"/>
                        <a:t>Thursday AM1 on 12 September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2024 September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hlinkClick r:id="rId4"/>
              </a:rPr>
              <a:t>Meeting </a:t>
            </a:r>
            <a:r>
              <a:rPr lang="en-US" sz="1800" kern="0" spc="-5" dirty="0">
                <a:solidFill>
                  <a:schemeClr val="tx1"/>
                </a:solidFill>
                <a:cs typeface="Arial"/>
                <a:hlinkClick r:id="rId4"/>
              </a:rPr>
              <a:t>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(Procedural):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21 November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21417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2024</a:t>
            </a:r>
            <a:endParaRPr lang="en-US"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smtClean="0"/>
              <a:t>July </a:t>
            </a:r>
            <a:r>
              <a:rPr lang="en-US" dirty="0"/>
              <a:t>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18-24/0060r1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Marc </a:t>
            </a:r>
            <a:r>
              <a:rPr lang="en-US" sz="1600" spc="-5" dirty="0" err="1" smtClean="0">
                <a:latin typeface="+mj-lt"/>
                <a:cs typeface="Arial"/>
              </a:rPr>
              <a:t>Emmelmann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71043</TotalTime>
  <Words>3410</Words>
  <Application>Microsoft Office PowerPoint</Application>
  <PresentationFormat>Widescreen</PresentationFormat>
  <Paragraphs>615</Paragraphs>
  <Slides>51</Slides>
  <Notes>29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60" baseType="lpstr">
      <vt:lpstr>Arial Unicode MS</vt:lpstr>
      <vt:lpstr>Monotype Sorts</vt:lpstr>
      <vt:lpstr>MS Gothic</vt:lpstr>
      <vt:lpstr>MS PGothic</vt:lpstr>
      <vt:lpstr>Arial</vt:lpstr>
      <vt:lpstr>Calibri</vt:lpstr>
      <vt:lpstr>Times New Roman</vt:lpstr>
      <vt:lpstr>Office Theme</vt:lpstr>
      <vt:lpstr>Document</vt:lpstr>
      <vt:lpstr>2024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May interim minutes</vt:lpstr>
      <vt:lpstr>PowerPoint Presentation</vt:lpstr>
      <vt:lpstr>PowerPoint Presentation</vt:lpstr>
      <vt:lpstr>PowerPoint Presentation</vt:lpstr>
      <vt:lpstr>PowerPoint Presentation</vt:lpstr>
      <vt:lpstr>Status of ongoing consultations</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PowerPoint Presentation</vt:lpstr>
      <vt:lpstr>Enrichment activities</vt:lpstr>
      <vt:lpstr>PowerPoint Presentation</vt:lpstr>
      <vt:lpstr>Future RR-TAG meetings</vt:lpstr>
      <vt:lpstr>2024 September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18-24/0061r1</dc:title>
  <dc:creator>Edward Au</dc:creator>
  <cp:keywords>2024 July supplementary materials</cp:keywords>
  <cp:lastModifiedBy>Edward Au</cp:lastModifiedBy>
  <cp:revision>5193</cp:revision>
  <cp:lastPrinted>1601-01-01T00:00:00Z</cp:lastPrinted>
  <dcterms:created xsi:type="dcterms:W3CDTF">2016-03-03T14:54:45Z</dcterms:created>
  <dcterms:modified xsi:type="dcterms:W3CDTF">2024-07-16T21:43:45Z</dcterms:modified>
  <cp:category>IEEE 802.18 RR-TAG </cp:category>
</cp:coreProperties>
</file>