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3"/>
  </p:notesMasterIdLst>
  <p:handoutMasterIdLst>
    <p:handoutMasterId r:id="rId54"/>
  </p:handoutMasterIdLst>
  <p:sldIdLst>
    <p:sldId id="256" r:id="rId2"/>
    <p:sldId id="1055" r:id="rId3"/>
    <p:sldId id="962" r:id="rId4"/>
    <p:sldId id="892" r:id="rId5"/>
    <p:sldId id="1051" r:id="rId6"/>
    <p:sldId id="1052" r:id="rId7"/>
    <p:sldId id="961" r:id="rId8"/>
    <p:sldId id="857" r:id="rId9"/>
    <p:sldId id="329" r:id="rId10"/>
    <p:sldId id="604" r:id="rId11"/>
    <p:sldId id="624" r:id="rId12"/>
    <p:sldId id="605" r:id="rId13"/>
    <p:sldId id="963" r:id="rId14"/>
    <p:sldId id="843" r:id="rId15"/>
    <p:sldId id="923" r:id="rId16"/>
    <p:sldId id="947" r:id="rId17"/>
    <p:sldId id="914" r:id="rId18"/>
    <p:sldId id="966" r:id="rId19"/>
    <p:sldId id="845" r:id="rId20"/>
    <p:sldId id="1104" r:id="rId21"/>
    <p:sldId id="1105" r:id="rId22"/>
    <p:sldId id="1106" r:id="rId23"/>
    <p:sldId id="970" r:id="rId24"/>
    <p:sldId id="933" r:id="rId25"/>
    <p:sldId id="1112" r:id="rId26"/>
    <p:sldId id="1120" r:id="rId27"/>
    <p:sldId id="1113" r:id="rId28"/>
    <p:sldId id="1056" r:id="rId29"/>
    <p:sldId id="1057" r:id="rId30"/>
    <p:sldId id="1121" r:id="rId31"/>
    <p:sldId id="1059" r:id="rId32"/>
    <p:sldId id="1060" r:id="rId33"/>
    <p:sldId id="1061" r:id="rId34"/>
    <p:sldId id="1062" r:id="rId35"/>
    <p:sldId id="1063" r:id="rId36"/>
    <p:sldId id="1064" r:id="rId37"/>
    <p:sldId id="1065" r:id="rId38"/>
    <p:sldId id="1066" r:id="rId39"/>
    <p:sldId id="1067" r:id="rId40"/>
    <p:sldId id="1068" r:id="rId41"/>
    <p:sldId id="1069" r:id="rId42"/>
    <p:sldId id="1070" r:id="rId43"/>
    <p:sldId id="1091" r:id="rId44"/>
    <p:sldId id="1126" r:id="rId45"/>
    <p:sldId id="1127" r:id="rId46"/>
    <p:sldId id="978" r:id="rId47"/>
    <p:sldId id="900" r:id="rId48"/>
    <p:sldId id="1128" r:id="rId49"/>
    <p:sldId id="1125" r:id="rId50"/>
    <p:sldId id="887" r:id="rId51"/>
    <p:sldId id="888" r:id="rId5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85" autoAdjust="0"/>
    <p:restoredTop sz="95232" autoAdjust="0"/>
  </p:normalViewPr>
  <p:slideViewPr>
    <p:cSldViewPr>
      <p:cViewPr varScale="1">
        <p:scale>
          <a:sx n="86" d="100"/>
          <a:sy n="86" d="100"/>
        </p:scale>
        <p:origin x="816"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6557"/>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7/14/2024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22</a:t>
            </a:fld>
            <a:endParaRPr lang="en-US" altLang="en-US"/>
          </a:p>
        </p:txBody>
      </p:sp>
    </p:spTree>
    <p:extLst>
      <p:ext uri="{BB962C8B-B14F-4D97-AF65-F5344CB8AC3E}">
        <p14:creationId xmlns:p14="http://schemas.microsoft.com/office/powerpoint/2010/main" val="23022301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8973426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5536825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026872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30</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30</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449691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26752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020709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340721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23684555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22896064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35090024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20795803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30234028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24573286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3831807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04025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8</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8</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687612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2024</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July 2024</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802.18-24/0061r0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ocuments?is_dcn=57&amp;is_group=0000&amp;is_year=2024"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ec/dcn/17/ec-17-0090-26-0PNP-ieee-802-lmsc-operations-manual.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7"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www.rabc-cccr.ca/ised-radio-standards-specification-rss-248-issue-3-june-2024-radio-local-area-network-rlan-devices-operating-in-the-5925-7125-mhz-band/" TargetMode="External"/><Relationship Id="rId5" Type="http://schemas.openxmlformats.org/officeDocument/2006/relationships/hyperlink" Target="https://radio-spectrum-policy-group.ec.europa.eu/document/download/c87dc40a-3221-4842-98af-eb625d3557d2_en?filename=Questionnaire_U6GHz-2024.pdf" TargetMode="External"/><Relationship Id="rId4" Type="http://schemas.openxmlformats.org/officeDocument/2006/relationships/hyperlink" Target="https://cept.org/files/9522/Draft-revision-of-ERC-Report-25-ECA-Table-.doc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radio-spectrum-policy-group.ec.europa.eu/document/download/3d8d393b-2067-48c4-98f9-b95f4d8ed960_en?filename=RSPG24-017final-RSPG_Report_%20WRC23.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hyperlink" Target="https://www.fcc.gov/july-2024-open-commission-meeting"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apps.anatel.gov.br/ParticipaAnatel/VisualizarTextoConsulta.aspx?TelaDeOrigem=2&amp;ConsultaId=20244" TargetMode="External"/><Relationship Id="rId4" Type="http://schemas.openxmlformats.org/officeDocument/2006/relationships/hyperlink" Target="https://docs.fcc.gov/public/attachments/DA-24-665A1.pd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mcmc.gov.my/en/media/announcements/penggunaan-stesen-bumi-perkhidmatan-satelit-tetap"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join.gov.tw/policies/detail/2ba94b5c-0804-4b0d-b6a5-6d64c81aa710" TargetMode="External"/><Relationship Id="rId4" Type="http://schemas.openxmlformats.org/officeDocument/2006/relationships/hyperlink" Target="https://ntc.gov.ph/wp-content/uploads/2024/MEMORANDUM%20CIRCULAR/NTC%20MC%20No.%20002-07-2024.pdf" TargetMode="Externa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eb.cvent.com/event/64f6931c-b20d-44af-a54e-4830fa2f7097/summary"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8/documents?is_dcn=0060&amp;is_group=0000&amp;is_year=2024"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64f6931c-b20d-44af-a54e-4830fa2f7097/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s://mentor.ieee.org/802.18/documents?is_dcn=70&amp;is_group=0000&amp;is_year=2024" TargetMode="Externa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hyperlink" Target="https://www.hilton.com/en/attend-my-event/koahwhh-ieb-6bef5b5e-fe7c-47ba-acf8-a318ac8025e1/" TargetMode="External"/><Relationship Id="rId4" Type="http://schemas.openxmlformats.org/officeDocument/2006/relationships/hyperlink" Target="https://cvent.me/LBkMEE" TargetMode="Externa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ocuments?is_dcn=0060&amp;is_group=0000&amp;is_year=2024"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July </a:t>
            </a:r>
            <a:r>
              <a:rPr lang="en-US" dirty="0"/>
              <a:t>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2024 May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16 July 2024</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338" name="Document" r:id="rId6" imgW="8284803" imgH="4499241" progId="Word.Document.8">
                  <p:embed/>
                </p:oleObj>
              </mc:Choice>
              <mc:Fallback>
                <p:oleObj name="Document" r:id="rId6" imgW="8284803" imgH="4499241" progId="Word.Document.8">
                  <p:embed/>
                  <p:pic>
                    <p:nvPicPr>
                      <p:cNvPr id="0" name=""/>
                      <p:cNvPicPr>
                        <a:picLocks noChangeAspect="1" noChangeArrowheads="1"/>
                      </p:cNvPicPr>
                      <p:nvPr/>
                    </p:nvPicPr>
                    <p:blipFill>
                      <a:blip r:embed="rId7"/>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July 2024</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July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July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July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 </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13</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chemeClr val="tx1"/>
                </a:solidFill>
                <a:latin typeface="+mj-lt"/>
                <a:cs typeface="Arial"/>
              </a:rPr>
              <a:t>IMAT is used </a:t>
            </a:r>
            <a:r>
              <a:rPr lang="en-US" sz="1600" spc="-5" dirty="0">
                <a:solidFill>
                  <a:schemeClr val="tx1"/>
                </a:solidFill>
                <a:latin typeface="+mj-lt"/>
                <a:cs typeface="Arial"/>
              </a:rPr>
              <a:t>for this </a:t>
            </a:r>
            <a:r>
              <a:rPr lang="en-US" sz="1600" spc="-5" dirty="0" smtClean="0">
                <a:solidFill>
                  <a:schemeClr val="tx1"/>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a:t>
            </a:r>
            <a:r>
              <a:rPr lang="en-US" sz="1600" spc="-5" dirty="0" err="1" smtClean="0">
                <a:latin typeface="+mj-lt"/>
                <a:cs typeface="Arial"/>
              </a:rPr>
              <a:t>Webex</a:t>
            </a:r>
            <a:r>
              <a:rPr lang="en-US" sz="1600" spc="-5" dirty="0" smtClean="0">
                <a:latin typeface="+mj-lt"/>
                <a:cs typeface="Arial"/>
              </a:rPr>
              <a:t> call</a:t>
            </a:r>
            <a:r>
              <a:rPr lang="en-US" sz="1600" spc="-5" dirty="0">
                <a:latin typeface="+mj-lt"/>
                <a:cs typeface="Arial"/>
              </a:rPr>
              <a:t>: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a:t>
            </a: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July 2024</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en-US" sz="1400" dirty="0" smtClean="0"/>
              <a:t>Le </a:t>
            </a:r>
            <a:r>
              <a:rPr lang="en-US" sz="1400" dirty="0"/>
              <a:t>Centre Sheraton Montreal </a:t>
            </a:r>
            <a:r>
              <a:rPr lang="en-US" sz="1400" dirty="0" smtClean="0"/>
              <a:t>Hotel, Montreal, Quebec, Canada.</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spc="-5" dirty="0" smtClean="0">
                <a:solidFill>
                  <a:schemeClr val="tx1"/>
                </a:solidFill>
                <a:latin typeface="+mj-lt"/>
                <a:cs typeface="Arial"/>
              </a:rPr>
              <a:t>Must</a:t>
            </a:r>
            <a:r>
              <a:rPr lang="en-US" sz="1400" spc="-5" dirty="0" smtClean="0">
                <a:solidFill>
                  <a:srgbClr val="FF0000"/>
                </a:solidFill>
                <a:latin typeface="+mj-lt"/>
                <a:cs typeface="Arial"/>
              </a:rPr>
              <a: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t>
            </a:r>
            <a:r>
              <a:rPr lang="en-US" sz="1400" dirty="0" smtClean="0">
                <a:solidFill>
                  <a:schemeClr val="tx1"/>
                </a:solidFill>
                <a:cs typeface="Arial" panose="020B0604020202020204" pitchFamily="34" charset="0"/>
                <a:hlinkClick r:id="rId4"/>
              </a:rPr>
              <a:t>Google </a:t>
            </a:r>
            <a:r>
              <a:rPr lang="en-US" sz="1400" dirty="0">
                <a:solidFill>
                  <a:schemeClr val="tx1"/>
                </a:solidFill>
                <a:cs typeface="Arial" panose="020B0604020202020204" pitchFamily="34" charset="0"/>
                <a:hlinkClick r:id="rId4"/>
              </a:rPr>
              <a:t>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chemeClr val="tx1"/>
                </a:solidFill>
                <a:cs typeface="Arial"/>
              </a:rPr>
              <a:t>When you want to be on the queue for comment, </a:t>
            </a:r>
            <a:r>
              <a:rPr lang="en-US" sz="1400" spc="-5" dirty="0">
                <a:solidFill>
                  <a:schemeClr val="tx1"/>
                </a:solidFill>
                <a:cs typeface="Arial"/>
              </a:rPr>
              <a:t>please type “Q” or “q” in the </a:t>
            </a:r>
            <a:r>
              <a:rPr lang="en-US" sz="1400" spc="-5" dirty="0" err="1" smtClean="0">
                <a:solidFill>
                  <a:schemeClr val="tx1"/>
                </a:solidFill>
                <a:cs typeface="Arial"/>
              </a:rPr>
              <a:t>Webex</a:t>
            </a:r>
            <a:r>
              <a:rPr lang="en-US" sz="1400" spc="-5" dirty="0" smtClean="0">
                <a:solidFill>
                  <a:schemeClr val="tx1"/>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smtClean="0">
              <a:cs typeface="Arial"/>
            </a:endParaRPr>
          </a:p>
          <a:p>
            <a:pPr marL="1030288" marR="117475" lvl="2" indent="-230188" algn="just">
              <a:buFont typeface="Times New Roman" pitchFamily="16" charset="0"/>
              <a:buChar char="•"/>
              <a:tabLst>
                <a:tab pos="230188" algn="l"/>
              </a:tabLst>
            </a:pP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July 2024</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Tuesday AM2 and 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July 2024</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July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2461993297"/>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15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16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17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18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19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solidFill>
                            <a:schemeClr val="tx1"/>
                          </a:solidFill>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Salon 1 - Level 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Salon 1 - Level 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July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July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2024 May interim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(Procedural):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2024 May interim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18-24/0057r1</a:t>
            </a:r>
            <a:r>
              <a:rPr lang="en-US" sz="1800" spc="-5" dirty="0" smtClean="0">
                <a:latin typeface="+mj-lt"/>
                <a:cs typeface="Arial"/>
              </a:rPr>
              <a:t>, </a:t>
            </a:r>
            <a:r>
              <a:rPr lang="en-US" sz="1800" spc="-5" dirty="0">
                <a:latin typeface="+mj-lt"/>
                <a:cs typeface="Arial"/>
              </a:rPr>
              <a:t>with editorial privilege for the </a:t>
            </a:r>
            <a:r>
              <a:rPr lang="en-US" sz="1800" spc="-5" dirty="0" smtClean="0">
                <a:latin typeface="+mj-lt"/>
                <a:cs typeface="Arial"/>
              </a:rPr>
              <a:t>IEEE 802.18 </a:t>
            </a:r>
            <a:r>
              <a:rPr lang="en-US" sz="1800" spc="-5" dirty="0">
                <a:latin typeface="+mj-lt"/>
                <a:cs typeface="Arial"/>
              </a:rPr>
              <a:t>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a:t>
            </a:r>
            <a:r>
              <a:rPr lang="en-US" dirty="0"/>
              <a:t>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Opening meeting (TUE AM2, 16 July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a:t>
            </a:r>
            <a:endParaRPr lang="en-US" dirty="0"/>
          </a:p>
        </p:txBody>
      </p:sp>
    </p:spTree>
    <p:extLst>
      <p:ext uri="{BB962C8B-B14F-4D97-AF65-F5344CB8AC3E}">
        <p14:creationId xmlns:p14="http://schemas.microsoft.com/office/powerpoint/2010/main" val="3014163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July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437579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July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4.1:  Announcements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21</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522203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285750" indent="-285750" algn="just">
              <a:buFont typeface="Arial" panose="020B0604020202020204" pitchFamily="34" charset="0"/>
              <a:buChar char="•"/>
            </a:pPr>
            <a:r>
              <a:rPr lang="en-US" sz="1800" dirty="0"/>
              <a:t>Individual experts who attend electronically for a specific purpose/presentation can be designated as such by the </a:t>
            </a:r>
            <a:r>
              <a:rPr lang="en-US" sz="1800" dirty="0" smtClean="0"/>
              <a:t>RR-TAG </a:t>
            </a:r>
            <a:r>
              <a:rPr lang="en-US" sz="1800" dirty="0"/>
              <a:t>Chair and receive a registration fee waiver and limited attendance </a:t>
            </a:r>
            <a:r>
              <a:rPr lang="en-US" sz="1800" dirty="0" smtClean="0"/>
              <a:t>rights.</a:t>
            </a:r>
          </a:p>
          <a:p>
            <a:pPr marL="685800" lvl="1" algn="just">
              <a:buFont typeface="Arial" panose="020B0604020202020204" pitchFamily="34" charset="0"/>
              <a:buChar char="•"/>
            </a:pPr>
            <a:r>
              <a:rPr lang="en-US" sz="1600" dirty="0" smtClean="0"/>
              <a:t>See </a:t>
            </a:r>
            <a:r>
              <a:rPr lang="en-US" sz="1600" dirty="0"/>
              <a:t>section 5 in </a:t>
            </a:r>
            <a:r>
              <a:rPr lang="en-US" sz="1600" dirty="0">
                <a:hlinkClick r:id="rId3"/>
              </a:rPr>
              <a:t>https://</a:t>
            </a:r>
            <a:r>
              <a:rPr lang="en-US" sz="1600" dirty="0" smtClean="0">
                <a:hlinkClick r:id="rId3"/>
              </a:rPr>
              <a:t>mentor.ieee.org/802-ec/dcn/17/ec-17-0090-26-0PNP-ieee-802-lmsc-operations-manual.pdf</a:t>
            </a:r>
            <a:endParaRPr lang="en-US" sz="1600" dirty="0" smtClean="0"/>
          </a:p>
          <a:p>
            <a:pPr marL="1085850" lvl="2" algn="just">
              <a:buFont typeface="Arial" panose="020B0604020202020204" pitchFamily="34" charset="0"/>
              <a:buChar char="•"/>
            </a:pPr>
            <a:r>
              <a:rPr lang="en-US" sz="1400" i="1" dirty="0" smtClean="0"/>
              <a:t>The </a:t>
            </a:r>
            <a:r>
              <a:rPr lang="en-US" sz="1400" i="1" dirty="0"/>
              <a:t>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r>
              <a:rPr lang="en-US" sz="1400" i="1" dirty="0" smtClean="0"/>
              <a:t>.</a:t>
            </a:r>
          </a:p>
          <a:p>
            <a:pPr marL="1085850" lvl="2" algn="just">
              <a:buFont typeface="Arial" panose="020B0604020202020204" pitchFamily="34" charset="0"/>
              <a:buChar char="•"/>
            </a:pPr>
            <a:endParaRPr lang="en-US" sz="800" dirty="0"/>
          </a:p>
          <a:p>
            <a:pPr>
              <a:buFont typeface="Arial" panose="020B0604020202020204" pitchFamily="34" charset="0"/>
              <a:buChar char="•"/>
            </a:pPr>
            <a:r>
              <a:rPr lang="en-US" sz="1800" dirty="0"/>
              <a:t>The </a:t>
            </a:r>
            <a:r>
              <a:rPr lang="en-US" sz="1800" dirty="0" smtClean="0"/>
              <a:t>individual </a:t>
            </a:r>
            <a:r>
              <a:rPr lang="en-US" sz="1800" dirty="0"/>
              <a:t>listed below </a:t>
            </a:r>
            <a:r>
              <a:rPr lang="en-US" sz="1800" dirty="0" smtClean="0"/>
              <a:t>is </a:t>
            </a:r>
            <a:r>
              <a:rPr lang="en-US" sz="1800" dirty="0"/>
              <a:t>hereby designated as specific individual </a:t>
            </a:r>
            <a:r>
              <a:rPr lang="en-US" sz="1800" dirty="0" smtClean="0"/>
              <a:t>expert </a:t>
            </a:r>
            <a:r>
              <a:rPr lang="en-US" sz="1800" dirty="0"/>
              <a:t>on their respective topics and subject to the restrictions and benefits described in the </a:t>
            </a:r>
            <a:r>
              <a:rPr lang="en-US" sz="1800" dirty="0" smtClean="0"/>
              <a:t>IEEE 802 Operations Manual.</a:t>
            </a:r>
            <a:endParaRPr lang="en-US" sz="1800" b="0" dirty="0" smtClean="0">
              <a:solidFill>
                <a:srgbClr val="FF0000"/>
              </a:solidFill>
            </a:endParaRPr>
          </a:p>
          <a:p>
            <a:pPr lvl="1">
              <a:buFont typeface="Arial" panose="020B0604020202020204" pitchFamily="34" charset="0"/>
              <a:buChar char="•"/>
            </a:pPr>
            <a:r>
              <a:rPr lang="en-US" sz="1600" dirty="0" smtClean="0">
                <a:solidFill>
                  <a:schemeClr val="tx1"/>
                </a:solidFill>
              </a:rPr>
              <a:t>Steve Leach (Principal, </a:t>
            </a:r>
            <a:r>
              <a:rPr lang="en-GB" sz="1600" dirty="0"/>
              <a:t>Spectrum Engineering </a:t>
            </a:r>
            <a:r>
              <a:rPr lang="en-GB" sz="1600" dirty="0" smtClean="0"/>
              <a:t>team, </a:t>
            </a:r>
            <a:r>
              <a:rPr lang="en-US" sz="1600" dirty="0" err="1" smtClean="0">
                <a:solidFill>
                  <a:schemeClr val="tx1"/>
                </a:solidFill>
              </a:rPr>
              <a:t>Ofcom</a:t>
            </a:r>
            <a:r>
              <a:rPr lang="en-US" sz="1600" dirty="0" smtClean="0">
                <a:solidFill>
                  <a:schemeClr val="tx1"/>
                </a:solidFill>
              </a:rPr>
              <a:t>)</a:t>
            </a:r>
            <a:endParaRPr lang="en-US" sz="1600" dirty="0">
              <a:solidFill>
                <a:schemeClr val="tx1"/>
              </a:solidFill>
            </a:endParaRPr>
          </a:p>
          <a:p>
            <a:pPr lvl="1">
              <a:buFont typeface="Arial" panose="020B0604020202020204" pitchFamily="34" charset="0"/>
              <a:buChar char="•"/>
            </a:pPr>
            <a:r>
              <a:rPr lang="en-US" sz="1600" dirty="0" smtClean="0"/>
              <a:t>Alberto </a:t>
            </a:r>
            <a:r>
              <a:rPr lang="en-US" sz="1600" dirty="0" err="1" smtClean="0"/>
              <a:t>Fernandes</a:t>
            </a:r>
            <a:r>
              <a:rPr lang="en-US" sz="1600" dirty="0" smtClean="0"/>
              <a:t> </a:t>
            </a:r>
            <a:r>
              <a:rPr lang="en-US" sz="1600" dirty="0" smtClean="0">
                <a:solidFill>
                  <a:schemeClr val="tx1"/>
                </a:solidFill>
              </a:rPr>
              <a:t>(Principal Policy Advisor, </a:t>
            </a:r>
            <a:r>
              <a:rPr lang="en-US" sz="1600" dirty="0" err="1" smtClean="0">
                <a:solidFill>
                  <a:schemeClr val="tx1"/>
                </a:solidFill>
              </a:rPr>
              <a:t>Ofcom</a:t>
            </a:r>
            <a:r>
              <a:rPr lang="en-US" sz="1600" dirty="0" smtClean="0">
                <a:solidFill>
                  <a:schemeClr val="tx1"/>
                </a:solidFill>
              </a:rPr>
              <a:t>)</a:t>
            </a:r>
            <a:endParaRPr lang="en-US" sz="1600" dirty="0">
              <a:solidFill>
                <a:schemeClr val="tx1"/>
              </a:solidFill>
            </a:endParaRPr>
          </a:p>
          <a:p>
            <a:pPr lvl="2">
              <a:buFont typeface="Arial" panose="020B0604020202020204" pitchFamily="34" charset="0"/>
              <a:buChar char="•"/>
            </a:pPr>
            <a:r>
              <a:rPr lang="en-US" sz="1400" dirty="0"/>
              <a:t>Attendance is limited to the </a:t>
            </a:r>
            <a:r>
              <a:rPr lang="en-US" sz="1400" dirty="0" smtClean="0"/>
              <a:t>closing </a:t>
            </a:r>
            <a:r>
              <a:rPr lang="en-US" sz="1400" dirty="0"/>
              <a:t>meeting timeslot of the IEEE 802 </a:t>
            </a:r>
            <a:r>
              <a:rPr lang="en-US" sz="1400" dirty="0" smtClean="0"/>
              <a:t>July 2024 plenary in </a:t>
            </a:r>
            <a:r>
              <a:rPr lang="en-US" sz="1400" dirty="0"/>
              <a:t>which the respective presentation is scheduled. </a:t>
            </a:r>
            <a:endParaRPr lang="en-US" sz="1400" dirty="0" smtClean="0"/>
          </a:p>
          <a:p>
            <a:pPr marL="457200" lvl="1" indent="0"/>
            <a:r>
              <a:rPr lang="en-US" dirty="0"/>
              <a:t/>
            </a:r>
            <a:br>
              <a:rPr lang="en-US" dirty="0"/>
            </a:br>
            <a:endParaRPr lang="en-US" dirty="0"/>
          </a:p>
        </p:txBody>
      </p:sp>
      <p:sp>
        <p:nvSpPr>
          <p:cNvPr id="20485" name="Footer Placeholder 1"/>
          <p:cNvSpPr>
            <a:spLocks noGrp="1"/>
          </p:cNvSpPr>
          <p:nvPr>
            <p:ph type="ftr" sz="quarter" idx="4294967295"/>
          </p:nvPr>
        </p:nvSpPr>
        <p:spPr>
          <a:xfrm>
            <a:off x="9224642" y="6477000"/>
            <a:ext cx="2167260"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smtClean="0"/>
              <a:t>Edward Au (Huawei)</a:t>
            </a:r>
            <a:endParaRPr lang="en-US" altLang="en-US" sz="1200" b="0" dirty="0"/>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22</a:t>
            </a:fld>
            <a:endParaRPr lang="en-US" altLang="en-US" sz="1200" b="0"/>
          </a:p>
        </p:txBody>
      </p:sp>
      <p:sp>
        <p:nvSpPr>
          <p:cNvPr id="7" name="Date Placeholder 1"/>
          <p:cNvSpPr>
            <a:spLocks noGrp="1"/>
          </p:cNvSpPr>
          <p:nvPr>
            <p:ph type="dt" idx="15"/>
          </p:nvPr>
        </p:nvSpPr>
        <p:spPr>
          <a:xfrm>
            <a:off x="990600" y="336550"/>
            <a:ext cx="3048000" cy="273050"/>
          </a:xfrm>
        </p:spPr>
        <p:txBody>
          <a:bodyPr/>
          <a:lstStyle/>
          <a:p>
            <a:r>
              <a:rPr lang="en-US" dirty="0"/>
              <a:t>July 2024</a:t>
            </a:r>
            <a:endParaRPr lang="en-GB" dirty="0"/>
          </a:p>
        </p:txBody>
      </p:sp>
      <p:sp>
        <p:nvSpPr>
          <p:cNvPr id="8" name="Rectangle 2"/>
          <p:cNvSpPr txBox="1">
            <a:spLocks noChangeArrowheads="1"/>
          </p:cNvSpPr>
          <p:nvPr/>
        </p:nvSpPr>
        <p:spPr bwMode="auto">
          <a:xfrm>
            <a:off x="990600" y="606426"/>
            <a:ext cx="10367426" cy="890587"/>
          </a:xfrm>
          <a:prstGeom prst="rect">
            <a:avLst/>
          </a:prstGeom>
          <a:noFill/>
          <a:ln w="9525">
            <a:noFill/>
            <a:round/>
            <a:headEnd/>
            <a:tailEnd/>
          </a:ln>
          <a:effectLst/>
        </p:spPr>
        <p:txBody>
          <a:bodyPr vert="horz" wrap="square" lIns="91440" tIns="45720" rIns="91440" bIns="4572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smtClean="0">
                <a:solidFill>
                  <a:srgbClr val="0070C0"/>
                </a:solidFill>
              </a:rPr>
              <a:t>Designation of Individual Experts</a:t>
            </a:r>
            <a:endParaRPr lang="en-US" sz="2800" kern="0" dirty="0">
              <a:solidFill>
                <a:srgbClr val="0070C0"/>
              </a:solidFill>
            </a:endParaRPr>
          </a:p>
        </p:txBody>
      </p:sp>
    </p:spTree>
    <p:extLst>
      <p:ext uri="{BB962C8B-B14F-4D97-AF65-F5344CB8AC3E}">
        <p14:creationId xmlns:p14="http://schemas.microsoft.com/office/powerpoint/2010/main" val="24567481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July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23</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Thursday, 1 August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CEPT ECC:  </a:t>
            </a:r>
            <a:r>
              <a:rPr lang="en-GB" sz="1400" u="sng" dirty="0">
                <a:hlinkClick r:id="rId4"/>
              </a:rPr>
              <a:t>Draft revision of ERC Report 25 ECA Table (European Table of Frequency Allocations and Applications in the frequency range 8.3 kHz to 3000 GHz)</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EC </a:t>
            </a:r>
            <a:r>
              <a:rPr lang="en-US" sz="1400" spc="-5" dirty="0" smtClean="0">
                <a:solidFill>
                  <a:schemeClr val="tx1"/>
                </a:solidFill>
                <a:cs typeface="Arial"/>
              </a:rPr>
              <a:t>RSPG:  </a:t>
            </a:r>
            <a:r>
              <a:rPr lang="en-US" sz="1400" dirty="0" smtClean="0">
                <a:hlinkClick r:id="rId5"/>
              </a:rPr>
              <a:t>Questionnaire on long-term vision for the upper 6 GHz band</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Thursday, 22 August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dirty="0">
                <a:hlinkClick r:id="rId6"/>
              </a:rPr>
              <a:t>RSS-248, issue 3, “Radio Local Area Network (RLAN) Devices Operating in the 5925-7125 MHz Band”</a:t>
            </a: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July 2024</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European </a:t>
            </a:r>
            <a:r>
              <a:rPr lang="en-US" sz="1800" spc="-5" dirty="0" smtClean="0">
                <a:cs typeface="Arial"/>
              </a:rPr>
              <a:t>Commission</a:t>
            </a:r>
          </a:p>
          <a:p>
            <a:pPr marL="1030288" marR="117475" lvl="2" indent="-230188" algn="just">
              <a:buClrTx/>
              <a:buFont typeface="Times New Roman" pitchFamily="16" charset="0"/>
              <a:buChar char="•"/>
              <a:tabLst>
                <a:tab pos="230188" algn="l"/>
              </a:tabLst>
            </a:pPr>
            <a:r>
              <a:rPr lang="en-US" sz="1600" dirty="0"/>
              <a:t>On 18 June 2024, RSPG </a:t>
            </a:r>
            <a:r>
              <a:rPr lang="en-US" sz="1600" dirty="0">
                <a:hlinkClick r:id="rId3"/>
              </a:rPr>
              <a:t>published</a:t>
            </a:r>
            <a:r>
              <a:rPr lang="en-US" sz="1600" dirty="0"/>
              <a:t> its report, including experience and lessons learnt, on the result of the WRC 2023</a:t>
            </a:r>
            <a:r>
              <a:rPr lang="en-US" sz="1600" dirty="0" smtClean="0"/>
              <a: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a:t>
            </a:r>
          </a:p>
          <a:p>
            <a:pPr marL="1030288" marR="117475" lvl="2" indent="-230188" algn="just">
              <a:buClrTx/>
              <a:buFont typeface="Times New Roman" pitchFamily="16" charset="0"/>
              <a:buChar char="•"/>
              <a:tabLst>
                <a:tab pos="230188" algn="l"/>
              </a:tabLst>
            </a:pPr>
            <a:r>
              <a:rPr lang="en-GB" sz="1600" spc="-5" dirty="0" smtClean="0">
                <a:cs typeface="Arial"/>
              </a:rPr>
              <a:t>BRAN July 2024 update</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600" spc="-5" dirty="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July 2024</a:t>
            </a:r>
            <a:endParaRPr lang="en-GB" dirty="0"/>
          </a:p>
        </p:txBody>
      </p:sp>
    </p:spTree>
    <p:extLst>
      <p:ext uri="{BB962C8B-B14F-4D97-AF65-F5344CB8AC3E}">
        <p14:creationId xmlns:p14="http://schemas.microsoft.com/office/powerpoint/2010/main" val="40696456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(2)</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Americas</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The July 2024 Open Commission Meeting is </a:t>
            </a:r>
            <a:r>
              <a:rPr lang="en-US" sz="1600" dirty="0">
                <a:solidFill>
                  <a:schemeClr val="tx1"/>
                </a:solidFill>
                <a:hlinkClick r:id="rId3"/>
              </a:rPr>
              <a:t>scheduled</a:t>
            </a:r>
            <a:r>
              <a:rPr lang="en-US" sz="1600" dirty="0">
                <a:solidFill>
                  <a:schemeClr val="tx1"/>
                </a:solidFill>
              </a:rPr>
              <a:t> at 10:30am ET on 18 July 2024</a:t>
            </a:r>
            <a:r>
              <a:rPr lang="en-US" sz="1600" dirty="0" smtClean="0">
                <a:solidFill>
                  <a:schemeClr val="tx1"/>
                </a:solidFill>
              </a:rPr>
              <a:t>.</a:t>
            </a:r>
          </a:p>
          <a:p>
            <a:pPr marL="1030288" marR="117475" lvl="2" indent="-230188" algn="just">
              <a:buClrTx/>
              <a:buFont typeface="Times New Roman" pitchFamily="16" charset="0"/>
              <a:buChar char="•"/>
              <a:tabLst>
                <a:tab pos="230188" algn="l"/>
              </a:tabLst>
            </a:pPr>
            <a:r>
              <a:rPr lang="en-US" sz="1600" dirty="0"/>
              <a:t>Office of Engineering and Technology seeks </a:t>
            </a:r>
            <a:r>
              <a:rPr lang="en-US" sz="1600" dirty="0">
                <a:hlinkClick r:id="rId4"/>
              </a:rPr>
              <a:t>comments</a:t>
            </a:r>
            <a:r>
              <a:rPr lang="en-US" sz="1600" dirty="0"/>
              <a:t> on an entity's petition for waiver of a few Commissions' rules related to </a:t>
            </a:r>
            <a:r>
              <a:rPr lang="en-US" sz="1600" dirty="0" smtClean="0"/>
              <a:t>UWB</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p>
          <a:p>
            <a:pPr marL="1030288" marR="117475" lvl="2" indent="-230188" algn="just">
              <a:buClrTx/>
              <a:buFont typeface="Times New Roman" pitchFamily="16" charset="0"/>
              <a:buChar char="•"/>
              <a:tabLst>
                <a:tab pos="230188" algn="l"/>
              </a:tabLst>
            </a:pPr>
            <a:r>
              <a:rPr lang="en-US" sz="1600" dirty="0"/>
              <a:t>On 29 May 2024, Brazil ANATEL </a:t>
            </a:r>
            <a:r>
              <a:rPr lang="en-US" sz="1600" dirty="0">
                <a:hlinkClick r:id="rId5"/>
              </a:rPr>
              <a:t>issued</a:t>
            </a:r>
            <a:r>
              <a:rPr lang="en-US" sz="1600" dirty="0"/>
              <a:t> a public consultation, number 29, that asks for public opinions for its update on the Technical Requirements for Conformity Assessment of Restricted Radiation </a:t>
            </a:r>
            <a:r>
              <a:rPr lang="en-US" sz="1600" dirty="0" err="1"/>
              <a:t>Radiocommunication</a:t>
            </a:r>
            <a:r>
              <a:rPr lang="en-US" sz="1600" dirty="0"/>
              <a:t> Equipment, which determines that Access Points that are currently authorized to operate in the range between 5925 MHz and 7125 MHz are limited to operating in the 5925 MHz to 6425 MHz band and have automatic and remote firmware update functionality to adapt their operating channels to the frequency bands permitted for use by </a:t>
            </a:r>
            <a:r>
              <a:rPr lang="en-US" sz="1600" dirty="0" err="1"/>
              <a:t>Anatel</a:t>
            </a:r>
            <a:r>
              <a:rPr lang="en-US" sz="1600" dirty="0"/>
              <a:t> in Brazil.  The submission deadline is 6 August 2024</a:t>
            </a:r>
            <a:r>
              <a:rPr lang="en-US" sz="1600" dirty="0" smtClean="0"/>
              <a:t>.</a:t>
            </a:r>
          </a:p>
          <a:p>
            <a:pPr marL="1030288" marR="117475" lvl="2"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July 2024</a:t>
            </a:r>
            <a:endParaRPr lang="en-GB" dirty="0"/>
          </a:p>
        </p:txBody>
      </p:sp>
    </p:spTree>
    <p:extLst>
      <p:ext uri="{BB962C8B-B14F-4D97-AF65-F5344CB8AC3E}">
        <p14:creationId xmlns:p14="http://schemas.microsoft.com/office/powerpoint/2010/main" val="38294319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(3)</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a:t>On 1 June 2024, Malaysia MCMC </a:t>
            </a:r>
            <a:r>
              <a:rPr lang="en-US" sz="1600" dirty="0">
                <a:hlinkClick r:id="rId3"/>
              </a:rPr>
              <a:t>issued</a:t>
            </a:r>
            <a:r>
              <a:rPr lang="en-US" sz="1600" dirty="0"/>
              <a:t> a public notice that UWB devices are not allowed to operate between 3400 MHz and 3700 MHz effective from 1 June </a:t>
            </a:r>
            <a:r>
              <a:rPr lang="en-US" sz="1600" dirty="0" smtClean="0"/>
              <a:t>2025.</a:t>
            </a:r>
          </a:p>
          <a:p>
            <a:pPr marL="1030288" marR="117475" lvl="2" indent="-230188" algn="just">
              <a:buClrTx/>
              <a:buFont typeface="Times New Roman" pitchFamily="16" charset="0"/>
              <a:buChar char="•"/>
              <a:tabLst>
                <a:tab pos="230188" algn="l"/>
              </a:tabLst>
            </a:pPr>
            <a:r>
              <a:rPr lang="en-US" sz="1600" dirty="0" smtClean="0"/>
              <a:t>On </a:t>
            </a:r>
            <a:r>
              <a:rPr lang="en-US" sz="1600" dirty="0"/>
              <a:t>5 July 2024, Philippines National Telecommunications Commission </a:t>
            </a:r>
            <a:r>
              <a:rPr lang="en-US" sz="1600" dirty="0">
                <a:hlinkClick r:id="rId4"/>
              </a:rPr>
              <a:t>published</a:t>
            </a:r>
            <a:r>
              <a:rPr lang="en-US" sz="1600" dirty="0"/>
              <a:t> a latest memorandum circular that confirms the use of the lower 6 GHz band for RLANs. </a:t>
            </a:r>
            <a:endParaRPr lang="en-US" sz="1600" dirty="0" smtClean="0"/>
          </a:p>
          <a:p>
            <a:pPr marL="1030288" marR="117475" lvl="2" indent="-230188" algn="just">
              <a:buClrTx/>
              <a:buFont typeface="Times New Roman" pitchFamily="16" charset="0"/>
              <a:buChar char="•"/>
              <a:tabLst>
                <a:tab pos="230188" algn="l"/>
              </a:tabLst>
            </a:pPr>
            <a:r>
              <a:rPr lang="en-US" sz="1600" dirty="0"/>
              <a:t>On 10 July 2024, Taiwan Ministry of Digital Affairs began a </a:t>
            </a:r>
            <a:r>
              <a:rPr lang="en-US" sz="1600" dirty="0">
                <a:hlinkClick r:id="rId5"/>
              </a:rPr>
              <a:t>consultation</a:t>
            </a:r>
            <a:r>
              <a:rPr lang="en-US" sz="1600" dirty="0"/>
              <a:t> that seeks public opinions related to satellite communications. Among all the proposed changes, </a:t>
            </a:r>
            <a:r>
              <a:rPr lang="en-US" sz="1600" dirty="0" smtClean="0"/>
              <a:t>5.925 </a:t>
            </a:r>
            <a:r>
              <a:rPr lang="en-US" sz="1600" dirty="0"/>
              <a:t>GHz to 6.725 </a:t>
            </a:r>
            <a:r>
              <a:rPr lang="en-US" sz="1600" dirty="0" smtClean="0"/>
              <a:t>GHz </a:t>
            </a:r>
            <a:r>
              <a:rPr lang="en-US" sz="1600" smtClean="0"/>
              <a:t>is involved.</a:t>
            </a:r>
            <a:endParaRPr lang="en-US" sz="1600" dirty="0"/>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July 2024</a:t>
            </a:r>
            <a:endParaRPr lang="en-GB" dirty="0"/>
          </a:p>
        </p:txBody>
      </p:sp>
    </p:spTree>
    <p:extLst>
      <p:ext uri="{BB962C8B-B14F-4D97-AF65-F5344CB8AC3E}">
        <p14:creationId xmlns:p14="http://schemas.microsoft.com/office/powerpoint/2010/main" val="36024182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July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Closing meeting (THU AM1, 18 July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28</a:t>
            </a:r>
            <a:endParaRPr lang="en-US" dirty="0"/>
          </a:p>
        </p:txBody>
      </p:sp>
    </p:spTree>
    <p:extLst>
      <p:ext uri="{BB962C8B-B14F-4D97-AF65-F5344CB8AC3E}">
        <p14:creationId xmlns:p14="http://schemas.microsoft.com/office/powerpoint/2010/main" val="2273713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July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29</a:t>
            </a:r>
            <a:endParaRPr lang="en-US" dirty="0"/>
          </a:p>
        </p:txBody>
      </p:sp>
    </p:spTree>
    <p:extLst>
      <p:ext uri="{BB962C8B-B14F-4D97-AF65-F5344CB8AC3E}">
        <p14:creationId xmlns:p14="http://schemas.microsoft.com/office/powerpoint/2010/main" val="20887810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a:t>
            </a:r>
            <a:r>
              <a:rPr lang="en-US" dirty="0"/>
              <a:t>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3</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July </a:t>
            </a:r>
            <a:r>
              <a:rPr lang="en-US" dirty="0"/>
              <a:t>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30</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2024 July IEEE 802 plenary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14 July 2024 to 19 July 2024.</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web.cvent.com/event/64f6931c-b20d-44af-a54e-4830fa2f7097/summary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217745"/>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July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31</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09129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July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(Procedural):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Closing Agenda” tab of the document </a:t>
            </a:r>
            <a:r>
              <a:rPr lang="en-US" sz="1800" spc="-5" dirty="0" smtClean="0">
                <a:latin typeface="+mj-lt"/>
                <a:cs typeface="Arial"/>
                <a:hlinkClick r:id="rId3"/>
              </a:rPr>
              <a:t>18-24/0060r0</a:t>
            </a:r>
            <a:r>
              <a:rPr lang="en-US" sz="1800" spc="-5" dirty="0" smtClean="0">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718640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July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33</a:t>
            </a:r>
            <a:endParaRPr lang="en-US" dirty="0"/>
          </a:p>
        </p:txBody>
      </p:sp>
    </p:spTree>
    <p:extLst>
      <p:ext uri="{BB962C8B-B14F-4D97-AF65-F5344CB8AC3E}">
        <p14:creationId xmlns:p14="http://schemas.microsoft.com/office/powerpoint/2010/main" val="28356807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July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34</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63466183"/>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July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35</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1304818"/>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July 2024</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944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July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340844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July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31361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July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39</a:t>
            </a:r>
            <a:endParaRPr lang="en-US" altLang="en-US" sz="1200" b="0" dirty="0"/>
          </a:p>
        </p:txBody>
      </p:sp>
    </p:spTree>
    <p:extLst>
      <p:ext uri="{BB962C8B-B14F-4D97-AF65-F5344CB8AC3E}">
        <p14:creationId xmlns:p14="http://schemas.microsoft.com/office/powerpoint/2010/main" val="3007411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July </a:t>
            </a:r>
            <a:r>
              <a:rPr lang="en-US" dirty="0"/>
              <a:t>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2024 July IEEE 802 plenary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14 July 2024 to 19 July 2024.</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web.cvent.com/event/64f6931c-b20d-44af-a54e-4830fa2f7097/summary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a:cs typeface="Arial"/>
              </a:rPr>
              <a:t>Recording attendance:</a:t>
            </a:r>
          </a:p>
          <a:p>
            <a:pPr marL="630238" marR="117475" lvl="1" indent="-230188" algn="just">
              <a:spcBef>
                <a:spcPts val="600"/>
              </a:spcBef>
              <a:buChar char="•"/>
              <a:tabLst>
                <a:tab pos="230188" algn="l"/>
              </a:tabLst>
            </a:pPr>
            <a:r>
              <a:rPr lang="en-US" sz="1600" spc="-5" dirty="0">
                <a:solidFill>
                  <a:schemeClr val="tx1"/>
                </a:solidFill>
                <a:cs typeface="Arial"/>
              </a:rPr>
              <a:t>IMAT is used for this session</a:t>
            </a:r>
          </a:p>
          <a:p>
            <a:pPr marL="1030288" marR="117475" lvl="2" indent="-230188" algn="just">
              <a:spcBef>
                <a:spcPts val="0"/>
              </a:spcBef>
              <a:buChar char="•"/>
              <a:tabLst>
                <a:tab pos="230188" algn="l"/>
              </a:tabLst>
            </a:pPr>
            <a:r>
              <a:rPr lang="en-US" sz="1600" spc="-5" dirty="0">
                <a:solidFill>
                  <a:srgbClr val="FF0000"/>
                </a:solidFill>
                <a:cs typeface="Arial"/>
                <a:hlinkClick r:id="rId3"/>
              </a:rPr>
              <a:t>https://imat.ieee.org/my-site/home</a:t>
            </a:r>
            <a:endParaRPr lang="en-US" sz="1600" spc="-5" dirty="0">
              <a:solidFill>
                <a:srgbClr val="FF0000"/>
              </a:solidFill>
              <a:cs typeface="Arial"/>
            </a:endParaRPr>
          </a:p>
          <a:p>
            <a:pPr marL="230188" marR="117475" indent="-230188" algn="just">
              <a:buFont typeface="Times New Roman" pitchFamily="16" charset="0"/>
              <a:buChar char="•"/>
              <a:tabLst>
                <a:tab pos="230188" algn="l"/>
              </a:tabLst>
            </a:pP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Meeting reminders</a:t>
            </a:r>
            <a:endParaRPr lang="en-US" sz="1600" spc="-5" dirty="0">
              <a:cs typeface="Arial"/>
            </a:endParaRPr>
          </a:p>
          <a:p>
            <a:pPr marL="630238" marR="117475" lvl="1" indent="-230188" algn="just">
              <a:spcBef>
                <a:spcPts val="600"/>
              </a:spcBef>
              <a:buChar char="•"/>
              <a:tabLst>
                <a:tab pos="230188" algn="l"/>
              </a:tabLst>
            </a:pPr>
            <a:r>
              <a:rPr lang="en-US" sz="1600" spc="-5" dirty="0">
                <a:cs typeface="Arial"/>
              </a:rPr>
              <a:t>Please ensure that the following information is listed correctly when joining the </a:t>
            </a:r>
            <a:r>
              <a:rPr lang="en-US" sz="1600" spc="-5" dirty="0" err="1" smtClean="0">
                <a:cs typeface="Arial"/>
              </a:rPr>
              <a:t>Webex</a:t>
            </a:r>
            <a:r>
              <a:rPr lang="en-US" sz="1600" spc="-5" dirty="0" smtClean="0">
                <a:cs typeface="Arial"/>
              </a:rPr>
              <a:t> call</a:t>
            </a:r>
            <a:r>
              <a:rPr lang="en-US" sz="1600" spc="-5" dirty="0">
                <a:cs typeface="Arial"/>
              </a:rPr>
              <a:t>: “FIRST NAME LAST NAME, Affiliation” </a:t>
            </a:r>
          </a:p>
          <a:p>
            <a:pPr marL="630238" marR="117475" lvl="1" indent="-230188" algn="just">
              <a:spcBef>
                <a:spcPts val="600"/>
              </a:spcBef>
              <a:buChar char="•"/>
              <a:tabLst>
                <a:tab pos="230188" algn="l"/>
              </a:tabLst>
            </a:pPr>
            <a:r>
              <a:rPr lang="en-US" sz="1600" spc="-5" dirty="0">
                <a:cs typeface="Arial"/>
              </a:rPr>
              <a:t>Remember to mute when not speaking, thank you</a:t>
            </a:r>
          </a:p>
          <a:p>
            <a:pPr marL="630238" marR="117475" lvl="1" indent="-230188" algn="just">
              <a:spcBef>
                <a:spcPts val="600"/>
              </a:spcBef>
              <a:buChar char="•"/>
              <a:tabLst>
                <a:tab pos="230188" algn="l"/>
              </a:tabLst>
            </a:pPr>
            <a:r>
              <a:rPr lang="en-US" sz="1600" spc="-5" dirty="0">
                <a:solidFill>
                  <a:srgbClr val="FF0000"/>
                </a:solidFill>
                <a:cs typeface="Arial"/>
              </a:rPr>
              <a:t>Press are required (i.e., anyone reporting publicly on this meeting) to announce their presence (per IEEE SA Standards Board Operations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July 2024</a:t>
            </a:r>
            <a:endParaRPr lang="en-GB" dirty="0"/>
          </a:p>
        </p:txBody>
      </p:sp>
    </p:spTree>
    <p:extLst>
      <p:ext uri="{BB962C8B-B14F-4D97-AF65-F5344CB8AC3E}">
        <p14:creationId xmlns:p14="http://schemas.microsoft.com/office/powerpoint/2010/main" val="376126901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Mixed-mode meeting</a:t>
            </a:r>
          </a:p>
          <a:p>
            <a:pPr marL="630238" marR="117475" lvl="1" indent="-230188" algn="just">
              <a:buFont typeface="Times New Roman" pitchFamily="16" charset="0"/>
              <a:buChar char="•"/>
              <a:tabLst>
                <a:tab pos="230188" algn="l"/>
              </a:tabLst>
            </a:pPr>
            <a:r>
              <a:rPr lang="en-US" sz="1600" spc="-5" dirty="0">
                <a:cs typeface="Arial"/>
              </a:rPr>
              <a:t>In person:   </a:t>
            </a:r>
          </a:p>
          <a:p>
            <a:pPr marL="1030288" marR="117475" lvl="2" indent="-230188" algn="just">
              <a:buFont typeface="Times New Roman" pitchFamily="16" charset="0"/>
              <a:buChar char="•"/>
              <a:tabLst>
                <a:tab pos="230188" algn="l"/>
              </a:tabLst>
            </a:pPr>
            <a:r>
              <a:rPr lang="en-US" sz="1400" spc="-5" dirty="0">
                <a:cs typeface="Arial"/>
              </a:rPr>
              <a:t>The meeting venue is </a:t>
            </a:r>
            <a:r>
              <a:rPr lang="en-US" sz="1400" dirty="0"/>
              <a:t>Le Centre Sheraton Montreal Hotel, Montreal, Quebec, Canada.</a:t>
            </a:r>
            <a:endParaRPr lang="en-US" sz="1400" spc="-5" dirty="0">
              <a:cs typeface="Arial"/>
            </a:endParaRPr>
          </a:p>
          <a:p>
            <a:pPr marL="1030288" marR="117475" lvl="2" indent="-230188" algn="just">
              <a:buFont typeface="Times New Roman" pitchFamily="16" charset="0"/>
              <a:buChar char="•"/>
              <a:tabLst>
                <a:tab pos="230188" algn="l"/>
              </a:tabLst>
            </a:pPr>
            <a:r>
              <a:rPr lang="en-US" sz="1400" spc="-5" dirty="0">
                <a:solidFill>
                  <a:schemeClr val="tx1"/>
                </a:solidFill>
                <a:cs typeface="Arial"/>
              </a:rPr>
              <a:t>Must</a:t>
            </a:r>
            <a:r>
              <a:rPr lang="en-US" sz="1400" spc="-5" dirty="0">
                <a:solidFill>
                  <a:srgbClr val="FF0000"/>
                </a:solidFill>
                <a:cs typeface="Arial"/>
              </a:rPr>
              <a:t> </a:t>
            </a:r>
            <a:r>
              <a:rPr lang="en-US" sz="1400" spc="-5" dirty="0">
                <a:cs typeface="Arial"/>
              </a:rPr>
              <a:t>join the meeting via </a:t>
            </a:r>
            <a:r>
              <a:rPr lang="en-US" sz="1400" spc="-5" dirty="0" err="1">
                <a:cs typeface="Arial"/>
              </a:rPr>
              <a:t>Webex</a:t>
            </a:r>
            <a:r>
              <a:rPr lang="en-US" sz="1400" spc="-5" dirty="0">
                <a:cs typeface="Arial"/>
              </a:rPr>
              <a:t> for queue and voting management (see below) </a:t>
            </a:r>
            <a:r>
              <a:rPr lang="en-US" sz="1400" spc="-5" dirty="0">
                <a:solidFill>
                  <a:srgbClr val="FF0000"/>
                </a:solidFill>
                <a:cs typeface="Arial"/>
              </a:rPr>
              <a:t>with audio and video disabled</a:t>
            </a:r>
            <a:r>
              <a:rPr lang="en-US" sz="1400" spc="-5" dirty="0">
                <a:cs typeface="Arial"/>
              </a:rPr>
              <a:t>.</a:t>
            </a:r>
            <a:endParaRPr lang="en-US" sz="1200" spc="-5" dirty="0">
              <a:cs typeface="Arial"/>
            </a:endParaRPr>
          </a:p>
          <a:p>
            <a:pPr marL="630238" marR="117475" lvl="1" indent="-230188" algn="just">
              <a:buFont typeface="Times New Roman" pitchFamily="16" charset="0"/>
              <a:buChar char="•"/>
              <a:tabLst>
                <a:tab pos="230188" algn="l"/>
              </a:tabLst>
            </a:pPr>
            <a:r>
              <a:rPr lang="en-US" sz="1600" spc="-5" dirty="0">
                <a:cs typeface="Arial"/>
              </a:rPr>
              <a:t>Remote:  </a:t>
            </a:r>
          </a:p>
          <a:p>
            <a:pPr marL="1030288" marR="117475" lvl="2" indent="-230188" algn="just">
              <a:buFont typeface="Times New Roman" pitchFamily="16" charset="0"/>
              <a:buChar char="•"/>
              <a:tabLst>
                <a:tab pos="230188" algn="l"/>
              </a:tabLst>
            </a:pPr>
            <a:r>
              <a:rPr lang="en-US" sz="1400" spc="-5" dirty="0">
                <a:cs typeface="Arial"/>
              </a:rPr>
              <a:t>Join the meeting via </a:t>
            </a:r>
            <a:r>
              <a:rPr lang="en-US" sz="1400" spc="-5" dirty="0" err="1">
                <a:cs typeface="Arial"/>
              </a:rPr>
              <a:t>Webex</a:t>
            </a:r>
            <a:r>
              <a:rPr lang="en-US" sz="1400" spc="-5" dirty="0">
                <a:cs typeface="Arial"/>
              </a:rPr>
              <a:t> </a:t>
            </a:r>
            <a:r>
              <a:rPr lang="en-US" sz="1400" spc="-5" dirty="0">
                <a:solidFill>
                  <a:srgbClr val="FF0000"/>
                </a:solidFill>
                <a:cs typeface="Arial"/>
              </a:rPr>
              <a:t>with video disabled</a:t>
            </a:r>
            <a:r>
              <a:rPr lang="en-US" sz="1400" spc="-5" dirty="0">
                <a:cs typeface="Arial"/>
              </a:rPr>
              <a:t>. </a:t>
            </a:r>
          </a:p>
          <a:p>
            <a:pPr marL="1030288" marR="117475" lvl="2" indent="-230188" algn="just">
              <a:buFont typeface="Times New Roman" pitchFamily="16" charset="0"/>
              <a:buChar char="•"/>
              <a:tabLst>
                <a:tab pos="230188" algn="l"/>
              </a:tabLst>
            </a:pPr>
            <a:r>
              <a:rPr lang="en-US" sz="1400" spc="-5" dirty="0">
                <a:cs typeface="Arial"/>
              </a:rPr>
              <a:t>Set your audio as “Music mode”.  See </a:t>
            </a:r>
            <a:r>
              <a:rPr lang="en-US" sz="1400" spc="-5" dirty="0">
                <a:cs typeface="Arial"/>
                <a:hlinkClick r:id="rId3"/>
              </a:rPr>
              <a:t>slide 19</a:t>
            </a:r>
            <a:r>
              <a:rPr lang="en-US" sz="1400" spc="-5" dirty="0">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a:solidFill>
                  <a:schemeClr val="tx1"/>
                </a:solidFill>
                <a:cs typeface="Arial" panose="020B0604020202020204" pitchFamily="34" charset="0"/>
              </a:rPr>
              <a:t>Call-in info </a:t>
            </a:r>
          </a:p>
          <a:p>
            <a:pPr marL="1030288" marR="117475" lvl="2" indent="-230188" algn="just">
              <a:buFont typeface="Times New Roman" pitchFamily="16" charset="0"/>
              <a:buChar char="•"/>
              <a:tabLst>
                <a:tab pos="230188" algn="l"/>
              </a:tabLst>
            </a:pPr>
            <a:r>
              <a:rPr lang="en-US" sz="1400" dirty="0">
                <a:solidFill>
                  <a:schemeClr val="tx1"/>
                </a:solidFill>
                <a:cs typeface="Arial" panose="020B0604020202020204" pitchFamily="34" charset="0"/>
              </a:rPr>
              <a:t>Available at </a:t>
            </a:r>
            <a:r>
              <a:rPr lang="en-US" sz="1400" dirty="0">
                <a:solidFill>
                  <a:schemeClr val="tx1"/>
                </a:solidFill>
                <a:cs typeface="Arial" panose="020B0604020202020204" pitchFamily="34" charset="0"/>
                <a:hlinkClick r:id="rId4"/>
              </a:rPr>
              <a:t>Google Calendar</a:t>
            </a:r>
            <a:endParaRPr lang="en-US" sz="1400" spc="-5" dirty="0">
              <a:cs typeface="Arial"/>
            </a:endParaRPr>
          </a:p>
          <a:p>
            <a:pPr marL="630238" marR="117475" lvl="1" indent="-230188" algn="just">
              <a:buClrTx/>
              <a:buFont typeface="Times New Roman" pitchFamily="16" charset="0"/>
              <a:buChar char="•"/>
              <a:tabLst>
                <a:tab pos="230188" algn="l"/>
              </a:tabLst>
            </a:pPr>
            <a:endParaRPr lang="en-US" sz="1600" dirty="0"/>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Queue and voting management</a:t>
            </a:r>
          </a:p>
          <a:p>
            <a:pPr marL="630238" marR="117475" lvl="1" indent="-230188" algn="just">
              <a:buFont typeface="Times New Roman" pitchFamily="16" charset="0"/>
              <a:buChar char="•"/>
              <a:tabLst>
                <a:tab pos="230188" algn="l"/>
              </a:tabLst>
            </a:pPr>
            <a:r>
              <a:rPr lang="en-US" sz="1600" spc="-5" dirty="0">
                <a:cs typeface="Arial"/>
              </a:rPr>
              <a:t>Regardless of your participation type, </a:t>
            </a:r>
          </a:p>
          <a:p>
            <a:pPr marL="1030288" marR="117475" lvl="2" indent="-230188" algn="just">
              <a:buFont typeface="Times New Roman" pitchFamily="16" charset="0"/>
              <a:buChar char="•"/>
              <a:tabLst>
                <a:tab pos="230188" algn="l"/>
              </a:tabLst>
            </a:pPr>
            <a:r>
              <a:rPr lang="en-US" sz="1400" spc="-5" dirty="0">
                <a:solidFill>
                  <a:schemeClr val="tx1"/>
                </a:solidFill>
                <a:cs typeface="Arial"/>
              </a:rPr>
              <a:t>When you want to be on the queue for comment, please type “Q” or “q” in the </a:t>
            </a:r>
            <a:r>
              <a:rPr lang="en-US" sz="1400" spc="-5" dirty="0" err="1">
                <a:solidFill>
                  <a:schemeClr val="tx1"/>
                </a:solidFill>
                <a:cs typeface="Arial"/>
              </a:rPr>
              <a:t>Webex</a:t>
            </a:r>
            <a:r>
              <a:rPr lang="en-US" sz="1400" spc="-5" dirty="0">
                <a:solidFill>
                  <a:schemeClr val="tx1"/>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a:t>
            </a:r>
            <a:r>
              <a:rPr lang="en-US" sz="1400" spc="-5" dirty="0">
                <a:cs typeface="Arial"/>
              </a:rPr>
              <a:t>your vote for any straw poll or motion using </a:t>
            </a:r>
            <a:r>
              <a:rPr lang="en-US" sz="1400" spc="-5" dirty="0" err="1">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July 2024</a:t>
            </a:r>
            <a:endParaRPr lang="en-GB" dirty="0"/>
          </a:p>
        </p:txBody>
      </p:sp>
    </p:spTree>
    <p:extLst>
      <p:ext uri="{BB962C8B-B14F-4D97-AF65-F5344CB8AC3E}">
        <p14:creationId xmlns:p14="http://schemas.microsoft.com/office/powerpoint/2010/main" val="423928399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Tuesday AM2 and 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July 2024</a:t>
            </a:r>
            <a:endParaRPr lang="en-GB" dirty="0"/>
          </a:p>
        </p:txBody>
      </p:sp>
    </p:spTree>
    <p:extLst>
      <p:ext uri="{BB962C8B-B14F-4D97-AF65-F5344CB8AC3E}">
        <p14:creationId xmlns:p14="http://schemas.microsoft.com/office/powerpoint/2010/main" val="47629737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July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43</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538102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a:t>
            </a:r>
            <a:r>
              <a:rPr lang="en-US" dirty="0"/>
              <a:t>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Members enrichment activities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44</a:t>
            </a:r>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2248683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July 2024</a:t>
            </a:r>
            <a:endParaRPr lang="en-US" dirty="0"/>
          </a:p>
        </p:txBody>
      </p:sp>
      <p:sp>
        <p:nvSpPr>
          <p:cNvPr id="12" name="Rectangle 11"/>
          <p:cNvSpPr/>
          <p:nvPr/>
        </p:nvSpPr>
        <p:spPr>
          <a:xfrm>
            <a:off x="9940351" y="4379604"/>
            <a:ext cx="1531188" cy="276999"/>
          </a:xfrm>
          <a:prstGeom prst="rect">
            <a:avLst/>
          </a:prstGeom>
        </p:spPr>
        <p:txBody>
          <a:bodyPr wrap="none">
            <a:spAutoFit/>
          </a:bodyPr>
          <a:lstStyle/>
          <a:p>
            <a:r>
              <a:rPr lang="en-US" sz="1200" dirty="0" smtClean="0">
                <a:solidFill>
                  <a:schemeClr val="tx1"/>
                </a:solidFill>
              </a:rPr>
              <a:t>  Source</a:t>
            </a:r>
            <a:r>
              <a:rPr lang="en-US" sz="1200" dirty="0">
                <a:solidFill>
                  <a:schemeClr val="tx1"/>
                </a:solidFill>
              </a:rPr>
              <a:t>: </a:t>
            </a:r>
            <a:r>
              <a:rPr lang="en-US" sz="1200" dirty="0" smtClean="0">
                <a:solidFill>
                  <a:schemeClr val="tx1"/>
                </a:solidFill>
              </a:rPr>
              <a:t>Steve Leach</a:t>
            </a:r>
            <a:endParaRPr lang="en-US" sz="1200" dirty="0">
              <a:solidFill>
                <a:schemeClr val="tx1"/>
              </a:solidFill>
            </a:endParaRPr>
          </a:p>
        </p:txBody>
      </p:sp>
      <p:sp>
        <p:nvSpPr>
          <p:cNvPr id="13" name="Content Placeholder 2"/>
          <p:cNvSpPr>
            <a:spLocks noGrp="1"/>
          </p:cNvSpPr>
          <p:nvPr>
            <p:ph idx="1"/>
          </p:nvPr>
        </p:nvSpPr>
        <p:spPr>
          <a:xfrm>
            <a:off x="914400" y="1524000"/>
            <a:ext cx="8001000" cy="4495800"/>
          </a:xfrm>
        </p:spPr>
        <p:txBody>
          <a:bodyPr/>
          <a:lstStyle/>
          <a:p>
            <a:pPr marL="230188" marR="117475" indent="-230188" algn="just">
              <a:buFont typeface="Times New Roman" pitchFamily="16" charset="0"/>
              <a:buChar char="•"/>
              <a:tabLst>
                <a:tab pos="230188" algn="l"/>
              </a:tabLst>
            </a:pPr>
            <a:r>
              <a:rPr lang="en-US" sz="1800" dirty="0" smtClean="0"/>
              <a:t>Invited presentation (bimonthly member enrichment activities)</a:t>
            </a:r>
          </a:p>
          <a:p>
            <a:pPr marL="630238" marR="117475" lvl="1" indent="-230188" algn="just">
              <a:buFont typeface="Times New Roman" pitchFamily="16" charset="0"/>
              <a:buChar char="•"/>
              <a:tabLst>
                <a:tab pos="230188" algn="l"/>
              </a:tabLst>
            </a:pPr>
            <a:r>
              <a:rPr lang="en-US" sz="1600" b="0" dirty="0" smtClean="0"/>
              <a:t>Topic:  Hybrid sharing on the upper 6 GHz band</a:t>
            </a:r>
            <a:endParaRPr lang="en-US" sz="1600" b="0" dirty="0"/>
          </a:p>
          <a:p>
            <a:pPr marL="630238" marR="117475" lvl="1" indent="-230188" algn="just">
              <a:buFont typeface="Times New Roman" pitchFamily="16" charset="0"/>
              <a:buChar char="•"/>
              <a:tabLst>
                <a:tab pos="230188" algn="l"/>
              </a:tabLst>
            </a:pPr>
            <a:r>
              <a:rPr lang="en-US" sz="1600" b="0" dirty="0"/>
              <a:t>Author</a:t>
            </a:r>
            <a:r>
              <a:rPr lang="en-US" sz="1600" b="0" dirty="0" smtClean="0"/>
              <a:t>:  Dr. </a:t>
            </a:r>
            <a:r>
              <a:rPr lang="en-US" sz="1600" dirty="0" smtClean="0"/>
              <a:t>Steve Leach (Principal, </a:t>
            </a:r>
            <a:r>
              <a:rPr lang="en-GB" sz="1600" dirty="0"/>
              <a:t>Spectrum Engineering </a:t>
            </a:r>
            <a:r>
              <a:rPr lang="en-GB" sz="1600" dirty="0" smtClean="0"/>
              <a:t>team, </a:t>
            </a:r>
            <a:r>
              <a:rPr lang="en-US" sz="1600" dirty="0" err="1" smtClean="0"/>
              <a:t>Ofcom</a:t>
            </a:r>
            <a:r>
              <a:rPr lang="en-US" sz="1600" dirty="0" smtClean="0"/>
              <a:t>)</a:t>
            </a:r>
          </a:p>
          <a:p>
            <a:pPr marL="630238" marR="117475" lvl="1" indent="-230188" algn="just">
              <a:buFont typeface="Times New Roman" pitchFamily="16" charset="0"/>
              <a:buChar char="•"/>
              <a:tabLst>
                <a:tab pos="230188" algn="l"/>
              </a:tabLst>
            </a:pPr>
            <a:r>
              <a:rPr lang="en-US" sz="1600" spc="-5" dirty="0" smtClean="0">
                <a:solidFill>
                  <a:schemeClr val="tx1"/>
                </a:solidFill>
                <a:cs typeface="Arial"/>
              </a:rPr>
              <a:t>Document:  </a:t>
            </a:r>
            <a:r>
              <a:rPr lang="en-US" sz="1600" spc="-5" dirty="0" smtClean="0">
                <a:solidFill>
                  <a:schemeClr val="tx1"/>
                </a:solidFill>
                <a:cs typeface="Arial"/>
                <a:hlinkClick r:id="rId4"/>
              </a:rPr>
              <a:t>18-24/0070</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14" name="Picture 13" descr="A person smiling for the camera&#10;&#10;Description automatically generated with medium confidence"/>
          <p:cNvPicPr/>
          <p:nvPr/>
        </p:nvPicPr>
        <p:blipFill>
          <a:blip r:embed="rId5" cstate="print">
            <a:extLst>
              <a:ext uri="{28A0092B-C50C-407E-A947-70E740481C1C}">
                <a14:useLocalDpi xmlns:a14="http://schemas.microsoft.com/office/drawing/2010/main" val="0"/>
              </a:ext>
            </a:extLst>
          </a:blip>
          <a:stretch>
            <a:fillRect/>
          </a:stretch>
        </p:blipFill>
        <p:spPr>
          <a:xfrm>
            <a:off x="8856743" y="1530355"/>
            <a:ext cx="2514600" cy="2815907"/>
          </a:xfrm>
          <a:prstGeom prst="rect">
            <a:avLst/>
          </a:prstGeom>
        </p:spPr>
      </p:pic>
    </p:spTree>
    <p:extLst>
      <p:ext uri="{BB962C8B-B14F-4D97-AF65-F5344CB8AC3E}">
        <p14:creationId xmlns:p14="http://schemas.microsoft.com/office/powerpoint/2010/main" val="80439859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July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July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628222944"/>
              </p:ext>
            </p:extLst>
          </p:nvPr>
        </p:nvGraphicFramePr>
        <p:xfrm>
          <a:off x="1018592" y="1705690"/>
          <a:ext cx="10339434" cy="146812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through </a:t>
                      </a:r>
                      <a:r>
                        <a:rPr lang="en-US" sz="1500" dirty="0" smtClean="0"/>
                        <a:t>25 July</a:t>
                      </a:r>
                      <a:r>
                        <a:rPr lang="en-US" sz="1500" baseline="0" dirty="0" smtClean="0"/>
                        <a:t> 2024</a:t>
                      </a:r>
                      <a:endParaRPr lang="en-US" sz="1500" dirty="0"/>
                    </a:p>
                  </a:txBody>
                  <a:tcPr/>
                </a:tc>
              </a:tr>
              <a:tr h="370840">
                <a:tc>
                  <a:txBody>
                    <a:bodyPr/>
                    <a:lstStyle/>
                    <a:p>
                      <a:r>
                        <a:rPr lang="en-US" sz="1500" baseline="0" dirty="0" smtClean="0"/>
                        <a:t>2024 September interim</a:t>
                      </a:r>
                    </a:p>
                  </a:txBody>
                  <a:tcPr/>
                </a:tc>
                <a:tc>
                  <a:txBody>
                    <a:bodyPr/>
                    <a:lstStyle/>
                    <a:p>
                      <a:r>
                        <a:rPr lang="en-US" sz="1500" dirty="0" smtClean="0"/>
                        <a:t>Tuesday AM2 on 10 September 2024, </a:t>
                      </a:r>
                    </a:p>
                    <a:p>
                      <a:r>
                        <a:rPr lang="en-US" sz="1500" dirty="0" smtClean="0"/>
                        <a:t>Thursday AM1 on 12 September 2024</a:t>
                      </a:r>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rPr>
              <a:t>the </a:t>
            </a:r>
            <a:r>
              <a:rPr lang="en-US" sz="1500" b="1" dirty="0">
                <a:solidFill>
                  <a:schemeClr val="tx1"/>
                </a:solidFill>
                <a:cs typeface="Arial" panose="020B0604020202020204" pitchFamily="34" charset="0"/>
              </a:rPr>
              <a:t>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2024 September interim</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0" name="Content Placeholder 2"/>
          <p:cNvSpPr txBox="1">
            <a:spLocks/>
          </p:cNvSpPr>
          <p:nvPr/>
        </p:nvSpPr>
        <p:spPr bwMode="auto">
          <a:xfrm>
            <a:off x="990600" y="1524000"/>
            <a:ext cx="11197016"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cs typeface="Arial"/>
                <a:hlinkClick r:id="rId4"/>
              </a:rPr>
              <a:t>Meeting </a:t>
            </a:r>
            <a:r>
              <a:rPr lang="en-US" sz="1800" kern="0" spc="-5" dirty="0">
                <a:solidFill>
                  <a:schemeClr val="tx1"/>
                </a:solidFill>
                <a:cs typeface="Arial"/>
                <a:hlinkClick r:id="rId4"/>
              </a:rPr>
              <a:t>reservation</a:t>
            </a:r>
            <a:r>
              <a:rPr lang="en-US" sz="1800" kern="0" spc="-5" dirty="0">
                <a:solidFill>
                  <a:schemeClr val="tx1"/>
                </a:solidFill>
                <a:cs typeface="Arial"/>
              </a:rPr>
              <a:t> begins on 21 May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21 June 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16 August 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16 August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21 May 2024</a:t>
            </a:r>
          </a:p>
          <a:p>
            <a:pPr marL="630238" marR="117475" lvl="1"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Group rate is available </a:t>
            </a:r>
            <a:r>
              <a:rPr lang="en-US" sz="1400" strike="sngStrike" kern="0" dirty="0">
                <a:solidFill>
                  <a:schemeClr val="tx1"/>
                </a:solidFill>
              </a:rPr>
              <a:t>until 10 June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Date Placeholder 1"/>
          <p:cNvSpPr>
            <a:spLocks noGrp="1"/>
          </p:cNvSpPr>
          <p:nvPr>
            <p:ph type="dt" idx="15"/>
          </p:nvPr>
        </p:nvSpPr>
        <p:spPr>
          <a:xfrm>
            <a:off x="990600" y="336550"/>
            <a:ext cx="3048000" cy="273050"/>
          </a:xfrm>
        </p:spPr>
        <p:txBody>
          <a:bodyPr/>
          <a:lstStyle/>
          <a:p>
            <a:r>
              <a:rPr lang="en-US" dirty="0"/>
              <a:t>July 2024</a:t>
            </a:r>
            <a:endParaRPr lang="en-GB" dirty="0"/>
          </a:p>
        </p:txBody>
      </p:sp>
    </p:spTree>
    <p:extLst>
      <p:ext uri="{BB962C8B-B14F-4D97-AF65-F5344CB8AC3E}">
        <p14:creationId xmlns:p14="http://schemas.microsoft.com/office/powerpoint/2010/main" val="408080053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2024</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weekly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#4 (Procedural):  </a:t>
            </a:r>
            <a:r>
              <a:rPr lang="en-US" sz="1800" dirty="0"/>
              <a:t>The 802.18 Chair or Chair designee is directed to conduct, as necessary, </a:t>
            </a:r>
            <a:r>
              <a:rPr lang="en-US" sz="1800" dirty="0" smtClean="0"/>
              <a:t>the following weekly teleconference </a:t>
            </a:r>
            <a:r>
              <a:rPr lang="en-US" sz="1800" dirty="0"/>
              <a:t>calls through </a:t>
            </a:r>
            <a:r>
              <a:rPr lang="en-US" sz="1800" dirty="0" smtClean="0"/>
              <a:t>21 November 2024</a:t>
            </a:r>
          </a:p>
          <a:p>
            <a:pPr marL="630238" marR="117475" lvl="1" indent="-230188" algn="just">
              <a:buChar char="•"/>
              <a:tabLst>
                <a:tab pos="230188" algn="l"/>
              </a:tabLst>
            </a:pPr>
            <a:r>
              <a:rPr lang="en-US" sz="1600" b="1" dirty="0" smtClean="0"/>
              <a:t>RR-TAG calls on </a:t>
            </a:r>
            <a:r>
              <a:rPr lang="en-US" sz="1600" b="1" dirty="0"/>
              <a:t>Thursdays at 15:00 ET </a:t>
            </a:r>
            <a:r>
              <a:rPr lang="en-US" sz="1600" b="1" dirty="0" smtClean="0"/>
              <a:t>for 55 mins</a:t>
            </a:r>
            <a:endParaRPr lang="en-US" sz="1600" b="1" spc="-5" dirty="0" smtClean="0">
              <a:latin typeface="+mj-lt"/>
              <a:cs typeface="Arial"/>
            </a:endParaRPr>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21417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July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29422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2024</a:t>
            </a:r>
            <a:endParaRPr lang="en-US"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TBD</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smtClean="0"/>
              <a:t>July </a:t>
            </a:r>
            <a:r>
              <a:rPr lang="en-US" dirty="0"/>
              <a:t>2024</a:t>
            </a:r>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90600" y="333376"/>
            <a:ext cx="3048000" cy="273050"/>
          </a:xfrm>
        </p:spPr>
        <p:txBody>
          <a:bodyPr/>
          <a:lstStyle/>
          <a:p>
            <a:r>
              <a:rPr lang="en-US" dirty="0"/>
              <a:t>July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(Procedural):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Opening Agenda” tab of the document </a:t>
            </a:r>
            <a:r>
              <a:rPr lang="en-US" sz="1800" spc="-5" dirty="0" smtClean="0">
                <a:latin typeface="+mj-lt"/>
                <a:cs typeface="Arial"/>
                <a:hlinkClick r:id="rId3"/>
              </a:rPr>
              <a:t>18-24/0060r0</a:t>
            </a:r>
            <a:r>
              <a:rPr lang="en-US" sz="1800" spc="-5" dirty="0" smtClean="0">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92982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July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7</a:t>
            </a:r>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July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8</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July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9</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70947</TotalTime>
  <Words>3394</Words>
  <Application>Microsoft Office PowerPoint</Application>
  <PresentationFormat>Widescreen</PresentationFormat>
  <Paragraphs>615</Paragraphs>
  <Slides>51</Slides>
  <Notes>29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60" baseType="lpstr">
      <vt:lpstr>Arial Unicode MS</vt:lpstr>
      <vt:lpstr>Monotype Sorts</vt:lpstr>
      <vt:lpstr>MS Gothic</vt:lpstr>
      <vt:lpstr>MS PGothic</vt:lpstr>
      <vt:lpstr>Arial</vt:lpstr>
      <vt:lpstr>Calibri</vt:lpstr>
      <vt:lpstr>Times New Roman</vt:lpstr>
      <vt:lpstr>Office Theme</vt:lpstr>
      <vt:lpstr>Document</vt:lpstr>
      <vt:lpstr>2024 May RR-TAG  Supplementary Materials</vt:lpstr>
      <vt:lpstr>PowerPoint Presentation</vt:lpstr>
      <vt:lpstr>PowerPoint Presentation</vt:lpstr>
      <vt:lpstr>Registration is required to attend this meeting </vt:lpstr>
      <vt:lpstr>PowerPoint Presentation</vt:lpstr>
      <vt:lpstr>Review and approve the 802.18 opening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Review and approve the 2024 May interim minutes</vt:lpstr>
      <vt:lpstr>PowerPoint Presentation</vt:lpstr>
      <vt:lpstr>PowerPoint Presentation</vt:lpstr>
      <vt:lpstr>PowerPoint Presentation</vt:lpstr>
      <vt:lpstr>PowerPoint Presentation</vt:lpstr>
      <vt:lpstr>Status of ongoing consultations</vt:lpstr>
      <vt:lpstr>General discussion items (1)</vt:lpstr>
      <vt:lpstr>General discussion items (2)</vt:lpstr>
      <vt:lpstr>General discussion items (3)</vt:lpstr>
      <vt:lpstr>PowerPoint Presentation</vt:lpstr>
      <vt:lpstr>PowerPoint Presentation</vt:lpstr>
      <vt:lpstr>Registration is required to attend this meeting </vt:lpstr>
      <vt:lpstr>PowerPoint Presentation</vt:lpstr>
      <vt:lpstr>Review and approve the 802.18 closing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PowerPoint Presentation</vt:lpstr>
      <vt:lpstr>PowerPoint Presentation</vt:lpstr>
      <vt:lpstr>Enrichment activities</vt:lpstr>
      <vt:lpstr>PowerPoint Presentation</vt:lpstr>
      <vt:lpstr>Future RR-TAG meetings</vt:lpstr>
      <vt:lpstr>2024 September interim</vt:lpstr>
      <vt:lpstr>Administrative motion on the weekly teleconference calls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18-24/0061r0</dc:title>
  <dc:creator>Edward Au</dc:creator>
  <cp:keywords>2024 July supplementary materials</cp:keywords>
  <cp:lastModifiedBy>Edward Au</cp:lastModifiedBy>
  <cp:revision>5188</cp:revision>
  <cp:lastPrinted>1601-01-01T00:00:00Z</cp:lastPrinted>
  <dcterms:created xsi:type="dcterms:W3CDTF">2016-03-03T14:54:45Z</dcterms:created>
  <dcterms:modified xsi:type="dcterms:W3CDTF">2024-07-14T14:54:55Z</dcterms:modified>
  <cp:category>IEEE 802.18 RR-TAG </cp:category>
</cp:coreProperties>
</file>