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7" r:id="rId14"/>
    <p:sldId id="935" r:id="rId15"/>
    <p:sldId id="938" r:id="rId16"/>
    <p:sldId id="939" r:id="rId17"/>
    <p:sldId id="882" r:id="rId18"/>
    <p:sldId id="930" r:id="rId19"/>
    <p:sldId id="934" r:id="rId20"/>
    <p:sldId id="898" r:id="rId21"/>
    <p:sldId id="933" r:id="rId22"/>
    <p:sldId id="856" r:id="rId23"/>
    <p:sldId id="8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5405" autoAdjust="0"/>
  </p:normalViewPr>
  <p:slideViewPr>
    <p:cSldViewPr>
      <p:cViewPr varScale="1">
        <p:scale>
          <a:sx n="86" d="100"/>
          <a:sy n="86" d="100"/>
        </p:scale>
        <p:origin x="83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6/13/2024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50203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56230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5217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10411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63551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June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802.18-24/0059r2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58-01-0000-rr-tag-minutes-6-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acma.gov.au/consultations/2024-05/planning-options-upper-6-ghz-band" TargetMode="External"/><Relationship Id="rId5" Type="http://schemas.openxmlformats.org/officeDocument/2006/relationships/hyperlink" Target="https://www.cra.gov.qa/en/document/public-consultation-on-the-updated-version-of-the-class-license-for-short-range-devices" TargetMode="External"/><Relationship Id="rId4" Type="http://schemas.openxmlformats.org/officeDocument/2006/relationships/hyperlink" Target="https://www.ofreg.ky/viewPDF/documents/2024-05-25-10-26-22-Consultation-Paper-on-Proposed-Short-Range-Device-Regulation.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reg.ky/viewPDF/documents/2024-05-25-10-26-22-Consultation-Paper-on-Proposed-Short-Range-Device-Regulation.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5&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cra.gov.qa/en/document/public-consultation-on-the-updated-version-of-the-class-license-for-short-range-device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56&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eur-lex.europa.eu/eli/dec_impl/2024/1467/oj"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ps.anatel.gov.br/ParticipaAnatel/VisualizarTextoConsulta.aspx?TelaDeOrigem=2&amp;ConsultaId=2024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ilton.com/en/attend-my-event/koahwhh-ieb-6bef5b5e-fe7c-47ba-acf8-a318ac8025e1/"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cvent.me/LBkMEE" TargetMode="External"/><Relationship Id="rId5" Type="http://schemas.openxmlformats.org/officeDocument/2006/relationships/hyperlink" Target="https://www.marriott.com/event-reservations/reservation-link.mi?id=1694805711377&amp;key=GRP&amp;app=resvlink" TargetMode="External"/><Relationship Id="rId4" Type="http://schemas.openxmlformats.org/officeDocument/2006/relationships/hyperlink" Target="https://web.cvent.com/event/64f6931c-b20d-44af-a54e-4830fa2f7097/summary"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June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 June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a:t>
            </a:r>
            <a:r>
              <a:rPr lang="en-US" sz="1800" spc="-5" dirty="0" smtClean="0">
                <a:latin typeface="+mj-lt"/>
                <a:cs typeface="Arial"/>
              </a:rPr>
              <a:t>(Procedural):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John Kenney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a:t>
            </a:r>
            <a:r>
              <a:rPr lang="en-US" sz="1800" spc="-5" dirty="0" smtClean="0">
                <a:latin typeface="+mj-lt"/>
                <a:cs typeface="Arial"/>
              </a:rPr>
              <a:t>(Procedural):  </a:t>
            </a:r>
            <a:r>
              <a:rPr lang="en-US" sz="1800" spc="-5" dirty="0">
                <a:latin typeface="+mj-lt"/>
                <a:cs typeface="Arial"/>
              </a:rPr>
              <a:t>To approve the weekly meeting minutes of the </a:t>
            </a:r>
            <a:r>
              <a:rPr lang="en-US" sz="1800" spc="-5" dirty="0" smtClean="0">
                <a:latin typeface="+mj-lt"/>
                <a:cs typeface="Arial"/>
              </a:rPr>
              <a:t>6 June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18-24/0058r1</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t>
            </a:r>
            <a:r>
              <a:rPr lang="en-US" sz="1600" spc="-5" dirty="0" smtClean="0">
                <a:cs typeface="Arial"/>
              </a:rPr>
              <a:t>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Dorothy Stanley</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smtClean="0">
              <a:cs typeface="Arial"/>
            </a:endParaRPr>
          </a:p>
          <a:p>
            <a:pPr marL="630238" marR="117475" lvl="1" indent="-230188" algn="just">
              <a:buChar char="•"/>
              <a:tabLst>
                <a:tab pos="230188" algn="l"/>
              </a:tabLst>
            </a:pPr>
            <a:r>
              <a:rPr lang="en-US" sz="1600" spc="-5" dirty="0" smtClean="0">
                <a:cs typeface="Arial"/>
              </a:rPr>
              <a:t>Vote</a:t>
            </a:r>
            <a:r>
              <a:rPr lang="en-US" sz="1600" spc="-5" dirty="0" smtClean="0">
                <a:cs typeface="Arial"/>
              </a:rPr>
              <a:t>:  Approved with </a:t>
            </a:r>
            <a:r>
              <a:rPr lang="en-US" sz="1600" spc="-5" smtClean="0">
                <a:cs typeface="Arial"/>
              </a:rPr>
              <a:t>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13 June </a:t>
            </a:r>
            <a:r>
              <a:rPr lang="en-US" sz="1600" spc="-5" dirty="0">
                <a:solidFill>
                  <a:schemeClr val="tx1"/>
                </a:solidFill>
                <a:cs typeface="Arial"/>
              </a:rPr>
              <a:t>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Cayman Islands </a:t>
            </a:r>
            <a:r>
              <a:rPr lang="en-US" sz="1400" spc="-5" dirty="0" err="1" smtClean="0">
                <a:solidFill>
                  <a:schemeClr val="tx1"/>
                </a:solidFill>
                <a:cs typeface="Arial"/>
              </a:rPr>
              <a:t>OfReg</a:t>
            </a:r>
            <a:r>
              <a:rPr lang="en-US" sz="1400" spc="-5" dirty="0" smtClean="0">
                <a:solidFill>
                  <a:schemeClr val="tx1"/>
                </a:solidFill>
                <a:cs typeface="Arial"/>
              </a:rPr>
              <a:t>:  </a:t>
            </a:r>
            <a:r>
              <a:rPr lang="en-US" sz="1400" dirty="0">
                <a:hlinkClick r:id="rId4"/>
              </a:rPr>
              <a:t>ICT 2024 - 1 - Consultation on Short Range </a:t>
            </a:r>
            <a:r>
              <a:rPr lang="en-US" sz="1400" dirty="0" err="1">
                <a:hlinkClick r:id="rId4"/>
              </a:rPr>
              <a:t>Licence</a:t>
            </a:r>
            <a:r>
              <a:rPr lang="en-US" sz="1400" dirty="0">
                <a:hlinkClick r:id="rId4"/>
              </a:rPr>
              <a:t> Exempt </a:t>
            </a:r>
            <a:r>
              <a:rPr lang="en-US" sz="1400" dirty="0" smtClean="0">
                <a:hlinkClick r:id="rId4"/>
              </a:rPr>
              <a:t>Devices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Qatar CRA:  </a:t>
            </a:r>
            <a:r>
              <a:rPr lang="en-US" sz="1400" dirty="0" smtClean="0">
                <a:hlinkClick r:id="rId5"/>
              </a:rPr>
              <a:t>Public </a:t>
            </a:r>
            <a:r>
              <a:rPr lang="en-US" sz="1400" dirty="0">
                <a:hlinkClick r:id="rId5"/>
              </a:rPr>
              <a:t>Consultation on the updated Version of the Class License for Short Range </a:t>
            </a:r>
            <a:r>
              <a:rPr lang="en-US" sz="1400" dirty="0" smtClean="0">
                <a:hlinkClick r:id="rId5"/>
              </a:rPr>
              <a:t>Devices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20 </a:t>
            </a:r>
            <a:r>
              <a:rPr lang="en-US" sz="1600" spc="-5" dirty="0">
                <a:solidFill>
                  <a:schemeClr val="tx1"/>
                </a:solidFill>
                <a:cs typeface="Arial"/>
              </a:rPr>
              <a:t>June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Australia ACMA:  </a:t>
            </a:r>
            <a:r>
              <a:rPr lang="en-US" sz="1400" spc="-5" dirty="0" smtClean="0">
                <a:solidFill>
                  <a:schemeClr val="tx1"/>
                </a:solidFill>
                <a:cs typeface="Arial"/>
                <a:hlinkClick r:id="rId6"/>
              </a:rPr>
              <a:t>Planning options in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ICT 2024 </a:t>
            </a:r>
            <a:r>
              <a:rPr lang="en-US" sz="1800" dirty="0"/>
              <a:t>- 1 - Consultation on Short Range </a:t>
            </a:r>
            <a:r>
              <a:rPr lang="en-US" sz="1800" dirty="0" err="1"/>
              <a:t>Licence</a:t>
            </a:r>
            <a:r>
              <a:rPr lang="en-US" sz="1800" dirty="0"/>
              <a:t> Exempt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25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27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www.ofreg.ky/viewPDF/documents/2024-05-25-10-26-22-Consultation-Paper-on-Proposed-Short-Range-Device-Regulation.pdf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18-24/0055</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9073017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18-24/0055r5 </a:t>
            </a:r>
            <a:r>
              <a:rPr lang="en-US" sz="1800" spc="-5" dirty="0" smtClean="0">
                <a:cs typeface="Arial"/>
              </a:rPr>
              <a:t>in </a:t>
            </a:r>
            <a:r>
              <a:rPr lang="en-US" sz="1800" spc="-5" dirty="0">
                <a:cs typeface="Arial"/>
              </a:rPr>
              <a:t>response to the </a:t>
            </a:r>
            <a:r>
              <a:rPr lang="en-US" sz="1800" dirty="0"/>
              <a:t>Utility Regulation and Competition Office of the Cayman Islands (</a:t>
            </a:r>
            <a:r>
              <a:rPr lang="en-US" sz="1800" dirty="0" err="1"/>
              <a:t>OfReg</a:t>
            </a:r>
            <a:r>
              <a:rPr lang="en-US" sz="1800" dirty="0" smtClean="0"/>
              <a:t>)</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ICT 2024 - 1 - Consultation on Short Range </a:t>
            </a:r>
            <a:r>
              <a:rPr lang="en-US" sz="1800" dirty="0" err="1"/>
              <a:t>Licence</a:t>
            </a:r>
            <a:r>
              <a:rPr lang="en-US" sz="1800" dirty="0"/>
              <a:t> Exempt </a:t>
            </a:r>
            <a:r>
              <a:rPr lang="en-US" sz="1800" dirty="0" smtClean="0"/>
              <a:t>Devices”,</a:t>
            </a:r>
            <a:r>
              <a:rPr lang="en-US" sz="1800" spc="-5" dirty="0" smtClean="0">
                <a:solidFill>
                  <a:schemeClr val="tx1"/>
                </a:solidFill>
                <a:cs typeface="Arial"/>
              </a:rPr>
              <a:t> </a:t>
            </a:r>
            <a:r>
              <a:rPr lang="en-US" sz="1800" spc="-5" dirty="0">
                <a:cs typeface="Arial"/>
              </a:rPr>
              <a:t>for review and approval by the IEEE 802 </a:t>
            </a:r>
            <a:r>
              <a:rPr lang="en-US" sz="1800" spc="-5" dirty="0" smtClean="0">
                <a:cs typeface="Arial"/>
              </a:rPr>
              <a:t>LMSC for submission </a:t>
            </a:r>
            <a:r>
              <a:rPr lang="en-GB" sz="1800" dirty="0" smtClean="0"/>
              <a:t>to the </a:t>
            </a:r>
            <a:r>
              <a:rPr lang="en-GB" sz="1800" dirty="0" err="1" smtClean="0"/>
              <a:t>OfReg</a:t>
            </a:r>
            <a:r>
              <a:rPr lang="en-GB" sz="1800" dirty="0" smtClean="0"/>
              <a:t> before </a:t>
            </a:r>
            <a:r>
              <a:rPr lang="en-GB" sz="1800" dirty="0"/>
              <a:t>the contribution </a:t>
            </a:r>
            <a:r>
              <a:rPr lang="en-GB" sz="1800" dirty="0" smtClean="0"/>
              <a:t>deadline.  </a:t>
            </a:r>
            <a:r>
              <a:rPr lang="en-GB" sz="1800" dirty="0"/>
              <a:t>The IEEE 802.18 Chair is authorized to make editorial changes as necessary</a:t>
            </a:r>
            <a:r>
              <a:rPr lang="en-GB" sz="1800" dirty="0" smtClean="0"/>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(8 Yes, 0 No, 3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Cayman Islands </a:t>
            </a:r>
            <a:r>
              <a:rPr lang="en-US" sz="2800" dirty="0" err="1" smtClean="0">
                <a:solidFill>
                  <a:srgbClr val="0070C0"/>
                </a:solidFill>
              </a:rPr>
              <a:t>OfReg’s</a:t>
            </a:r>
            <a:r>
              <a:rPr lang="en-US" sz="2800" dirty="0" smtClean="0">
                <a:solidFill>
                  <a:srgbClr val="0070C0"/>
                </a:solidFill>
              </a:rPr>
              <a:t> consultation on short range devices (2)</a:t>
            </a:r>
            <a:endParaRPr lang="en-US" sz="2800" dirty="0">
              <a:solidFill>
                <a:srgbClr val="0070C0"/>
              </a:solidFill>
            </a:endParaRPr>
          </a:p>
        </p:txBody>
      </p:sp>
    </p:spTree>
    <p:extLst>
      <p:ext uri="{BB962C8B-B14F-4D97-AF65-F5344CB8AC3E}">
        <p14:creationId xmlns:p14="http://schemas.microsoft.com/office/powerpoint/2010/main" val="1082309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838200" y="606426"/>
            <a:ext cx="10744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a:t>Consultation on the updated Version of the Class License for Short Range </a:t>
            </a:r>
            <a:r>
              <a:rPr lang="en-US" sz="1800" dirty="0" smtClean="0"/>
              <a:t>Devices</a:t>
            </a:r>
            <a:endParaRPr lang="en-GB" sz="1800" dirty="0" smtClean="0"/>
          </a:p>
          <a:p>
            <a:pPr marL="630238" marR="117475" lvl="1" indent="-230188" algn="just">
              <a:buChar char="•"/>
              <a:tabLst>
                <a:tab pos="230188" algn="l"/>
              </a:tabLst>
            </a:pPr>
            <a:r>
              <a:rPr lang="en-US" sz="1600" spc="-5" dirty="0" smtClean="0">
                <a:cs typeface="Arial"/>
              </a:rPr>
              <a:t>Publication date:  20 May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25 June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www.cra.gov.qa/en/document/public-consultation-on-the-updated-version-of-the-class-license-for-short-range-devices</a:t>
            </a:r>
            <a:r>
              <a:rPr lang="en-US" sz="1600" dirty="0" smtClean="0"/>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407945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18-24/0056r4 </a:t>
            </a:r>
            <a:r>
              <a:rPr lang="en-US" sz="1800" spc="-5" dirty="0" smtClean="0">
                <a:cs typeface="Arial"/>
              </a:rPr>
              <a:t>in </a:t>
            </a:r>
            <a:r>
              <a:rPr lang="en-US" sz="1800" spc="-5" dirty="0">
                <a:cs typeface="Arial"/>
              </a:rPr>
              <a:t>response to the </a:t>
            </a:r>
            <a:r>
              <a:rPr lang="en-US" sz="1800" dirty="0"/>
              <a:t>Communications Regulatory Authority of Qatar </a:t>
            </a:r>
            <a:r>
              <a:rPr lang="en-US" sz="1800" dirty="0" smtClean="0"/>
              <a:t>(CRA)</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Public Consultation on the updated Version of the Class License for Short Range </a:t>
            </a:r>
            <a:r>
              <a:rPr lang="en-US" sz="1800" dirty="0" smtClean="0"/>
              <a:t>Devices”,</a:t>
            </a:r>
            <a:r>
              <a:rPr lang="en-US" sz="1800" spc="-5" dirty="0" smtClean="0">
                <a:solidFill>
                  <a:schemeClr val="tx1"/>
                </a:solidFill>
                <a:cs typeface="Arial"/>
              </a:rPr>
              <a:t> </a:t>
            </a:r>
            <a:r>
              <a:rPr lang="en-US" sz="1800" spc="-5" dirty="0">
                <a:cs typeface="Arial"/>
              </a:rPr>
              <a:t>for review and approval by the IEEE 802 </a:t>
            </a:r>
            <a:r>
              <a:rPr lang="en-US" sz="1800" spc="-5" dirty="0" smtClean="0">
                <a:cs typeface="Arial"/>
              </a:rPr>
              <a:t>LMSC for submission </a:t>
            </a:r>
            <a:r>
              <a:rPr lang="en-GB" sz="1800" dirty="0" smtClean="0"/>
              <a:t>to the CRA before </a:t>
            </a:r>
            <a:r>
              <a:rPr lang="en-GB" sz="1800" dirty="0"/>
              <a:t>the contribution </a:t>
            </a:r>
            <a:r>
              <a:rPr lang="en-GB" sz="1800" dirty="0" smtClean="0"/>
              <a:t>deadline.  </a:t>
            </a:r>
            <a:r>
              <a:rPr lang="en-GB" sz="1800" dirty="0"/>
              <a:t>The IEEE 802.18 Chair is authorized to make editorial changes as necessary</a:t>
            </a:r>
            <a:r>
              <a:rPr lang="en-GB" sz="1800" dirty="0" smtClean="0"/>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(9 Yes, 0 No, 1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Rectangle 2"/>
          <p:cNvSpPr>
            <a:spLocks noGrp="1" noChangeArrowheads="1"/>
          </p:cNvSpPr>
          <p:nvPr>
            <p:ph type="title" idx="4294967295"/>
          </p:nvPr>
        </p:nvSpPr>
        <p:spPr>
          <a:xfrm>
            <a:off x="838200" y="606426"/>
            <a:ext cx="10744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class license for short range devices (2)</a:t>
            </a:r>
            <a:endParaRPr lang="en-US" sz="2800" dirty="0">
              <a:solidFill>
                <a:srgbClr val="0070C0"/>
              </a:solidFill>
            </a:endParaRPr>
          </a:p>
        </p:txBody>
      </p:sp>
    </p:spTree>
    <p:extLst>
      <p:ext uri="{BB962C8B-B14F-4D97-AF65-F5344CB8AC3E}">
        <p14:creationId xmlns:p14="http://schemas.microsoft.com/office/powerpoint/2010/main" val="3774932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Future use of the upper 6 GHz band</a:t>
            </a:r>
            <a:endParaRPr lang="en-GB" sz="1800" dirty="0" smtClean="0"/>
          </a:p>
          <a:p>
            <a:pPr marL="630238" marR="117475" lvl="1" indent="-230188" algn="just">
              <a:buChar char="•"/>
              <a:tabLst>
                <a:tab pos="230188" algn="l"/>
              </a:tabLst>
            </a:pPr>
            <a:r>
              <a:rPr lang="en-US" sz="1600" spc="-5" dirty="0" smtClean="0">
                <a:cs typeface="Arial"/>
              </a:rPr>
              <a:t>Publication date:  4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 July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www.acma.gov.au/consultations/2024-05/planning-options-upper-6-ghz-band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endParaRPr lang="en-US" b="0" dirty="0"/>
          </a:p>
          <a:p>
            <a:r>
              <a:rPr lang="en-US" sz="1100" b="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June </a:t>
            </a:r>
            <a:r>
              <a:rPr lang="en-US" dirty="0"/>
              <a:t>2024</a:t>
            </a:r>
            <a:endParaRPr lang="en-GB" dirty="0"/>
          </a:p>
        </p:txBody>
      </p:sp>
    </p:spTree>
    <p:extLst>
      <p:ext uri="{BB962C8B-B14F-4D97-AF65-F5344CB8AC3E}">
        <p14:creationId xmlns:p14="http://schemas.microsoft.com/office/powerpoint/2010/main" val="1627988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smtClean="0"/>
              <a:t>On 31 May 2024, the Official Journal of the European Union </a:t>
            </a:r>
            <a:r>
              <a:rPr lang="en-US" sz="1600" dirty="0" smtClean="0">
                <a:hlinkClick r:id="rId3"/>
              </a:rPr>
              <a:t>published</a:t>
            </a:r>
            <a:r>
              <a:rPr lang="en-US" sz="1600" dirty="0" smtClean="0"/>
              <a:t> "Commission Implementing Decision (EU) 2024/1467 of 27 May 2024 amending Implementing Decision (EU) 2019/785 on the </a:t>
            </a:r>
            <a:r>
              <a:rPr lang="en-US" sz="1600" dirty="0" err="1" smtClean="0"/>
              <a:t>harmonisation</a:t>
            </a:r>
            <a:r>
              <a:rPr lang="en-US" sz="1600" dirty="0" smtClean="0"/>
              <a:t> of radio spectrum for equipment using ultra-wideband technology in the Union (notified under document C(2024) 3377)".</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July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18 July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4"/>
              </a:rPr>
              <a:t>issued</a:t>
            </a:r>
            <a:r>
              <a:rPr lang="en-US" sz="1600" dirty="0"/>
              <a:t> a </a:t>
            </a:r>
            <a:r>
              <a:rPr lang="en-US" sz="1600" dirty="0" smtClean="0"/>
              <a:t>public </a:t>
            </a:r>
            <a:r>
              <a:rPr lang="en-US" sz="1600" dirty="0"/>
              <a:t>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a:t>
            </a:r>
            <a:r>
              <a:rPr lang="en-US" sz="1600" dirty="0" smtClean="0"/>
              <a:t>.  The submission deadline is 6 August 2024.</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1 June 2024, Malaysia MCMC </a:t>
            </a:r>
            <a:r>
              <a:rPr lang="en-US" sz="1600" dirty="0">
                <a:hlinkClick r:id="rId3"/>
              </a:rPr>
              <a:t>issued</a:t>
            </a:r>
            <a:r>
              <a:rPr lang="en-US" sz="1600" dirty="0"/>
              <a:t> a public notice that UWB devices are not allowed to operate between 3400 MHz </a:t>
            </a:r>
            <a:r>
              <a:rPr lang="en-US" sz="1600" dirty="0" smtClean="0"/>
              <a:t>and </a:t>
            </a:r>
            <a:r>
              <a:rPr lang="en-US" sz="1600" dirty="0"/>
              <a:t>3700 MHz effective from 1 June 2025</a:t>
            </a:r>
            <a:r>
              <a:rPr lang="en-US" sz="1600" dirty="0" smtClean="0"/>
              <a:t>.</a:t>
            </a:r>
          </a:p>
          <a:p>
            <a:pPr marL="800100" marR="117475" lvl="2" indent="0" algn="just">
              <a:buClrTx/>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08654657"/>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a:t>Thursday,</a:t>
                      </a:r>
                      <a:r>
                        <a:rPr lang="en-US" sz="1500" baseline="0" dirty="0"/>
                        <a:t> </a:t>
                      </a:r>
                      <a:r>
                        <a:rPr lang="en-US" sz="1500" baseline="0" dirty="0" smtClean="0"/>
                        <a:t>20 June 2024</a:t>
                      </a:r>
                      <a:r>
                        <a:rPr lang="en-US" sz="1500" baseline="0" dirty="0"/>
                        <a:t>, 3:00pm ET to 3:55pm ET</a:t>
                      </a:r>
                      <a:endParaRPr lang="en-US" sz="1500" dirty="0"/>
                    </a:p>
                  </a:txBody>
                  <a:tcPr anchor="ctr"/>
                </a:tc>
                <a:extLst>
                  <a:ext uri="{0D108BD9-81ED-4DB2-BD59-A6C34878D82A}">
                    <a16:rowId xmlns="" xmlns:a16="http://schemas.microsoft.com/office/drawing/2014/main" val="1000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11" name="Content Placeholder 2"/>
          <p:cNvSpPr txBox="1">
            <a:spLocks/>
          </p:cNvSpPr>
          <p:nvPr/>
        </p:nvSpPr>
        <p:spPr bwMode="auto">
          <a:xfrm>
            <a:off x="914401" y="1505151"/>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17 May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May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472616"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September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21 June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16 August </a:t>
            </a:r>
            <a:r>
              <a:rPr lang="en-US" sz="1400" kern="0" dirty="0">
                <a:solidFill>
                  <a:schemeClr val="tx1"/>
                </a:solidFill>
                <a:latin typeface="Times New Roman" panose="02020603050405020304" pitchFamily="18" charset="0"/>
                <a:ea typeface="Times New Roman" panose="02020603050405020304" pitchFamily="18" charset="0"/>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21 May </a:t>
            </a:r>
            <a:r>
              <a:rPr lang="en-US" sz="1800" kern="0" spc="-5" dirty="0">
                <a:solidFill>
                  <a:schemeClr val="tx1"/>
                </a:solidFill>
                <a:cs typeface="Arial"/>
              </a:rPr>
              <a:t>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a:t>
            </a:r>
            <a:r>
              <a:rPr lang="en-US" sz="1400" strike="sngStrike" kern="0" dirty="0" smtClean="0">
                <a:solidFill>
                  <a:schemeClr val="tx1"/>
                </a:solidFill>
              </a:rPr>
              <a:t>10 June </a:t>
            </a:r>
            <a:r>
              <a:rPr lang="en-US" sz="1400" strike="sngStrike" kern="0" dirty="0">
                <a:solidFill>
                  <a:schemeClr val="tx1"/>
                </a:solidFill>
              </a:rPr>
              <a:t>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15:56 </a:t>
            </a:r>
            <a:r>
              <a:rPr lang="en-US" sz="1600" spc="-5" dirty="0" smtClean="0">
                <a:latin typeface="+mj-lt"/>
                <a:cs typeface="Arial"/>
              </a:rPr>
              <a:t>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June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June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June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June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Cayman Islands </a:t>
            </a:r>
            <a:r>
              <a:rPr lang="en-US" sz="1800" i="1" dirty="0" err="1" smtClean="0">
                <a:solidFill>
                  <a:srgbClr val="00B050"/>
                </a:solidFill>
              </a:rPr>
              <a:t>OfReg’s</a:t>
            </a:r>
            <a:r>
              <a:rPr lang="en-US" sz="1800" i="1" dirty="0" smtClean="0">
                <a:solidFill>
                  <a:srgbClr val="00B050"/>
                </a:solidFill>
              </a:rPr>
              <a:t> </a:t>
            </a:r>
            <a:r>
              <a:rPr lang="en-US" sz="1800" i="1" dirty="0">
                <a:solidFill>
                  <a:srgbClr val="00B050"/>
                </a:solidFill>
              </a:rPr>
              <a:t>consultation on </a:t>
            </a:r>
            <a:r>
              <a:rPr lang="en-US" sz="1800" i="1" dirty="0" smtClean="0">
                <a:solidFill>
                  <a:srgbClr val="00B050"/>
                </a:solidFill>
              </a:rPr>
              <a:t>proposed short range device regulation</a:t>
            </a:r>
          </a:p>
          <a:p>
            <a:pPr marL="230188" marR="117475" indent="-230188" algn="just">
              <a:buFont typeface="Times New Roman" pitchFamily="16" charset="0"/>
              <a:buChar char="•"/>
              <a:tabLst>
                <a:tab pos="230188" algn="l"/>
              </a:tabLst>
            </a:pPr>
            <a:r>
              <a:rPr lang="en-US" sz="1800" i="1" dirty="0" smtClean="0">
                <a:solidFill>
                  <a:srgbClr val="00B050"/>
                </a:solidFill>
              </a:rPr>
              <a:t>Review and motion:  Qatar CRA’s consultation </a:t>
            </a:r>
            <a:r>
              <a:rPr lang="en-US" sz="1800" i="1" dirty="0">
                <a:solidFill>
                  <a:srgbClr val="00B050"/>
                </a:solidFill>
              </a:rPr>
              <a:t>on </a:t>
            </a:r>
            <a:r>
              <a:rPr lang="en-US" sz="1800" i="1" dirty="0" smtClean="0">
                <a:solidFill>
                  <a:srgbClr val="00B050"/>
                </a:solidFill>
              </a:rPr>
              <a:t>class license for short range devices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Australia ACMA’s consultation on the upper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75730</TotalTime>
  <Words>2168</Words>
  <Application>Microsoft Office PowerPoint</Application>
  <PresentationFormat>Widescreen</PresentationFormat>
  <Paragraphs>410</Paragraphs>
  <Slides>23</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Cayman Islands OfReg’s consultation on short range devices (1)</vt:lpstr>
      <vt:lpstr>Cayman Islands OfReg’s consultation on short range devices (2)</vt:lpstr>
      <vt:lpstr>Qatar CRA’s consultation on class license for short range devices (1)</vt:lpstr>
      <vt:lpstr>Qatar CRA’s consultation on class license for short range devices (2)</vt:lpstr>
      <vt:lpstr>Australia ACMA’s consultation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18-24/0059r2</dc:title>
  <dc:creator>Edward Au</dc:creator>
  <cp:keywords>13 June 2024</cp:keywords>
  <cp:lastModifiedBy>Edward Au</cp:lastModifiedBy>
  <cp:revision>6068</cp:revision>
  <cp:lastPrinted>1601-01-01T00:00:00Z</cp:lastPrinted>
  <dcterms:created xsi:type="dcterms:W3CDTF">2016-03-03T14:54:45Z</dcterms:created>
  <dcterms:modified xsi:type="dcterms:W3CDTF">2024-06-13T20:23:15Z</dcterms:modified>
  <cp:category>IEEE 802.18 RR-TAG agenda</cp:category>
</cp:coreProperties>
</file>