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5"/>
  </p:notesMasterIdLst>
  <p:handoutMasterIdLst>
    <p:handoutMasterId r:id="rId26"/>
  </p:handoutMasterIdLst>
  <p:sldIdLst>
    <p:sldId id="256" r:id="rId2"/>
    <p:sldId id="876" r:id="rId3"/>
    <p:sldId id="857" r:id="rId4"/>
    <p:sldId id="908" r:id="rId5"/>
    <p:sldId id="604" r:id="rId6"/>
    <p:sldId id="624" r:id="rId7"/>
    <p:sldId id="605" r:id="rId8"/>
    <p:sldId id="843" r:id="rId9"/>
    <p:sldId id="866" r:id="rId10"/>
    <p:sldId id="845" r:id="rId11"/>
    <p:sldId id="877" r:id="rId12"/>
    <p:sldId id="936" r:id="rId13"/>
    <p:sldId id="937" r:id="rId14"/>
    <p:sldId id="935" r:id="rId15"/>
    <p:sldId id="938" r:id="rId16"/>
    <p:sldId id="939" r:id="rId17"/>
    <p:sldId id="882" r:id="rId18"/>
    <p:sldId id="930" r:id="rId19"/>
    <p:sldId id="934" r:id="rId20"/>
    <p:sldId id="898" r:id="rId21"/>
    <p:sldId id="933" r:id="rId22"/>
    <p:sldId id="856" r:id="rId23"/>
    <p:sldId id="864"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71" autoAdjust="0"/>
    <p:restoredTop sz="95405" autoAdjust="0"/>
  </p:normalViewPr>
  <p:slideViewPr>
    <p:cSldViewPr>
      <p:cViewPr varScale="1">
        <p:scale>
          <a:sx n="86" d="100"/>
          <a:sy n="86" d="100"/>
        </p:scale>
        <p:origin x="830"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723"/>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6/13/2024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1502032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1562309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05217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310411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41519672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63551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June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June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June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802.18-24/0059r2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058-01-0000-rr-tag-minutes-6-june-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7"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acma.gov.au/consultations/2024-05/planning-options-upper-6-ghz-band" TargetMode="External"/><Relationship Id="rId5" Type="http://schemas.openxmlformats.org/officeDocument/2006/relationships/hyperlink" Target="https://www.cra.gov.qa/en/document/public-consultation-on-the-updated-version-of-the-class-license-for-short-range-devices" TargetMode="External"/><Relationship Id="rId4" Type="http://schemas.openxmlformats.org/officeDocument/2006/relationships/hyperlink" Target="https://www.ofreg.ky/viewPDF/documents/2024-05-25-10-26-22-Consultation-Paper-on-Proposed-Short-Range-Device-Regulation.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ofreg.ky/viewPDF/documents/2024-05-25-10-26-22-Consultation-Paper-on-Proposed-Short-Range-Device-Regulation.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55&amp;is_group=0000&amp;is_year=2024"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cra.gov.qa/en/document/public-consultation-on-the-updated-version-of-the-class-license-for-short-range-device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56&amp;is_group=0000&amp;is_year=2024"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acma.gov.au/consultations/2024-05/planning-options-upper-6-ghz-band"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hyperlink" Target="https://eur-lex.europa.eu/eli/dec_impl/2024/1467/oj"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hyperlink" Target="https://www.fcc.gov/july-2024-open-commission-meeting"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apps.anatel.gov.br/ParticipaAnatel/VisualizarTextoConsulta.aspx?TelaDeOrigem=2&amp;ConsultaId=20244"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mcmc.gov.my/en/media/announcements/penggunaan-stesen-bumi-perkhidmatan-satelit-tetap"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3-19.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hilton.com/en/attend-my-event/koahwhh-ieb-6bef5b5e-fe7c-47ba-acf8-a318ac8025e1/"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cvent.me/LBkMEE" TargetMode="External"/><Relationship Id="rId5" Type="http://schemas.openxmlformats.org/officeDocument/2006/relationships/hyperlink" Target="https://www.marriott.com/event-reservations/reservation-link.mi?id=1694805711377&amp;key=GRP&amp;app=resvlink" TargetMode="External"/><Relationship Id="rId4" Type="http://schemas.openxmlformats.org/officeDocument/2006/relationships/hyperlink" Target="https://web.cvent.com/event/64f6931c-b20d-44af-a54e-4830fa2f7097/summary"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June </a:t>
            </a:r>
            <a:r>
              <a:rPr lang="en-US" dirty="0"/>
              <a:t>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13 June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 xmlns:a16="http://schemas.microsoft.com/office/drawing/2014/main" val="20000"/>
                    </a:ext>
                  </a:extLst>
                </a:gridCol>
                <a:gridCol w="2209800">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990600">
                  <a:extLst>
                    <a:ext uri="{9D8B030D-6E8A-4147-A177-3AD203B41FA5}">
                      <a16:colId xmlns="" xmlns:a16="http://schemas.microsoft.com/office/drawing/2014/main" val="20003"/>
                    </a:ext>
                  </a:extLst>
                </a:gridCol>
                <a:gridCol w="2514601">
                  <a:extLst>
                    <a:ext uri="{9D8B030D-6E8A-4147-A177-3AD203B41FA5}">
                      <a16:colId xmlns=""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 xmlns:a16="http://schemas.microsoft.com/office/drawing/2014/main"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a:t>
            </a:r>
            <a:r>
              <a:rPr lang="en-US" sz="1800" spc="-5" dirty="0" smtClean="0">
                <a:latin typeface="+mj-lt"/>
                <a:cs typeface="Arial"/>
              </a:rPr>
              <a:t>(Procedural):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John Kenney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Vote</a:t>
            </a:r>
            <a:r>
              <a:rPr lang="en-US" sz="1600" spc="-5" dirty="0" smtClean="0">
                <a:latin typeface="+mj-lt"/>
                <a:cs typeface="Arial"/>
              </a:rPr>
              <a:t>:  Approved with unanimous consent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a:t>
            </a:r>
            <a:r>
              <a:rPr lang="en-US" sz="1800" spc="-5" dirty="0" smtClean="0">
                <a:latin typeface="+mj-lt"/>
                <a:cs typeface="Arial"/>
              </a:rPr>
              <a:t>(Procedural):  </a:t>
            </a:r>
            <a:r>
              <a:rPr lang="en-US" sz="1800" spc="-5" dirty="0">
                <a:latin typeface="+mj-lt"/>
                <a:cs typeface="Arial"/>
              </a:rPr>
              <a:t>To approve the weekly meeting minutes of the </a:t>
            </a:r>
            <a:r>
              <a:rPr lang="en-US" sz="1800" spc="-5" dirty="0" smtClean="0">
                <a:latin typeface="+mj-lt"/>
                <a:cs typeface="Arial"/>
              </a:rPr>
              <a:t>6 June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18-24/0058r1</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  </a:t>
            </a:r>
            <a:r>
              <a:rPr lang="en-US" sz="1600" spc="-5" dirty="0" smtClean="0">
                <a:cs typeface="Arial"/>
              </a:rPr>
              <a:t>Al </a:t>
            </a:r>
            <a:r>
              <a:rPr lang="en-US" sz="1600" spc="-5" dirty="0" err="1" smtClean="0">
                <a:cs typeface="Arial"/>
              </a:rPr>
              <a:t>Petrick</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  Dorothy Stanley</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  None.</a:t>
            </a:r>
            <a:endParaRPr lang="en-US" sz="1600" spc="-5" dirty="0" smtClean="0">
              <a:cs typeface="Arial"/>
            </a:endParaRPr>
          </a:p>
          <a:p>
            <a:pPr marL="630238" marR="117475" lvl="1" indent="-230188" algn="just">
              <a:buChar char="•"/>
              <a:tabLst>
                <a:tab pos="230188" algn="l"/>
              </a:tabLst>
            </a:pPr>
            <a:r>
              <a:rPr lang="en-US" sz="1600" spc="-5" dirty="0" smtClean="0">
                <a:cs typeface="Arial"/>
              </a:rPr>
              <a:t>Vote</a:t>
            </a:r>
            <a:r>
              <a:rPr lang="en-US" sz="1600" spc="-5" dirty="0" smtClean="0">
                <a:cs typeface="Arial"/>
              </a:rPr>
              <a:t>:  Approved with </a:t>
            </a:r>
            <a:r>
              <a:rPr lang="en-US" sz="1600" spc="-5" smtClean="0">
                <a:cs typeface="Arial"/>
              </a:rPr>
              <a:t>unanimous consent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Thursday, </a:t>
            </a:r>
            <a:r>
              <a:rPr lang="en-US" sz="1600" spc="-5" dirty="0" smtClean="0">
                <a:solidFill>
                  <a:schemeClr val="tx1"/>
                </a:solidFill>
                <a:cs typeface="Arial"/>
              </a:rPr>
              <a:t>13 June </a:t>
            </a:r>
            <a:r>
              <a:rPr lang="en-US" sz="1600" spc="-5" dirty="0">
                <a:solidFill>
                  <a:schemeClr val="tx1"/>
                </a:solidFill>
                <a:cs typeface="Arial"/>
              </a:rPr>
              <a:t>2024</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Cayman Islands </a:t>
            </a:r>
            <a:r>
              <a:rPr lang="en-US" sz="1400" spc="-5" dirty="0" err="1" smtClean="0">
                <a:solidFill>
                  <a:schemeClr val="tx1"/>
                </a:solidFill>
                <a:cs typeface="Arial"/>
              </a:rPr>
              <a:t>OfReg</a:t>
            </a:r>
            <a:r>
              <a:rPr lang="en-US" sz="1400" spc="-5" dirty="0" smtClean="0">
                <a:solidFill>
                  <a:schemeClr val="tx1"/>
                </a:solidFill>
                <a:cs typeface="Arial"/>
              </a:rPr>
              <a:t>:  </a:t>
            </a:r>
            <a:r>
              <a:rPr lang="en-US" sz="1400" dirty="0">
                <a:hlinkClick r:id="rId4"/>
              </a:rPr>
              <a:t>ICT 2024 - 1 - Consultation on Short Range </a:t>
            </a:r>
            <a:r>
              <a:rPr lang="en-US" sz="1400" dirty="0" err="1">
                <a:hlinkClick r:id="rId4"/>
              </a:rPr>
              <a:t>Licence</a:t>
            </a:r>
            <a:r>
              <a:rPr lang="en-US" sz="1400" dirty="0">
                <a:hlinkClick r:id="rId4"/>
              </a:rPr>
              <a:t> Exempt </a:t>
            </a:r>
            <a:r>
              <a:rPr lang="en-US" sz="1400" dirty="0" smtClean="0">
                <a:hlinkClick r:id="rId4"/>
              </a:rPr>
              <a:t>Devices</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Qatar CRA:  </a:t>
            </a:r>
            <a:r>
              <a:rPr lang="en-US" sz="1400" dirty="0" smtClean="0">
                <a:hlinkClick r:id="rId5"/>
              </a:rPr>
              <a:t>Public </a:t>
            </a:r>
            <a:r>
              <a:rPr lang="en-US" sz="1400" dirty="0">
                <a:hlinkClick r:id="rId5"/>
              </a:rPr>
              <a:t>Consultation on the updated Version of the Class License for Short Range </a:t>
            </a:r>
            <a:r>
              <a:rPr lang="en-US" sz="1400" dirty="0" smtClean="0">
                <a:hlinkClick r:id="rId5"/>
              </a:rPr>
              <a:t>Devices</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a:t>
            </a:r>
            <a:r>
              <a:rPr lang="en-US" sz="1600" spc="-5" dirty="0" smtClean="0">
                <a:solidFill>
                  <a:schemeClr val="tx1"/>
                </a:solidFill>
                <a:cs typeface="Arial"/>
              </a:rPr>
              <a:t>20 </a:t>
            </a:r>
            <a:r>
              <a:rPr lang="en-US" sz="1600" spc="-5" dirty="0">
                <a:solidFill>
                  <a:schemeClr val="tx1"/>
                </a:solidFill>
                <a:cs typeface="Arial"/>
              </a:rPr>
              <a:t>June 2024</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Australia ACMA:  </a:t>
            </a:r>
            <a:r>
              <a:rPr lang="en-US" sz="1400" spc="-5" dirty="0" smtClean="0">
                <a:solidFill>
                  <a:schemeClr val="tx1"/>
                </a:solidFill>
                <a:cs typeface="Arial"/>
                <a:hlinkClick r:id="rId6"/>
              </a:rPr>
              <a:t>Planning options in the upper 6 GHz band</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Cayman Islands </a:t>
            </a:r>
            <a:r>
              <a:rPr lang="en-US" sz="2800" dirty="0" err="1" smtClean="0">
                <a:solidFill>
                  <a:srgbClr val="0070C0"/>
                </a:solidFill>
              </a:rPr>
              <a:t>OfReg’s</a:t>
            </a:r>
            <a:r>
              <a:rPr lang="en-US" sz="2800" dirty="0" smtClean="0">
                <a:solidFill>
                  <a:srgbClr val="0070C0"/>
                </a:solidFill>
              </a:rPr>
              <a:t> consultation on short range devices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dirty="0" smtClean="0"/>
              <a:t>ICT 2024 </a:t>
            </a:r>
            <a:r>
              <a:rPr lang="en-US" sz="1800" dirty="0"/>
              <a:t>- 1 - Consultation on Short Range </a:t>
            </a:r>
            <a:r>
              <a:rPr lang="en-US" sz="1800" dirty="0" err="1"/>
              <a:t>Licence</a:t>
            </a:r>
            <a:r>
              <a:rPr lang="en-US" sz="1800" dirty="0"/>
              <a:t> Exempt </a:t>
            </a:r>
            <a:r>
              <a:rPr lang="en-US" sz="1800" dirty="0" smtClean="0"/>
              <a:t>Devices</a:t>
            </a:r>
            <a:endParaRPr lang="en-GB" sz="1800" dirty="0" smtClean="0"/>
          </a:p>
          <a:p>
            <a:pPr marL="630238" marR="117475" lvl="1" indent="-230188" algn="just">
              <a:buChar char="•"/>
              <a:tabLst>
                <a:tab pos="230188" algn="l"/>
              </a:tabLst>
            </a:pPr>
            <a:r>
              <a:rPr lang="en-US" sz="1600" spc="-5" dirty="0" smtClean="0">
                <a:cs typeface="Arial"/>
              </a:rPr>
              <a:t>Publication date:  25 May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27 June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www.ofreg.ky/viewPDF/documents/2024-05-25-10-26-22-Consultation-Paper-on-Proposed-Short-Range-Device-Regulation.pdf</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18-24/0055</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June </a:t>
            </a:r>
            <a:r>
              <a:rPr lang="en-US" dirty="0"/>
              <a:t>2024</a:t>
            </a:r>
            <a:endParaRPr lang="en-GB" dirty="0"/>
          </a:p>
        </p:txBody>
      </p:sp>
    </p:spTree>
    <p:extLst>
      <p:ext uri="{BB962C8B-B14F-4D97-AF65-F5344CB8AC3E}">
        <p14:creationId xmlns:p14="http://schemas.microsoft.com/office/powerpoint/2010/main" val="19073017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June </a:t>
            </a:r>
            <a:r>
              <a:rPr lang="en-US" dirty="0"/>
              <a:t>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#3 (Technical):  Move to approve document </a:t>
            </a:r>
            <a:r>
              <a:rPr lang="en-GB" sz="1800" dirty="0" smtClean="0">
                <a:solidFill>
                  <a:schemeClr val="accent2"/>
                </a:solidFill>
              </a:rPr>
              <a:t>18-24/0055r5 </a:t>
            </a:r>
            <a:r>
              <a:rPr lang="en-US" sz="1800" spc="-5" dirty="0" smtClean="0">
                <a:cs typeface="Arial"/>
              </a:rPr>
              <a:t>in </a:t>
            </a:r>
            <a:r>
              <a:rPr lang="en-US" sz="1800" spc="-5" dirty="0">
                <a:cs typeface="Arial"/>
              </a:rPr>
              <a:t>response to the </a:t>
            </a:r>
            <a:r>
              <a:rPr lang="en-US" sz="1800" dirty="0"/>
              <a:t>Utility Regulation and Competition Office of the Cayman Islands (</a:t>
            </a:r>
            <a:r>
              <a:rPr lang="en-US" sz="1800" dirty="0" err="1"/>
              <a:t>OfReg</a:t>
            </a:r>
            <a:r>
              <a:rPr lang="en-US" sz="1800" dirty="0" smtClean="0"/>
              <a:t>)</a:t>
            </a:r>
            <a:r>
              <a:rPr lang="en-US" sz="1800" spc="-5" dirty="0" smtClean="0">
                <a:cs typeface="Arial"/>
              </a:rPr>
              <a:t>’s </a:t>
            </a:r>
            <a:r>
              <a:rPr lang="en-US" sz="1800" spc="-5" dirty="0">
                <a:solidFill>
                  <a:schemeClr val="tx1"/>
                </a:solidFill>
                <a:cs typeface="Arial"/>
              </a:rPr>
              <a:t>consultation </a:t>
            </a:r>
            <a:r>
              <a:rPr lang="en-US" sz="1800" spc="-5" dirty="0" smtClean="0">
                <a:solidFill>
                  <a:schemeClr val="tx1"/>
                </a:solidFill>
                <a:cs typeface="Arial"/>
              </a:rPr>
              <a:t>“</a:t>
            </a:r>
            <a:r>
              <a:rPr lang="en-US" sz="1800" dirty="0"/>
              <a:t>ICT 2024 - 1 - Consultation on Short Range </a:t>
            </a:r>
            <a:r>
              <a:rPr lang="en-US" sz="1800" dirty="0" err="1"/>
              <a:t>Licence</a:t>
            </a:r>
            <a:r>
              <a:rPr lang="en-US" sz="1800" dirty="0"/>
              <a:t> Exempt </a:t>
            </a:r>
            <a:r>
              <a:rPr lang="en-US" sz="1800" dirty="0" smtClean="0"/>
              <a:t>Devices”,</a:t>
            </a:r>
            <a:r>
              <a:rPr lang="en-US" sz="1800" spc="-5" dirty="0" smtClean="0">
                <a:solidFill>
                  <a:schemeClr val="tx1"/>
                </a:solidFill>
                <a:cs typeface="Arial"/>
              </a:rPr>
              <a:t> </a:t>
            </a:r>
            <a:r>
              <a:rPr lang="en-US" sz="1800" spc="-5" dirty="0">
                <a:cs typeface="Arial"/>
              </a:rPr>
              <a:t>for review and approval by the IEEE 802 </a:t>
            </a:r>
            <a:r>
              <a:rPr lang="en-US" sz="1800" spc="-5" dirty="0" smtClean="0">
                <a:cs typeface="Arial"/>
              </a:rPr>
              <a:t>LMSC for submission </a:t>
            </a:r>
            <a:r>
              <a:rPr lang="en-GB" sz="1800" dirty="0" smtClean="0"/>
              <a:t>to the </a:t>
            </a:r>
            <a:r>
              <a:rPr lang="en-GB" sz="1800" dirty="0" err="1" smtClean="0"/>
              <a:t>OfReg</a:t>
            </a:r>
            <a:r>
              <a:rPr lang="en-GB" sz="1800" dirty="0" smtClean="0"/>
              <a:t> before </a:t>
            </a:r>
            <a:r>
              <a:rPr lang="en-GB" sz="1800" dirty="0"/>
              <a:t>the contribution </a:t>
            </a:r>
            <a:r>
              <a:rPr lang="en-GB" sz="1800" dirty="0" smtClean="0"/>
              <a:t>deadline.  </a:t>
            </a:r>
            <a:r>
              <a:rPr lang="en-GB" sz="1800" dirty="0"/>
              <a:t>The IEEE 802.18 Chair is authorized to make editorial changes as necessary</a:t>
            </a:r>
            <a:r>
              <a:rPr lang="en-GB" sz="1800" dirty="0" smtClean="0"/>
              <a:t>.</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p>
          <a:p>
            <a:pPr marL="630238" marR="117475" lvl="1" indent="-230188" algn="just">
              <a:buFont typeface="Times New Roman" pitchFamily="16" charset="0"/>
              <a:buChar char="•"/>
              <a:tabLst>
                <a:tab pos="230188" algn="l"/>
              </a:tabLst>
            </a:pPr>
            <a:r>
              <a:rPr lang="en-US" sz="1600" spc="-5" dirty="0" smtClean="0">
                <a:latin typeface="+mj-lt"/>
                <a:cs typeface="Arial"/>
              </a:rPr>
              <a:t>Result:  Approved (8 Yes, 0 No, 3 Abstain)</a:t>
            </a:r>
          </a:p>
          <a:p>
            <a:pPr marL="630238" marR="117475" lvl="1" indent="-230188" algn="just">
              <a:buFont typeface="Times New Roman" pitchFamily="16" charset="0"/>
              <a:buChar char="•"/>
              <a:tabLst>
                <a:tab pos="230188" algn="l"/>
              </a:tabLst>
            </a:pPr>
            <a:r>
              <a:rPr lang="en-US" sz="1600" spc="-5" dirty="0" smtClean="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Cayman Islands </a:t>
            </a:r>
            <a:r>
              <a:rPr lang="en-US" sz="2800" dirty="0" err="1" smtClean="0">
                <a:solidFill>
                  <a:srgbClr val="0070C0"/>
                </a:solidFill>
              </a:rPr>
              <a:t>OfReg’s</a:t>
            </a:r>
            <a:r>
              <a:rPr lang="en-US" sz="2800" dirty="0" smtClean="0">
                <a:solidFill>
                  <a:srgbClr val="0070C0"/>
                </a:solidFill>
              </a:rPr>
              <a:t> consultation on short range devices (2)</a:t>
            </a:r>
            <a:endParaRPr lang="en-US" sz="2800" dirty="0">
              <a:solidFill>
                <a:srgbClr val="0070C0"/>
              </a:solidFill>
            </a:endParaRPr>
          </a:p>
        </p:txBody>
      </p:sp>
    </p:spTree>
    <p:extLst>
      <p:ext uri="{BB962C8B-B14F-4D97-AF65-F5344CB8AC3E}">
        <p14:creationId xmlns:p14="http://schemas.microsoft.com/office/powerpoint/2010/main" val="10823099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838200" y="606426"/>
            <a:ext cx="10744200"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Qatar CRA’s consultation on class license for short range devices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Public </a:t>
            </a:r>
            <a:r>
              <a:rPr lang="en-US" sz="1800" dirty="0"/>
              <a:t>Consultation on the updated Version of the Class License for Short Range </a:t>
            </a:r>
            <a:r>
              <a:rPr lang="en-US" sz="1800" dirty="0" smtClean="0"/>
              <a:t>Devices</a:t>
            </a:r>
            <a:endParaRPr lang="en-GB" sz="1800" dirty="0" smtClean="0"/>
          </a:p>
          <a:p>
            <a:pPr marL="630238" marR="117475" lvl="1" indent="-230188" algn="just">
              <a:buChar char="•"/>
              <a:tabLst>
                <a:tab pos="230188" algn="l"/>
              </a:tabLst>
            </a:pPr>
            <a:r>
              <a:rPr lang="en-US" sz="1600" spc="-5" dirty="0" smtClean="0">
                <a:cs typeface="Arial"/>
              </a:rPr>
              <a:t>Publication date:  20 May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25 June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smtClean="0">
                <a:hlinkClick r:id="rId3"/>
              </a:rPr>
              <a:t>https</a:t>
            </a:r>
            <a:r>
              <a:rPr lang="en-US" sz="1600" dirty="0">
                <a:hlinkClick r:id="rId3"/>
              </a:rPr>
              <a:t>://</a:t>
            </a:r>
            <a:r>
              <a:rPr lang="en-US" sz="1600" dirty="0" smtClean="0">
                <a:hlinkClick r:id="rId3"/>
              </a:rPr>
              <a:t>www.cra.gov.qa/en/document/public-consultation-on-the-updated-version-of-the-class-license-for-short-range-devices</a:t>
            </a:r>
            <a:r>
              <a:rPr lang="en-US" sz="1600" dirty="0" smtClean="0"/>
              <a:t> </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18-24/0056</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June </a:t>
            </a:r>
            <a:r>
              <a:rPr lang="en-US" dirty="0"/>
              <a:t>2024</a:t>
            </a:r>
            <a:endParaRPr lang="en-GB" dirty="0"/>
          </a:p>
        </p:txBody>
      </p:sp>
    </p:spTree>
    <p:extLst>
      <p:ext uri="{BB962C8B-B14F-4D97-AF65-F5344CB8AC3E}">
        <p14:creationId xmlns:p14="http://schemas.microsoft.com/office/powerpoint/2010/main" val="40794511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June </a:t>
            </a:r>
            <a:r>
              <a:rPr lang="en-US" dirty="0"/>
              <a:t>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#4 (Technical):  Move to approve document </a:t>
            </a:r>
            <a:r>
              <a:rPr lang="en-GB" sz="1800" dirty="0" smtClean="0">
                <a:solidFill>
                  <a:schemeClr val="accent2"/>
                </a:solidFill>
              </a:rPr>
              <a:t>18-24/0056r4 </a:t>
            </a:r>
            <a:r>
              <a:rPr lang="en-US" sz="1800" spc="-5" dirty="0" smtClean="0">
                <a:cs typeface="Arial"/>
              </a:rPr>
              <a:t>in </a:t>
            </a:r>
            <a:r>
              <a:rPr lang="en-US" sz="1800" spc="-5" dirty="0">
                <a:cs typeface="Arial"/>
              </a:rPr>
              <a:t>response to the </a:t>
            </a:r>
            <a:r>
              <a:rPr lang="en-US" sz="1800" dirty="0"/>
              <a:t>Communications Regulatory Authority of Qatar </a:t>
            </a:r>
            <a:r>
              <a:rPr lang="en-US" sz="1800" dirty="0" smtClean="0"/>
              <a:t>(CRA)</a:t>
            </a:r>
            <a:r>
              <a:rPr lang="en-US" sz="1800" spc="-5" dirty="0" smtClean="0">
                <a:cs typeface="Arial"/>
              </a:rPr>
              <a:t>’s </a:t>
            </a:r>
            <a:r>
              <a:rPr lang="en-US" sz="1800" spc="-5" dirty="0">
                <a:solidFill>
                  <a:schemeClr val="tx1"/>
                </a:solidFill>
                <a:cs typeface="Arial"/>
              </a:rPr>
              <a:t>consultation </a:t>
            </a:r>
            <a:r>
              <a:rPr lang="en-US" sz="1800" spc="-5" dirty="0" smtClean="0">
                <a:solidFill>
                  <a:schemeClr val="tx1"/>
                </a:solidFill>
                <a:cs typeface="Arial"/>
              </a:rPr>
              <a:t>“</a:t>
            </a:r>
            <a:r>
              <a:rPr lang="en-US" sz="1800" dirty="0"/>
              <a:t>Public Consultation on the updated Version of the Class License for Short Range </a:t>
            </a:r>
            <a:r>
              <a:rPr lang="en-US" sz="1800" dirty="0" smtClean="0"/>
              <a:t>Devices”,</a:t>
            </a:r>
            <a:r>
              <a:rPr lang="en-US" sz="1800" spc="-5" dirty="0" smtClean="0">
                <a:solidFill>
                  <a:schemeClr val="tx1"/>
                </a:solidFill>
                <a:cs typeface="Arial"/>
              </a:rPr>
              <a:t> </a:t>
            </a:r>
            <a:r>
              <a:rPr lang="en-US" sz="1800" spc="-5" dirty="0">
                <a:cs typeface="Arial"/>
              </a:rPr>
              <a:t>for review and approval by the IEEE 802 </a:t>
            </a:r>
            <a:r>
              <a:rPr lang="en-US" sz="1800" spc="-5" dirty="0" smtClean="0">
                <a:cs typeface="Arial"/>
              </a:rPr>
              <a:t>LMSC for submission </a:t>
            </a:r>
            <a:r>
              <a:rPr lang="en-GB" sz="1800" dirty="0" smtClean="0"/>
              <a:t>to the CRA before </a:t>
            </a:r>
            <a:r>
              <a:rPr lang="en-GB" sz="1800" dirty="0"/>
              <a:t>the contribution </a:t>
            </a:r>
            <a:r>
              <a:rPr lang="en-GB" sz="1800" dirty="0" smtClean="0"/>
              <a:t>deadline.  </a:t>
            </a:r>
            <a:r>
              <a:rPr lang="en-GB" sz="1800" dirty="0"/>
              <a:t>The IEEE 802.18 Chair is authorized to make editorial changes as necessary</a:t>
            </a:r>
            <a:r>
              <a:rPr lang="en-GB" sz="1800" dirty="0" smtClean="0"/>
              <a:t>.</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p>
          <a:p>
            <a:pPr marL="630238" marR="117475" lvl="1" indent="-230188" algn="just">
              <a:buFont typeface="Times New Roman" pitchFamily="16" charset="0"/>
              <a:buChar char="•"/>
              <a:tabLst>
                <a:tab pos="230188" algn="l"/>
              </a:tabLst>
            </a:pPr>
            <a:r>
              <a:rPr lang="en-US" sz="1600" spc="-5" dirty="0" smtClean="0">
                <a:latin typeface="+mj-lt"/>
                <a:cs typeface="Arial"/>
              </a:rPr>
              <a:t>Result:  Approved (9 Yes, 0 No, 1 Abstain)</a:t>
            </a:r>
          </a:p>
          <a:p>
            <a:pPr marL="630238" marR="117475" lvl="1" indent="-230188" algn="just">
              <a:buFont typeface="Times New Roman" pitchFamily="16" charset="0"/>
              <a:buChar char="•"/>
              <a:tabLst>
                <a:tab pos="230188" algn="l"/>
              </a:tabLst>
            </a:pPr>
            <a:r>
              <a:rPr lang="en-US" sz="1600" spc="-5" dirty="0" smtClean="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
        <p:nvSpPr>
          <p:cNvPr id="10" name="Rectangle 2"/>
          <p:cNvSpPr>
            <a:spLocks noGrp="1" noChangeArrowheads="1"/>
          </p:cNvSpPr>
          <p:nvPr>
            <p:ph type="title" idx="4294967295"/>
          </p:nvPr>
        </p:nvSpPr>
        <p:spPr>
          <a:xfrm>
            <a:off x="838200" y="606426"/>
            <a:ext cx="10744200"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Qatar CRA’s consultation on class license for short range devices (2)</a:t>
            </a:r>
            <a:endParaRPr lang="en-US" sz="2800" dirty="0">
              <a:solidFill>
                <a:srgbClr val="0070C0"/>
              </a:solidFill>
            </a:endParaRPr>
          </a:p>
        </p:txBody>
      </p:sp>
    </p:spTree>
    <p:extLst>
      <p:ext uri="{BB962C8B-B14F-4D97-AF65-F5344CB8AC3E}">
        <p14:creationId xmlns:p14="http://schemas.microsoft.com/office/powerpoint/2010/main" val="37749320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Australia ACMA’s consultation on the upper 6 GHz band</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Future use of the upper 6 GHz band</a:t>
            </a:r>
            <a:endParaRPr lang="en-GB" sz="1800" dirty="0" smtClean="0"/>
          </a:p>
          <a:p>
            <a:pPr marL="630238" marR="117475" lvl="1" indent="-230188" algn="just">
              <a:buChar char="•"/>
              <a:tabLst>
                <a:tab pos="230188" algn="l"/>
              </a:tabLst>
            </a:pPr>
            <a:r>
              <a:rPr lang="en-US" sz="1600" spc="-5" dirty="0" smtClean="0">
                <a:cs typeface="Arial"/>
              </a:rPr>
              <a:t>Publication date:  4 June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 July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www.acma.gov.au/consultations/2024-05/planning-options-upper-6-ghz-band</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rPr>
              <a:t>TBD</a:t>
            </a:r>
            <a:endParaRPr lang="en-US" sz="1600" spc="-5" dirty="0">
              <a:cs typeface="Arial"/>
            </a:endParaRPr>
          </a:p>
          <a:p>
            <a:endParaRPr lang="en-US" b="0" dirty="0"/>
          </a:p>
          <a:p>
            <a:r>
              <a:rPr lang="en-US" sz="1100" b="0"/>
              <a:t> </a:t>
            </a:r>
            <a:endParaRPr lang="en-US" sz="1400" spc="-5" dirty="0" smtClean="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June </a:t>
            </a:r>
            <a:r>
              <a:rPr lang="en-US" dirty="0"/>
              <a:t>2024</a:t>
            </a:r>
            <a:endParaRPr lang="en-GB" dirty="0"/>
          </a:p>
        </p:txBody>
      </p:sp>
    </p:spTree>
    <p:extLst>
      <p:ext uri="{BB962C8B-B14F-4D97-AF65-F5344CB8AC3E}">
        <p14:creationId xmlns:p14="http://schemas.microsoft.com/office/powerpoint/2010/main" val="16279880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a:t>
            </a:r>
            <a:r>
              <a:rPr lang="en-US" sz="1800" spc="-5" dirty="0" smtClean="0">
                <a:cs typeface="Arial"/>
              </a:rPr>
              <a:t>Commission</a:t>
            </a:r>
          </a:p>
          <a:p>
            <a:pPr marL="1030288" marR="117475" lvl="2" indent="-230188" algn="just">
              <a:buClrTx/>
              <a:buFont typeface="Times New Roman" pitchFamily="16" charset="0"/>
              <a:buChar char="•"/>
              <a:tabLst>
                <a:tab pos="230188" algn="l"/>
              </a:tabLst>
            </a:pPr>
            <a:r>
              <a:rPr lang="en-US" sz="1600" dirty="0" smtClean="0"/>
              <a:t>On 31 May 2024, the Official Journal of the European Union </a:t>
            </a:r>
            <a:r>
              <a:rPr lang="en-US" sz="1600" dirty="0" smtClean="0">
                <a:hlinkClick r:id="rId3"/>
              </a:rPr>
              <a:t>published</a:t>
            </a:r>
            <a:r>
              <a:rPr lang="en-US" sz="1600" dirty="0" smtClean="0"/>
              <a:t> "Commission Implementing Decision (EU) 2024/1467 of 27 May 2024 amending Implementing Decision (EU) 2019/785 on the </a:t>
            </a:r>
            <a:r>
              <a:rPr lang="en-US" sz="1600" dirty="0" err="1" smtClean="0"/>
              <a:t>harmonisation</a:t>
            </a:r>
            <a:r>
              <a:rPr lang="en-US" sz="1600" dirty="0" smtClean="0"/>
              <a:t> of radio spectrum for equipment using ultra-wideband technology in the Union (notified under document C(2024) 3377)".</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a:t>
            </a:r>
            <a:r>
              <a:rPr lang="en-US" sz="1800" spc="-5" dirty="0">
                <a:cs typeface="Arial"/>
              </a:rPr>
              <a:t>BRAN</a:t>
            </a: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a:solidFill>
                  <a:schemeClr val="tx1"/>
                </a:solidFill>
                <a:cs typeface="Arial"/>
              </a:rPr>
              <a:t>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smtClean="0">
                <a:solidFill>
                  <a:schemeClr val="tx1"/>
                </a:solidFill>
              </a:rPr>
              <a:t>July </a:t>
            </a:r>
            <a:r>
              <a:rPr lang="en-US" sz="1600" dirty="0">
                <a:solidFill>
                  <a:schemeClr val="tx1"/>
                </a:solidFill>
              </a:rPr>
              <a:t>2024 Open Commission Meeting is </a:t>
            </a:r>
            <a:r>
              <a:rPr lang="en-US" sz="1600" dirty="0">
                <a:solidFill>
                  <a:schemeClr val="tx1"/>
                </a:solidFill>
                <a:hlinkClick r:id="rId3"/>
              </a:rPr>
              <a:t>scheduled</a:t>
            </a:r>
            <a:r>
              <a:rPr lang="en-US" sz="1600" dirty="0">
                <a:solidFill>
                  <a:schemeClr val="tx1"/>
                </a:solidFill>
              </a:rPr>
              <a:t> at 10:30am ET on </a:t>
            </a:r>
            <a:r>
              <a:rPr lang="en-US" sz="1600" dirty="0" smtClean="0">
                <a:solidFill>
                  <a:schemeClr val="tx1"/>
                </a:solidFill>
              </a:rPr>
              <a:t>18 July 2024</a:t>
            </a:r>
            <a:r>
              <a:rPr lang="en-US" sz="1600" dirty="0">
                <a:solidFill>
                  <a:schemeClr val="tx1"/>
                </a:solidFill>
              </a:rPr>
              <a:t>.</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dirty="0"/>
              <a:t>On 29 May 2024, Brazil ANATEL </a:t>
            </a:r>
            <a:r>
              <a:rPr lang="en-US" sz="1600" dirty="0">
                <a:hlinkClick r:id="rId4"/>
              </a:rPr>
              <a:t>issued</a:t>
            </a:r>
            <a:r>
              <a:rPr lang="en-US" sz="1600" dirty="0"/>
              <a:t> a </a:t>
            </a:r>
            <a:r>
              <a:rPr lang="en-US" sz="1600" dirty="0" smtClean="0"/>
              <a:t>public </a:t>
            </a:r>
            <a:r>
              <a:rPr lang="en-US" sz="1600" dirty="0"/>
              <a:t>consultation, number 29, that asks for public opinions for its update on the Technical Requirements for Conformity Assessment of Restricted Radiation </a:t>
            </a:r>
            <a:r>
              <a:rPr lang="en-US" sz="1600" dirty="0" err="1"/>
              <a:t>Radiocommunication</a:t>
            </a:r>
            <a:r>
              <a:rPr lang="en-US" sz="1600" dirty="0"/>
              <a:t> Equipment, which determines that Access Points that are currently authorized to operate in the range between 5925 MHz and 7125 MHz are limited to operating in the 5925 MHz to 6425 MHz band and have automatic and remote firmware update functionality to adapt their operating channels to the frequency bands permitted for use by </a:t>
            </a:r>
            <a:r>
              <a:rPr lang="en-US" sz="1600" dirty="0" err="1"/>
              <a:t>Anatel</a:t>
            </a:r>
            <a:r>
              <a:rPr lang="en-US" sz="1600" dirty="0"/>
              <a:t> in Brazil</a:t>
            </a:r>
            <a:r>
              <a:rPr lang="en-US" sz="1600" dirty="0" smtClean="0"/>
              <a:t>.  The submission deadline is 6 August 2024.</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t>On </a:t>
            </a:r>
            <a:r>
              <a:rPr lang="en-US" sz="1600" dirty="0"/>
              <a:t>1 June 2024, Malaysia MCMC </a:t>
            </a:r>
            <a:r>
              <a:rPr lang="en-US" sz="1600" dirty="0">
                <a:hlinkClick r:id="rId3"/>
              </a:rPr>
              <a:t>issued</a:t>
            </a:r>
            <a:r>
              <a:rPr lang="en-US" sz="1600" dirty="0"/>
              <a:t> a public notice that UWB devices are not allowed to operate between 3400 MHz </a:t>
            </a:r>
            <a:r>
              <a:rPr lang="en-US" sz="1600" dirty="0" smtClean="0"/>
              <a:t>and </a:t>
            </a:r>
            <a:r>
              <a:rPr lang="en-US" sz="1600" dirty="0"/>
              <a:t>3700 MHz effective from 1 June 2025</a:t>
            </a:r>
            <a:r>
              <a:rPr lang="en-US" sz="1600" dirty="0" smtClean="0"/>
              <a:t>.</a:t>
            </a:r>
          </a:p>
          <a:p>
            <a:pPr marL="800100" marR="117475" lvl="2" indent="0" algn="just">
              <a:buClrTx/>
              <a:tabLst>
                <a:tab pos="230188" algn="l"/>
              </a:tabLst>
            </a:pPr>
            <a:endParaRPr lang="en-US" sz="1600" dirty="0" smtClean="0">
              <a:solidFill>
                <a:schemeClr val="tx1"/>
              </a:solidFill>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760433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June </a:t>
            </a:r>
            <a:r>
              <a:rPr lang="en-US" dirty="0"/>
              <a:t>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27 May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57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10</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12</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schedule next week</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608654657"/>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572000">
                  <a:extLst>
                    <a:ext uri="{9D8B030D-6E8A-4147-A177-3AD203B41FA5}">
                      <a16:colId xmlns="" xmlns:a16="http://schemas.microsoft.com/office/drawing/2014/main" val="20000"/>
                    </a:ext>
                  </a:extLst>
                </a:gridCol>
                <a:gridCol w="57150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a:t>Thursday,</a:t>
                      </a:r>
                      <a:r>
                        <a:rPr lang="en-US" sz="1500" baseline="0" dirty="0"/>
                        <a:t> </a:t>
                      </a:r>
                      <a:r>
                        <a:rPr lang="en-US" sz="1500" baseline="0" dirty="0" smtClean="0"/>
                        <a:t>20 June 2024</a:t>
                      </a:r>
                      <a:r>
                        <a:rPr lang="en-US" sz="1500" baseline="0" dirty="0"/>
                        <a:t>, 3:00pm ET to 3:55pm ET</a:t>
                      </a:r>
                      <a:endParaRPr lang="en-US" sz="1500" dirty="0"/>
                    </a:p>
                  </a:txBody>
                  <a:tcPr anchor="ctr"/>
                </a:tc>
                <a:extLst>
                  <a:ext uri="{0D108BD9-81ED-4DB2-BD59-A6C34878D82A}">
                    <a16:rowId xmlns="" xmlns:a16="http://schemas.microsoft.com/office/drawing/2014/main" val="10001"/>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11" name="Content Placeholder 2"/>
          <p:cNvSpPr txBox="1">
            <a:spLocks/>
          </p:cNvSpPr>
          <p:nvPr/>
        </p:nvSpPr>
        <p:spPr bwMode="auto">
          <a:xfrm>
            <a:off x="914401" y="1505151"/>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July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8 April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17 May 2024</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28 June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28 June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8 April 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10 May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0" name="Content Placeholder 2"/>
          <p:cNvSpPr txBox="1">
            <a:spLocks/>
          </p:cNvSpPr>
          <p:nvPr/>
        </p:nvSpPr>
        <p:spPr bwMode="auto">
          <a:xfrm>
            <a:off x="6472616" y="1524000"/>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a:t>
            </a:r>
            <a:r>
              <a:rPr lang="en-US" sz="2000" kern="0" spc="-5" dirty="0" smtClean="0">
                <a:solidFill>
                  <a:schemeClr val="tx1"/>
                </a:solidFill>
                <a:cs typeface="Arial"/>
              </a:rPr>
              <a:t>September interim</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a:t>
            </a:r>
            <a:r>
              <a:rPr lang="en-US" sz="1800" kern="0" spc="-5" dirty="0" smtClean="0">
                <a:solidFill>
                  <a:schemeClr val="tx1"/>
                </a:solidFill>
                <a:cs typeface="Arial"/>
              </a:rPr>
              <a:t>21 May </a:t>
            </a:r>
            <a:r>
              <a:rPr lang="en-US" sz="1800" kern="0" spc="-5" dirty="0">
                <a:solidFill>
                  <a:schemeClr val="tx1"/>
                </a:solidFill>
                <a:cs typeface="Arial"/>
              </a:rPr>
              <a:t>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21 June </a:t>
            </a:r>
            <a:r>
              <a:rPr lang="en-US" sz="1400" kern="0" dirty="0">
                <a:solidFill>
                  <a:schemeClr val="tx1"/>
                </a:solidFill>
                <a:latin typeface="Times New Roman" panose="02020603050405020304" pitchFamily="18" charset="0"/>
                <a:ea typeface="Times New Roman" panose="02020603050405020304" pitchFamily="18" charset="0"/>
              </a:rPr>
              <a:t>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16 August </a:t>
            </a:r>
            <a:r>
              <a:rPr lang="en-US" sz="1400" kern="0" dirty="0">
                <a:solidFill>
                  <a:schemeClr val="tx1"/>
                </a:solidFill>
                <a:latin typeface="Times New Roman" panose="02020603050405020304" pitchFamily="18" charset="0"/>
                <a:ea typeface="Times New Roman" panose="02020603050405020304" pitchFamily="18" charset="0"/>
              </a:rPr>
              <a:t>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16 August </a:t>
            </a:r>
            <a:r>
              <a:rPr lang="en-US" sz="1400" kern="0" dirty="0">
                <a:solidFill>
                  <a:schemeClr val="tx1"/>
                </a:solidFill>
                <a:latin typeface="Times New Roman" panose="02020603050405020304" pitchFamily="18" charset="0"/>
                <a:ea typeface="Times New Roman" panose="02020603050405020304" pitchFamily="18" charset="0"/>
              </a:rPr>
              <a:t>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7"/>
              </a:rPr>
              <a:t>Hotel reservation</a:t>
            </a:r>
            <a:r>
              <a:rPr lang="en-US" sz="1800" kern="0" spc="-5" dirty="0">
                <a:solidFill>
                  <a:schemeClr val="tx1"/>
                </a:solidFill>
                <a:cs typeface="Arial"/>
              </a:rPr>
              <a:t> begins on </a:t>
            </a:r>
            <a:r>
              <a:rPr lang="en-US" sz="1800" kern="0" spc="-5" dirty="0" smtClean="0">
                <a:solidFill>
                  <a:schemeClr val="tx1"/>
                </a:solidFill>
                <a:cs typeface="Arial"/>
              </a:rPr>
              <a:t>21 May </a:t>
            </a:r>
            <a:r>
              <a:rPr lang="en-US" sz="1800" kern="0" spc="-5" dirty="0">
                <a:solidFill>
                  <a:schemeClr val="tx1"/>
                </a:solidFill>
                <a:cs typeface="Arial"/>
              </a:rPr>
              <a:t>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a:t>
            </a:r>
            <a:r>
              <a:rPr lang="en-US" sz="1400" strike="sngStrike" kern="0" dirty="0" smtClean="0">
                <a:solidFill>
                  <a:schemeClr val="tx1"/>
                </a:solidFill>
              </a:rPr>
              <a:t>10 June </a:t>
            </a:r>
            <a:r>
              <a:rPr lang="en-US" sz="1400" strike="sngStrike" kern="0" dirty="0">
                <a:solidFill>
                  <a:schemeClr val="tx1"/>
                </a:solidFill>
              </a:rPr>
              <a:t>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None.</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smtClean="0">
                <a:latin typeface="+mj-lt"/>
                <a:cs typeface="Arial"/>
              </a:rPr>
              <a:t>at 15:56 </a:t>
            </a:r>
            <a:r>
              <a:rPr lang="en-US" sz="1600" spc="-5" dirty="0" smtClean="0">
                <a:latin typeface="+mj-lt"/>
                <a:cs typeface="Arial"/>
              </a:rPr>
              <a:t>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June </a:t>
            </a:r>
            <a:r>
              <a:rPr lang="en-US" dirty="0"/>
              <a:t>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June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dirty="0" smtClean="0">
                <a:solidFill>
                  <a:srgbClr val="00B050"/>
                </a:solidFill>
              </a:rPr>
              <a:t>Review and motion:  Cayman Islands </a:t>
            </a:r>
            <a:r>
              <a:rPr lang="en-US" sz="1800" i="1" dirty="0" err="1" smtClean="0">
                <a:solidFill>
                  <a:srgbClr val="00B050"/>
                </a:solidFill>
              </a:rPr>
              <a:t>OfReg’s</a:t>
            </a:r>
            <a:r>
              <a:rPr lang="en-US" sz="1800" i="1" dirty="0" smtClean="0">
                <a:solidFill>
                  <a:srgbClr val="00B050"/>
                </a:solidFill>
              </a:rPr>
              <a:t> </a:t>
            </a:r>
            <a:r>
              <a:rPr lang="en-US" sz="1800" i="1" dirty="0">
                <a:solidFill>
                  <a:srgbClr val="00B050"/>
                </a:solidFill>
              </a:rPr>
              <a:t>consultation on </a:t>
            </a:r>
            <a:r>
              <a:rPr lang="en-US" sz="1800" i="1" dirty="0" smtClean="0">
                <a:solidFill>
                  <a:srgbClr val="00B050"/>
                </a:solidFill>
              </a:rPr>
              <a:t>proposed short range device regulation</a:t>
            </a:r>
          </a:p>
          <a:p>
            <a:pPr marL="230188" marR="117475" indent="-230188" algn="just">
              <a:buFont typeface="Times New Roman" pitchFamily="16" charset="0"/>
              <a:buChar char="•"/>
              <a:tabLst>
                <a:tab pos="230188" algn="l"/>
              </a:tabLst>
            </a:pPr>
            <a:r>
              <a:rPr lang="en-US" sz="1800" i="1" dirty="0" smtClean="0">
                <a:solidFill>
                  <a:srgbClr val="00B050"/>
                </a:solidFill>
              </a:rPr>
              <a:t>Review and motion:  Qatar CRA’s consultation </a:t>
            </a:r>
            <a:r>
              <a:rPr lang="en-US" sz="1800" i="1" dirty="0">
                <a:solidFill>
                  <a:srgbClr val="00B050"/>
                </a:solidFill>
              </a:rPr>
              <a:t>on </a:t>
            </a:r>
            <a:r>
              <a:rPr lang="en-US" sz="1800" i="1" dirty="0" smtClean="0">
                <a:solidFill>
                  <a:srgbClr val="00B050"/>
                </a:solidFill>
              </a:rPr>
              <a:t>class license for short range devices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Australia ACMA’s consultation on the upper 6 GHz band</a:t>
            </a:r>
            <a:endParaRPr lang="en-US" sz="1800" spc="-5" dirty="0">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75730</TotalTime>
  <Words>2168</Words>
  <Application>Microsoft Office PowerPoint</Application>
  <PresentationFormat>Widescreen</PresentationFormat>
  <Paragraphs>410</Paragraphs>
  <Slides>23</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Cayman Islands OfReg’s consultation on short range devices (1)</vt:lpstr>
      <vt:lpstr>Cayman Islands OfReg’s consultation on short range devices (2)</vt:lpstr>
      <vt:lpstr>Qatar CRA’s consultation on class license for short range devices (1)</vt:lpstr>
      <vt:lpstr>Qatar CRA’s consultation on class license for short range devices (2)</vt:lpstr>
      <vt:lpstr>Australia ACMA’s consultation on the upper 6 GHz band</vt:lpstr>
      <vt:lpstr>General discussion items (1)</vt:lpstr>
      <vt:lpstr>General discussion items (2)</vt:lpstr>
      <vt:lpstr>General discussion items (3)</vt:lpstr>
      <vt:lpstr>Meeting schedule next week</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18-24/0059r2</dc:title>
  <dc:creator>Edward Au</dc:creator>
  <cp:keywords>13 June 2024</cp:keywords>
  <cp:lastModifiedBy>Edward Au</cp:lastModifiedBy>
  <cp:revision>6068</cp:revision>
  <cp:lastPrinted>1601-01-01T00:00:00Z</cp:lastPrinted>
  <dcterms:created xsi:type="dcterms:W3CDTF">2016-03-03T14:54:45Z</dcterms:created>
  <dcterms:modified xsi:type="dcterms:W3CDTF">2024-06-13T20:23:15Z</dcterms:modified>
  <cp:category>IEEE 802.18 RR-TAG agenda</cp:category>
</cp:coreProperties>
</file>