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1" r:id="rId5"/>
    <p:sldId id="688" r:id="rId6"/>
    <p:sldId id="689" r:id="rId7"/>
    <p:sldId id="696" r:id="rId8"/>
    <p:sldId id="690" r:id="rId9"/>
    <p:sldId id="700" r:id="rId10"/>
    <p:sldId id="692" r:id="rId11"/>
    <p:sldId id="693" r:id="rId12"/>
    <p:sldId id="694" r:id="rId13"/>
    <p:sldId id="695" r:id="rId14"/>
    <p:sldId id="698" r:id="rId15"/>
    <p:sldId id="703" r:id="rId16"/>
    <p:sldId id="697" r:id="rId17"/>
    <p:sldId id="701" r:id="rId18"/>
    <p:sldId id="702" r:id="rId19"/>
    <p:sldId id="699" r:id="rId20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Lans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F85"/>
    <a:srgbClr val="7D9DDF"/>
    <a:srgbClr val="FF7801"/>
    <a:srgbClr val="E20074"/>
    <a:srgbClr val="12F372"/>
    <a:srgbClr val="59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2500" y="72"/>
      </p:cViewPr>
      <p:guideLst>
        <p:guide orient="horz" pos="2312"/>
        <p:guide pos="28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Kennedy" userId="e810d86e-335d-4c6e-9b29-76a01f35df5d" providerId="ADAL" clId="{57E9462E-3F04-4677-8C3A-BDC7F1C3DB74}"/>
    <pc:docChg chg="modMainMaster">
      <pc:chgData name="Rich Kennedy" userId="e810d86e-335d-4c6e-9b29-76a01f35df5d" providerId="ADAL" clId="{57E9462E-3F04-4677-8C3A-BDC7F1C3DB74}" dt="2023-07-06T21:41:26.141" v="1" actId="20577"/>
      <pc:docMkLst>
        <pc:docMk/>
      </pc:docMkLst>
      <pc:sldMasterChg chg="modSp mod">
        <pc:chgData name="Rich Kennedy" userId="e810d86e-335d-4c6e-9b29-76a01f35df5d" providerId="ADAL" clId="{57E9462E-3F04-4677-8C3A-BDC7F1C3DB74}" dt="2023-07-06T21:41:26.141" v="1" actId="20577"/>
        <pc:sldMasterMkLst>
          <pc:docMk/>
          <pc:sldMasterMk cId="0" sldId="2147483648"/>
        </pc:sldMasterMkLst>
        <pc:spChg chg="mod">
          <ac:chgData name="Rich Kennedy" userId="e810d86e-335d-4c6e-9b29-76a01f35df5d" providerId="ADAL" clId="{57E9462E-3F04-4677-8C3A-BDC7F1C3DB74}" dt="2023-07-06T21:41:26.141" v="1" actId="20577"/>
          <ac:spMkLst>
            <pc:docMk/>
            <pc:sldMasterMk cId="0" sldId="2147483648"/>
            <ac:spMk id="1031" creationId="{F47EBAF5-52AC-49CF-A3FD-31E596F2D8C6}"/>
          </ac:spMkLst>
        </pc:sp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4110B-A663-4554-9861-D2A5AE3F07EC}" type="doc">
      <dgm:prSet loTypeId="urn:microsoft.com/office/officeart/2005/8/layout/cycle4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B382E4A-2786-4F93-BCC7-1E33FA657077}">
      <dgm:prSet phldrT="[Tekst]"/>
      <dgm:spPr/>
      <dgm:t>
        <a:bodyPr/>
        <a:lstStyle/>
        <a:p>
          <a:r>
            <a:rPr lang="pl-PL" dirty="0" smtClean="0"/>
            <a:t>2G</a:t>
          </a:r>
          <a:endParaRPr lang="pl-PL" dirty="0"/>
        </a:p>
      </dgm:t>
    </dgm:pt>
    <dgm:pt modelId="{C3FB7CB9-1B7B-491A-98D2-8D8D605795E0}" type="parTrans" cxnId="{0EFC1841-4260-4C2F-AB3D-3461F766C212}">
      <dgm:prSet/>
      <dgm:spPr/>
      <dgm:t>
        <a:bodyPr/>
        <a:lstStyle/>
        <a:p>
          <a:endParaRPr lang="pl-PL"/>
        </a:p>
      </dgm:t>
    </dgm:pt>
    <dgm:pt modelId="{A95D80BD-73C8-43A0-A7A5-152CFF7EA233}" type="sibTrans" cxnId="{0EFC1841-4260-4C2F-AB3D-3461F766C212}">
      <dgm:prSet/>
      <dgm:spPr/>
      <dgm:t>
        <a:bodyPr/>
        <a:lstStyle/>
        <a:p>
          <a:endParaRPr lang="pl-PL"/>
        </a:p>
      </dgm:t>
    </dgm:pt>
    <dgm:pt modelId="{C03B3FC9-91A9-46B2-87B7-855F87CBEB58}">
      <dgm:prSet phldrT="[Tekst]" custT="1"/>
      <dgm:spPr/>
      <dgm:t>
        <a:bodyPr/>
        <a:lstStyle/>
        <a:p>
          <a:r>
            <a:rPr lang="pl-PL" sz="1600" b="1" dirty="0" smtClean="0"/>
            <a:t>900 MHz</a:t>
          </a:r>
          <a:r>
            <a:rPr lang="pl-PL" sz="1600" b="0" dirty="0" smtClean="0"/>
            <a:t/>
          </a:r>
          <a:br>
            <a:rPr lang="pl-PL" sz="1600" b="0" dirty="0" smtClean="0"/>
          </a:br>
          <a:r>
            <a:rPr lang="pl-PL" sz="1400" b="0" dirty="0" smtClean="0"/>
            <a:t>(B8)</a:t>
          </a:r>
          <a:endParaRPr lang="pl-PL" sz="1400" b="0" dirty="0"/>
        </a:p>
      </dgm:t>
    </dgm:pt>
    <dgm:pt modelId="{9433794A-39D1-4F82-9E79-6A79F8175359}" type="parTrans" cxnId="{3E993E17-3672-4770-BA51-D5DCA65A06A6}">
      <dgm:prSet/>
      <dgm:spPr/>
      <dgm:t>
        <a:bodyPr/>
        <a:lstStyle/>
        <a:p>
          <a:endParaRPr lang="pl-PL"/>
        </a:p>
      </dgm:t>
    </dgm:pt>
    <dgm:pt modelId="{C0A1BB79-E0EF-44DC-BE76-5DD9C474505A}" type="sibTrans" cxnId="{3E993E17-3672-4770-BA51-D5DCA65A06A6}">
      <dgm:prSet/>
      <dgm:spPr/>
      <dgm:t>
        <a:bodyPr/>
        <a:lstStyle/>
        <a:p>
          <a:endParaRPr lang="pl-PL"/>
        </a:p>
      </dgm:t>
    </dgm:pt>
    <dgm:pt modelId="{88636659-51BA-4892-85BB-4CCDCF3E2F0E}">
      <dgm:prSet phldrT="[Tekst]"/>
      <dgm:spPr/>
      <dgm:t>
        <a:bodyPr/>
        <a:lstStyle/>
        <a:p>
          <a:r>
            <a:rPr lang="pl-PL" dirty="0" smtClean="0"/>
            <a:t>3G</a:t>
          </a:r>
          <a:endParaRPr lang="pl-PL" dirty="0"/>
        </a:p>
      </dgm:t>
    </dgm:pt>
    <dgm:pt modelId="{FE8F9E41-CF58-4EF1-B17D-02EDE5CC3E13}" type="parTrans" cxnId="{B088D20E-5B35-438A-BA2F-F4B4FFCD1CA1}">
      <dgm:prSet/>
      <dgm:spPr/>
      <dgm:t>
        <a:bodyPr/>
        <a:lstStyle/>
        <a:p>
          <a:endParaRPr lang="pl-PL"/>
        </a:p>
      </dgm:t>
    </dgm:pt>
    <dgm:pt modelId="{E7C209A9-27F1-42E0-8933-D5705CC96B4F}" type="sibTrans" cxnId="{B088D20E-5B35-438A-BA2F-F4B4FFCD1CA1}">
      <dgm:prSet/>
      <dgm:spPr/>
      <dgm:t>
        <a:bodyPr/>
        <a:lstStyle/>
        <a:p>
          <a:endParaRPr lang="pl-PL"/>
        </a:p>
      </dgm:t>
    </dgm:pt>
    <dgm:pt modelId="{86C33D09-21AB-4663-A3B5-B67A05665C43}">
      <dgm:prSet phldrT="[Tekst]" custT="1"/>
      <dgm:spPr/>
      <dgm:t>
        <a:bodyPr/>
        <a:lstStyle/>
        <a:p>
          <a:r>
            <a:rPr lang="pl-PL" sz="1600" b="1" dirty="0" smtClean="0"/>
            <a:t>900 MHz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400" dirty="0" smtClean="0"/>
            <a:t>(B8)</a:t>
          </a:r>
          <a:endParaRPr lang="pl-PL" sz="1400" dirty="0"/>
        </a:p>
      </dgm:t>
    </dgm:pt>
    <dgm:pt modelId="{40212C30-CEB4-493B-B7A5-A7120EB93942}" type="parTrans" cxnId="{A36CB252-66BB-4377-BD8B-478F00AEEA28}">
      <dgm:prSet/>
      <dgm:spPr/>
      <dgm:t>
        <a:bodyPr/>
        <a:lstStyle/>
        <a:p>
          <a:endParaRPr lang="pl-PL"/>
        </a:p>
      </dgm:t>
    </dgm:pt>
    <dgm:pt modelId="{69301911-EAC4-422A-B215-8494AC25B654}" type="sibTrans" cxnId="{A36CB252-66BB-4377-BD8B-478F00AEEA28}">
      <dgm:prSet/>
      <dgm:spPr/>
      <dgm:t>
        <a:bodyPr/>
        <a:lstStyle/>
        <a:p>
          <a:endParaRPr lang="pl-PL"/>
        </a:p>
      </dgm:t>
    </dgm:pt>
    <dgm:pt modelId="{C5B09AC6-B60B-4312-BDB3-C57722A793BE}">
      <dgm:prSet phldrT="[Tekst]"/>
      <dgm:spPr/>
      <dgm:t>
        <a:bodyPr/>
        <a:lstStyle/>
        <a:p>
          <a:r>
            <a:rPr lang="pl-PL" dirty="0" smtClean="0"/>
            <a:t>4G</a:t>
          </a:r>
          <a:endParaRPr lang="pl-PL" dirty="0"/>
        </a:p>
      </dgm:t>
    </dgm:pt>
    <dgm:pt modelId="{785D7088-B9E8-438A-A7E6-B0900A0DAB3E}" type="parTrans" cxnId="{3B771445-FE48-430B-8B73-6C88B58C31AA}">
      <dgm:prSet/>
      <dgm:spPr/>
      <dgm:t>
        <a:bodyPr/>
        <a:lstStyle/>
        <a:p>
          <a:endParaRPr lang="pl-PL"/>
        </a:p>
      </dgm:t>
    </dgm:pt>
    <dgm:pt modelId="{03738222-E485-4D65-BD11-040B9D15FC7F}" type="sibTrans" cxnId="{3B771445-FE48-430B-8B73-6C88B58C31AA}">
      <dgm:prSet/>
      <dgm:spPr/>
      <dgm:t>
        <a:bodyPr/>
        <a:lstStyle/>
        <a:p>
          <a:endParaRPr lang="pl-PL"/>
        </a:p>
      </dgm:t>
    </dgm:pt>
    <dgm:pt modelId="{64B6FA3E-492C-4EA8-B7EE-6EC87D455EE5}">
      <dgm:prSet phldrT="[Tekst]" custT="1"/>
      <dgm:spPr/>
      <dgm:t>
        <a:bodyPr/>
        <a:lstStyle/>
        <a:p>
          <a:pPr algn="l"/>
          <a:r>
            <a:rPr lang="pl-PL" sz="1400" b="1" dirty="0" smtClean="0"/>
            <a:t>800 MHz</a:t>
          </a:r>
          <a:r>
            <a:rPr lang="pl-PL" sz="1400" dirty="0" smtClean="0"/>
            <a:t> </a:t>
          </a:r>
          <a:r>
            <a:rPr lang="pl-PL" sz="1200" dirty="0" smtClean="0"/>
            <a:t>(B20)</a:t>
          </a:r>
          <a:endParaRPr lang="pl-PL" sz="1200" dirty="0"/>
        </a:p>
      </dgm:t>
    </dgm:pt>
    <dgm:pt modelId="{B7A760CF-5D36-4F47-944C-8889ADF98FF8}" type="parTrans" cxnId="{01DE0F80-8185-4612-B9E8-72A98262C86C}">
      <dgm:prSet/>
      <dgm:spPr/>
      <dgm:t>
        <a:bodyPr/>
        <a:lstStyle/>
        <a:p>
          <a:endParaRPr lang="pl-PL"/>
        </a:p>
      </dgm:t>
    </dgm:pt>
    <dgm:pt modelId="{257EB07D-5DEE-42DC-9D24-7FE9D0B76BBB}" type="sibTrans" cxnId="{01DE0F80-8185-4612-B9E8-72A98262C86C}">
      <dgm:prSet/>
      <dgm:spPr/>
      <dgm:t>
        <a:bodyPr/>
        <a:lstStyle/>
        <a:p>
          <a:endParaRPr lang="pl-PL"/>
        </a:p>
      </dgm:t>
    </dgm:pt>
    <dgm:pt modelId="{CBD813FE-9C4E-4DFB-A26B-774333E7BF56}">
      <dgm:prSet phldrT="[Tekst]"/>
      <dgm:spPr/>
      <dgm:t>
        <a:bodyPr/>
        <a:lstStyle/>
        <a:p>
          <a:r>
            <a:rPr lang="pl-PL" dirty="0" smtClean="0"/>
            <a:t>5G</a:t>
          </a:r>
          <a:endParaRPr lang="pl-PL" dirty="0"/>
        </a:p>
      </dgm:t>
    </dgm:pt>
    <dgm:pt modelId="{20EC5C26-30EC-4772-9BD7-D6A2E05BC5CC}" type="parTrans" cxnId="{A8D260AC-D51D-4741-B287-7CFD7D34A25B}">
      <dgm:prSet/>
      <dgm:spPr/>
      <dgm:t>
        <a:bodyPr/>
        <a:lstStyle/>
        <a:p>
          <a:endParaRPr lang="pl-PL"/>
        </a:p>
      </dgm:t>
    </dgm:pt>
    <dgm:pt modelId="{054F5B73-2033-4B0F-A505-1980105E9366}" type="sibTrans" cxnId="{A8D260AC-D51D-4741-B287-7CFD7D34A25B}">
      <dgm:prSet/>
      <dgm:spPr/>
      <dgm:t>
        <a:bodyPr/>
        <a:lstStyle/>
        <a:p>
          <a:endParaRPr lang="pl-PL"/>
        </a:p>
      </dgm:t>
    </dgm:pt>
    <dgm:pt modelId="{24E0B818-ADB2-432F-B622-F4DF49AA9912}">
      <dgm:prSet phldrT="[Tekst]" custT="1"/>
      <dgm:spPr/>
      <dgm:t>
        <a:bodyPr/>
        <a:lstStyle/>
        <a:p>
          <a:r>
            <a:rPr lang="pl-PL" sz="1600" b="1" dirty="0" smtClean="0"/>
            <a:t>2100 MHz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400" dirty="0" smtClean="0"/>
            <a:t>(n1)</a:t>
          </a:r>
          <a:endParaRPr lang="pl-PL" sz="1600" dirty="0"/>
        </a:p>
      </dgm:t>
    </dgm:pt>
    <dgm:pt modelId="{65BC0D92-6D22-4E72-A732-B6313F616B44}" type="parTrans" cxnId="{EE795164-0D6A-41AA-94D3-A54208A20B40}">
      <dgm:prSet/>
      <dgm:spPr/>
      <dgm:t>
        <a:bodyPr/>
        <a:lstStyle/>
        <a:p>
          <a:endParaRPr lang="pl-PL"/>
        </a:p>
      </dgm:t>
    </dgm:pt>
    <dgm:pt modelId="{ED9E703F-8996-47F0-AAE0-528B28275D5B}" type="sibTrans" cxnId="{EE795164-0D6A-41AA-94D3-A54208A20B40}">
      <dgm:prSet/>
      <dgm:spPr/>
      <dgm:t>
        <a:bodyPr/>
        <a:lstStyle/>
        <a:p>
          <a:endParaRPr lang="pl-PL"/>
        </a:p>
      </dgm:t>
    </dgm:pt>
    <dgm:pt modelId="{E34B564C-2744-4BEB-A900-4BE813C122A5}">
      <dgm:prSet phldrT="[Tekst]" custT="1"/>
      <dgm:spPr/>
      <dgm:t>
        <a:bodyPr/>
        <a:lstStyle/>
        <a:p>
          <a:r>
            <a:rPr lang="pl-PL" sz="1600" b="1" dirty="0" smtClean="0"/>
            <a:t>1800 MHz </a:t>
          </a:r>
          <a:r>
            <a:rPr lang="pl-PL" sz="1400" b="0" dirty="0" smtClean="0"/>
            <a:t>(B3)</a:t>
          </a:r>
          <a:endParaRPr lang="pl-PL" sz="1400" b="0" dirty="0"/>
        </a:p>
      </dgm:t>
    </dgm:pt>
    <dgm:pt modelId="{1F9332B3-B6BD-4C71-A51E-4182C916CAC7}" type="parTrans" cxnId="{06E56B6A-8E6D-4E5B-8385-561A51E992BC}">
      <dgm:prSet/>
      <dgm:spPr/>
      <dgm:t>
        <a:bodyPr/>
        <a:lstStyle/>
        <a:p>
          <a:endParaRPr lang="pl-PL"/>
        </a:p>
      </dgm:t>
    </dgm:pt>
    <dgm:pt modelId="{32059E12-B204-4E32-9632-EEBE08B2FA67}" type="sibTrans" cxnId="{06E56B6A-8E6D-4E5B-8385-561A51E992BC}">
      <dgm:prSet/>
      <dgm:spPr/>
      <dgm:t>
        <a:bodyPr/>
        <a:lstStyle/>
        <a:p>
          <a:endParaRPr lang="pl-PL"/>
        </a:p>
      </dgm:t>
    </dgm:pt>
    <dgm:pt modelId="{7A0CBA1D-F9A6-4BBC-AA14-0EE595C6E755}">
      <dgm:prSet phldrT="[Tekst]" custT="1"/>
      <dgm:spPr/>
      <dgm:t>
        <a:bodyPr/>
        <a:lstStyle/>
        <a:p>
          <a:r>
            <a:rPr lang="pl-PL" sz="1600" b="1" dirty="0" smtClean="0"/>
            <a:t>2100 MHz</a:t>
          </a:r>
          <a:r>
            <a:rPr lang="pl-PL" sz="1600" dirty="0" smtClean="0"/>
            <a:t> </a:t>
          </a:r>
          <a:r>
            <a:rPr lang="pl-PL" sz="1400" dirty="0" smtClean="0"/>
            <a:t>(B1)</a:t>
          </a:r>
          <a:endParaRPr lang="pl-PL" sz="1400" dirty="0"/>
        </a:p>
      </dgm:t>
    </dgm:pt>
    <dgm:pt modelId="{D0C98436-48BD-4554-A26C-213A2E908448}" type="parTrans" cxnId="{E504FC0B-5E8A-4B4B-A5E4-EC993A8446B2}">
      <dgm:prSet/>
      <dgm:spPr/>
      <dgm:t>
        <a:bodyPr/>
        <a:lstStyle/>
        <a:p>
          <a:endParaRPr lang="pl-PL"/>
        </a:p>
      </dgm:t>
    </dgm:pt>
    <dgm:pt modelId="{BABC73D9-34E7-4DD0-B102-543E0FFBD56A}" type="sibTrans" cxnId="{E504FC0B-5E8A-4B4B-A5E4-EC993A8446B2}">
      <dgm:prSet/>
      <dgm:spPr/>
      <dgm:t>
        <a:bodyPr/>
        <a:lstStyle/>
        <a:p>
          <a:endParaRPr lang="pl-PL"/>
        </a:p>
      </dgm:t>
    </dgm:pt>
    <dgm:pt modelId="{3597C5E2-3D73-4B48-AF3D-591D87B0E24B}">
      <dgm:prSet phldrT="[Tekst]" custT="1"/>
      <dgm:spPr/>
      <dgm:t>
        <a:bodyPr/>
        <a:lstStyle/>
        <a:p>
          <a:pPr algn="l"/>
          <a:r>
            <a:rPr lang="pl-PL" sz="1400" b="1" dirty="0" smtClean="0"/>
            <a:t>900 MHz</a:t>
          </a:r>
          <a:r>
            <a:rPr lang="pl-PL" sz="1400" dirty="0" smtClean="0"/>
            <a:t> </a:t>
          </a:r>
          <a:r>
            <a:rPr lang="pl-PL" sz="1200" dirty="0" smtClean="0"/>
            <a:t>(B8)</a:t>
          </a:r>
          <a:endParaRPr lang="pl-PL" sz="1200" dirty="0"/>
        </a:p>
      </dgm:t>
    </dgm:pt>
    <dgm:pt modelId="{13A6AEC9-5A47-45E1-8B1C-AEDFD1EA14A4}" type="parTrans" cxnId="{9EEAAA23-4136-4E4E-8D4C-51523502663C}">
      <dgm:prSet/>
      <dgm:spPr/>
      <dgm:t>
        <a:bodyPr/>
        <a:lstStyle/>
        <a:p>
          <a:endParaRPr lang="pl-PL"/>
        </a:p>
      </dgm:t>
    </dgm:pt>
    <dgm:pt modelId="{23EAA9D0-9A78-4267-9205-1E40E9048FFD}" type="sibTrans" cxnId="{9EEAAA23-4136-4E4E-8D4C-51523502663C}">
      <dgm:prSet/>
      <dgm:spPr/>
      <dgm:t>
        <a:bodyPr/>
        <a:lstStyle/>
        <a:p>
          <a:endParaRPr lang="pl-PL"/>
        </a:p>
      </dgm:t>
    </dgm:pt>
    <dgm:pt modelId="{B9EAF9C2-A500-406C-854F-0C1C12A1F526}">
      <dgm:prSet phldrT="[Tekst]" custT="1"/>
      <dgm:spPr/>
      <dgm:t>
        <a:bodyPr/>
        <a:lstStyle/>
        <a:p>
          <a:pPr algn="l"/>
          <a:r>
            <a:rPr lang="pl-PL" sz="1400" b="1" dirty="0" smtClean="0"/>
            <a:t>1800 MHz</a:t>
          </a:r>
          <a:r>
            <a:rPr lang="pl-PL" sz="1400" dirty="0" smtClean="0"/>
            <a:t> </a:t>
          </a:r>
          <a:r>
            <a:rPr lang="pl-PL" sz="1200" dirty="0" smtClean="0"/>
            <a:t>(B3)</a:t>
          </a:r>
          <a:endParaRPr lang="pl-PL" sz="1200" dirty="0"/>
        </a:p>
      </dgm:t>
    </dgm:pt>
    <dgm:pt modelId="{6CC8BE21-22C6-4634-A328-CD4693741325}" type="parTrans" cxnId="{DAA3E1B2-39AA-49FB-B0C1-69098930C848}">
      <dgm:prSet/>
      <dgm:spPr/>
      <dgm:t>
        <a:bodyPr/>
        <a:lstStyle/>
        <a:p>
          <a:endParaRPr lang="pl-PL"/>
        </a:p>
      </dgm:t>
    </dgm:pt>
    <dgm:pt modelId="{CC985682-AE91-47C2-ACB6-32B4810704FD}" type="sibTrans" cxnId="{DAA3E1B2-39AA-49FB-B0C1-69098930C848}">
      <dgm:prSet/>
      <dgm:spPr/>
      <dgm:t>
        <a:bodyPr/>
        <a:lstStyle/>
        <a:p>
          <a:endParaRPr lang="pl-PL"/>
        </a:p>
      </dgm:t>
    </dgm:pt>
    <dgm:pt modelId="{09D116EA-4AC2-479C-B79A-84A5FB9EC0CB}">
      <dgm:prSet phldrT="[Tekst]" custT="1"/>
      <dgm:spPr/>
      <dgm:t>
        <a:bodyPr/>
        <a:lstStyle/>
        <a:p>
          <a:pPr algn="l"/>
          <a:r>
            <a:rPr lang="pl-PL" sz="1400" b="1" dirty="0" smtClean="0"/>
            <a:t>2100 MHz</a:t>
          </a:r>
          <a:r>
            <a:rPr lang="pl-PL" sz="1400" dirty="0" smtClean="0"/>
            <a:t> </a:t>
          </a:r>
          <a:r>
            <a:rPr lang="pl-PL" sz="1200" dirty="0" smtClean="0"/>
            <a:t>(B1)</a:t>
          </a:r>
          <a:endParaRPr lang="pl-PL" sz="1200" dirty="0"/>
        </a:p>
      </dgm:t>
    </dgm:pt>
    <dgm:pt modelId="{800CD814-9A43-4856-AD09-3685360A6B70}" type="parTrans" cxnId="{962F2767-D0CD-48E8-AC2D-89FF78722BF6}">
      <dgm:prSet/>
      <dgm:spPr/>
      <dgm:t>
        <a:bodyPr/>
        <a:lstStyle/>
        <a:p>
          <a:endParaRPr lang="pl-PL"/>
        </a:p>
      </dgm:t>
    </dgm:pt>
    <dgm:pt modelId="{CF656B39-5211-487A-BEAA-F9EBC7CADC7A}" type="sibTrans" cxnId="{962F2767-D0CD-48E8-AC2D-89FF78722BF6}">
      <dgm:prSet/>
      <dgm:spPr/>
      <dgm:t>
        <a:bodyPr/>
        <a:lstStyle/>
        <a:p>
          <a:endParaRPr lang="pl-PL"/>
        </a:p>
      </dgm:t>
    </dgm:pt>
    <dgm:pt modelId="{3616D031-A63E-408F-AE4A-E15718EFD2D8}">
      <dgm:prSet phldrT="[Tekst]" custT="1"/>
      <dgm:spPr/>
      <dgm:t>
        <a:bodyPr/>
        <a:lstStyle/>
        <a:p>
          <a:pPr algn="l"/>
          <a:r>
            <a:rPr lang="pl-PL" sz="1400" b="1" dirty="0" smtClean="0"/>
            <a:t>2600 MHz</a:t>
          </a:r>
          <a:r>
            <a:rPr lang="pl-PL" sz="1400" dirty="0" smtClean="0"/>
            <a:t> </a:t>
          </a:r>
          <a:r>
            <a:rPr lang="pl-PL" sz="1200" dirty="0" smtClean="0"/>
            <a:t>(</a:t>
          </a:r>
          <a:r>
            <a:rPr lang="pl-PL" sz="1200" dirty="0" err="1" smtClean="0"/>
            <a:t>both</a:t>
          </a:r>
          <a:r>
            <a:rPr lang="pl-PL" sz="1200" dirty="0" smtClean="0"/>
            <a:t>)</a:t>
          </a:r>
          <a:endParaRPr lang="pl-PL" sz="1400" dirty="0"/>
        </a:p>
      </dgm:t>
    </dgm:pt>
    <dgm:pt modelId="{5170AEEA-A5AD-4737-8592-A1BE190C754F}" type="parTrans" cxnId="{49C1B8E7-F6A9-4557-8EBE-036CC02552AE}">
      <dgm:prSet/>
      <dgm:spPr/>
      <dgm:t>
        <a:bodyPr/>
        <a:lstStyle/>
        <a:p>
          <a:endParaRPr lang="pl-PL"/>
        </a:p>
      </dgm:t>
    </dgm:pt>
    <dgm:pt modelId="{A6599234-FDA7-430C-AAD0-3F9CA5ED26E3}" type="sibTrans" cxnId="{49C1B8E7-F6A9-4557-8EBE-036CC02552AE}">
      <dgm:prSet/>
      <dgm:spPr/>
      <dgm:t>
        <a:bodyPr/>
        <a:lstStyle/>
        <a:p>
          <a:endParaRPr lang="pl-PL"/>
        </a:p>
      </dgm:t>
    </dgm:pt>
    <dgm:pt modelId="{B00FC2BF-08F8-4BC7-AE84-5F046B01F6C2}">
      <dgm:prSet phldrT="[Tekst]" custT="1"/>
      <dgm:spPr/>
      <dgm:t>
        <a:bodyPr/>
        <a:lstStyle/>
        <a:p>
          <a:r>
            <a:rPr lang="pl-PL" sz="1600" b="1" dirty="0" smtClean="0"/>
            <a:t>2600 MHz</a:t>
          </a:r>
          <a:r>
            <a:rPr lang="pl-PL" sz="1600" dirty="0" smtClean="0"/>
            <a:t> </a:t>
          </a:r>
          <a:r>
            <a:rPr lang="pl-PL" sz="1400" dirty="0" smtClean="0"/>
            <a:t>(n38)</a:t>
          </a:r>
          <a:endParaRPr lang="pl-PL" sz="1400" dirty="0"/>
        </a:p>
      </dgm:t>
    </dgm:pt>
    <dgm:pt modelId="{201CD3FF-22E8-4402-890A-1C142E42A294}" type="parTrans" cxnId="{016F2C21-234A-4973-BF6E-0E9F969C48AD}">
      <dgm:prSet/>
      <dgm:spPr/>
      <dgm:t>
        <a:bodyPr/>
        <a:lstStyle/>
        <a:p>
          <a:endParaRPr lang="pl-PL"/>
        </a:p>
      </dgm:t>
    </dgm:pt>
    <dgm:pt modelId="{02329087-7CC5-426B-8F1B-6BEA492851AF}" type="sibTrans" cxnId="{016F2C21-234A-4973-BF6E-0E9F969C48AD}">
      <dgm:prSet/>
      <dgm:spPr/>
      <dgm:t>
        <a:bodyPr/>
        <a:lstStyle/>
        <a:p>
          <a:endParaRPr lang="pl-PL"/>
        </a:p>
      </dgm:t>
    </dgm:pt>
    <dgm:pt modelId="{3C9D8174-656D-46AA-B576-B425E83591E7}">
      <dgm:prSet phldrT="[Tekst]" custT="1"/>
      <dgm:spPr/>
      <dgm:t>
        <a:bodyPr/>
        <a:lstStyle/>
        <a:p>
          <a:r>
            <a:rPr lang="pl-PL" sz="1600" b="1" dirty="0" smtClean="0"/>
            <a:t>3600 MHz</a:t>
          </a:r>
          <a:r>
            <a:rPr lang="pl-PL" sz="1600" dirty="0" smtClean="0"/>
            <a:t> </a:t>
          </a:r>
          <a:r>
            <a:rPr lang="pl-PL" sz="1400" dirty="0" smtClean="0"/>
            <a:t>(n78)</a:t>
          </a:r>
          <a:endParaRPr lang="pl-PL" sz="1400" dirty="0"/>
        </a:p>
      </dgm:t>
    </dgm:pt>
    <dgm:pt modelId="{BB5B3323-BB39-4E80-B556-D17A00B4D8BE}" type="parTrans" cxnId="{79A5A4F0-E0EE-4F70-9C32-B261D1E6D2F1}">
      <dgm:prSet/>
      <dgm:spPr/>
      <dgm:t>
        <a:bodyPr/>
        <a:lstStyle/>
        <a:p>
          <a:endParaRPr lang="pl-PL"/>
        </a:p>
      </dgm:t>
    </dgm:pt>
    <dgm:pt modelId="{248EC1DE-8743-4C49-9FF3-8E9F3B43F12E}" type="sibTrans" cxnId="{79A5A4F0-E0EE-4F70-9C32-B261D1E6D2F1}">
      <dgm:prSet/>
      <dgm:spPr/>
      <dgm:t>
        <a:bodyPr/>
        <a:lstStyle/>
        <a:p>
          <a:endParaRPr lang="pl-PL"/>
        </a:p>
      </dgm:t>
    </dgm:pt>
    <dgm:pt modelId="{B3CB56A4-CE7D-4AF4-AF5A-111DFE3E2A67}">
      <dgm:prSet phldrT="[Tekst]" custT="1"/>
      <dgm:spPr/>
      <dgm:t>
        <a:bodyPr/>
        <a:lstStyle/>
        <a:p>
          <a:pPr algn="l"/>
          <a:r>
            <a:rPr lang="pl-PL" sz="1400" b="1" dirty="0" smtClean="0"/>
            <a:t>420 MHz</a:t>
          </a:r>
          <a:endParaRPr lang="pl-PL" sz="1400" b="1" dirty="0"/>
        </a:p>
      </dgm:t>
    </dgm:pt>
    <dgm:pt modelId="{C632A12F-C02A-42C2-B54B-75341EEA8150}" type="parTrans" cxnId="{A3E8F1E3-B62F-4E4F-8B60-147BC6EFEB89}">
      <dgm:prSet/>
      <dgm:spPr/>
      <dgm:t>
        <a:bodyPr/>
        <a:lstStyle/>
        <a:p>
          <a:endParaRPr lang="pl-PL"/>
        </a:p>
      </dgm:t>
    </dgm:pt>
    <dgm:pt modelId="{43AB95E3-4408-4911-9AF8-AB3EE2DFB4CD}" type="sibTrans" cxnId="{A3E8F1E3-B62F-4E4F-8B60-147BC6EFEB89}">
      <dgm:prSet/>
      <dgm:spPr/>
      <dgm:t>
        <a:bodyPr/>
        <a:lstStyle/>
        <a:p>
          <a:endParaRPr lang="pl-PL"/>
        </a:p>
      </dgm:t>
    </dgm:pt>
    <dgm:pt modelId="{850F573E-99B8-4516-BC28-367298E02B84}" type="pres">
      <dgm:prSet presAssocID="{2DC4110B-A663-4554-9861-D2A5AE3F07E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3BC15D-B74F-4A3B-842D-141FF954D65C}" type="pres">
      <dgm:prSet presAssocID="{2DC4110B-A663-4554-9861-D2A5AE3F07EC}" presName="children" presStyleCnt="0"/>
      <dgm:spPr/>
    </dgm:pt>
    <dgm:pt modelId="{11D789DD-4BD3-48D0-B6D1-9C864EC15FD5}" type="pres">
      <dgm:prSet presAssocID="{2DC4110B-A663-4554-9861-D2A5AE3F07EC}" presName="child1group" presStyleCnt="0"/>
      <dgm:spPr/>
    </dgm:pt>
    <dgm:pt modelId="{BC46E851-90ED-4CD3-9973-CFDC65BD228E}" type="pres">
      <dgm:prSet presAssocID="{2DC4110B-A663-4554-9861-D2A5AE3F07EC}" presName="child1" presStyleLbl="bgAcc1" presStyleIdx="0" presStyleCnt="4"/>
      <dgm:spPr/>
      <dgm:t>
        <a:bodyPr/>
        <a:lstStyle/>
        <a:p>
          <a:endParaRPr lang="pl-PL"/>
        </a:p>
      </dgm:t>
    </dgm:pt>
    <dgm:pt modelId="{A1D8D5F4-3918-4589-AFE7-280827082084}" type="pres">
      <dgm:prSet presAssocID="{2DC4110B-A663-4554-9861-D2A5AE3F07E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5FD802-F1B9-40FF-A2F1-1C4766A2A550}" type="pres">
      <dgm:prSet presAssocID="{2DC4110B-A663-4554-9861-D2A5AE3F07EC}" presName="child2group" presStyleCnt="0"/>
      <dgm:spPr/>
    </dgm:pt>
    <dgm:pt modelId="{640908FB-E1AB-48A8-93FF-C0DDB0587774}" type="pres">
      <dgm:prSet presAssocID="{2DC4110B-A663-4554-9861-D2A5AE3F07EC}" presName="child2" presStyleLbl="bgAcc1" presStyleIdx="1" presStyleCnt="4"/>
      <dgm:spPr/>
      <dgm:t>
        <a:bodyPr/>
        <a:lstStyle/>
        <a:p>
          <a:endParaRPr lang="pl-PL"/>
        </a:p>
      </dgm:t>
    </dgm:pt>
    <dgm:pt modelId="{8B6DB285-AB9C-4493-AA3A-3C58B36CBD37}" type="pres">
      <dgm:prSet presAssocID="{2DC4110B-A663-4554-9861-D2A5AE3F07E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EB8842-9ECD-43D8-972E-E58B6706E7CE}" type="pres">
      <dgm:prSet presAssocID="{2DC4110B-A663-4554-9861-D2A5AE3F07EC}" presName="child3group" presStyleCnt="0"/>
      <dgm:spPr/>
    </dgm:pt>
    <dgm:pt modelId="{C19D22E6-67F2-4110-908F-2DCF2049AA92}" type="pres">
      <dgm:prSet presAssocID="{2DC4110B-A663-4554-9861-D2A5AE3F07EC}" presName="child3" presStyleLbl="bgAcc1" presStyleIdx="2" presStyleCnt="4" custScaleX="96941" custScaleY="125119"/>
      <dgm:spPr/>
      <dgm:t>
        <a:bodyPr/>
        <a:lstStyle/>
        <a:p>
          <a:endParaRPr lang="pl-PL"/>
        </a:p>
      </dgm:t>
    </dgm:pt>
    <dgm:pt modelId="{29C7F52F-A214-4B46-8A3C-2CA5708C9DBD}" type="pres">
      <dgm:prSet presAssocID="{2DC4110B-A663-4554-9861-D2A5AE3F07E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414DDC-0101-4C3C-B862-7505A9063267}" type="pres">
      <dgm:prSet presAssocID="{2DC4110B-A663-4554-9861-D2A5AE3F07EC}" presName="child4group" presStyleCnt="0"/>
      <dgm:spPr/>
    </dgm:pt>
    <dgm:pt modelId="{4674FB42-B79F-4E72-8019-E9435FB1BCC2}" type="pres">
      <dgm:prSet presAssocID="{2DC4110B-A663-4554-9861-D2A5AE3F07EC}" presName="child4" presStyleLbl="bgAcc1" presStyleIdx="3" presStyleCnt="4" custScaleX="96941" custScaleY="125097"/>
      <dgm:spPr/>
      <dgm:t>
        <a:bodyPr/>
        <a:lstStyle/>
        <a:p>
          <a:endParaRPr lang="pl-PL"/>
        </a:p>
      </dgm:t>
    </dgm:pt>
    <dgm:pt modelId="{D463E71C-2FDD-4583-949A-62CF5177C325}" type="pres">
      <dgm:prSet presAssocID="{2DC4110B-A663-4554-9861-D2A5AE3F07E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66C5CA-E536-4060-98D2-4F426A0E084F}" type="pres">
      <dgm:prSet presAssocID="{2DC4110B-A663-4554-9861-D2A5AE3F07EC}" presName="childPlaceholder" presStyleCnt="0"/>
      <dgm:spPr/>
    </dgm:pt>
    <dgm:pt modelId="{4C5B85C0-4522-4D62-9DEE-B25E85C9F867}" type="pres">
      <dgm:prSet presAssocID="{2DC4110B-A663-4554-9861-D2A5AE3F07EC}" presName="circle" presStyleCnt="0"/>
      <dgm:spPr/>
    </dgm:pt>
    <dgm:pt modelId="{B85CF839-FD1E-4133-B17D-956A96EE070F}" type="pres">
      <dgm:prSet presAssocID="{2DC4110B-A663-4554-9861-D2A5AE3F07E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BD58AA-0FE3-4BC8-B680-24E37B574189}" type="pres">
      <dgm:prSet presAssocID="{2DC4110B-A663-4554-9861-D2A5AE3F07E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A13758-716A-405A-AE68-C17594F88AE2}" type="pres">
      <dgm:prSet presAssocID="{2DC4110B-A663-4554-9861-D2A5AE3F07E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C577D4-7E72-458E-A554-B27EBECF7357}" type="pres">
      <dgm:prSet presAssocID="{2DC4110B-A663-4554-9861-D2A5AE3F07E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8DFB99-D021-49FC-911F-8CB9948DF6CB}" type="pres">
      <dgm:prSet presAssocID="{2DC4110B-A663-4554-9861-D2A5AE3F07EC}" presName="quadrantPlaceholder" presStyleCnt="0"/>
      <dgm:spPr/>
    </dgm:pt>
    <dgm:pt modelId="{3E0D7AEA-683D-4D80-95FA-D7718670B3F9}" type="pres">
      <dgm:prSet presAssocID="{2DC4110B-A663-4554-9861-D2A5AE3F07EC}" presName="center1" presStyleLbl="fgShp" presStyleIdx="0" presStyleCnt="2"/>
      <dgm:spPr/>
    </dgm:pt>
    <dgm:pt modelId="{1710BAA1-CBBF-47D5-A7AA-BE7FF8E0CDA0}" type="pres">
      <dgm:prSet presAssocID="{2DC4110B-A663-4554-9861-D2A5AE3F07EC}" presName="center2" presStyleLbl="fgShp" presStyleIdx="1" presStyleCnt="2"/>
      <dgm:spPr/>
    </dgm:pt>
  </dgm:ptLst>
  <dgm:cxnLst>
    <dgm:cxn modelId="{3B771445-FE48-430B-8B73-6C88B58C31AA}" srcId="{2DC4110B-A663-4554-9861-D2A5AE3F07EC}" destId="{C5B09AC6-B60B-4312-BDB3-C57722A793BE}" srcOrd="2" destOrd="0" parTransId="{785D7088-B9E8-438A-A7E6-B0900A0DAB3E}" sibTransId="{03738222-E485-4D65-BD11-040B9D15FC7F}"/>
    <dgm:cxn modelId="{79A5A4F0-E0EE-4F70-9C32-B261D1E6D2F1}" srcId="{CBD813FE-9C4E-4DFB-A26B-774333E7BF56}" destId="{3C9D8174-656D-46AA-B576-B425E83591E7}" srcOrd="2" destOrd="0" parTransId="{BB5B3323-BB39-4E80-B556-D17A00B4D8BE}" sibTransId="{248EC1DE-8743-4C49-9FF3-8E9F3B43F12E}"/>
    <dgm:cxn modelId="{82091B74-9F1C-4412-9896-6EB94DD6A04B}" type="presOf" srcId="{7A0CBA1D-F9A6-4BBC-AA14-0EE595C6E755}" destId="{8B6DB285-AB9C-4493-AA3A-3C58B36CBD37}" srcOrd="1" destOrd="1" presId="urn:microsoft.com/office/officeart/2005/8/layout/cycle4"/>
    <dgm:cxn modelId="{016F2C21-234A-4973-BF6E-0E9F969C48AD}" srcId="{CBD813FE-9C4E-4DFB-A26B-774333E7BF56}" destId="{B00FC2BF-08F8-4BC7-AE84-5F046B01F6C2}" srcOrd="1" destOrd="0" parTransId="{201CD3FF-22E8-4402-890A-1C142E42A294}" sibTransId="{02329087-7CC5-426B-8F1B-6BEA492851AF}"/>
    <dgm:cxn modelId="{BA497C7F-1B9F-4438-ACF0-F91B151BC8D4}" type="presOf" srcId="{86C33D09-21AB-4663-A3B5-B67A05665C43}" destId="{8B6DB285-AB9C-4493-AA3A-3C58B36CBD37}" srcOrd="1" destOrd="0" presId="urn:microsoft.com/office/officeart/2005/8/layout/cycle4"/>
    <dgm:cxn modelId="{A3E8F1E3-B62F-4E4F-8B60-147BC6EFEB89}" srcId="{C5B09AC6-B60B-4312-BDB3-C57722A793BE}" destId="{B3CB56A4-CE7D-4AF4-AF5A-111DFE3E2A67}" srcOrd="0" destOrd="0" parTransId="{C632A12F-C02A-42C2-B54B-75341EEA8150}" sibTransId="{43AB95E3-4408-4911-9AF8-AB3EE2DFB4CD}"/>
    <dgm:cxn modelId="{A8D260AC-D51D-4741-B287-7CFD7D34A25B}" srcId="{2DC4110B-A663-4554-9861-D2A5AE3F07EC}" destId="{CBD813FE-9C4E-4DFB-A26B-774333E7BF56}" srcOrd="3" destOrd="0" parTransId="{20EC5C26-30EC-4772-9BD7-D6A2E05BC5CC}" sibTransId="{054F5B73-2033-4B0F-A505-1980105E9366}"/>
    <dgm:cxn modelId="{4326409A-EF63-4417-90CB-1393A830B7AE}" type="presOf" srcId="{24E0B818-ADB2-432F-B622-F4DF49AA9912}" destId="{4674FB42-B79F-4E72-8019-E9435FB1BCC2}" srcOrd="0" destOrd="0" presId="urn:microsoft.com/office/officeart/2005/8/layout/cycle4"/>
    <dgm:cxn modelId="{F08DD6E5-FFE9-4A81-BCFA-11A57E2613DC}" type="presOf" srcId="{C03B3FC9-91A9-46B2-87B7-855F87CBEB58}" destId="{A1D8D5F4-3918-4589-AFE7-280827082084}" srcOrd="1" destOrd="0" presId="urn:microsoft.com/office/officeart/2005/8/layout/cycle4"/>
    <dgm:cxn modelId="{B7B2F6A1-B903-48ED-959A-2506F5550ADC}" type="presOf" srcId="{3597C5E2-3D73-4B48-AF3D-591D87B0E24B}" destId="{29C7F52F-A214-4B46-8A3C-2CA5708C9DBD}" srcOrd="1" destOrd="2" presId="urn:microsoft.com/office/officeart/2005/8/layout/cycle4"/>
    <dgm:cxn modelId="{49C1B8E7-F6A9-4557-8EBE-036CC02552AE}" srcId="{C5B09AC6-B60B-4312-BDB3-C57722A793BE}" destId="{3616D031-A63E-408F-AE4A-E15718EFD2D8}" srcOrd="5" destOrd="0" parTransId="{5170AEEA-A5AD-4737-8592-A1BE190C754F}" sibTransId="{A6599234-FDA7-430C-AAD0-3F9CA5ED26E3}"/>
    <dgm:cxn modelId="{62FED75B-1FF7-4BAD-B382-8A73AEAD5CC2}" type="presOf" srcId="{3C9D8174-656D-46AA-B576-B425E83591E7}" destId="{4674FB42-B79F-4E72-8019-E9435FB1BCC2}" srcOrd="0" destOrd="2" presId="urn:microsoft.com/office/officeart/2005/8/layout/cycle4"/>
    <dgm:cxn modelId="{5BC10A4E-79F2-4ABB-9DFE-13B88BA767E0}" type="presOf" srcId="{3616D031-A63E-408F-AE4A-E15718EFD2D8}" destId="{29C7F52F-A214-4B46-8A3C-2CA5708C9DBD}" srcOrd="1" destOrd="5" presId="urn:microsoft.com/office/officeart/2005/8/layout/cycle4"/>
    <dgm:cxn modelId="{E0C378EB-13F2-42AA-AF77-21CF01F6E86E}" type="presOf" srcId="{C5B09AC6-B60B-4312-BDB3-C57722A793BE}" destId="{5FA13758-716A-405A-AE68-C17594F88AE2}" srcOrd="0" destOrd="0" presId="urn:microsoft.com/office/officeart/2005/8/layout/cycle4"/>
    <dgm:cxn modelId="{70A00678-5F13-4651-BB87-6D32A6D67DE1}" type="presOf" srcId="{24E0B818-ADB2-432F-B622-F4DF49AA9912}" destId="{D463E71C-2FDD-4583-949A-62CF5177C325}" srcOrd="1" destOrd="0" presId="urn:microsoft.com/office/officeart/2005/8/layout/cycle4"/>
    <dgm:cxn modelId="{1C975993-6634-4D1E-9DCF-F04AFA2D4754}" type="presOf" srcId="{E34B564C-2744-4BEB-A900-4BE813C122A5}" destId="{A1D8D5F4-3918-4589-AFE7-280827082084}" srcOrd="1" destOrd="1" presId="urn:microsoft.com/office/officeart/2005/8/layout/cycle4"/>
    <dgm:cxn modelId="{F4597A79-529B-44CD-B3E0-DFCB1C063955}" type="presOf" srcId="{C03B3FC9-91A9-46B2-87B7-855F87CBEB58}" destId="{BC46E851-90ED-4CD3-9973-CFDC65BD228E}" srcOrd="0" destOrd="0" presId="urn:microsoft.com/office/officeart/2005/8/layout/cycle4"/>
    <dgm:cxn modelId="{2A225A8C-2799-43DC-8A9A-8E60F3F2E89B}" type="presOf" srcId="{86C33D09-21AB-4663-A3B5-B67A05665C43}" destId="{640908FB-E1AB-48A8-93FF-C0DDB0587774}" srcOrd="0" destOrd="0" presId="urn:microsoft.com/office/officeart/2005/8/layout/cycle4"/>
    <dgm:cxn modelId="{075250D2-DD99-42BD-BBA5-4F80FE52FFDD}" type="presOf" srcId="{09D116EA-4AC2-479C-B79A-84A5FB9EC0CB}" destId="{C19D22E6-67F2-4110-908F-2DCF2049AA92}" srcOrd="0" destOrd="4" presId="urn:microsoft.com/office/officeart/2005/8/layout/cycle4"/>
    <dgm:cxn modelId="{3E993E17-3672-4770-BA51-D5DCA65A06A6}" srcId="{FB382E4A-2786-4F93-BCC7-1E33FA657077}" destId="{C03B3FC9-91A9-46B2-87B7-855F87CBEB58}" srcOrd="0" destOrd="0" parTransId="{9433794A-39D1-4F82-9E79-6A79F8175359}" sibTransId="{C0A1BB79-E0EF-44DC-BE76-5DD9C474505A}"/>
    <dgm:cxn modelId="{1F1FE06B-26F7-4696-97CE-A9C6601A5B86}" type="presOf" srcId="{CBD813FE-9C4E-4DFB-A26B-774333E7BF56}" destId="{90C577D4-7E72-458E-A554-B27EBECF7357}" srcOrd="0" destOrd="0" presId="urn:microsoft.com/office/officeart/2005/8/layout/cycle4"/>
    <dgm:cxn modelId="{F8515DE1-0CA2-47AC-B7DE-925DF98A6FF3}" type="presOf" srcId="{7A0CBA1D-F9A6-4BBC-AA14-0EE595C6E755}" destId="{640908FB-E1AB-48A8-93FF-C0DDB0587774}" srcOrd="0" destOrd="1" presId="urn:microsoft.com/office/officeart/2005/8/layout/cycle4"/>
    <dgm:cxn modelId="{B362C8FE-DBF5-4151-8FEA-9F8BBDE0A9A2}" type="presOf" srcId="{3C9D8174-656D-46AA-B576-B425E83591E7}" destId="{D463E71C-2FDD-4583-949A-62CF5177C325}" srcOrd="1" destOrd="2" presId="urn:microsoft.com/office/officeart/2005/8/layout/cycle4"/>
    <dgm:cxn modelId="{5AD36A87-0C89-4D01-A89A-38F84C48C06E}" type="presOf" srcId="{B9EAF9C2-A500-406C-854F-0C1C12A1F526}" destId="{C19D22E6-67F2-4110-908F-2DCF2049AA92}" srcOrd="0" destOrd="3" presId="urn:microsoft.com/office/officeart/2005/8/layout/cycle4"/>
    <dgm:cxn modelId="{E504FC0B-5E8A-4B4B-A5E4-EC993A8446B2}" srcId="{88636659-51BA-4892-85BB-4CCDCF3E2F0E}" destId="{7A0CBA1D-F9A6-4BBC-AA14-0EE595C6E755}" srcOrd="1" destOrd="0" parTransId="{D0C98436-48BD-4554-A26C-213A2E908448}" sibTransId="{BABC73D9-34E7-4DD0-B102-543E0FFBD56A}"/>
    <dgm:cxn modelId="{D259C441-D8BC-4F81-A46E-C288A2A87EC2}" type="presOf" srcId="{64B6FA3E-492C-4EA8-B7EE-6EC87D455EE5}" destId="{C19D22E6-67F2-4110-908F-2DCF2049AA92}" srcOrd="0" destOrd="1" presId="urn:microsoft.com/office/officeart/2005/8/layout/cycle4"/>
    <dgm:cxn modelId="{06E56B6A-8E6D-4E5B-8385-561A51E992BC}" srcId="{FB382E4A-2786-4F93-BCC7-1E33FA657077}" destId="{E34B564C-2744-4BEB-A900-4BE813C122A5}" srcOrd="1" destOrd="0" parTransId="{1F9332B3-B6BD-4C71-A51E-4182C916CAC7}" sibTransId="{32059E12-B204-4E32-9632-EEBE08B2FA67}"/>
    <dgm:cxn modelId="{A36CB252-66BB-4377-BD8B-478F00AEEA28}" srcId="{88636659-51BA-4892-85BB-4CCDCF3E2F0E}" destId="{86C33D09-21AB-4663-A3B5-B67A05665C43}" srcOrd="0" destOrd="0" parTransId="{40212C30-CEB4-493B-B7A5-A7120EB93942}" sibTransId="{69301911-EAC4-422A-B215-8494AC25B654}"/>
    <dgm:cxn modelId="{898C0051-4ACB-4FCC-825E-D11FE75536E2}" type="presOf" srcId="{B3CB56A4-CE7D-4AF4-AF5A-111DFE3E2A67}" destId="{C19D22E6-67F2-4110-908F-2DCF2049AA92}" srcOrd="0" destOrd="0" presId="urn:microsoft.com/office/officeart/2005/8/layout/cycle4"/>
    <dgm:cxn modelId="{EE795164-0D6A-41AA-94D3-A54208A20B40}" srcId="{CBD813FE-9C4E-4DFB-A26B-774333E7BF56}" destId="{24E0B818-ADB2-432F-B622-F4DF49AA9912}" srcOrd="0" destOrd="0" parTransId="{65BC0D92-6D22-4E72-A732-B6313F616B44}" sibTransId="{ED9E703F-8996-47F0-AAE0-528B28275D5B}"/>
    <dgm:cxn modelId="{01DE0F80-8185-4612-B9E8-72A98262C86C}" srcId="{C5B09AC6-B60B-4312-BDB3-C57722A793BE}" destId="{64B6FA3E-492C-4EA8-B7EE-6EC87D455EE5}" srcOrd="1" destOrd="0" parTransId="{B7A760CF-5D36-4F47-944C-8889ADF98FF8}" sibTransId="{257EB07D-5DEE-42DC-9D24-7FE9D0B76BBB}"/>
    <dgm:cxn modelId="{E0806E43-BD8A-4E51-98AF-18F50198A95F}" type="presOf" srcId="{E34B564C-2744-4BEB-A900-4BE813C122A5}" destId="{BC46E851-90ED-4CD3-9973-CFDC65BD228E}" srcOrd="0" destOrd="1" presId="urn:microsoft.com/office/officeart/2005/8/layout/cycle4"/>
    <dgm:cxn modelId="{6A492944-5EE1-4DB3-9022-7B73951F4A4C}" type="presOf" srcId="{88636659-51BA-4892-85BB-4CCDCF3E2F0E}" destId="{21BD58AA-0FE3-4BC8-B680-24E37B574189}" srcOrd="0" destOrd="0" presId="urn:microsoft.com/office/officeart/2005/8/layout/cycle4"/>
    <dgm:cxn modelId="{305F845F-B0F5-40D3-B3C6-1F70926D60E3}" type="presOf" srcId="{B00FC2BF-08F8-4BC7-AE84-5F046B01F6C2}" destId="{D463E71C-2FDD-4583-949A-62CF5177C325}" srcOrd="1" destOrd="1" presId="urn:microsoft.com/office/officeart/2005/8/layout/cycle4"/>
    <dgm:cxn modelId="{595368A2-93FE-41CF-9DB0-6DE13F29A266}" type="presOf" srcId="{FB382E4A-2786-4F93-BCC7-1E33FA657077}" destId="{B85CF839-FD1E-4133-B17D-956A96EE070F}" srcOrd="0" destOrd="0" presId="urn:microsoft.com/office/officeart/2005/8/layout/cycle4"/>
    <dgm:cxn modelId="{DAA3E1B2-39AA-49FB-B0C1-69098930C848}" srcId="{C5B09AC6-B60B-4312-BDB3-C57722A793BE}" destId="{B9EAF9C2-A500-406C-854F-0C1C12A1F526}" srcOrd="3" destOrd="0" parTransId="{6CC8BE21-22C6-4634-A328-CD4693741325}" sibTransId="{CC985682-AE91-47C2-ACB6-32B4810704FD}"/>
    <dgm:cxn modelId="{6CB84117-AD93-4136-9CF4-E2F4687DD1A4}" type="presOf" srcId="{3616D031-A63E-408F-AE4A-E15718EFD2D8}" destId="{C19D22E6-67F2-4110-908F-2DCF2049AA92}" srcOrd="0" destOrd="5" presId="urn:microsoft.com/office/officeart/2005/8/layout/cycle4"/>
    <dgm:cxn modelId="{9EEAAA23-4136-4E4E-8D4C-51523502663C}" srcId="{C5B09AC6-B60B-4312-BDB3-C57722A793BE}" destId="{3597C5E2-3D73-4B48-AF3D-591D87B0E24B}" srcOrd="2" destOrd="0" parTransId="{13A6AEC9-5A47-45E1-8B1C-AEDFD1EA14A4}" sibTransId="{23EAA9D0-9A78-4267-9205-1E40E9048FFD}"/>
    <dgm:cxn modelId="{32F29E81-FCD0-45C7-9178-EC719A5BDCAA}" type="presOf" srcId="{2DC4110B-A663-4554-9861-D2A5AE3F07EC}" destId="{850F573E-99B8-4516-BC28-367298E02B84}" srcOrd="0" destOrd="0" presId="urn:microsoft.com/office/officeart/2005/8/layout/cycle4"/>
    <dgm:cxn modelId="{372C9702-9F2F-4A5F-977B-50C4824D2F98}" type="presOf" srcId="{09D116EA-4AC2-479C-B79A-84A5FB9EC0CB}" destId="{29C7F52F-A214-4B46-8A3C-2CA5708C9DBD}" srcOrd="1" destOrd="4" presId="urn:microsoft.com/office/officeart/2005/8/layout/cycle4"/>
    <dgm:cxn modelId="{0EFC1841-4260-4C2F-AB3D-3461F766C212}" srcId="{2DC4110B-A663-4554-9861-D2A5AE3F07EC}" destId="{FB382E4A-2786-4F93-BCC7-1E33FA657077}" srcOrd="0" destOrd="0" parTransId="{C3FB7CB9-1B7B-491A-98D2-8D8D605795E0}" sibTransId="{A95D80BD-73C8-43A0-A7A5-152CFF7EA233}"/>
    <dgm:cxn modelId="{BFE7ECFF-1060-47EE-BE39-DECDCB27432C}" type="presOf" srcId="{B3CB56A4-CE7D-4AF4-AF5A-111DFE3E2A67}" destId="{29C7F52F-A214-4B46-8A3C-2CA5708C9DBD}" srcOrd="1" destOrd="0" presId="urn:microsoft.com/office/officeart/2005/8/layout/cycle4"/>
    <dgm:cxn modelId="{2E028717-02C8-4FBC-9A64-3FE6795FDCE1}" type="presOf" srcId="{B9EAF9C2-A500-406C-854F-0C1C12A1F526}" destId="{29C7F52F-A214-4B46-8A3C-2CA5708C9DBD}" srcOrd="1" destOrd="3" presId="urn:microsoft.com/office/officeart/2005/8/layout/cycle4"/>
    <dgm:cxn modelId="{FF6B9913-9534-4EFD-974C-CE19C26D15BA}" type="presOf" srcId="{B00FC2BF-08F8-4BC7-AE84-5F046B01F6C2}" destId="{4674FB42-B79F-4E72-8019-E9435FB1BCC2}" srcOrd="0" destOrd="1" presId="urn:microsoft.com/office/officeart/2005/8/layout/cycle4"/>
    <dgm:cxn modelId="{962F2767-D0CD-48E8-AC2D-89FF78722BF6}" srcId="{C5B09AC6-B60B-4312-BDB3-C57722A793BE}" destId="{09D116EA-4AC2-479C-B79A-84A5FB9EC0CB}" srcOrd="4" destOrd="0" parTransId="{800CD814-9A43-4856-AD09-3685360A6B70}" sibTransId="{CF656B39-5211-487A-BEAA-F9EBC7CADC7A}"/>
    <dgm:cxn modelId="{1210DFBA-FEC9-4CAB-9AC3-4A8AE8E71345}" type="presOf" srcId="{64B6FA3E-492C-4EA8-B7EE-6EC87D455EE5}" destId="{29C7F52F-A214-4B46-8A3C-2CA5708C9DBD}" srcOrd="1" destOrd="1" presId="urn:microsoft.com/office/officeart/2005/8/layout/cycle4"/>
    <dgm:cxn modelId="{066ADFED-E827-4E64-93C5-EDFFDADF282C}" type="presOf" srcId="{3597C5E2-3D73-4B48-AF3D-591D87B0E24B}" destId="{C19D22E6-67F2-4110-908F-2DCF2049AA92}" srcOrd="0" destOrd="2" presId="urn:microsoft.com/office/officeart/2005/8/layout/cycle4"/>
    <dgm:cxn modelId="{B088D20E-5B35-438A-BA2F-F4B4FFCD1CA1}" srcId="{2DC4110B-A663-4554-9861-D2A5AE3F07EC}" destId="{88636659-51BA-4892-85BB-4CCDCF3E2F0E}" srcOrd="1" destOrd="0" parTransId="{FE8F9E41-CF58-4EF1-B17D-02EDE5CC3E13}" sibTransId="{E7C209A9-27F1-42E0-8933-D5705CC96B4F}"/>
    <dgm:cxn modelId="{C8068553-7947-47FB-AFB6-4A8D479A7052}" type="presParOf" srcId="{850F573E-99B8-4516-BC28-367298E02B84}" destId="{603BC15D-B74F-4A3B-842D-141FF954D65C}" srcOrd="0" destOrd="0" presId="urn:microsoft.com/office/officeart/2005/8/layout/cycle4"/>
    <dgm:cxn modelId="{B1FF9CDB-53C8-4614-8B06-3A4AB5121492}" type="presParOf" srcId="{603BC15D-B74F-4A3B-842D-141FF954D65C}" destId="{11D789DD-4BD3-48D0-B6D1-9C864EC15FD5}" srcOrd="0" destOrd="0" presId="urn:microsoft.com/office/officeart/2005/8/layout/cycle4"/>
    <dgm:cxn modelId="{5D300459-2EB1-4655-A5C4-FD48C8A273FC}" type="presParOf" srcId="{11D789DD-4BD3-48D0-B6D1-9C864EC15FD5}" destId="{BC46E851-90ED-4CD3-9973-CFDC65BD228E}" srcOrd="0" destOrd="0" presId="urn:microsoft.com/office/officeart/2005/8/layout/cycle4"/>
    <dgm:cxn modelId="{F8771999-9096-42FC-ABE3-291D96F67039}" type="presParOf" srcId="{11D789DD-4BD3-48D0-B6D1-9C864EC15FD5}" destId="{A1D8D5F4-3918-4589-AFE7-280827082084}" srcOrd="1" destOrd="0" presId="urn:microsoft.com/office/officeart/2005/8/layout/cycle4"/>
    <dgm:cxn modelId="{A04CE75C-71CF-4FBD-AE07-B2DF713F9FBA}" type="presParOf" srcId="{603BC15D-B74F-4A3B-842D-141FF954D65C}" destId="{B55FD802-F1B9-40FF-A2F1-1C4766A2A550}" srcOrd="1" destOrd="0" presId="urn:microsoft.com/office/officeart/2005/8/layout/cycle4"/>
    <dgm:cxn modelId="{F9A10D0C-4489-4E43-9BD8-80DB5013BA36}" type="presParOf" srcId="{B55FD802-F1B9-40FF-A2F1-1C4766A2A550}" destId="{640908FB-E1AB-48A8-93FF-C0DDB0587774}" srcOrd="0" destOrd="0" presId="urn:microsoft.com/office/officeart/2005/8/layout/cycle4"/>
    <dgm:cxn modelId="{7595884B-9999-41FD-82B3-2DF8ED071C8F}" type="presParOf" srcId="{B55FD802-F1B9-40FF-A2F1-1C4766A2A550}" destId="{8B6DB285-AB9C-4493-AA3A-3C58B36CBD37}" srcOrd="1" destOrd="0" presId="urn:microsoft.com/office/officeart/2005/8/layout/cycle4"/>
    <dgm:cxn modelId="{BD3023E3-C538-478F-BCF9-C4AFE18245D9}" type="presParOf" srcId="{603BC15D-B74F-4A3B-842D-141FF954D65C}" destId="{9BEB8842-9ECD-43D8-972E-E58B6706E7CE}" srcOrd="2" destOrd="0" presId="urn:microsoft.com/office/officeart/2005/8/layout/cycle4"/>
    <dgm:cxn modelId="{480CA76C-1ADF-429F-BBD1-B042FB51EEB1}" type="presParOf" srcId="{9BEB8842-9ECD-43D8-972E-E58B6706E7CE}" destId="{C19D22E6-67F2-4110-908F-2DCF2049AA92}" srcOrd="0" destOrd="0" presId="urn:microsoft.com/office/officeart/2005/8/layout/cycle4"/>
    <dgm:cxn modelId="{C62919ED-8813-4B17-B4E5-8F183508E282}" type="presParOf" srcId="{9BEB8842-9ECD-43D8-972E-E58B6706E7CE}" destId="{29C7F52F-A214-4B46-8A3C-2CA5708C9DBD}" srcOrd="1" destOrd="0" presId="urn:microsoft.com/office/officeart/2005/8/layout/cycle4"/>
    <dgm:cxn modelId="{930D641A-1F66-472D-8B03-8401EBEF7E56}" type="presParOf" srcId="{603BC15D-B74F-4A3B-842D-141FF954D65C}" destId="{C7414DDC-0101-4C3C-B862-7505A9063267}" srcOrd="3" destOrd="0" presId="urn:microsoft.com/office/officeart/2005/8/layout/cycle4"/>
    <dgm:cxn modelId="{D1B18BF1-9783-46BF-A558-7C849B1D331F}" type="presParOf" srcId="{C7414DDC-0101-4C3C-B862-7505A9063267}" destId="{4674FB42-B79F-4E72-8019-E9435FB1BCC2}" srcOrd="0" destOrd="0" presId="urn:microsoft.com/office/officeart/2005/8/layout/cycle4"/>
    <dgm:cxn modelId="{FBAE870D-0FBB-4E13-9E08-B6F66F508559}" type="presParOf" srcId="{C7414DDC-0101-4C3C-B862-7505A9063267}" destId="{D463E71C-2FDD-4583-949A-62CF5177C325}" srcOrd="1" destOrd="0" presId="urn:microsoft.com/office/officeart/2005/8/layout/cycle4"/>
    <dgm:cxn modelId="{0F9DC92F-BD7C-4FD1-9362-01D58A1E0961}" type="presParOf" srcId="{603BC15D-B74F-4A3B-842D-141FF954D65C}" destId="{C166C5CA-E536-4060-98D2-4F426A0E084F}" srcOrd="4" destOrd="0" presId="urn:microsoft.com/office/officeart/2005/8/layout/cycle4"/>
    <dgm:cxn modelId="{7BCAE9D0-1054-4E1F-898B-06DEB03AFFD6}" type="presParOf" srcId="{850F573E-99B8-4516-BC28-367298E02B84}" destId="{4C5B85C0-4522-4D62-9DEE-B25E85C9F867}" srcOrd="1" destOrd="0" presId="urn:microsoft.com/office/officeart/2005/8/layout/cycle4"/>
    <dgm:cxn modelId="{2F55F7C0-AA60-4E4B-A0C1-CEAF4E966015}" type="presParOf" srcId="{4C5B85C0-4522-4D62-9DEE-B25E85C9F867}" destId="{B85CF839-FD1E-4133-B17D-956A96EE070F}" srcOrd="0" destOrd="0" presId="urn:microsoft.com/office/officeart/2005/8/layout/cycle4"/>
    <dgm:cxn modelId="{09A30965-D2EA-4DB7-A439-5D010023D54E}" type="presParOf" srcId="{4C5B85C0-4522-4D62-9DEE-B25E85C9F867}" destId="{21BD58AA-0FE3-4BC8-B680-24E37B574189}" srcOrd="1" destOrd="0" presId="urn:microsoft.com/office/officeart/2005/8/layout/cycle4"/>
    <dgm:cxn modelId="{3229B7B4-2647-419C-B350-F2ED62B15B66}" type="presParOf" srcId="{4C5B85C0-4522-4D62-9DEE-B25E85C9F867}" destId="{5FA13758-716A-405A-AE68-C17594F88AE2}" srcOrd="2" destOrd="0" presId="urn:microsoft.com/office/officeart/2005/8/layout/cycle4"/>
    <dgm:cxn modelId="{C7316C76-2757-4DFD-B05E-83F82AA2D9CF}" type="presParOf" srcId="{4C5B85C0-4522-4D62-9DEE-B25E85C9F867}" destId="{90C577D4-7E72-458E-A554-B27EBECF7357}" srcOrd="3" destOrd="0" presId="urn:microsoft.com/office/officeart/2005/8/layout/cycle4"/>
    <dgm:cxn modelId="{5BAB4B76-D1A2-4406-B008-2BAC54D922A4}" type="presParOf" srcId="{4C5B85C0-4522-4D62-9DEE-B25E85C9F867}" destId="{908DFB99-D021-49FC-911F-8CB9948DF6CB}" srcOrd="4" destOrd="0" presId="urn:microsoft.com/office/officeart/2005/8/layout/cycle4"/>
    <dgm:cxn modelId="{146352EF-5FD1-4D41-9E1A-7FC162EAC2F9}" type="presParOf" srcId="{850F573E-99B8-4516-BC28-367298E02B84}" destId="{3E0D7AEA-683D-4D80-95FA-D7718670B3F9}" srcOrd="2" destOrd="0" presId="urn:microsoft.com/office/officeart/2005/8/layout/cycle4"/>
    <dgm:cxn modelId="{C9C0E182-C94F-40D2-A3D0-C16F924EF855}" type="presParOf" srcId="{850F573E-99B8-4516-BC28-367298E02B84}" destId="{1710BAA1-CBBF-47D5-A7AA-BE7FF8E0CDA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64F6B-8CAD-4C77-ADFA-39DBA971474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4F40214-3D8B-4420-AC1F-D29D2BBDACB1}">
      <dgm:prSet phldrT="[Tekst]" custT="1"/>
      <dgm:spPr>
        <a:solidFill>
          <a:srgbClr val="4E5F85"/>
        </a:solidFill>
      </dgm:spPr>
      <dgm:t>
        <a:bodyPr/>
        <a:lstStyle/>
        <a:p>
          <a:r>
            <a:rPr lang="pl-PL" sz="1400" dirty="0" smtClean="0"/>
            <a:t>Channel 50</a:t>
          </a:r>
          <a:endParaRPr lang="pl-PL" sz="1400" dirty="0"/>
        </a:p>
      </dgm:t>
    </dgm:pt>
    <dgm:pt modelId="{EB57FA2D-2604-4F72-B4BD-F9A13C950DFA}" type="parTrans" cxnId="{156F6AAC-3B4D-4CE2-BED9-01C8B2352D95}">
      <dgm:prSet/>
      <dgm:spPr/>
      <dgm:t>
        <a:bodyPr/>
        <a:lstStyle/>
        <a:p>
          <a:endParaRPr lang="pl-PL"/>
        </a:p>
      </dgm:t>
    </dgm:pt>
    <dgm:pt modelId="{459776BF-09EB-45B3-8381-1320AAE2EF7D}" type="sibTrans" cxnId="{156F6AAC-3B4D-4CE2-BED9-01C8B2352D95}">
      <dgm:prSet/>
      <dgm:spPr/>
      <dgm:t>
        <a:bodyPr/>
        <a:lstStyle/>
        <a:p>
          <a:endParaRPr lang="pl-PL"/>
        </a:p>
      </dgm:t>
    </dgm:pt>
    <dgm:pt modelId="{56D1A598-491A-479C-955D-865D78970EA9}">
      <dgm:prSet phldrT="[Tekst]" custT="1"/>
      <dgm:spPr>
        <a:solidFill>
          <a:srgbClr val="4E5F85"/>
        </a:solidFill>
      </dgm:spPr>
      <dgm:t>
        <a:bodyPr/>
        <a:lstStyle/>
        <a:p>
          <a:r>
            <a:rPr lang="pl-PL" sz="1400" dirty="0" smtClean="0"/>
            <a:t>Channel 52</a:t>
          </a:r>
          <a:endParaRPr lang="pl-PL" sz="1400" dirty="0"/>
        </a:p>
      </dgm:t>
    </dgm:pt>
    <dgm:pt modelId="{5484BFEC-1856-4FFB-B8E1-385743548F0F}" type="sibTrans" cxnId="{B5096909-DB32-4C4A-B1B6-6F08DCF7953E}">
      <dgm:prSet/>
      <dgm:spPr/>
      <dgm:t>
        <a:bodyPr/>
        <a:lstStyle/>
        <a:p>
          <a:endParaRPr lang="pl-PL"/>
        </a:p>
      </dgm:t>
    </dgm:pt>
    <dgm:pt modelId="{65333854-11DE-4045-A708-83E8479E712A}" type="parTrans" cxnId="{B5096909-DB32-4C4A-B1B6-6F08DCF7953E}">
      <dgm:prSet/>
      <dgm:spPr/>
      <dgm:t>
        <a:bodyPr/>
        <a:lstStyle/>
        <a:p>
          <a:endParaRPr lang="pl-PL"/>
        </a:p>
      </dgm:t>
    </dgm:pt>
    <dgm:pt modelId="{EC5A99E7-D230-4AD9-9079-222C47F361F9}" type="pres">
      <dgm:prSet presAssocID="{AB564F6B-8CAD-4C77-ADFA-39DBA9714745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98FAD0A-856C-4576-92DA-AEABD8160E3A}" type="pres">
      <dgm:prSet presAssocID="{74F40214-3D8B-4420-AC1F-D29D2BBDACB1}" presName="composite" presStyleCnt="0"/>
      <dgm:spPr/>
    </dgm:pt>
    <dgm:pt modelId="{3F80CBFC-D6B2-4126-BB1C-8D689F1F0486}" type="pres">
      <dgm:prSet presAssocID="{74F40214-3D8B-4420-AC1F-D29D2BBDACB1}" presName="Image" presStyleLbl="bgShp" presStyleIdx="0" presStyleCnt="2" custScaleX="115863" custScaleY="1423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4969370-3D59-437E-AD27-9D9C90079FF7}" type="pres">
      <dgm:prSet presAssocID="{74F40214-3D8B-4420-AC1F-D29D2BBDACB1}" presName="Parent" presStyleLbl="node0" presStyleIdx="0" presStyleCnt="2" custScaleX="34517" custScaleY="33513" custLinFactY="9278" custLinFactNeighborX="-6600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63CC31-7941-4720-BA86-695A768C329F}" type="pres">
      <dgm:prSet presAssocID="{459776BF-09EB-45B3-8381-1320AAE2EF7D}" presName="sibTrans" presStyleCnt="0"/>
      <dgm:spPr/>
    </dgm:pt>
    <dgm:pt modelId="{73B9A2CC-FD00-4F4E-8318-162B80DE5B90}" type="pres">
      <dgm:prSet presAssocID="{56D1A598-491A-479C-955D-865D78970EA9}" presName="composite" presStyleCnt="0"/>
      <dgm:spPr/>
    </dgm:pt>
    <dgm:pt modelId="{B55FAB80-89F4-48E7-837E-B4A27D87AFC0}" type="pres">
      <dgm:prSet presAssocID="{56D1A598-491A-479C-955D-865D78970EA9}" presName="Image" presStyleLbl="bgShp" presStyleIdx="1" presStyleCnt="2" custScaleX="123164" custScaleY="1423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pl-PL"/>
        </a:p>
      </dgm:t>
    </dgm:pt>
    <dgm:pt modelId="{A8DFB3B8-2D8A-4794-9A8E-77178EAA3A3F}" type="pres">
      <dgm:prSet presAssocID="{56D1A598-491A-479C-955D-865D78970EA9}" presName="Parent" presStyleLbl="node0" presStyleIdx="1" presStyleCnt="2" custScaleX="34517" custScaleY="33513" custLinFactY="9370" custLinFactNeighborX="38792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3A047D-7A58-4453-923F-9778AB1E8B77}" type="presOf" srcId="{56D1A598-491A-479C-955D-865D78970EA9}" destId="{A8DFB3B8-2D8A-4794-9A8E-77178EAA3A3F}" srcOrd="0" destOrd="0" presId="urn:microsoft.com/office/officeart/2008/layout/BendingPictureCaption"/>
    <dgm:cxn modelId="{97BBF2DA-64AA-4E67-848E-6EDD320797B9}" type="presOf" srcId="{AB564F6B-8CAD-4C77-ADFA-39DBA9714745}" destId="{EC5A99E7-D230-4AD9-9079-222C47F361F9}" srcOrd="0" destOrd="0" presId="urn:microsoft.com/office/officeart/2008/layout/BendingPictureCaption"/>
    <dgm:cxn modelId="{9B50903F-56BA-44DC-8278-464DFCCE8C9C}" type="presOf" srcId="{74F40214-3D8B-4420-AC1F-D29D2BBDACB1}" destId="{44969370-3D59-437E-AD27-9D9C90079FF7}" srcOrd="0" destOrd="0" presId="urn:microsoft.com/office/officeart/2008/layout/BendingPictureCaption"/>
    <dgm:cxn modelId="{B5096909-DB32-4C4A-B1B6-6F08DCF7953E}" srcId="{AB564F6B-8CAD-4C77-ADFA-39DBA9714745}" destId="{56D1A598-491A-479C-955D-865D78970EA9}" srcOrd="1" destOrd="0" parTransId="{65333854-11DE-4045-A708-83E8479E712A}" sibTransId="{5484BFEC-1856-4FFB-B8E1-385743548F0F}"/>
    <dgm:cxn modelId="{156F6AAC-3B4D-4CE2-BED9-01C8B2352D95}" srcId="{AB564F6B-8CAD-4C77-ADFA-39DBA9714745}" destId="{74F40214-3D8B-4420-AC1F-D29D2BBDACB1}" srcOrd="0" destOrd="0" parTransId="{EB57FA2D-2604-4F72-B4BD-F9A13C950DFA}" sibTransId="{459776BF-09EB-45B3-8381-1320AAE2EF7D}"/>
    <dgm:cxn modelId="{677FA612-2909-4534-A50E-1A225199CF50}" type="presParOf" srcId="{EC5A99E7-D230-4AD9-9079-222C47F361F9}" destId="{898FAD0A-856C-4576-92DA-AEABD8160E3A}" srcOrd="0" destOrd="0" presId="urn:microsoft.com/office/officeart/2008/layout/BendingPictureCaption"/>
    <dgm:cxn modelId="{49F412FC-DF3C-48E0-BF62-5B43426BCC35}" type="presParOf" srcId="{898FAD0A-856C-4576-92DA-AEABD8160E3A}" destId="{3F80CBFC-D6B2-4126-BB1C-8D689F1F0486}" srcOrd="0" destOrd="0" presId="urn:microsoft.com/office/officeart/2008/layout/BendingPictureCaption"/>
    <dgm:cxn modelId="{D121B7B2-B8EA-4549-A382-BF7040E48BD2}" type="presParOf" srcId="{898FAD0A-856C-4576-92DA-AEABD8160E3A}" destId="{44969370-3D59-437E-AD27-9D9C90079FF7}" srcOrd="1" destOrd="0" presId="urn:microsoft.com/office/officeart/2008/layout/BendingPictureCaption"/>
    <dgm:cxn modelId="{251EC109-44ED-4E8D-B46B-8724CDAD0B55}" type="presParOf" srcId="{EC5A99E7-D230-4AD9-9079-222C47F361F9}" destId="{DD63CC31-7941-4720-BA86-695A768C329F}" srcOrd="1" destOrd="0" presId="urn:microsoft.com/office/officeart/2008/layout/BendingPictureCaption"/>
    <dgm:cxn modelId="{735CFC5B-BDBD-40A8-A0F6-1DA5BDA391A4}" type="presParOf" srcId="{EC5A99E7-D230-4AD9-9079-222C47F361F9}" destId="{73B9A2CC-FD00-4F4E-8318-162B80DE5B90}" srcOrd="2" destOrd="0" presId="urn:microsoft.com/office/officeart/2008/layout/BendingPictureCaption"/>
    <dgm:cxn modelId="{F567062E-07D5-4C1C-ACC3-ECED8F8785F8}" type="presParOf" srcId="{73B9A2CC-FD00-4F4E-8318-162B80DE5B90}" destId="{B55FAB80-89F4-48E7-837E-B4A27D87AFC0}" srcOrd="0" destOrd="0" presId="urn:microsoft.com/office/officeart/2008/layout/BendingPictureCaption"/>
    <dgm:cxn modelId="{43EB89BA-972F-417A-952F-7B0AC1BA0E24}" type="presParOf" srcId="{73B9A2CC-FD00-4F4E-8318-162B80DE5B90}" destId="{A8DFB3B8-2D8A-4794-9A8E-77178EAA3A3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D22E6-67F2-4110-908F-2DCF2049AA92}">
      <dsp:nvSpPr>
        <dsp:cNvPr id="0" name=""/>
        <dsp:cNvSpPr/>
      </dsp:nvSpPr>
      <dsp:spPr>
        <a:xfrm>
          <a:off x="4889994" y="2888957"/>
          <a:ext cx="2195971" cy="1835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420 MHz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800 MHz</a:t>
          </a:r>
          <a:r>
            <a:rPr lang="pl-PL" sz="1400" kern="1200" dirty="0" smtClean="0"/>
            <a:t> </a:t>
          </a:r>
          <a:r>
            <a:rPr lang="pl-PL" sz="1200" kern="1200" dirty="0" smtClean="0"/>
            <a:t>(B20)</a:t>
          </a:r>
          <a:endParaRPr lang="pl-PL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900 MHz</a:t>
          </a:r>
          <a:r>
            <a:rPr lang="pl-PL" sz="1400" kern="1200" dirty="0" smtClean="0"/>
            <a:t> </a:t>
          </a:r>
          <a:r>
            <a:rPr lang="pl-PL" sz="1200" kern="1200" dirty="0" smtClean="0"/>
            <a:t>(B8)</a:t>
          </a:r>
          <a:endParaRPr lang="pl-PL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1800 MHz</a:t>
          </a:r>
          <a:r>
            <a:rPr lang="pl-PL" sz="1400" kern="1200" dirty="0" smtClean="0"/>
            <a:t> </a:t>
          </a:r>
          <a:r>
            <a:rPr lang="pl-PL" sz="1200" kern="1200" dirty="0" smtClean="0"/>
            <a:t>(B3)</a:t>
          </a:r>
          <a:endParaRPr lang="pl-PL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2100 MHz</a:t>
          </a:r>
          <a:r>
            <a:rPr lang="pl-PL" sz="1400" kern="1200" dirty="0" smtClean="0"/>
            <a:t> </a:t>
          </a:r>
          <a:r>
            <a:rPr lang="pl-PL" sz="1200" kern="1200" dirty="0" smtClean="0"/>
            <a:t>(B1)</a:t>
          </a:r>
          <a:endParaRPr lang="pl-PL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2600 MHz</a:t>
          </a:r>
          <a:r>
            <a:rPr lang="pl-PL" sz="1400" kern="1200" dirty="0" smtClean="0"/>
            <a:t> </a:t>
          </a:r>
          <a:r>
            <a:rPr lang="pl-PL" sz="1200" kern="1200" dirty="0" smtClean="0"/>
            <a:t>(</a:t>
          </a:r>
          <a:r>
            <a:rPr lang="pl-PL" sz="1200" kern="1200" dirty="0" err="1" smtClean="0"/>
            <a:t>both</a:t>
          </a:r>
          <a:r>
            <a:rPr lang="pl-PL" sz="1200" kern="1200" dirty="0" smtClean="0"/>
            <a:t>)</a:t>
          </a:r>
          <a:endParaRPr lang="pl-PL" sz="1400" kern="1200" dirty="0"/>
        </a:p>
      </dsp:txBody>
      <dsp:txXfrm>
        <a:off x="5589116" y="3388279"/>
        <a:ext cx="1456520" cy="1296317"/>
      </dsp:txXfrm>
    </dsp:sp>
    <dsp:sp modelId="{4674FB42-B79F-4E72-8019-E9435FB1BCC2}">
      <dsp:nvSpPr>
        <dsp:cNvPr id="0" name=""/>
        <dsp:cNvSpPr/>
      </dsp:nvSpPr>
      <dsp:spPr>
        <a:xfrm>
          <a:off x="1194033" y="2889118"/>
          <a:ext cx="2195971" cy="183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2100 MHz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400" kern="1200" dirty="0" smtClean="0"/>
            <a:t>(n1)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2600 MHz</a:t>
          </a:r>
          <a:r>
            <a:rPr lang="pl-PL" sz="1600" kern="1200" dirty="0" smtClean="0"/>
            <a:t> </a:t>
          </a:r>
          <a:r>
            <a:rPr lang="pl-PL" sz="1400" kern="1200" dirty="0" smtClean="0"/>
            <a:t>(n38)</a:t>
          </a:r>
          <a:endParaRPr lang="pl-PL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3600 MHz</a:t>
          </a:r>
          <a:r>
            <a:rPr lang="pl-PL" sz="1600" kern="1200" dirty="0" smtClean="0"/>
            <a:t> </a:t>
          </a:r>
          <a:r>
            <a:rPr lang="pl-PL" sz="1400" kern="1200" dirty="0" smtClean="0"/>
            <a:t>(n78)</a:t>
          </a:r>
          <a:endParaRPr lang="pl-PL" sz="1400" kern="1200" dirty="0"/>
        </a:p>
      </dsp:txBody>
      <dsp:txXfrm>
        <a:off x="1234356" y="3388353"/>
        <a:ext cx="1456534" cy="1296089"/>
      </dsp:txXfrm>
    </dsp:sp>
    <dsp:sp modelId="{640908FB-E1AB-48A8-93FF-C0DDB0587774}">
      <dsp:nvSpPr>
        <dsp:cNvPr id="0" name=""/>
        <dsp:cNvSpPr/>
      </dsp:nvSpPr>
      <dsp:spPr>
        <a:xfrm>
          <a:off x="4855347" y="-44927"/>
          <a:ext cx="2265266" cy="146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900 MHz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400" kern="1200" dirty="0" smtClean="0"/>
            <a:t>(B8)</a:t>
          </a:r>
          <a:endParaRPr lang="pl-PL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2100 MHz</a:t>
          </a:r>
          <a:r>
            <a:rPr lang="pl-PL" sz="1600" kern="1200" dirty="0" smtClean="0"/>
            <a:t> </a:t>
          </a:r>
          <a:r>
            <a:rPr lang="pl-PL" sz="1400" kern="1200" dirty="0" smtClean="0"/>
            <a:t>(B1)</a:t>
          </a:r>
          <a:endParaRPr lang="pl-PL" sz="1400" kern="1200" dirty="0"/>
        </a:p>
      </dsp:txBody>
      <dsp:txXfrm>
        <a:off x="5567161" y="-12693"/>
        <a:ext cx="1521218" cy="1036066"/>
      </dsp:txXfrm>
    </dsp:sp>
    <dsp:sp modelId="{BC46E851-90ED-4CD3-9973-CFDC65BD228E}">
      <dsp:nvSpPr>
        <dsp:cNvPr id="0" name=""/>
        <dsp:cNvSpPr/>
      </dsp:nvSpPr>
      <dsp:spPr>
        <a:xfrm>
          <a:off x="1159386" y="-44927"/>
          <a:ext cx="2265266" cy="1467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900 MHz</a:t>
          </a:r>
          <a:r>
            <a:rPr lang="pl-PL" sz="1600" b="0" kern="1200" dirty="0" smtClean="0"/>
            <a:t/>
          </a:r>
          <a:br>
            <a:rPr lang="pl-PL" sz="1600" b="0" kern="1200" dirty="0" smtClean="0"/>
          </a:br>
          <a:r>
            <a:rPr lang="pl-PL" sz="1400" b="0" kern="1200" dirty="0" smtClean="0"/>
            <a:t>(B8)</a:t>
          </a:r>
          <a:endParaRPr lang="pl-PL" sz="14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1800 MHz </a:t>
          </a:r>
          <a:r>
            <a:rPr lang="pl-PL" sz="1400" b="0" kern="1200" dirty="0" smtClean="0"/>
            <a:t>(B3)</a:t>
          </a:r>
          <a:endParaRPr lang="pl-PL" sz="1400" b="0" kern="1200" dirty="0"/>
        </a:p>
      </dsp:txBody>
      <dsp:txXfrm>
        <a:off x="1191620" y="-12693"/>
        <a:ext cx="1521218" cy="1036066"/>
      </dsp:txXfrm>
    </dsp:sp>
    <dsp:sp modelId="{B85CF839-FD1E-4133-B17D-956A96EE070F}">
      <dsp:nvSpPr>
        <dsp:cNvPr id="0" name=""/>
        <dsp:cNvSpPr/>
      </dsp:nvSpPr>
      <dsp:spPr>
        <a:xfrm>
          <a:off x="2108597" y="308597"/>
          <a:ext cx="1985547" cy="198554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2G</a:t>
          </a:r>
          <a:endParaRPr lang="pl-PL" sz="4700" kern="1200" dirty="0"/>
        </a:p>
      </dsp:txBody>
      <dsp:txXfrm>
        <a:off x="2690150" y="890150"/>
        <a:ext cx="1403994" cy="1403994"/>
      </dsp:txXfrm>
    </dsp:sp>
    <dsp:sp modelId="{21BD58AA-0FE3-4BC8-B680-24E37B574189}">
      <dsp:nvSpPr>
        <dsp:cNvPr id="0" name=""/>
        <dsp:cNvSpPr/>
      </dsp:nvSpPr>
      <dsp:spPr>
        <a:xfrm rot="5400000">
          <a:off x="4185855" y="308597"/>
          <a:ext cx="1985547" cy="1985547"/>
        </a:xfrm>
        <a:prstGeom prst="pieWedge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3G</a:t>
          </a:r>
          <a:endParaRPr lang="pl-PL" sz="4700" kern="1200" dirty="0"/>
        </a:p>
      </dsp:txBody>
      <dsp:txXfrm rot="-5400000">
        <a:off x="4185855" y="890150"/>
        <a:ext cx="1403994" cy="1403994"/>
      </dsp:txXfrm>
    </dsp:sp>
    <dsp:sp modelId="{5FA13758-716A-405A-AE68-C17594F88AE2}">
      <dsp:nvSpPr>
        <dsp:cNvPr id="0" name=""/>
        <dsp:cNvSpPr/>
      </dsp:nvSpPr>
      <dsp:spPr>
        <a:xfrm rot="10800000">
          <a:off x="4185855" y="2385855"/>
          <a:ext cx="1985547" cy="1985547"/>
        </a:xfrm>
        <a:prstGeom prst="pieWedge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4G</a:t>
          </a:r>
          <a:endParaRPr lang="pl-PL" sz="4700" kern="1200" dirty="0"/>
        </a:p>
      </dsp:txBody>
      <dsp:txXfrm rot="10800000">
        <a:off x="4185855" y="2385855"/>
        <a:ext cx="1403994" cy="1403994"/>
      </dsp:txXfrm>
    </dsp:sp>
    <dsp:sp modelId="{90C577D4-7E72-458E-A554-B27EBECF7357}">
      <dsp:nvSpPr>
        <dsp:cNvPr id="0" name=""/>
        <dsp:cNvSpPr/>
      </dsp:nvSpPr>
      <dsp:spPr>
        <a:xfrm rot="16200000">
          <a:off x="2108597" y="2385855"/>
          <a:ext cx="1985547" cy="1985547"/>
        </a:xfrm>
        <a:prstGeom prst="pieWedge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5G</a:t>
          </a:r>
          <a:endParaRPr lang="pl-PL" sz="4700" kern="1200" dirty="0"/>
        </a:p>
      </dsp:txBody>
      <dsp:txXfrm rot="5400000">
        <a:off x="2690150" y="2385855"/>
        <a:ext cx="1403994" cy="1403994"/>
      </dsp:txXfrm>
    </dsp:sp>
    <dsp:sp modelId="{3E0D7AEA-683D-4D80-95FA-D7718670B3F9}">
      <dsp:nvSpPr>
        <dsp:cNvPr id="0" name=""/>
        <dsp:cNvSpPr/>
      </dsp:nvSpPr>
      <dsp:spPr>
        <a:xfrm>
          <a:off x="3797229" y="1927299"/>
          <a:ext cx="685541" cy="59612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0BAA1-CBBF-47D5-A7AA-BE7FF8E0CDA0}">
      <dsp:nvSpPr>
        <dsp:cNvPr id="0" name=""/>
        <dsp:cNvSpPr/>
      </dsp:nvSpPr>
      <dsp:spPr>
        <a:xfrm rot="10800000">
          <a:off x="3797229" y="2156577"/>
          <a:ext cx="685541" cy="59612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57FCF0B3-7731-4F1D-B8C3-11FBCE2C46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xmlns="" id="{641CFDED-7E2E-4575-8988-82AD3DFF5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xmlns="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xmlns="" id="{1F70B89B-C42B-4632-971C-B4FBC7A79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87CA89A-6CFC-4CD6-A115-29A0939E37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0888"/>
            <a:ext cx="6596062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xmlns="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xmlns="" id="{1FBD192C-DBBB-44D7-9ACD-C05E8D1BD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xmlns="" id="{84C20D1D-C99C-4F5B-8BB7-121273774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24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3A05B6FB-C83E-4290-9970-C5E70BA5C1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A63EC56-B4BE-426E-9AA5-2517DE1126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D0F9F363-1290-4AD6-BB78-89D441B371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xmlns="" id="{8A193706-B9F7-4644-BCC3-000DE246E8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xmlns="" id="{B539D40C-219E-401C-9904-DCD51F7C7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466E0592-371B-4CCA-A858-E28D61E119F1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xmlns="" id="{F2EC43D5-7B9C-453D-81A9-6D0A9256F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xmlns="" id="{31A5E591-9660-44DA-A906-BDC20E145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35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5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1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18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81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98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1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3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2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50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45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8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77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8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xmlns="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xmlns="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xmlns="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xmlns="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xmlns="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xmlns="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xmlns="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xmlns="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3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8162BB5-2F43-4C93-A65F-DE6CD46E7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5295A9-EA8A-498A-BD6F-FB29FDF0A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391E083-D178-43A6-B7CC-C07C3A93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90FC3A3-301E-4F8D-8839-43598ECC5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39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514D9B2-19E2-4D39-B902-C7695CA5D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95563E-A754-441A-B624-E05B0D0CB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53993DB-068F-48A7-ACFE-E922D57F0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45D35EB-F145-4DCE-B653-E0E78232D0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5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55944A-7797-439F-86E7-EE09F6FC9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C615415-EB2D-4B72-A5C2-33558C2B2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D87681-822D-4A90-AB45-BEB1A3401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9234C9D-468D-4AD0-9264-55B858844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6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29014E-E29C-478D-8CDE-9A8802734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7" y="332601"/>
            <a:ext cx="1406139" cy="276999"/>
          </a:xfrm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C967E2-6E9B-4605-BBEA-7F2E8AD12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E179BE3-BB4B-42FD-BB33-650F5C57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77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3326DC-8A0D-407E-94EB-FA2128590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F3188F-38BE-4A83-A7D3-192944DBE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0F9A85-4476-48DE-AC4B-C30C4CCDA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3D88D79-446B-4CF6-8697-1DE1636A6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1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BDD650-2424-47E3-98F1-A149E38BB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3F1FFB-4951-41EA-8164-B5F446A4B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E7CA41-1F38-4130-8B42-CCD72E7B1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E2B3D2A-5CCD-4B5E-83C7-76A5672704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6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42AB8B3-1849-4863-89AE-FD02F24DA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52CA75-157C-44C6-A594-8F14F5B25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D40E0BD-BC0C-432B-9EFD-E2D02D471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52BE4A7-3B50-4AF2-A21C-B57AF6278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34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9D44B1E-F24B-4165-96E9-8985EC07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7" y="332601"/>
            <a:ext cx="153042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08EF126-47DF-4016-BC2A-3310AC418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D433F7D-B59D-46B5-B18E-26666A009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0BD6BA7-8125-4068-88D7-758CD7708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67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ED9B33B-6031-41A7-9206-1D975EAE2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8" y="333375"/>
            <a:ext cx="15795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76C83DC-7CE0-4364-9DE9-2BAF8FCA4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6DC9481-B806-4833-83F4-BD4F87177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F441D77-599F-438E-93D4-2ABF912CE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671EC-64E2-4AFD-B525-CD2CF1FB5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AECCDC-152A-4934-97B0-AC6ED6A93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1EFFC2-9D69-4191-AF36-168A39127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2F840D7-024E-4653-AFA7-60ED552D8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1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83C996-666C-4CDA-8E28-8FE98F636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8BFBCF-4A28-436E-B4E2-9F8A24B2A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016523" y="6475413"/>
            <a:ext cx="1375377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Andrea Mora (ANFR)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5E9A10-9122-4DF6-934F-FE27C8E9D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2BF721C-17A9-4506-8341-59AC093A71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4648E16-6CD0-443C-9B3E-841C31006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7176AA4-0BA9-4071-AD64-5207EBAFC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89138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7" y="332601"/>
            <a:ext cx="15304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FontTx/>
              <a:buNone/>
              <a:defRPr sz="1800" b="1"/>
            </a:lvl1pPr>
          </a:lstStyle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39487" y="6475413"/>
            <a:ext cx="39524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dirty="0" smtClean="0"/>
              <a:t>Gruszczyński Mariusz </a:t>
            </a:r>
            <a:r>
              <a:rPr lang="en-GB" dirty="0" smtClean="0"/>
              <a:t>(</a:t>
            </a:r>
            <a:r>
              <a:rPr lang="pl-PL" dirty="0" smtClean="0"/>
              <a:t>UKE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8513" y="6475413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47C7220-C02C-4A77-A190-914EADC739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913" y="331014"/>
            <a:ext cx="329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dirty="0" smtClean="0"/>
              <a:t>802.18-24/0053r0</a:t>
            </a:r>
            <a:endParaRPr lang="en-GB" altLang="en-US" sz="1800" b="1" dirty="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6E8180E1-2FE1-479A-8675-C118557E3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608013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475413"/>
            <a:ext cx="12311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 smtClean="0"/>
              <a:t>Invited</a:t>
            </a:r>
            <a:r>
              <a:rPr lang="en-GB" altLang="en-US" baseline="0" dirty="0" smtClean="0"/>
              <a:t> presentation</a:t>
            </a:r>
            <a:endParaRPr lang="en-GB" altLang="en-US" dirty="0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xmlns="" id="{2E39F446-D11E-4C4C-AF64-BB43D4FD0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4" r:id="rId1"/>
    <p:sldLayoutId id="2147487015" r:id="rId2"/>
    <p:sldLayoutId id="2147487016" r:id="rId3"/>
    <p:sldLayoutId id="2147487017" r:id="rId4"/>
    <p:sldLayoutId id="2147487018" r:id="rId5"/>
    <p:sldLayoutId id="2147487019" r:id="rId6"/>
    <p:sldLayoutId id="2147487020" r:id="rId7"/>
    <p:sldLayoutId id="2147487021" r:id="rId8"/>
    <p:sldLayoutId id="2147487022" r:id="rId9"/>
    <p:sldLayoutId id="2147487023" r:id="rId10"/>
    <p:sldLayoutId id="214748702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xmlns="" id="{8E8CFAA6-1FA0-463F-B9B8-9821C821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888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4E0BD71-6E2E-4B2B-8E7F-C2B4CAD0412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A9370F-25ED-AD25-9B6F-138F181E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687" y="324135"/>
            <a:ext cx="1522281" cy="276999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1765540" y="1435894"/>
            <a:ext cx="9512059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 err="1" smtClean="0">
                <a:latin typeface="Times New Roman" charset="0"/>
              </a:rPr>
              <a:t>Selected</a:t>
            </a:r>
            <a:r>
              <a:rPr lang="pl-PL" dirty="0" smtClean="0">
                <a:latin typeface="Times New Roman" charset="0"/>
              </a:rPr>
              <a:t> </a:t>
            </a:r>
            <a:r>
              <a:rPr lang="pl-PL" dirty="0" err="1" smtClean="0">
                <a:latin typeface="Times New Roman" charset="0"/>
              </a:rPr>
              <a:t>aspects</a:t>
            </a:r>
            <a:r>
              <a:rPr lang="pl-PL" dirty="0" smtClean="0">
                <a:latin typeface="Times New Roman" charset="0"/>
              </a:rPr>
              <a:t> of </a:t>
            </a:r>
            <a:r>
              <a:rPr lang="pl-PL" dirty="0">
                <a:latin typeface="Times New Roman" charset="0"/>
              </a:rPr>
              <a:t>r</a:t>
            </a:r>
            <a:r>
              <a:rPr lang="en-US" dirty="0" err="1" smtClean="0">
                <a:latin typeface="Times New Roman" charset="0"/>
              </a:rPr>
              <a:t>adio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spectrum management </a:t>
            </a:r>
            <a:r>
              <a:rPr lang="pl-PL" dirty="0">
                <a:latin typeface="Times New Roman" charset="0"/>
              </a:rPr>
              <a:t/>
            </a:r>
            <a:br>
              <a:rPr lang="pl-PL" dirty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and </a:t>
            </a:r>
            <a:r>
              <a:rPr lang="en-US" dirty="0">
                <a:latin typeface="Times New Roman" charset="0"/>
              </a:rPr>
              <a:t>regulation </a:t>
            </a:r>
            <a:r>
              <a:rPr lang="en-US" dirty="0" smtClean="0">
                <a:latin typeface="Times New Roman" charset="0"/>
              </a:rPr>
              <a:t>in</a:t>
            </a:r>
            <a:r>
              <a:rPr lang="pl-PL" dirty="0" smtClean="0">
                <a:latin typeface="Times New Roman" charset="0"/>
              </a:rPr>
              <a:t> the Republic of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Poland</a:t>
            </a:r>
            <a:endParaRPr lang="en-GB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05200" y="2502694"/>
            <a:ext cx="7772400" cy="77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Date: </a:t>
            </a:r>
            <a:r>
              <a:rPr lang="en-GB" sz="2000" b="0" kern="0" dirty="0" smtClean="0"/>
              <a:t>14 May 2024</a:t>
            </a:r>
            <a:endParaRPr lang="en-GB" sz="2000" b="0" kern="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71800" y="3657600"/>
            <a:ext cx="808726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Author:</a:t>
            </a:r>
            <a:r>
              <a:rPr lang="pl-PL" sz="2000" b="1" dirty="0" smtClean="0">
                <a:solidFill>
                  <a:srgbClr val="000000"/>
                </a:solidFill>
              </a:rPr>
              <a:t> Mariusz Gruszczyński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81701"/>
              </p:ext>
            </p:extLst>
          </p:nvPr>
        </p:nvGraphicFramePr>
        <p:xfrm>
          <a:off x="2932981" y="4186238"/>
          <a:ext cx="8358907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Document" r:id="rId4" imgW="8284803" imgH="4511859" progId="Word.Document.8">
                  <p:embed/>
                </p:oleObj>
              </mc:Choice>
              <mc:Fallback>
                <p:oleObj name="Document" r:id="rId4" imgW="8284803" imgH="45118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981" y="4186238"/>
                        <a:ext cx="8358907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pl-PL" altLang="en-US" dirty="0" err="1" smtClean="0"/>
              <a:t>Current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frequency</a:t>
            </a:r>
            <a:r>
              <a:rPr lang="pl-PL" altLang="en-US" dirty="0" smtClean="0"/>
              <a:t> </a:t>
            </a:r>
            <a:r>
              <a:rPr lang="pl-PL" altLang="en-US" dirty="0"/>
              <a:t>resources for </a:t>
            </a:r>
            <a:r>
              <a:rPr lang="pl-PL" altLang="en-US" dirty="0" smtClean="0"/>
              <a:t>5G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pSp>
        <p:nvGrpSpPr>
          <p:cNvPr id="246" name="Grupa 245"/>
          <p:cNvGrpSpPr/>
          <p:nvPr/>
        </p:nvGrpSpPr>
        <p:grpSpPr>
          <a:xfrm>
            <a:off x="8573135" y="1514094"/>
            <a:ext cx="2283463" cy="4809177"/>
            <a:chOff x="9169768" y="1514094"/>
            <a:chExt cx="2283463" cy="4809177"/>
          </a:xfrm>
        </p:grpSpPr>
        <p:sp>
          <p:nvSpPr>
            <p:cNvPr id="230" name="Prostokąt zaokrąglony 229"/>
            <p:cNvSpPr/>
            <p:nvPr/>
          </p:nvSpPr>
          <p:spPr>
            <a:xfrm>
              <a:off x="9169768" y="2271252"/>
              <a:ext cx="2281084" cy="4052019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1" name="Dowolny kształt 230"/>
            <p:cNvSpPr/>
            <p:nvPr/>
          </p:nvSpPr>
          <p:spPr>
            <a:xfrm>
              <a:off x="9321504" y="1514094"/>
              <a:ext cx="1965572" cy="671265"/>
            </a:xfrm>
            <a:custGeom>
              <a:avLst/>
              <a:gdLst>
                <a:gd name="connsiteX0" fmla="*/ 0 w 1965572"/>
                <a:gd name="connsiteY0" fmla="*/ 0 h 599499"/>
                <a:gd name="connsiteX1" fmla="*/ 1965572 w 1965572"/>
                <a:gd name="connsiteY1" fmla="*/ 0 h 599499"/>
                <a:gd name="connsiteX2" fmla="*/ 1965572 w 1965572"/>
                <a:gd name="connsiteY2" fmla="*/ 599499 h 599499"/>
                <a:gd name="connsiteX3" fmla="*/ 0 w 1965572"/>
                <a:gd name="connsiteY3" fmla="*/ 599499 h 599499"/>
                <a:gd name="connsiteX4" fmla="*/ 0 w 1965572"/>
                <a:gd name="connsiteY4" fmla="*/ 0 h 5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572" h="599499">
                  <a:moveTo>
                    <a:pt x="0" y="0"/>
                  </a:moveTo>
                  <a:lnTo>
                    <a:pt x="1965572" y="0"/>
                  </a:lnTo>
                  <a:lnTo>
                    <a:pt x="1965572" y="599499"/>
                  </a:lnTo>
                  <a:lnTo>
                    <a:pt x="0" y="599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softEdge rad="889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solidFill>
                    <a:schemeClr val="tx1"/>
                  </a:solidFill>
                </a:rPr>
                <a:t>36</a:t>
              </a:r>
              <a:r>
                <a:rPr lang="pl-PL" sz="2000" b="1" kern="1200" dirty="0" smtClean="0">
                  <a:solidFill>
                    <a:schemeClr val="tx1"/>
                  </a:solidFill>
                </a:rPr>
                <a:t>00 MHz</a:t>
              </a:r>
              <a:br>
                <a:rPr lang="pl-PL" sz="2000" b="1" kern="1200" dirty="0" smtClean="0">
                  <a:solidFill>
                    <a:schemeClr val="tx1"/>
                  </a:solidFill>
                </a:rPr>
              </a:br>
              <a:r>
                <a:rPr lang="pl-PL" sz="2000" b="1" kern="1200" dirty="0" smtClean="0">
                  <a:solidFill>
                    <a:schemeClr val="tx1"/>
                  </a:solidFill>
                </a:rPr>
                <a:t>(n78)</a:t>
              </a:r>
              <a:endParaRPr lang="pl-PL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33" name="pole tekstowe 232"/>
            <p:cNvSpPr txBox="1"/>
            <p:nvPr/>
          </p:nvSpPr>
          <p:spPr>
            <a:xfrm>
              <a:off x="10056730" y="5749680"/>
              <a:ext cx="1396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/>
                <a:t>~ 4 211</a:t>
              </a:r>
              <a:endParaRPr lang="pl-PL" sz="2400" b="1" dirty="0"/>
            </a:p>
          </p:txBody>
        </p:sp>
        <p:grpSp>
          <p:nvGrpSpPr>
            <p:cNvPr id="234" name="Grupa 233"/>
            <p:cNvGrpSpPr/>
            <p:nvPr/>
          </p:nvGrpSpPr>
          <p:grpSpPr>
            <a:xfrm>
              <a:off x="9477960" y="5491146"/>
              <a:ext cx="439360" cy="732701"/>
              <a:chOff x="3863078" y="4163337"/>
              <a:chExt cx="698830" cy="1165408"/>
            </a:xfrm>
          </p:grpSpPr>
          <p:sp>
            <p:nvSpPr>
              <p:cNvPr id="235" name="Schemat blokowy: scalanie 234"/>
              <p:cNvSpPr/>
              <p:nvPr/>
            </p:nvSpPr>
            <p:spPr>
              <a:xfrm rot="10800000">
                <a:off x="4003244" y="4596288"/>
                <a:ext cx="411101" cy="732457"/>
              </a:xfrm>
              <a:prstGeom prst="flowChartMerg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Elipsa 69"/>
              <p:cNvSpPr/>
              <p:nvPr/>
            </p:nvSpPr>
            <p:spPr>
              <a:xfrm>
                <a:off x="4106329" y="4296539"/>
                <a:ext cx="204930" cy="2049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Łuk blokowy 236"/>
              <p:cNvSpPr/>
              <p:nvPr/>
            </p:nvSpPr>
            <p:spPr>
              <a:xfrm rot="16200000">
                <a:off x="3863078" y="4163338"/>
                <a:ext cx="411102" cy="411102"/>
              </a:xfrm>
              <a:prstGeom prst="blockArc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Łuk blokowy 237"/>
              <p:cNvSpPr/>
              <p:nvPr/>
            </p:nvSpPr>
            <p:spPr>
              <a:xfrm rot="5400000">
                <a:off x="4150806" y="4163337"/>
                <a:ext cx="411102" cy="411102"/>
              </a:xfrm>
              <a:prstGeom prst="blockArc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upa 5"/>
            <p:cNvGrpSpPr/>
            <p:nvPr/>
          </p:nvGrpSpPr>
          <p:grpSpPr>
            <a:xfrm>
              <a:off x="9321504" y="2410572"/>
              <a:ext cx="1965572" cy="2941253"/>
              <a:chOff x="1175646" y="2420295"/>
              <a:chExt cx="1965572" cy="2941253"/>
            </a:xfrm>
          </p:grpSpPr>
          <p:sp>
            <p:nvSpPr>
              <p:cNvPr id="214" name="Dowolny kształt 213"/>
              <p:cNvSpPr/>
              <p:nvPr/>
            </p:nvSpPr>
            <p:spPr>
              <a:xfrm>
                <a:off x="1175646" y="3199451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3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b="1" kern="1200" dirty="0">
                    <a:solidFill>
                      <a:schemeClr val="bg1"/>
                    </a:solidFill>
                  </a:rPr>
                  <a:t>P4</a:t>
                </a:r>
              </a:p>
            </p:txBody>
          </p:sp>
          <p:sp>
            <p:nvSpPr>
              <p:cNvPr id="239" name="Dowolny kształt 238"/>
              <p:cNvSpPr/>
              <p:nvPr/>
            </p:nvSpPr>
            <p:spPr>
              <a:xfrm>
                <a:off x="1175646" y="2420295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8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/>
                  <a:t>Orange</a:t>
                </a:r>
              </a:p>
            </p:txBody>
          </p:sp>
          <p:sp>
            <p:nvSpPr>
              <p:cNvPr id="240" name="Dowolny kształt 239"/>
              <p:cNvSpPr/>
              <p:nvPr/>
            </p:nvSpPr>
            <p:spPr>
              <a:xfrm>
                <a:off x="1175646" y="3978607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007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/>
                  <a:t>T-Mobile</a:t>
                </a:r>
              </a:p>
            </p:txBody>
          </p:sp>
          <p:sp>
            <p:nvSpPr>
              <p:cNvPr id="241" name="Dowolny kształt 240"/>
              <p:cNvSpPr/>
              <p:nvPr/>
            </p:nvSpPr>
            <p:spPr>
              <a:xfrm>
                <a:off x="1175646" y="4762049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F37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/>
                  <a:t>Polkomtel</a:t>
                </a:r>
                <a:endParaRPr lang="pl-PL" sz="3200" kern="1200" dirty="0"/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335403" y="1514094"/>
            <a:ext cx="2283463" cy="4809177"/>
            <a:chOff x="1023910" y="1514094"/>
            <a:chExt cx="2283463" cy="4809177"/>
          </a:xfrm>
        </p:grpSpPr>
        <p:sp>
          <p:nvSpPr>
            <p:cNvPr id="212" name="Prostokąt zaokrąglony 211"/>
            <p:cNvSpPr/>
            <p:nvPr/>
          </p:nvSpPr>
          <p:spPr>
            <a:xfrm>
              <a:off x="1023910" y="2271252"/>
              <a:ext cx="2281084" cy="4052019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13" name="Dowolny kształt 212"/>
            <p:cNvSpPr/>
            <p:nvPr/>
          </p:nvSpPr>
          <p:spPr>
            <a:xfrm>
              <a:off x="1175646" y="1514094"/>
              <a:ext cx="1965572" cy="671265"/>
            </a:xfrm>
            <a:custGeom>
              <a:avLst/>
              <a:gdLst>
                <a:gd name="connsiteX0" fmla="*/ 0 w 1965572"/>
                <a:gd name="connsiteY0" fmla="*/ 0 h 599499"/>
                <a:gd name="connsiteX1" fmla="*/ 1965572 w 1965572"/>
                <a:gd name="connsiteY1" fmla="*/ 0 h 599499"/>
                <a:gd name="connsiteX2" fmla="*/ 1965572 w 1965572"/>
                <a:gd name="connsiteY2" fmla="*/ 599499 h 599499"/>
                <a:gd name="connsiteX3" fmla="*/ 0 w 1965572"/>
                <a:gd name="connsiteY3" fmla="*/ 599499 h 599499"/>
                <a:gd name="connsiteX4" fmla="*/ 0 w 1965572"/>
                <a:gd name="connsiteY4" fmla="*/ 0 h 5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572" h="599499">
                  <a:moveTo>
                    <a:pt x="0" y="0"/>
                  </a:moveTo>
                  <a:lnTo>
                    <a:pt x="1965572" y="0"/>
                  </a:lnTo>
                  <a:lnTo>
                    <a:pt x="1965572" y="599499"/>
                  </a:lnTo>
                  <a:lnTo>
                    <a:pt x="0" y="59949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  <a:softEdge rad="889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solidFill>
                    <a:schemeClr val="tx1"/>
                  </a:solidFill>
                </a:rPr>
                <a:t>21</a:t>
              </a:r>
              <a:r>
                <a:rPr lang="pl-PL" sz="2000" b="1" kern="1200" dirty="0" smtClean="0">
                  <a:solidFill>
                    <a:schemeClr val="tx1"/>
                  </a:solidFill>
                </a:rPr>
                <a:t>00 MHz</a:t>
              </a:r>
              <a:br>
                <a:rPr lang="pl-PL" sz="2000" b="1" kern="1200" dirty="0" smtClean="0">
                  <a:solidFill>
                    <a:schemeClr val="tx1"/>
                  </a:solidFill>
                </a:rPr>
              </a:br>
              <a:r>
                <a:rPr lang="pl-PL" sz="2000" b="1" kern="1200" dirty="0" smtClean="0">
                  <a:solidFill>
                    <a:schemeClr val="tx1"/>
                  </a:solidFill>
                </a:rPr>
                <a:t>(n1)</a:t>
              </a:r>
              <a:endParaRPr lang="pl-PL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5" name="pole tekstowe 214"/>
            <p:cNvSpPr txBox="1"/>
            <p:nvPr/>
          </p:nvSpPr>
          <p:spPr>
            <a:xfrm>
              <a:off x="1910872" y="5749680"/>
              <a:ext cx="1396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/>
                <a:t>~ 24 260</a:t>
              </a:r>
              <a:endParaRPr lang="pl-PL" sz="2400" b="1" dirty="0"/>
            </a:p>
          </p:txBody>
        </p:sp>
        <p:grpSp>
          <p:nvGrpSpPr>
            <p:cNvPr id="216" name="Grupa 215"/>
            <p:cNvGrpSpPr/>
            <p:nvPr/>
          </p:nvGrpSpPr>
          <p:grpSpPr>
            <a:xfrm>
              <a:off x="1332102" y="5491146"/>
              <a:ext cx="439360" cy="732701"/>
              <a:chOff x="3863078" y="4163337"/>
              <a:chExt cx="698830" cy="1165408"/>
            </a:xfrm>
          </p:grpSpPr>
          <p:sp>
            <p:nvSpPr>
              <p:cNvPr id="217" name="Schemat blokowy: scalanie 216"/>
              <p:cNvSpPr/>
              <p:nvPr/>
            </p:nvSpPr>
            <p:spPr>
              <a:xfrm rot="10800000">
                <a:off x="4003244" y="4596288"/>
                <a:ext cx="411101" cy="732457"/>
              </a:xfrm>
              <a:prstGeom prst="flowChartMerg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Elipsa 69"/>
              <p:cNvSpPr/>
              <p:nvPr/>
            </p:nvSpPr>
            <p:spPr>
              <a:xfrm>
                <a:off x="4106329" y="4296539"/>
                <a:ext cx="204930" cy="2049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Łuk blokowy 218"/>
              <p:cNvSpPr/>
              <p:nvPr/>
            </p:nvSpPr>
            <p:spPr>
              <a:xfrm rot="16200000">
                <a:off x="3863078" y="4163338"/>
                <a:ext cx="411102" cy="411102"/>
              </a:xfrm>
              <a:prstGeom prst="blockArc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Łuk blokowy 219"/>
              <p:cNvSpPr/>
              <p:nvPr/>
            </p:nvSpPr>
            <p:spPr>
              <a:xfrm rot="5400000">
                <a:off x="4150806" y="4163337"/>
                <a:ext cx="411102" cy="411102"/>
              </a:xfrm>
              <a:prstGeom prst="blockArc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2" name="Grupa 251"/>
            <p:cNvGrpSpPr/>
            <p:nvPr/>
          </p:nvGrpSpPr>
          <p:grpSpPr>
            <a:xfrm>
              <a:off x="1175646" y="2410572"/>
              <a:ext cx="1965572" cy="2941253"/>
              <a:chOff x="1175646" y="2420295"/>
              <a:chExt cx="1965572" cy="2941253"/>
            </a:xfrm>
          </p:grpSpPr>
          <p:sp>
            <p:nvSpPr>
              <p:cNvPr id="253" name="Dowolny kształt 252"/>
              <p:cNvSpPr/>
              <p:nvPr/>
            </p:nvSpPr>
            <p:spPr>
              <a:xfrm>
                <a:off x="1175646" y="3199451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3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b="1" kern="1200" dirty="0">
                    <a:solidFill>
                      <a:schemeClr val="bg1"/>
                    </a:solidFill>
                  </a:rPr>
                  <a:t>P4</a:t>
                </a:r>
              </a:p>
            </p:txBody>
          </p:sp>
          <p:sp>
            <p:nvSpPr>
              <p:cNvPr id="254" name="Dowolny kształt 253"/>
              <p:cNvSpPr/>
              <p:nvPr/>
            </p:nvSpPr>
            <p:spPr>
              <a:xfrm>
                <a:off x="1175646" y="2420295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80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/>
                  <a:t>Orange</a:t>
                </a:r>
              </a:p>
            </p:txBody>
          </p:sp>
          <p:sp>
            <p:nvSpPr>
              <p:cNvPr id="255" name="Dowolny kształt 254"/>
              <p:cNvSpPr/>
              <p:nvPr/>
            </p:nvSpPr>
            <p:spPr>
              <a:xfrm>
                <a:off x="1175646" y="3978607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007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/>
                  <a:t>T-Mobile</a:t>
                </a:r>
              </a:p>
            </p:txBody>
          </p:sp>
          <p:sp>
            <p:nvSpPr>
              <p:cNvPr id="256" name="Dowolny kształt 255"/>
              <p:cNvSpPr/>
              <p:nvPr/>
            </p:nvSpPr>
            <p:spPr>
              <a:xfrm>
                <a:off x="1175646" y="4762049"/>
                <a:ext cx="1965572" cy="599499"/>
              </a:xfrm>
              <a:custGeom>
                <a:avLst/>
                <a:gdLst>
                  <a:gd name="connsiteX0" fmla="*/ 0 w 1965572"/>
                  <a:gd name="connsiteY0" fmla="*/ 0 h 599499"/>
                  <a:gd name="connsiteX1" fmla="*/ 1965572 w 1965572"/>
                  <a:gd name="connsiteY1" fmla="*/ 0 h 599499"/>
                  <a:gd name="connsiteX2" fmla="*/ 1965572 w 1965572"/>
                  <a:gd name="connsiteY2" fmla="*/ 599499 h 599499"/>
                  <a:gd name="connsiteX3" fmla="*/ 0 w 1965572"/>
                  <a:gd name="connsiteY3" fmla="*/ 599499 h 599499"/>
                  <a:gd name="connsiteX4" fmla="*/ 0 w 1965572"/>
                  <a:gd name="connsiteY4" fmla="*/ 0 h 59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572" h="599499">
                    <a:moveTo>
                      <a:pt x="0" y="0"/>
                    </a:moveTo>
                    <a:lnTo>
                      <a:pt x="1965572" y="0"/>
                    </a:lnTo>
                    <a:lnTo>
                      <a:pt x="1965572" y="599499"/>
                    </a:lnTo>
                    <a:lnTo>
                      <a:pt x="0" y="599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F37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95" tIns="23495" rIns="23495" bIns="23495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/>
                  <a:t>Polkomtel</a:t>
                </a:r>
              </a:p>
            </p:txBody>
          </p:sp>
        </p:grpSp>
      </p:grpSp>
      <p:grpSp>
        <p:nvGrpSpPr>
          <p:cNvPr id="211" name="Grupa 210"/>
          <p:cNvGrpSpPr/>
          <p:nvPr/>
        </p:nvGrpSpPr>
        <p:grpSpPr>
          <a:xfrm>
            <a:off x="4954269" y="1514094"/>
            <a:ext cx="2283463" cy="4809177"/>
            <a:chOff x="4887827" y="1514094"/>
            <a:chExt cx="2283463" cy="4809177"/>
          </a:xfrm>
        </p:grpSpPr>
        <p:sp>
          <p:nvSpPr>
            <p:cNvPr id="221" name="Prostokąt zaokrąglony 220"/>
            <p:cNvSpPr/>
            <p:nvPr/>
          </p:nvSpPr>
          <p:spPr>
            <a:xfrm>
              <a:off x="4887827" y="2271252"/>
              <a:ext cx="2281084" cy="4052019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222" name="Dowolny kształt 221"/>
            <p:cNvSpPr/>
            <p:nvPr/>
          </p:nvSpPr>
          <p:spPr>
            <a:xfrm>
              <a:off x="5039563" y="1514094"/>
              <a:ext cx="1965572" cy="671265"/>
            </a:xfrm>
            <a:custGeom>
              <a:avLst/>
              <a:gdLst>
                <a:gd name="connsiteX0" fmla="*/ 0 w 1965572"/>
                <a:gd name="connsiteY0" fmla="*/ 0 h 599499"/>
                <a:gd name="connsiteX1" fmla="*/ 1965572 w 1965572"/>
                <a:gd name="connsiteY1" fmla="*/ 0 h 599499"/>
                <a:gd name="connsiteX2" fmla="*/ 1965572 w 1965572"/>
                <a:gd name="connsiteY2" fmla="*/ 599499 h 599499"/>
                <a:gd name="connsiteX3" fmla="*/ 0 w 1965572"/>
                <a:gd name="connsiteY3" fmla="*/ 599499 h 599499"/>
                <a:gd name="connsiteX4" fmla="*/ 0 w 1965572"/>
                <a:gd name="connsiteY4" fmla="*/ 0 h 5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572" h="599499">
                  <a:moveTo>
                    <a:pt x="0" y="0"/>
                  </a:moveTo>
                  <a:lnTo>
                    <a:pt x="1965572" y="0"/>
                  </a:lnTo>
                  <a:lnTo>
                    <a:pt x="1965572" y="599499"/>
                  </a:lnTo>
                  <a:lnTo>
                    <a:pt x="0" y="599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  <a:softEdge rad="889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solidFill>
                    <a:schemeClr val="tx1"/>
                  </a:solidFill>
                </a:rPr>
                <a:t>26</a:t>
              </a:r>
              <a:r>
                <a:rPr lang="pl-PL" sz="2000" b="1" kern="1200" dirty="0" smtClean="0">
                  <a:solidFill>
                    <a:schemeClr val="tx1"/>
                  </a:solidFill>
                </a:rPr>
                <a:t>00 MHz</a:t>
              </a:r>
              <a:br>
                <a:rPr lang="pl-PL" sz="2000" b="1" kern="1200" dirty="0" smtClean="0">
                  <a:solidFill>
                    <a:schemeClr val="tx1"/>
                  </a:solidFill>
                </a:rPr>
              </a:br>
              <a:r>
                <a:rPr lang="pl-PL" sz="2000" b="1" kern="1200" dirty="0" smtClean="0">
                  <a:solidFill>
                    <a:schemeClr val="tx1"/>
                  </a:solidFill>
                </a:rPr>
                <a:t>(n38)</a:t>
              </a:r>
              <a:endParaRPr lang="pl-PL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24" name="pole tekstowe 223"/>
            <p:cNvSpPr txBox="1"/>
            <p:nvPr/>
          </p:nvSpPr>
          <p:spPr>
            <a:xfrm>
              <a:off x="5774789" y="5749680"/>
              <a:ext cx="1396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/>
                <a:t>~ 4 019</a:t>
              </a:r>
              <a:endParaRPr lang="pl-PL" sz="2400" b="1" dirty="0"/>
            </a:p>
          </p:txBody>
        </p:sp>
        <p:grpSp>
          <p:nvGrpSpPr>
            <p:cNvPr id="225" name="Grupa 224"/>
            <p:cNvGrpSpPr/>
            <p:nvPr/>
          </p:nvGrpSpPr>
          <p:grpSpPr>
            <a:xfrm>
              <a:off x="5196019" y="5491146"/>
              <a:ext cx="439360" cy="732701"/>
              <a:chOff x="3863078" y="4163337"/>
              <a:chExt cx="698830" cy="1165408"/>
            </a:xfrm>
          </p:grpSpPr>
          <p:sp>
            <p:nvSpPr>
              <p:cNvPr id="226" name="Schemat blokowy: scalanie 225"/>
              <p:cNvSpPr/>
              <p:nvPr/>
            </p:nvSpPr>
            <p:spPr>
              <a:xfrm rot="10800000">
                <a:off x="4003244" y="4596288"/>
                <a:ext cx="411101" cy="732457"/>
              </a:xfrm>
              <a:prstGeom prst="flowChartMerg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Elipsa 69"/>
              <p:cNvSpPr/>
              <p:nvPr/>
            </p:nvSpPr>
            <p:spPr>
              <a:xfrm>
                <a:off x="4106329" y="4296539"/>
                <a:ext cx="204930" cy="2049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Łuk blokowy 227"/>
              <p:cNvSpPr/>
              <p:nvPr/>
            </p:nvSpPr>
            <p:spPr>
              <a:xfrm rot="16200000">
                <a:off x="3863078" y="4163338"/>
                <a:ext cx="411102" cy="411102"/>
              </a:xfrm>
              <a:prstGeom prst="blockArc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Łuk blokowy 228"/>
              <p:cNvSpPr/>
              <p:nvPr/>
            </p:nvSpPr>
            <p:spPr>
              <a:xfrm rot="5400000">
                <a:off x="4150806" y="4163337"/>
                <a:ext cx="411102" cy="411102"/>
              </a:xfrm>
              <a:prstGeom prst="blockArc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9" name="Dowolny kształt 258"/>
            <p:cNvSpPr/>
            <p:nvPr/>
          </p:nvSpPr>
          <p:spPr>
            <a:xfrm>
              <a:off x="5039563" y="2410572"/>
              <a:ext cx="1965572" cy="599499"/>
            </a:xfrm>
            <a:custGeom>
              <a:avLst/>
              <a:gdLst>
                <a:gd name="connsiteX0" fmla="*/ 0 w 1965572"/>
                <a:gd name="connsiteY0" fmla="*/ 0 h 599499"/>
                <a:gd name="connsiteX1" fmla="*/ 1965572 w 1965572"/>
                <a:gd name="connsiteY1" fmla="*/ 0 h 599499"/>
                <a:gd name="connsiteX2" fmla="*/ 1965572 w 1965572"/>
                <a:gd name="connsiteY2" fmla="*/ 599499 h 599499"/>
                <a:gd name="connsiteX3" fmla="*/ 0 w 1965572"/>
                <a:gd name="connsiteY3" fmla="*/ 599499 h 599499"/>
                <a:gd name="connsiteX4" fmla="*/ 0 w 1965572"/>
                <a:gd name="connsiteY4" fmla="*/ 0 h 59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572" h="599499">
                  <a:moveTo>
                    <a:pt x="0" y="0"/>
                  </a:moveTo>
                  <a:lnTo>
                    <a:pt x="1965572" y="0"/>
                  </a:lnTo>
                  <a:lnTo>
                    <a:pt x="1965572" y="599499"/>
                  </a:lnTo>
                  <a:lnTo>
                    <a:pt x="0" y="599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F3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/>
                <a:t>Polkomtel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6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pl-PL" altLang="en-US" dirty="0" err="1" smtClean="0"/>
              <a:t>Planned</a:t>
            </a:r>
            <a:r>
              <a:rPr lang="pl-PL" altLang="en-US" dirty="0" smtClean="0"/>
              <a:t> </a:t>
            </a:r>
            <a:r>
              <a:rPr lang="pl-PL" altLang="en-US" dirty="0" err="1"/>
              <a:t>f</a:t>
            </a:r>
            <a:r>
              <a:rPr lang="pl-PL" altLang="en-US" dirty="0" err="1" smtClean="0"/>
              <a:t>requency</a:t>
            </a:r>
            <a:r>
              <a:rPr lang="pl-PL" altLang="en-US" dirty="0" smtClean="0"/>
              <a:t> </a:t>
            </a:r>
            <a:r>
              <a:rPr lang="pl-PL" altLang="en-US" dirty="0"/>
              <a:t>resources for 5G </a:t>
            </a:r>
            <a:r>
              <a:rPr lang="pl-PL" altLang="en-US" dirty="0" smtClean="0"/>
              <a:t>- 700 MHz (n28)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sp>
        <p:nvSpPr>
          <p:cNvPr id="11" name="Prostokąt z rogami ściętymi po przekątnej 10"/>
          <p:cNvSpPr/>
          <p:nvPr/>
        </p:nvSpPr>
        <p:spPr>
          <a:xfrm>
            <a:off x="5550741" y="5223075"/>
            <a:ext cx="1118476" cy="402937"/>
          </a:xfrm>
          <a:prstGeom prst="snip2Diag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 smtClean="0"/>
              <a:t>IoT</a:t>
            </a:r>
            <a:endParaRPr lang="pl-PL" sz="1400" b="1" dirty="0"/>
          </a:p>
        </p:txBody>
      </p:sp>
      <p:sp>
        <p:nvSpPr>
          <p:cNvPr id="12" name="Prostokąt z rogami ściętymi po przekątnej 11"/>
          <p:cNvSpPr/>
          <p:nvPr/>
        </p:nvSpPr>
        <p:spPr>
          <a:xfrm>
            <a:off x="4740037" y="4905069"/>
            <a:ext cx="1118476" cy="402937"/>
          </a:xfrm>
          <a:prstGeom prst="snip2Diag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PMSE</a:t>
            </a:r>
            <a:endParaRPr lang="pl-PL" sz="1400" b="1" dirty="0"/>
          </a:p>
        </p:txBody>
      </p:sp>
      <p:sp>
        <p:nvSpPr>
          <p:cNvPr id="13" name="Prostokąt 12"/>
          <p:cNvSpPr/>
          <p:nvPr/>
        </p:nvSpPr>
        <p:spPr>
          <a:xfrm>
            <a:off x="571405" y="2291042"/>
            <a:ext cx="2781504" cy="852209"/>
          </a:xfrm>
          <a:prstGeom prst="rect">
            <a:avLst/>
          </a:prstGeom>
          <a:solidFill>
            <a:srgbClr val="7D9DD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</a:rPr>
              <a:t>703-733 MHz (UL)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055041" y="2309712"/>
            <a:ext cx="2864326" cy="852209"/>
          </a:xfrm>
          <a:prstGeom prst="rect">
            <a:avLst/>
          </a:prstGeom>
          <a:solidFill>
            <a:srgbClr val="7D9DD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 smtClean="0"/>
              <a:t>758-788 MHz (DL) </a:t>
            </a:r>
            <a:endParaRPr lang="pl-PL" sz="1800" b="1" dirty="0"/>
          </a:p>
        </p:txBody>
      </p:sp>
      <p:sp>
        <p:nvSpPr>
          <p:cNvPr id="15" name="Prostokąt z rogami ściętymi po przekątnej 14"/>
          <p:cNvSpPr/>
          <p:nvPr/>
        </p:nvSpPr>
        <p:spPr>
          <a:xfrm>
            <a:off x="3835412" y="4591705"/>
            <a:ext cx="1118476" cy="402937"/>
          </a:xfrm>
          <a:prstGeom prst="snip2Diag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PPDR</a:t>
            </a:r>
            <a:endParaRPr lang="pl-PL" sz="1400" b="1" dirty="0"/>
          </a:p>
        </p:txBody>
      </p:sp>
      <p:sp>
        <p:nvSpPr>
          <p:cNvPr id="16" name="Prostokąt z rogami ściętymi po przekątnej 15"/>
          <p:cNvSpPr/>
          <p:nvPr/>
        </p:nvSpPr>
        <p:spPr>
          <a:xfrm>
            <a:off x="2930787" y="4249671"/>
            <a:ext cx="1118476" cy="402937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M2M</a:t>
            </a:r>
            <a:endParaRPr lang="pl-PL" sz="1400" b="1" dirty="0"/>
          </a:p>
        </p:txBody>
      </p:sp>
      <p:sp>
        <p:nvSpPr>
          <p:cNvPr id="17" name="Prostokąt z rogami ściętymi po przekątnej 16"/>
          <p:cNvSpPr/>
          <p:nvPr/>
        </p:nvSpPr>
        <p:spPr>
          <a:xfrm>
            <a:off x="1952666" y="3907377"/>
            <a:ext cx="1118476" cy="402937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SDL</a:t>
            </a:r>
            <a:endParaRPr lang="pl-PL" sz="1400" b="1" dirty="0"/>
          </a:p>
        </p:txBody>
      </p:sp>
      <p:grpSp>
        <p:nvGrpSpPr>
          <p:cNvPr id="18" name="Grupa 17"/>
          <p:cNvGrpSpPr/>
          <p:nvPr/>
        </p:nvGrpSpPr>
        <p:grpSpPr>
          <a:xfrm>
            <a:off x="7424467" y="1524000"/>
            <a:ext cx="4711933" cy="4717266"/>
            <a:chOff x="8277378" y="1731586"/>
            <a:chExt cx="3762554" cy="4416734"/>
          </a:xfrm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0409594" y="4412700"/>
              <a:ext cx="1234764" cy="820791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solidFill>
              <a:srgbClr val="FF0000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9036840" y="5363305"/>
              <a:ext cx="54175" cy="32709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277378" y="4125475"/>
              <a:ext cx="298469" cy="434416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9157454" y="4510827"/>
              <a:ext cx="250428" cy="20034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9359841" y="4642685"/>
              <a:ext cx="61329" cy="7257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9377217" y="4880847"/>
              <a:ext cx="291315" cy="189099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9415037" y="4837917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9415037" y="4837917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9595958" y="4756144"/>
              <a:ext cx="501879" cy="256561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9596981" y="4922756"/>
              <a:ext cx="16354" cy="19421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8640243" y="4540470"/>
              <a:ext cx="888253" cy="863722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9510097" y="5322418"/>
              <a:ext cx="77684" cy="155368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9410949" y="4947288"/>
              <a:ext cx="735952" cy="867810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9740083" y="5776255"/>
              <a:ext cx="206475" cy="154346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9484544" y="5490052"/>
              <a:ext cx="104260" cy="215675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908738" y="4147962"/>
              <a:ext cx="670534" cy="60818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C7D53F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9783013" y="4545580"/>
              <a:ext cx="450771" cy="25247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0082504" y="4698904"/>
              <a:ext cx="389441" cy="185010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10031397" y="4803163"/>
              <a:ext cx="425217" cy="273938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9845364" y="4962620"/>
              <a:ext cx="200342" cy="145146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9848431" y="4999417"/>
              <a:ext cx="376153" cy="349577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9988466" y="5123098"/>
              <a:ext cx="245317" cy="270872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10098859" y="5291754"/>
              <a:ext cx="180922" cy="16252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10190853" y="5037237"/>
              <a:ext cx="261672" cy="387397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10254226" y="5316285"/>
              <a:ext cx="120614" cy="141057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10201074" y="5368416"/>
              <a:ext cx="119592" cy="298469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10280802" y="5410324"/>
              <a:ext cx="171722" cy="152301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10414705" y="5234513"/>
              <a:ext cx="429305" cy="291315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10281825" y="4832806"/>
              <a:ext cx="631692" cy="462014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10708063" y="4810319"/>
              <a:ext cx="216697" cy="307669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10288980" y="4091743"/>
              <a:ext cx="222830" cy="115504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solidFill>
              <a:srgbClr val="FF0000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10370752" y="3959886"/>
              <a:ext cx="381264" cy="291315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38"/>
            <p:cNvSpPr>
              <a:spLocks noEditPoints="1"/>
            </p:cNvSpPr>
            <p:nvPr/>
          </p:nvSpPr>
          <p:spPr bwMode="auto">
            <a:xfrm>
              <a:off x="10525098" y="3993616"/>
              <a:ext cx="610227" cy="54685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10361553" y="3766698"/>
              <a:ext cx="480413" cy="284159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10509765" y="3569422"/>
              <a:ext cx="327090" cy="26576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10419816" y="3693103"/>
              <a:ext cx="110393" cy="9301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10439237" y="3638929"/>
              <a:ext cx="65418" cy="51108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10256271" y="5481875"/>
              <a:ext cx="443615" cy="501879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10261382" y="5776255"/>
              <a:ext cx="33731" cy="39864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0279781" y="5827363"/>
              <a:ext cx="24532" cy="27599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10560873" y="5843718"/>
              <a:ext cx="20443" cy="2555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0585405" y="5874382"/>
              <a:ext cx="20443" cy="10222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10600737" y="5916291"/>
              <a:ext cx="14310" cy="2351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10578250" y="5920380"/>
              <a:ext cx="11244" cy="1839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0450480" y="6014418"/>
              <a:ext cx="175811" cy="37820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10638557" y="5773189"/>
              <a:ext cx="25554" cy="49063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10638557" y="5708793"/>
              <a:ext cx="56219" cy="4395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10761215" y="6003174"/>
              <a:ext cx="44975" cy="439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10711130" y="5952066"/>
              <a:ext cx="27599" cy="2044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10647756" y="5874382"/>
              <a:ext cx="27599" cy="1431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10581316" y="5646442"/>
              <a:ext cx="27599" cy="25554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10548607" y="5566714"/>
              <a:ext cx="24532" cy="25554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10611981" y="5593290"/>
              <a:ext cx="22487" cy="1328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59"/>
            <p:cNvSpPr>
              <a:spLocks noEditPoints="1"/>
            </p:cNvSpPr>
            <p:nvPr/>
          </p:nvSpPr>
          <p:spPr bwMode="auto">
            <a:xfrm>
              <a:off x="10631402" y="5448144"/>
              <a:ext cx="1408530" cy="62351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9725772" y="2134316"/>
              <a:ext cx="838167" cy="1959472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10179609" y="3776919"/>
              <a:ext cx="68485" cy="13185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62"/>
            <p:cNvSpPr>
              <a:spLocks noEditPoints="1"/>
            </p:cNvSpPr>
            <p:nvPr/>
          </p:nvSpPr>
          <p:spPr bwMode="auto">
            <a:xfrm>
              <a:off x="10323733" y="1945217"/>
              <a:ext cx="728797" cy="1607851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3"/>
            <p:cNvSpPr>
              <a:spLocks noEditPoints="1"/>
            </p:cNvSpPr>
            <p:nvPr/>
          </p:nvSpPr>
          <p:spPr bwMode="auto">
            <a:xfrm>
              <a:off x="8518607" y="3726834"/>
              <a:ext cx="547875" cy="984336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8562560" y="4040635"/>
              <a:ext cx="26576" cy="40886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8584025" y="4075389"/>
              <a:ext cx="28620" cy="5928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8604468" y="4085610"/>
              <a:ext cx="23510" cy="38842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8535984" y="4063123"/>
              <a:ext cx="29643" cy="4190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8548249" y="4038591"/>
              <a:ext cx="9200" cy="153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8504296" y="3975218"/>
              <a:ext cx="37820" cy="2555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8556427" y="3944553"/>
              <a:ext cx="5111" cy="613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8466477" y="3932287"/>
              <a:ext cx="14310" cy="1737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8462388" y="3957841"/>
              <a:ext cx="4089" cy="408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8469543" y="3853581"/>
              <a:ext cx="27599" cy="77684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8550294" y="3783052"/>
              <a:ext cx="11244" cy="1124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8494075" y="3752388"/>
              <a:ext cx="64396" cy="95061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8734282" y="3667549"/>
              <a:ext cx="44975" cy="34753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8752681" y="3660394"/>
              <a:ext cx="16354" cy="1737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8759835" y="3639951"/>
              <a:ext cx="15333" cy="1839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8777212" y="3648128"/>
              <a:ext cx="23510" cy="1737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8783345" y="3672660"/>
              <a:ext cx="11244" cy="715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8734282" y="3699236"/>
              <a:ext cx="19421" cy="2044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8760858" y="3705368"/>
              <a:ext cx="9200" cy="1737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8884538" y="3469251"/>
              <a:ext cx="18399" cy="38842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8904981" y="3486627"/>
              <a:ext cx="7155" cy="81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8901915" y="3455963"/>
              <a:ext cx="13288" cy="25554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87"/>
            <p:cNvSpPr>
              <a:spLocks noChangeShapeType="1"/>
            </p:cNvSpPr>
            <p:nvPr/>
          </p:nvSpPr>
          <p:spPr bwMode="auto">
            <a:xfrm>
              <a:off x="8463410" y="3958863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8463410" y="3958863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8433768" y="4137741"/>
              <a:ext cx="169678" cy="143102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8647398" y="4235867"/>
              <a:ext cx="29643" cy="34753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8848763" y="4637574"/>
              <a:ext cx="45997" cy="19421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8294755" y="5417479"/>
              <a:ext cx="235096" cy="457926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93"/>
            <p:cNvSpPr>
              <a:spLocks noEditPoints="1"/>
            </p:cNvSpPr>
            <p:nvPr/>
          </p:nvSpPr>
          <p:spPr bwMode="auto">
            <a:xfrm>
              <a:off x="8294755" y="5271311"/>
              <a:ext cx="881098" cy="684844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9062393" y="5627021"/>
              <a:ext cx="76662" cy="60307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9156432" y="5614755"/>
              <a:ext cx="36798" cy="265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8985732" y="5700616"/>
              <a:ext cx="30665" cy="24532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9209584" y="4291064"/>
              <a:ext cx="259627" cy="292336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9301578" y="4324795"/>
              <a:ext cx="14310" cy="194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9316910" y="4309463"/>
              <a:ext cx="9200" cy="817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9332242" y="4298219"/>
              <a:ext cx="17377" cy="920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9365974" y="4291064"/>
              <a:ext cx="18399" cy="511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9397660" y="4287997"/>
              <a:ext cx="13288" cy="306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8511452" y="3312861"/>
              <a:ext cx="20443" cy="20443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8509408" y="3346592"/>
              <a:ext cx="18399" cy="32709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06"/>
            <p:cNvSpPr>
              <a:spLocks noEditPoints="1"/>
            </p:cNvSpPr>
            <p:nvPr/>
          </p:nvSpPr>
          <p:spPr bwMode="auto">
            <a:xfrm>
              <a:off x="9525430" y="3806562"/>
              <a:ext cx="193188" cy="356733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9715551" y="3983395"/>
              <a:ext cx="116526" cy="19318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9954735" y="4091743"/>
              <a:ext cx="35776" cy="37820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09"/>
            <p:cNvSpPr>
              <a:spLocks/>
            </p:cNvSpPr>
            <p:nvPr/>
          </p:nvSpPr>
          <p:spPr bwMode="auto">
            <a:xfrm>
              <a:off x="9384373" y="4132629"/>
              <a:ext cx="596939" cy="795237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10"/>
            <p:cNvSpPr>
              <a:spLocks/>
            </p:cNvSpPr>
            <p:nvPr/>
          </p:nvSpPr>
          <p:spPr bwMode="auto">
            <a:xfrm>
              <a:off x="9538718" y="4115253"/>
              <a:ext cx="15333" cy="39864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11"/>
            <p:cNvSpPr>
              <a:spLocks/>
            </p:cNvSpPr>
            <p:nvPr/>
          </p:nvSpPr>
          <p:spPr bwMode="auto">
            <a:xfrm>
              <a:off x="9549962" y="4150006"/>
              <a:ext cx="11244" cy="1124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12"/>
            <p:cNvSpPr>
              <a:spLocks/>
            </p:cNvSpPr>
            <p:nvPr/>
          </p:nvSpPr>
          <p:spPr bwMode="auto">
            <a:xfrm>
              <a:off x="9543829" y="4162272"/>
              <a:ext cx="5111" cy="51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13"/>
            <p:cNvSpPr>
              <a:spLocks/>
            </p:cNvSpPr>
            <p:nvPr/>
          </p:nvSpPr>
          <p:spPr bwMode="auto">
            <a:xfrm>
              <a:off x="9563249" y="4174538"/>
              <a:ext cx="5111" cy="613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14"/>
            <p:cNvSpPr>
              <a:spLocks/>
            </p:cNvSpPr>
            <p:nvPr/>
          </p:nvSpPr>
          <p:spPr bwMode="auto">
            <a:xfrm>
              <a:off x="9433436" y="4275731"/>
              <a:ext cx="11244" cy="613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15"/>
            <p:cNvSpPr>
              <a:spLocks/>
            </p:cNvSpPr>
            <p:nvPr/>
          </p:nvSpPr>
          <p:spPr bwMode="auto">
            <a:xfrm>
              <a:off x="9448768" y="4268576"/>
              <a:ext cx="17377" cy="306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16"/>
            <p:cNvSpPr>
              <a:spLocks/>
            </p:cNvSpPr>
            <p:nvPr/>
          </p:nvSpPr>
          <p:spPr bwMode="auto">
            <a:xfrm>
              <a:off x="9482499" y="4261421"/>
              <a:ext cx="11244" cy="20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17"/>
            <p:cNvSpPr>
              <a:spLocks/>
            </p:cNvSpPr>
            <p:nvPr/>
          </p:nvSpPr>
          <p:spPr bwMode="auto">
            <a:xfrm>
              <a:off x="9469211" y="4264488"/>
              <a:ext cx="11244" cy="10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18"/>
            <p:cNvSpPr>
              <a:spLocks/>
            </p:cNvSpPr>
            <p:nvPr/>
          </p:nvSpPr>
          <p:spPr bwMode="auto">
            <a:xfrm>
              <a:off x="9498854" y="4256311"/>
              <a:ext cx="15333" cy="51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19"/>
            <p:cNvSpPr>
              <a:spLocks/>
            </p:cNvSpPr>
            <p:nvPr/>
          </p:nvSpPr>
          <p:spPr bwMode="auto">
            <a:xfrm>
              <a:off x="9518275" y="4256311"/>
              <a:ext cx="12266" cy="20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120"/>
            <p:cNvSpPr>
              <a:spLocks noChangeShapeType="1"/>
            </p:cNvSpPr>
            <p:nvPr/>
          </p:nvSpPr>
          <p:spPr bwMode="auto">
            <a:xfrm>
              <a:off x="9559161" y="4308440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121"/>
            <p:cNvSpPr>
              <a:spLocks noChangeShapeType="1"/>
            </p:cNvSpPr>
            <p:nvPr/>
          </p:nvSpPr>
          <p:spPr bwMode="auto">
            <a:xfrm>
              <a:off x="9559161" y="4308440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Line 122"/>
            <p:cNvSpPr>
              <a:spLocks noChangeShapeType="1"/>
            </p:cNvSpPr>
            <p:nvPr/>
          </p:nvSpPr>
          <p:spPr bwMode="auto">
            <a:xfrm>
              <a:off x="9533607" y="4275731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Line 123"/>
            <p:cNvSpPr>
              <a:spLocks noChangeShapeType="1"/>
            </p:cNvSpPr>
            <p:nvPr/>
          </p:nvSpPr>
          <p:spPr bwMode="auto">
            <a:xfrm>
              <a:off x="9533607" y="4275731"/>
              <a:ext cx="1022" cy="1022"/>
            </a:xfrm>
            <a:prstGeom prst="line">
              <a:avLst/>
            </a:prstGeom>
            <a:solidFill>
              <a:srgbClr val="6986C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24"/>
            <p:cNvSpPr>
              <a:spLocks/>
            </p:cNvSpPr>
            <p:nvPr/>
          </p:nvSpPr>
          <p:spPr bwMode="auto">
            <a:xfrm>
              <a:off x="9810611" y="4179649"/>
              <a:ext cx="36798" cy="1635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25"/>
            <p:cNvSpPr>
              <a:spLocks/>
            </p:cNvSpPr>
            <p:nvPr/>
          </p:nvSpPr>
          <p:spPr bwMode="auto">
            <a:xfrm>
              <a:off x="11072973" y="6062459"/>
              <a:ext cx="153323" cy="85861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26"/>
            <p:cNvSpPr>
              <a:spLocks/>
            </p:cNvSpPr>
            <p:nvPr/>
          </p:nvSpPr>
          <p:spPr bwMode="auto">
            <a:xfrm>
              <a:off x="10410616" y="1803138"/>
              <a:ext cx="119592" cy="73595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127"/>
            <p:cNvSpPr>
              <a:spLocks/>
            </p:cNvSpPr>
            <p:nvPr/>
          </p:nvSpPr>
          <p:spPr bwMode="auto">
            <a:xfrm>
              <a:off x="10444347" y="1880821"/>
              <a:ext cx="41909" cy="32709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128"/>
            <p:cNvSpPr>
              <a:spLocks/>
            </p:cNvSpPr>
            <p:nvPr/>
          </p:nvSpPr>
          <p:spPr bwMode="auto">
            <a:xfrm>
              <a:off x="10485233" y="1843001"/>
              <a:ext cx="54175" cy="60307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129"/>
            <p:cNvSpPr>
              <a:spLocks/>
            </p:cNvSpPr>
            <p:nvPr/>
          </p:nvSpPr>
          <p:spPr bwMode="auto">
            <a:xfrm>
              <a:off x="10525098" y="1812337"/>
              <a:ext cx="23510" cy="3986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0"/>
            <p:cNvSpPr>
              <a:spLocks/>
            </p:cNvSpPr>
            <p:nvPr/>
          </p:nvSpPr>
          <p:spPr bwMode="auto">
            <a:xfrm>
              <a:off x="10320667" y="1906375"/>
              <a:ext cx="47019" cy="55196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131"/>
            <p:cNvSpPr>
              <a:spLocks/>
            </p:cNvSpPr>
            <p:nvPr/>
          </p:nvSpPr>
          <p:spPr bwMode="auto">
            <a:xfrm>
              <a:off x="10381996" y="1902286"/>
              <a:ext cx="59285" cy="5519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32"/>
            <p:cNvSpPr>
              <a:spLocks/>
            </p:cNvSpPr>
            <p:nvPr/>
          </p:nvSpPr>
          <p:spPr bwMode="auto">
            <a:xfrm>
              <a:off x="10335999" y="1962594"/>
              <a:ext cx="24532" cy="1431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33"/>
            <p:cNvSpPr>
              <a:spLocks/>
            </p:cNvSpPr>
            <p:nvPr/>
          </p:nvSpPr>
          <p:spPr bwMode="auto">
            <a:xfrm>
              <a:off x="10262404" y="1907397"/>
              <a:ext cx="38842" cy="50086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34"/>
            <p:cNvSpPr>
              <a:spLocks/>
            </p:cNvSpPr>
            <p:nvPr/>
          </p:nvSpPr>
          <p:spPr bwMode="auto">
            <a:xfrm>
              <a:off x="9527474" y="3012347"/>
              <a:ext cx="64396" cy="3679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35"/>
            <p:cNvSpPr>
              <a:spLocks/>
            </p:cNvSpPr>
            <p:nvPr/>
          </p:nvSpPr>
          <p:spPr bwMode="auto">
            <a:xfrm>
              <a:off x="9533607" y="2985771"/>
              <a:ext cx="37820" cy="21466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36"/>
            <p:cNvSpPr>
              <a:spLocks/>
            </p:cNvSpPr>
            <p:nvPr/>
          </p:nvSpPr>
          <p:spPr bwMode="auto">
            <a:xfrm>
              <a:off x="9500898" y="3035857"/>
              <a:ext cx="26576" cy="25554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37"/>
            <p:cNvSpPr>
              <a:spLocks noEditPoints="1"/>
            </p:cNvSpPr>
            <p:nvPr/>
          </p:nvSpPr>
          <p:spPr bwMode="auto">
            <a:xfrm>
              <a:off x="10167343" y="1916596"/>
              <a:ext cx="120614" cy="132880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38"/>
            <p:cNvSpPr>
              <a:spLocks noEditPoints="1"/>
            </p:cNvSpPr>
            <p:nvPr/>
          </p:nvSpPr>
          <p:spPr bwMode="auto">
            <a:xfrm>
              <a:off x="9298511" y="1731586"/>
              <a:ext cx="1720288" cy="2047378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39"/>
            <p:cNvSpPr>
              <a:spLocks/>
            </p:cNvSpPr>
            <p:nvPr/>
          </p:nvSpPr>
          <p:spPr bwMode="auto">
            <a:xfrm>
              <a:off x="9922026" y="5983753"/>
              <a:ext cx="22487" cy="132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E6E6E6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pl-PL" altLang="en-US" dirty="0" smtClean="0"/>
              <a:t>Potential interference in 700 MHz band (n28)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3834938"/>
              </p:ext>
            </p:extLst>
          </p:nvPr>
        </p:nvGraphicFramePr>
        <p:xfrm>
          <a:off x="1446596" y="1384538"/>
          <a:ext cx="9298809" cy="443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588" y="5612921"/>
            <a:ext cx="2028825" cy="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pl-PL" altLang="en-US" dirty="0" err="1" smtClean="0"/>
              <a:t>Planned</a:t>
            </a:r>
            <a:r>
              <a:rPr lang="pl-PL" altLang="en-US" dirty="0" smtClean="0"/>
              <a:t> </a:t>
            </a:r>
            <a:r>
              <a:rPr lang="pl-PL" altLang="en-US" dirty="0" err="1"/>
              <a:t>f</a:t>
            </a:r>
            <a:r>
              <a:rPr lang="pl-PL" altLang="en-US" dirty="0" err="1" smtClean="0"/>
              <a:t>requency</a:t>
            </a:r>
            <a:r>
              <a:rPr lang="pl-PL" altLang="en-US" dirty="0" smtClean="0"/>
              <a:t> </a:t>
            </a:r>
            <a:r>
              <a:rPr lang="pl-PL" altLang="en-US" dirty="0"/>
              <a:t>resources for 5G </a:t>
            </a:r>
            <a:r>
              <a:rPr lang="pl-PL" altLang="en-US" dirty="0" smtClean="0"/>
              <a:t>- 26 GHz (n258)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sp>
        <p:nvSpPr>
          <p:cNvPr id="151" name="Prostokąt"/>
          <p:cNvSpPr/>
          <p:nvPr/>
        </p:nvSpPr>
        <p:spPr>
          <a:xfrm>
            <a:off x="1015062" y="2385490"/>
            <a:ext cx="81681" cy="1460123"/>
          </a:xfrm>
          <a:prstGeom prst="rect">
            <a:avLst/>
          </a:prstGeom>
          <a:solidFill>
            <a:srgbClr val="5C5C5B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2" name="Prostokąt"/>
          <p:cNvSpPr/>
          <p:nvPr/>
        </p:nvSpPr>
        <p:spPr>
          <a:xfrm>
            <a:off x="1096742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3" name="Prostokąt"/>
          <p:cNvSpPr/>
          <p:nvPr/>
        </p:nvSpPr>
        <p:spPr>
          <a:xfrm>
            <a:off x="1762573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54" name="Prostokąt"/>
          <p:cNvSpPr/>
          <p:nvPr/>
        </p:nvSpPr>
        <p:spPr>
          <a:xfrm>
            <a:off x="2428403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55" name="Prostokąt"/>
          <p:cNvSpPr/>
          <p:nvPr/>
        </p:nvSpPr>
        <p:spPr>
          <a:xfrm>
            <a:off x="3094235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56" name="Prostokąt"/>
          <p:cNvSpPr/>
          <p:nvPr/>
        </p:nvSpPr>
        <p:spPr>
          <a:xfrm>
            <a:off x="3760066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57" name="Prostokąt"/>
          <p:cNvSpPr/>
          <p:nvPr/>
        </p:nvSpPr>
        <p:spPr>
          <a:xfrm>
            <a:off x="4425896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58" name="Prostokąt"/>
          <p:cNvSpPr/>
          <p:nvPr/>
        </p:nvSpPr>
        <p:spPr>
          <a:xfrm>
            <a:off x="5091728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59" name="Prostokąt"/>
          <p:cNvSpPr/>
          <p:nvPr/>
        </p:nvSpPr>
        <p:spPr>
          <a:xfrm>
            <a:off x="5757559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0" name="Prostokąt"/>
          <p:cNvSpPr/>
          <p:nvPr/>
        </p:nvSpPr>
        <p:spPr>
          <a:xfrm>
            <a:off x="6423389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b="1" dirty="0">
              <a:latin typeface="+mn-lt"/>
            </a:endParaRPr>
          </a:p>
        </p:txBody>
      </p:sp>
      <p:sp>
        <p:nvSpPr>
          <p:cNvPr id="161" name="Prostokąt"/>
          <p:cNvSpPr/>
          <p:nvPr/>
        </p:nvSpPr>
        <p:spPr>
          <a:xfrm>
            <a:off x="7089220" y="2385490"/>
            <a:ext cx="665832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2" name="Prostokąt"/>
          <p:cNvSpPr/>
          <p:nvPr/>
        </p:nvSpPr>
        <p:spPr>
          <a:xfrm>
            <a:off x="7755051" y="2385490"/>
            <a:ext cx="654194" cy="1460123"/>
          </a:xfrm>
          <a:prstGeom prst="rect">
            <a:avLst/>
          </a:prstGeom>
          <a:solidFill>
            <a:srgbClr val="C7D53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3" name="Prostokąt"/>
          <p:cNvSpPr/>
          <p:nvPr/>
        </p:nvSpPr>
        <p:spPr>
          <a:xfrm>
            <a:off x="8409244" y="2385490"/>
            <a:ext cx="677470" cy="1460123"/>
          </a:xfrm>
          <a:prstGeom prst="rect">
            <a:avLst/>
          </a:prstGeom>
          <a:solidFill>
            <a:srgbClr val="7E9AE0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4" name="Prostokąt"/>
          <p:cNvSpPr/>
          <p:nvPr/>
        </p:nvSpPr>
        <p:spPr>
          <a:xfrm>
            <a:off x="9086713" y="2385490"/>
            <a:ext cx="665832" cy="1460123"/>
          </a:xfrm>
          <a:prstGeom prst="rect">
            <a:avLst/>
          </a:prstGeom>
          <a:solidFill>
            <a:srgbClr val="7E9AE0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5" name="Prostokąt"/>
          <p:cNvSpPr/>
          <p:nvPr/>
        </p:nvSpPr>
        <p:spPr>
          <a:xfrm>
            <a:off x="9752544" y="2385490"/>
            <a:ext cx="665832" cy="1460123"/>
          </a:xfrm>
          <a:prstGeom prst="rect">
            <a:avLst/>
          </a:prstGeom>
          <a:solidFill>
            <a:srgbClr val="31418D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6" name="Prostokąt"/>
          <p:cNvSpPr/>
          <p:nvPr/>
        </p:nvSpPr>
        <p:spPr>
          <a:xfrm>
            <a:off x="10418375" y="2385490"/>
            <a:ext cx="665832" cy="1460123"/>
          </a:xfrm>
          <a:prstGeom prst="rect">
            <a:avLst/>
          </a:prstGeom>
          <a:solidFill>
            <a:srgbClr val="31418D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67" name="200"/>
          <p:cNvSpPr txBox="1"/>
          <p:nvPr/>
        </p:nvSpPr>
        <p:spPr>
          <a:xfrm>
            <a:off x="1118020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ctr"/>
            <a:r>
              <a:rPr lang="pl-PL" sz="2400" b="1" dirty="0" smtClean="0">
                <a:latin typeface="+mn-lt"/>
              </a:rPr>
              <a:t>200</a:t>
            </a:r>
            <a:endParaRPr sz="2400" b="1" dirty="0">
              <a:latin typeface="+mn-lt"/>
            </a:endParaRPr>
          </a:p>
        </p:txBody>
      </p:sp>
      <p:sp>
        <p:nvSpPr>
          <p:cNvPr id="168" name="200"/>
          <p:cNvSpPr txBox="1"/>
          <p:nvPr/>
        </p:nvSpPr>
        <p:spPr>
          <a:xfrm>
            <a:off x="1820912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69" name="200"/>
          <p:cNvSpPr txBox="1"/>
          <p:nvPr/>
        </p:nvSpPr>
        <p:spPr>
          <a:xfrm>
            <a:off x="2465466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0" name="200"/>
          <p:cNvSpPr txBox="1"/>
          <p:nvPr/>
        </p:nvSpPr>
        <p:spPr>
          <a:xfrm>
            <a:off x="3131297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1" name="200"/>
          <p:cNvSpPr txBox="1"/>
          <p:nvPr/>
        </p:nvSpPr>
        <p:spPr>
          <a:xfrm>
            <a:off x="3797128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2" name="200"/>
          <p:cNvSpPr txBox="1"/>
          <p:nvPr/>
        </p:nvSpPr>
        <p:spPr>
          <a:xfrm>
            <a:off x="4462958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3" name="200"/>
          <p:cNvSpPr txBox="1"/>
          <p:nvPr/>
        </p:nvSpPr>
        <p:spPr>
          <a:xfrm>
            <a:off x="5128790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4" name="200"/>
          <p:cNvSpPr txBox="1"/>
          <p:nvPr/>
        </p:nvSpPr>
        <p:spPr>
          <a:xfrm>
            <a:off x="5794621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5" name="200"/>
          <p:cNvSpPr txBox="1"/>
          <p:nvPr/>
        </p:nvSpPr>
        <p:spPr>
          <a:xfrm>
            <a:off x="6460451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6" name="200"/>
          <p:cNvSpPr txBox="1"/>
          <p:nvPr/>
        </p:nvSpPr>
        <p:spPr>
          <a:xfrm>
            <a:off x="7126282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7" name="200"/>
          <p:cNvSpPr txBox="1"/>
          <p:nvPr/>
        </p:nvSpPr>
        <p:spPr>
          <a:xfrm>
            <a:off x="7792113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8" name="200"/>
          <p:cNvSpPr txBox="1"/>
          <p:nvPr/>
        </p:nvSpPr>
        <p:spPr>
          <a:xfrm>
            <a:off x="8457945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79" name="200"/>
          <p:cNvSpPr txBox="1"/>
          <p:nvPr/>
        </p:nvSpPr>
        <p:spPr>
          <a:xfrm>
            <a:off x="9123775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180" name="Linia"/>
          <p:cNvSpPr/>
          <p:nvPr/>
        </p:nvSpPr>
        <p:spPr>
          <a:xfrm flipV="1">
            <a:off x="7743366" y="2379390"/>
            <a:ext cx="1" cy="147232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1" name="Linia"/>
          <p:cNvSpPr/>
          <p:nvPr/>
        </p:nvSpPr>
        <p:spPr>
          <a:xfrm flipV="1">
            <a:off x="7089220" y="2379390"/>
            <a:ext cx="1" cy="14845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2" name="Linia"/>
          <p:cNvSpPr/>
          <p:nvPr/>
        </p:nvSpPr>
        <p:spPr>
          <a:xfrm flipV="1">
            <a:off x="6423389" y="2385490"/>
            <a:ext cx="1" cy="14784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3" name="Linia"/>
          <p:cNvSpPr/>
          <p:nvPr/>
        </p:nvSpPr>
        <p:spPr>
          <a:xfrm flipV="1">
            <a:off x="5763378" y="2379390"/>
            <a:ext cx="1" cy="14845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4" name="Linia"/>
          <p:cNvSpPr/>
          <p:nvPr/>
        </p:nvSpPr>
        <p:spPr>
          <a:xfrm flipV="1">
            <a:off x="5091727" y="2379390"/>
            <a:ext cx="1" cy="147232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5" name="Linia"/>
          <p:cNvSpPr/>
          <p:nvPr/>
        </p:nvSpPr>
        <p:spPr>
          <a:xfrm flipV="1">
            <a:off x="4420077" y="2379390"/>
            <a:ext cx="1" cy="14845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6" name="Linia"/>
          <p:cNvSpPr/>
          <p:nvPr/>
        </p:nvSpPr>
        <p:spPr>
          <a:xfrm flipV="1">
            <a:off x="3760066" y="2379390"/>
            <a:ext cx="1" cy="149672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b="1" dirty="0">
              <a:latin typeface="+mn-lt"/>
            </a:endParaRPr>
          </a:p>
        </p:txBody>
      </p:sp>
      <p:sp>
        <p:nvSpPr>
          <p:cNvPr id="187" name="Linia"/>
          <p:cNvSpPr/>
          <p:nvPr/>
        </p:nvSpPr>
        <p:spPr>
          <a:xfrm flipV="1">
            <a:off x="3088415" y="2379390"/>
            <a:ext cx="1" cy="1496727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8" name="Linia"/>
          <p:cNvSpPr/>
          <p:nvPr/>
        </p:nvSpPr>
        <p:spPr>
          <a:xfrm flipV="1">
            <a:off x="2428403" y="2379390"/>
            <a:ext cx="1" cy="146012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89" name="Linia"/>
          <p:cNvSpPr/>
          <p:nvPr/>
        </p:nvSpPr>
        <p:spPr>
          <a:xfrm flipV="1">
            <a:off x="1756754" y="2379390"/>
            <a:ext cx="1" cy="148452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90" name="Linia"/>
          <p:cNvSpPr/>
          <p:nvPr/>
        </p:nvSpPr>
        <p:spPr>
          <a:xfrm flipV="1">
            <a:off x="1102561" y="2379390"/>
            <a:ext cx="1" cy="147232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Linia"/>
          <p:cNvSpPr/>
          <p:nvPr/>
        </p:nvSpPr>
        <p:spPr>
          <a:xfrm flipV="1">
            <a:off x="9063343" y="2385490"/>
            <a:ext cx="1" cy="150892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92" name="Linia"/>
          <p:cNvSpPr/>
          <p:nvPr/>
        </p:nvSpPr>
        <p:spPr>
          <a:xfrm flipV="1">
            <a:off x="9748394" y="2367188"/>
            <a:ext cx="1" cy="150892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93" name="Linia"/>
          <p:cNvSpPr/>
          <p:nvPr/>
        </p:nvSpPr>
        <p:spPr>
          <a:xfrm flipV="1">
            <a:off x="10406644" y="2367188"/>
            <a:ext cx="1" cy="150892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94" name="Linia"/>
          <p:cNvSpPr/>
          <p:nvPr/>
        </p:nvSpPr>
        <p:spPr>
          <a:xfrm flipV="1">
            <a:off x="11084207" y="2354987"/>
            <a:ext cx="1" cy="1508928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dirty="0">
              <a:latin typeface="+mn-lt"/>
            </a:endParaRPr>
          </a:p>
        </p:txBody>
      </p:sp>
      <p:sp>
        <p:nvSpPr>
          <p:cNvPr id="195" name="Prostokąt"/>
          <p:cNvSpPr/>
          <p:nvPr/>
        </p:nvSpPr>
        <p:spPr>
          <a:xfrm>
            <a:off x="11097568" y="2385490"/>
            <a:ext cx="655993" cy="1460123"/>
          </a:xfrm>
          <a:prstGeom prst="rect">
            <a:avLst/>
          </a:prstGeom>
          <a:solidFill>
            <a:srgbClr val="FF2600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Linia"/>
          <p:cNvSpPr/>
          <p:nvPr/>
        </p:nvSpPr>
        <p:spPr>
          <a:xfrm flipV="1">
            <a:off x="8426701" y="2385490"/>
            <a:ext cx="1" cy="146012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l-PL" b="1" dirty="0">
              <a:latin typeface="+mn-lt"/>
            </a:endParaRPr>
          </a:p>
        </p:txBody>
      </p:sp>
      <p:sp>
        <p:nvSpPr>
          <p:cNvPr id="197" name="24.25 ghz"/>
          <p:cNvSpPr txBox="1"/>
          <p:nvPr/>
        </p:nvSpPr>
        <p:spPr>
          <a:xfrm>
            <a:off x="1096717" y="3853491"/>
            <a:ext cx="1119109" cy="362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>
              <a:defRPr sz="2400" b="0">
                <a:solidFill>
                  <a:srgbClr val="233D8A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lang="pl-PL" sz="2000" b="1" dirty="0" smtClean="0">
                <a:latin typeface="+mn-lt"/>
              </a:rPr>
              <a:t>24.3 GH</a:t>
            </a:r>
            <a:r>
              <a:rPr lang="pl-PL" sz="1800" b="1" dirty="0" smtClean="0">
                <a:latin typeface="+mn-lt"/>
              </a:rPr>
              <a:t>Z</a:t>
            </a:r>
            <a:endParaRPr lang="pl-PL" sz="1800" b="1" dirty="0">
              <a:latin typeface="+mn-lt"/>
            </a:endParaRPr>
          </a:p>
        </p:txBody>
      </p:sp>
      <p:sp>
        <p:nvSpPr>
          <p:cNvPr id="198" name="26.5 ghz"/>
          <p:cNvSpPr txBox="1"/>
          <p:nvPr/>
        </p:nvSpPr>
        <p:spPr>
          <a:xfrm>
            <a:off x="8424495" y="3853491"/>
            <a:ext cx="1119109" cy="362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>
              <a:defRPr sz="2400" b="0">
                <a:solidFill>
                  <a:srgbClr val="233D8A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lang="pl-PL" sz="2000" b="1" dirty="0" smtClean="0">
                <a:latin typeface="+mn-lt"/>
              </a:rPr>
              <a:t>26.5 GH</a:t>
            </a:r>
            <a:r>
              <a:rPr lang="pl-PL" sz="1800" b="1" dirty="0" smtClean="0">
                <a:latin typeface="+mn-lt"/>
              </a:rPr>
              <a:t>Z</a:t>
            </a:r>
            <a:endParaRPr lang="pl-PL" sz="1800" b="1" dirty="0">
              <a:latin typeface="+mn-lt"/>
            </a:endParaRPr>
          </a:p>
        </p:txBody>
      </p:sp>
      <p:sp>
        <p:nvSpPr>
          <p:cNvPr id="199" name="25.5 ghz"/>
          <p:cNvSpPr txBox="1"/>
          <p:nvPr/>
        </p:nvSpPr>
        <p:spPr>
          <a:xfrm>
            <a:off x="5082207" y="3853491"/>
            <a:ext cx="1136743" cy="362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>
              <a:defRPr sz="2400" b="0">
                <a:solidFill>
                  <a:srgbClr val="233D8A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lang="pl-PL" sz="2000" b="1" dirty="0" smtClean="0">
                <a:latin typeface="+mn-lt"/>
              </a:rPr>
              <a:t>25.5 GH</a:t>
            </a:r>
            <a:r>
              <a:rPr lang="pl-PL" sz="1800" b="1" dirty="0" smtClean="0">
                <a:latin typeface="+mn-lt"/>
              </a:rPr>
              <a:t>Z</a:t>
            </a:r>
            <a:endParaRPr lang="pl-PL" sz="1800" b="1" dirty="0">
              <a:latin typeface="+mn-lt"/>
            </a:endParaRPr>
          </a:p>
        </p:txBody>
      </p:sp>
      <p:sp>
        <p:nvSpPr>
          <p:cNvPr id="200" name="200"/>
          <p:cNvSpPr txBox="1"/>
          <p:nvPr/>
        </p:nvSpPr>
        <p:spPr>
          <a:xfrm>
            <a:off x="11137887" y="2904334"/>
            <a:ext cx="65200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grpSp>
        <p:nvGrpSpPr>
          <p:cNvPr id="201" name="Grupuj"/>
          <p:cNvGrpSpPr/>
          <p:nvPr/>
        </p:nvGrpSpPr>
        <p:grpSpPr>
          <a:xfrm>
            <a:off x="1269675" y="5019855"/>
            <a:ext cx="644223" cy="424047"/>
            <a:chOff x="0" y="-53880"/>
            <a:chExt cx="732791" cy="424045"/>
          </a:xfrm>
        </p:grpSpPr>
        <p:sp>
          <p:nvSpPr>
            <p:cNvPr id="202" name="Kwadrat"/>
            <p:cNvSpPr/>
            <p:nvPr/>
          </p:nvSpPr>
          <p:spPr>
            <a:xfrm>
              <a:off x="0" y="28638"/>
              <a:ext cx="247524" cy="247524"/>
            </a:xfrm>
            <a:prstGeom prst="rect">
              <a:avLst/>
            </a:prstGeom>
            <a:solidFill>
              <a:srgbClr val="C7D53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l-PL" dirty="0">
                <a:latin typeface="+mn-lt"/>
              </a:endParaRPr>
            </a:p>
          </p:txBody>
        </p:sp>
        <p:sp>
          <p:nvSpPr>
            <p:cNvPr id="203" name="5g"/>
            <p:cNvSpPr txBox="1"/>
            <p:nvPr/>
          </p:nvSpPr>
          <p:spPr>
            <a:xfrm>
              <a:off x="278888" y="-53880"/>
              <a:ext cx="453903" cy="4240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>
                <a:defRPr b="0">
                  <a:solidFill>
                    <a:srgbClr val="233D8A"/>
                  </a:solidFill>
                  <a:latin typeface="Bebas Neue Regular"/>
                  <a:ea typeface="Bebas Neue Regular"/>
                  <a:cs typeface="Bebas Neue Regular"/>
                  <a:sym typeface="Bebas Neue Regular"/>
                </a:defRPr>
              </a:lvl1pPr>
            </a:lstStyle>
            <a:p>
              <a:r>
                <a:rPr lang="pl-PL" dirty="0" smtClean="0">
                  <a:latin typeface="+mn-lt"/>
                </a:rPr>
                <a:t>5G</a:t>
              </a:r>
              <a:endParaRPr lang="pl-PL" dirty="0">
                <a:latin typeface="+mn-lt"/>
              </a:endParaRPr>
            </a:p>
          </p:txBody>
        </p:sp>
      </p:grpSp>
      <p:grpSp>
        <p:nvGrpSpPr>
          <p:cNvPr id="204" name="Grupa 203"/>
          <p:cNvGrpSpPr/>
          <p:nvPr/>
        </p:nvGrpSpPr>
        <p:grpSpPr>
          <a:xfrm>
            <a:off x="4882646" y="5019855"/>
            <a:ext cx="1749826" cy="424047"/>
            <a:chOff x="4006968" y="7094357"/>
            <a:chExt cx="1749826" cy="424047"/>
          </a:xfrm>
        </p:grpSpPr>
        <p:sp>
          <p:nvSpPr>
            <p:cNvPr id="205" name="Prostokąt"/>
            <p:cNvSpPr/>
            <p:nvPr/>
          </p:nvSpPr>
          <p:spPr>
            <a:xfrm>
              <a:off x="4006968" y="7192731"/>
              <a:ext cx="217003" cy="228326"/>
            </a:xfrm>
            <a:prstGeom prst="rect">
              <a:avLst/>
            </a:prstGeom>
            <a:solidFill>
              <a:srgbClr val="FF0000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l-PL" dirty="0">
                <a:latin typeface="+mn-lt"/>
              </a:endParaRPr>
            </a:p>
          </p:txBody>
        </p:sp>
        <p:sp>
          <p:nvSpPr>
            <p:cNvPr id="206" name="MoD"/>
            <p:cNvSpPr txBox="1"/>
            <p:nvPr/>
          </p:nvSpPr>
          <p:spPr>
            <a:xfrm>
              <a:off x="4250766" y="7094357"/>
              <a:ext cx="1506028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7093" tIns="27093" rIns="27093" bIns="27093" numCol="1" anchor="ctr">
              <a:spAutoFit/>
            </a:bodyPr>
            <a:lstStyle/>
            <a:p>
              <a:pPr>
                <a:defRPr b="0">
                  <a:solidFill>
                    <a:srgbClr val="233D8A"/>
                  </a:solidFill>
                  <a:latin typeface="Bebas Neue Regular"/>
                  <a:ea typeface="Bebas Neue Regular"/>
                  <a:cs typeface="Bebas Neue Regular"/>
                  <a:sym typeface="Bebas Neue Regular"/>
                </a:defRPr>
              </a:pPr>
              <a:r>
                <a:rPr lang="pl-PL" dirty="0" smtClean="0">
                  <a:latin typeface="+mn-lt"/>
                </a:rPr>
                <a:t>GOV</a:t>
              </a:r>
              <a:endParaRPr lang="pl-PL" dirty="0">
                <a:latin typeface="+mn-lt"/>
              </a:endParaRPr>
            </a:p>
          </p:txBody>
        </p:sp>
      </p:grpSp>
      <p:sp>
        <p:nvSpPr>
          <p:cNvPr id="207" name="current usage"/>
          <p:cNvSpPr txBox="1"/>
          <p:nvPr/>
        </p:nvSpPr>
        <p:spPr>
          <a:xfrm>
            <a:off x="2388341" y="5019855"/>
            <a:ext cx="3531848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numCol="1" anchor="ctr">
            <a:spAutoFit/>
          </a:bodyPr>
          <a:lstStyle>
            <a:lvl1pPr>
              <a:defRPr b="0">
                <a:solidFill>
                  <a:srgbClr val="233D8A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dirty="0" smtClean="0">
                <a:latin typeface="+mn-lt"/>
              </a:rPr>
              <a:t>CIVIL </a:t>
            </a:r>
            <a:endParaRPr lang="pl-PL" dirty="0">
              <a:latin typeface="+mn-lt"/>
            </a:endParaRPr>
          </a:p>
        </p:txBody>
      </p:sp>
      <p:sp>
        <p:nvSpPr>
          <p:cNvPr id="208" name="Kwadrat"/>
          <p:cNvSpPr/>
          <p:nvPr/>
        </p:nvSpPr>
        <p:spPr>
          <a:xfrm>
            <a:off x="2161653" y="5108115"/>
            <a:ext cx="207025" cy="247526"/>
          </a:xfrm>
          <a:prstGeom prst="rect">
            <a:avLst/>
          </a:prstGeom>
          <a:solidFill>
            <a:srgbClr val="7E9AE0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Kwadrat"/>
          <p:cNvSpPr/>
          <p:nvPr/>
        </p:nvSpPr>
        <p:spPr>
          <a:xfrm>
            <a:off x="3289574" y="5108115"/>
            <a:ext cx="207025" cy="247526"/>
          </a:xfrm>
          <a:prstGeom prst="rect">
            <a:avLst/>
          </a:prstGeom>
          <a:solidFill>
            <a:srgbClr val="31418D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current usage"/>
          <p:cNvSpPr txBox="1"/>
          <p:nvPr/>
        </p:nvSpPr>
        <p:spPr>
          <a:xfrm>
            <a:off x="3519447" y="5019855"/>
            <a:ext cx="3531848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numCol="1" anchor="ctr">
            <a:spAutoFit/>
          </a:bodyPr>
          <a:lstStyle>
            <a:lvl1pPr>
              <a:defRPr b="0">
                <a:solidFill>
                  <a:srgbClr val="233D8A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dirty="0" smtClean="0">
                <a:latin typeface="+mn-lt"/>
              </a:rPr>
              <a:t>CIVIL/GOV </a:t>
            </a:r>
            <a:endParaRPr lang="pl-PL" dirty="0">
              <a:latin typeface="+mn-lt"/>
            </a:endParaRPr>
          </a:p>
        </p:txBody>
      </p:sp>
      <p:sp>
        <p:nvSpPr>
          <p:cNvPr id="211" name="Trójkąt równoramienny 210"/>
          <p:cNvSpPr/>
          <p:nvPr/>
        </p:nvSpPr>
        <p:spPr>
          <a:xfrm>
            <a:off x="9761454" y="2379391"/>
            <a:ext cx="636594" cy="1457886"/>
          </a:xfrm>
          <a:prstGeom prst="triangle">
            <a:avLst>
              <a:gd name="adj" fmla="val 0"/>
            </a:avLst>
          </a:prstGeom>
          <a:solidFill>
            <a:srgbClr val="7E9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2" name="200"/>
          <p:cNvSpPr txBox="1"/>
          <p:nvPr/>
        </p:nvSpPr>
        <p:spPr>
          <a:xfrm>
            <a:off x="9789606" y="2909393"/>
            <a:ext cx="521190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  <p:sp>
        <p:nvSpPr>
          <p:cNvPr id="213" name="Trójkąt równoramienny 212"/>
          <p:cNvSpPr/>
          <p:nvPr/>
        </p:nvSpPr>
        <p:spPr>
          <a:xfrm>
            <a:off x="10417997" y="2379391"/>
            <a:ext cx="636594" cy="1457886"/>
          </a:xfrm>
          <a:prstGeom prst="triangle">
            <a:avLst>
              <a:gd name="adj" fmla="val 0"/>
            </a:avLst>
          </a:prstGeom>
          <a:solidFill>
            <a:srgbClr val="7E9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4" name="200"/>
          <p:cNvSpPr txBox="1"/>
          <p:nvPr/>
        </p:nvSpPr>
        <p:spPr>
          <a:xfrm>
            <a:off x="10451292" y="2909393"/>
            <a:ext cx="65200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>
              <a:defRPr sz="3200" b="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pl-PL" sz="2400" b="1" dirty="0" smtClean="0">
                <a:latin typeface="+mn-lt"/>
              </a:rPr>
              <a:t>200</a:t>
            </a:r>
            <a:endParaRPr lang="pl-PL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6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pl-PL" altLang="en-US" dirty="0" err="1"/>
              <a:t>Unlicensed</a:t>
            </a:r>
            <a:r>
              <a:rPr lang="pl-PL" altLang="en-US" dirty="0"/>
              <a:t> radio spectrum for </a:t>
            </a:r>
            <a:r>
              <a:rPr lang="pl-PL" altLang="en-US" dirty="0" err="1"/>
              <a:t>wideband</a:t>
            </a:r>
            <a:r>
              <a:rPr lang="pl-PL" altLang="en-US" dirty="0"/>
              <a:t> </a:t>
            </a:r>
            <a:r>
              <a:rPr lang="pl-PL" altLang="en-US" dirty="0" smtClean="0"/>
              <a:t>devices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99661"/>
              </p:ext>
            </p:extLst>
          </p:nvPr>
        </p:nvGraphicFramePr>
        <p:xfrm>
          <a:off x="696000" y="1729654"/>
          <a:ext cx="10800001" cy="45770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4374">
                  <a:extLst>
                    <a:ext uri="{9D8B030D-6E8A-4147-A177-3AD203B41FA5}">
                      <a16:colId xmlns:a16="http://schemas.microsoft.com/office/drawing/2014/main" xmlns="" val="1833963551"/>
                    </a:ext>
                  </a:extLst>
                </a:gridCol>
                <a:gridCol w="1308101">
                  <a:extLst>
                    <a:ext uri="{9D8B030D-6E8A-4147-A177-3AD203B41FA5}">
                      <a16:colId xmlns:a16="http://schemas.microsoft.com/office/drawing/2014/main" xmlns="" val="1566796590"/>
                    </a:ext>
                  </a:extLst>
                </a:gridCol>
                <a:gridCol w="4478763">
                  <a:extLst>
                    <a:ext uri="{9D8B030D-6E8A-4147-A177-3AD203B41FA5}">
                      <a16:colId xmlns:a16="http://schemas.microsoft.com/office/drawing/2014/main" xmlns="" val="2602365395"/>
                    </a:ext>
                  </a:extLst>
                </a:gridCol>
                <a:gridCol w="4478763">
                  <a:extLst>
                    <a:ext uri="{9D8B030D-6E8A-4147-A177-3AD203B41FA5}">
                      <a16:colId xmlns:a16="http://schemas.microsoft.com/office/drawing/2014/main" xmlns="" val="374978183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No.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Frequency </a:t>
                      </a:r>
                      <a:r>
                        <a:rPr lang="pl-PL" sz="1400" dirty="0" smtClean="0">
                          <a:effectLst/>
                          <a:latin typeface="+mn-lt"/>
                        </a:rPr>
                        <a:t>band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Power / </a:t>
                      </a:r>
                      <a:r>
                        <a:rPr lang="pl-PL" sz="1400" dirty="0" err="1">
                          <a:effectLst/>
                          <a:latin typeface="+mn-lt"/>
                        </a:rPr>
                        <a:t>Magnetic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 Field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  <a:latin typeface="+mn-lt"/>
                        </a:rPr>
                        <a:t>Additional</a:t>
                      </a:r>
                      <a:r>
                        <a:rPr lang="pl-PL" sz="1400" baseline="0" dirty="0" smtClean="0">
                          <a:effectLst/>
                          <a:latin typeface="+mn-lt"/>
                        </a:rPr>
                        <a:t> n</a:t>
                      </a:r>
                      <a:r>
                        <a:rPr lang="pl-PL" sz="1400" dirty="0" smtClean="0">
                          <a:effectLst/>
                          <a:latin typeface="+mn-lt"/>
                        </a:rPr>
                        <a:t>otes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001277"/>
                  </a:ext>
                </a:extLst>
              </a:tr>
              <a:tr h="575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863-868 </a:t>
                      </a:r>
                      <a:r>
                        <a:rPr lang="pl-PL" sz="1200" b="1" dirty="0" smtClean="0">
                          <a:effectLst/>
                          <a:latin typeface="+mn-lt"/>
                        </a:rPr>
                        <a:t>MHz</a:t>
                      </a:r>
                      <a:endParaRPr lang="pl-PL" sz="1200" b="1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 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25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Occupied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bandwidth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&gt; 600 kHz and ≤ 1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MHz.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This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set of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usage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conditions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only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available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wideband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short</a:t>
                      </a:r>
                      <a:r>
                        <a:rPr lang="pl-PL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  <a:latin typeface="+mn-lt"/>
                        </a:rPr>
                        <a:t>range</a:t>
                      </a:r>
                      <a:r>
                        <a:rPr lang="pl-PL" sz="1200" baseline="0" dirty="0" smtClean="0">
                          <a:effectLst/>
                          <a:latin typeface="+mn-lt"/>
                        </a:rPr>
                        <a:t> devices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in data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networks.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853086049"/>
                  </a:ext>
                </a:extLst>
              </a:tr>
              <a:tr h="74805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2400-2483.5 MHz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100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eirp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100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/100 kHz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applies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when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frequency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hopping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modulation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10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applies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when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other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types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of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modulation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are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used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For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wideband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modulations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other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than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FHSS, the maximum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limited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to 10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/MHz.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92005432"/>
                  </a:ext>
                </a:extLst>
              </a:tr>
              <a:tr h="155767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5150-5250 MHz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200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and 10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Exceptions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- 40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maximum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mean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applies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inside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train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carriages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with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attenuation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loss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on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average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of less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than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12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- 40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maximum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mean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applies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inside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road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vehicles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Indoor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including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inside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road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vehicles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trains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aircraft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limited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outdoor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by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Unmanned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Aircraft Systems 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(“UAS”)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limited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to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within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</a:rPr>
                        <a:t>the 5170-5250 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MHz band.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116845468"/>
                  </a:ext>
                </a:extLst>
              </a:tr>
              <a:tr h="1128494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5250-5350 MHz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200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and 10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  <a:latin typeface="+mn-lt"/>
                        </a:rPr>
                        <a:t>Indoor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: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inside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buildings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only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road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vehicles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trains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aircraft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are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not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permitted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r>
                        <a:rPr lang="pl-PL" sz="1200" dirty="0" err="1" smtClean="0">
                          <a:effectLst/>
                          <a:latin typeface="+mn-lt"/>
                        </a:rPr>
                        <a:t>Outdoor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not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permitted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118638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pl-PL" altLang="en-US" dirty="0" err="1"/>
              <a:t>Unlicensed</a:t>
            </a:r>
            <a:r>
              <a:rPr lang="pl-PL" altLang="en-US" dirty="0"/>
              <a:t> radio spectrum for </a:t>
            </a:r>
            <a:r>
              <a:rPr lang="pl-PL" altLang="en-US" dirty="0" err="1"/>
              <a:t>wideband</a:t>
            </a:r>
            <a:r>
              <a:rPr lang="pl-PL" altLang="en-US" dirty="0"/>
              <a:t> </a:t>
            </a:r>
            <a:r>
              <a:rPr lang="pl-PL" altLang="en-US" dirty="0" smtClean="0"/>
              <a:t>devices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41222"/>
              </p:ext>
            </p:extLst>
          </p:nvPr>
        </p:nvGraphicFramePr>
        <p:xfrm>
          <a:off x="696000" y="1729654"/>
          <a:ext cx="10800001" cy="45802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4374">
                  <a:extLst>
                    <a:ext uri="{9D8B030D-6E8A-4147-A177-3AD203B41FA5}">
                      <a16:colId xmlns:a16="http://schemas.microsoft.com/office/drawing/2014/main" xmlns="" val="1833963551"/>
                    </a:ext>
                  </a:extLst>
                </a:gridCol>
                <a:gridCol w="1308101">
                  <a:extLst>
                    <a:ext uri="{9D8B030D-6E8A-4147-A177-3AD203B41FA5}">
                      <a16:colId xmlns:a16="http://schemas.microsoft.com/office/drawing/2014/main" xmlns="" val="1566796590"/>
                    </a:ext>
                  </a:extLst>
                </a:gridCol>
                <a:gridCol w="4478763">
                  <a:extLst>
                    <a:ext uri="{9D8B030D-6E8A-4147-A177-3AD203B41FA5}">
                      <a16:colId xmlns:a16="http://schemas.microsoft.com/office/drawing/2014/main" xmlns="" val="2602365395"/>
                    </a:ext>
                  </a:extLst>
                </a:gridCol>
                <a:gridCol w="4478763">
                  <a:extLst>
                    <a:ext uri="{9D8B030D-6E8A-4147-A177-3AD203B41FA5}">
                      <a16:colId xmlns:a16="http://schemas.microsoft.com/office/drawing/2014/main" xmlns="" val="374978183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No.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Frequency </a:t>
                      </a:r>
                      <a:r>
                        <a:rPr lang="pl-PL" sz="1400" dirty="0" smtClean="0">
                          <a:effectLst/>
                          <a:latin typeface="+mn-lt"/>
                        </a:rPr>
                        <a:t>band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Power / </a:t>
                      </a:r>
                      <a:r>
                        <a:rPr lang="pl-PL" sz="1400" dirty="0" err="1">
                          <a:effectLst/>
                          <a:latin typeface="+mn-lt"/>
                        </a:rPr>
                        <a:t>Magnetic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 Field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  <a:latin typeface="+mn-lt"/>
                        </a:rPr>
                        <a:t>Additional</a:t>
                      </a:r>
                      <a:r>
                        <a:rPr lang="pl-PL" sz="1400" baseline="0" dirty="0" smtClean="0">
                          <a:effectLst/>
                          <a:latin typeface="+mn-lt"/>
                        </a:rPr>
                        <a:t> n</a:t>
                      </a:r>
                      <a:r>
                        <a:rPr lang="pl-PL" sz="1400" dirty="0" smtClean="0">
                          <a:effectLst/>
                          <a:latin typeface="+mn-lt"/>
                        </a:rPr>
                        <a:t>otes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001277"/>
                  </a:ext>
                </a:extLst>
              </a:tr>
              <a:tr h="1318713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5470-5725 MHz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 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1 W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and 50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Exceptions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- 200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maximum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mean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applies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road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vehicles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Indoor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outdoor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road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vehicles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are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permitted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only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WAS/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RLANs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devices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operating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slave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mode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controlled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by a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fixed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WAS/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RLANs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device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with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Dynamic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Frequency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Selection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(DFS)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functionality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operating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master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mode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trains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aircraft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UAS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are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not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permitted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2749704755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5945-6425 MHz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23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., 10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-22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out-of-band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emission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below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5935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MHz.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Restricted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to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including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trains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with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metalcoated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windows</a:t>
                      </a:r>
                      <a:r>
                        <a:rPr lang="pl-PL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and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aircraft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r>
                        <a:rPr lang="pl-PL" sz="1200" dirty="0" err="1" smtClean="0">
                          <a:effectLst/>
                          <a:latin typeface="+mn-lt"/>
                        </a:rPr>
                        <a:t>Outdoor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including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in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road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vehicles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not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permitted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2525457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5945-6425 MHz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14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., 1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-45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for out-of-band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emission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below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5935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MHz.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Indoors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outdoors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n-lt"/>
                        </a:rPr>
                      </a:br>
                      <a:r>
                        <a:rPr lang="pl-PL" sz="1200" dirty="0" err="1" smtClean="0">
                          <a:effectLst/>
                          <a:latin typeface="+mn-lt"/>
                        </a:rPr>
                        <a:t>Use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on 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UAS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not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permitted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2200000889"/>
                  </a:ext>
                </a:extLst>
              </a:tr>
              <a:tr h="33542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57-71 GHz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40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and 23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Fixed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outdoor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are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not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allowed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1650889813"/>
                  </a:ext>
                </a:extLst>
              </a:tr>
              <a:tr h="55782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57-71 GHz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40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., 23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maximum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transmit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power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of 27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at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the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antenna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port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ports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-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426419076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57-71 GHz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55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., 38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dBm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/MHz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e.i.r.p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.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density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and a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transmit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antenna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gain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≥ 30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dBi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  <a:latin typeface="+mn-lt"/>
                        </a:rPr>
                        <a:t>This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set of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usage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conditions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only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available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to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fixed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>
                          <a:effectLst/>
                          <a:latin typeface="+mn-lt"/>
                        </a:rPr>
                        <a:t>outdoor</a:t>
                      </a:r>
                      <a:r>
                        <a:rPr lang="pl-PL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  <a:latin typeface="+mn-lt"/>
                        </a:rPr>
                        <a:t>installations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01" marR="24501" marT="0" marB="0"/>
                </a:tc>
                <a:extLst>
                  <a:ext uri="{0D108BD9-81ED-4DB2-BD59-A6C34878D82A}">
                    <a16:rowId xmlns:a16="http://schemas.microsoft.com/office/drawing/2014/main" xmlns="" val="1607168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200" b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E289A7D-B27B-FCCC-C518-C489D8E80269}"/>
              </a:ext>
            </a:extLst>
          </p:cNvPr>
          <p:cNvSpPr txBox="1">
            <a:spLocks/>
          </p:cNvSpPr>
          <p:nvPr/>
        </p:nvSpPr>
        <p:spPr>
          <a:xfrm>
            <a:off x="914400" y="3134093"/>
            <a:ext cx="10363200" cy="5898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ctr" hangingPunct="1">
              <a:buNone/>
            </a:pPr>
            <a:r>
              <a:rPr lang="pl-PL" sz="3200" dirty="0" err="1" smtClean="0"/>
              <a:t>Thank</a:t>
            </a:r>
            <a:r>
              <a:rPr lang="pl-PL" sz="3200" dirty="0" smtClean="0"/>
              <a:t> </a:t>
            </a:r>
            <a:r>
              <a:rPr lang="pl-PL" sz="3200" dirty="0" err="1" smtClean="0"/>
              <a:t>you</a:t>
            </a:r>
            <a:r>
              <a:rPr lang="pl-PL" sz="3200" dirty="0" smtClean="0"/>
              <a:t> for </a:t>
            </a:r>
            <a:r>
              <a:rPr lang="pl-PL" sz="3200" dirty="0" err="1" smtClean="0"/>
              <a:t>your</a:t>
            </a:r>
            <a:r>
              <a:rPr lang="pl-PL" sz="3200" dirty="0" smtClean="0"/>
              <a:t> </a:t>
            </a:r>
            <a:r>
              <a:rPr lang="pl-PL" sz="3200" dirty="0" err="1" smtClean="0"/>
              <a:t>attention</a:t>
            </a:r>
            <a:r>
              <a:rPr lang="pl-PL" sz="3200" dirty="0"/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666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altLang="en-US" dirty="0" smtClean="0"/>
              <a:t>Content</a:t>
            </a:r>
            <a:endParaRPr lang="en-GB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E289A7D-B27B-FCCC-C518-C489D8E80269}"/>
              </a:ext>
            </a:extLst>
          </p:cNvPr>
          <p:cNvSpPr txBox="1">
            <a:spLocks/>
          </p:cNvSpPr>
          <p:nvPr/>
        </p:nvSpPr>
        <p:spPr>
          <a:xfrm>
            <a:off x="1065213" y="2141538"/>
            <a:ext cx="1036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kern="0" dirty="0" err="1" smtClean="0"/>
              <a:t>Short</a:t>
            </a:r>
            <a:r>
              <a:rPr lang="pl-PL" altLang="en-US" kern="0" dirty="0" smtClean="0"/>
              <a:t> </a:t>
            </a:r>
            <a:r>
              <a:rPr lang="pl-PL" altLang="en-US" kern="0" dirty="0" err="1" smtClean="0"/>
              <a:t>introduction</a:t>
            </a:r>
            <a:r>
              <a:rPr lang="pl-PL" altLang="en-US" kern="0" dirty="0" smtClean="0"/>
              <a:t> </a:t>
            </a:r>
            <a:r>
              <a:rPr lang="pl-PL" altLang="en-US" kern="0" dirty="0" err="1" smtClean="0"/>
              <a:t>about</a:t>
            </a:r>
            <a:r>
              <a:rPr lang="pl-PL" altLang="en-US" kern="0" dirty="0" smtClean="0"/>
              <a:t> UKE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kern="0" dirty="0" smtClean="0"/>
              <a:t>Nationwide broadband mobile networks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kern="0" dirty="0" err="1" smtClean="0"/>
              <a:t>Local</a:t>
            </a:r>
            <a:r>
              <a:rPr lang="pl-PL" altLang="en-US" kern="0" dirty="0" smtClean="0"/>
              <a:t>/</a:t>
            </a:r>
            <a:r>
              <a:rPr lang="pl-PL" altLang="en-US" kern="0" dirty="0" err="1" smtClean="0"/>
              <a:t>private</a:t>
            </a:r>
            <a:r>
              <a:rPr lang="pl-PL" altLang="en-US" kern="0" dirty="0" smtClean="0"/>
              <a:t> broadband mobile networks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kern="0" dirty="0" err="1" smtClean="0"/>
              <a:t>Current</a:t>
            </a:r>
            <a:r>
              <a:rPr lang="pl-PL" altLang="en-US" kern="0" dirty="0" smtClean="0"/>
              <a:t> and </a:t>
            </a:r>
            <a:r>
              <a:rPr lang="pl-PL" altLang="en-US" kern="0" dirty="0" err="1" smtClean="0"/>
              <a:t>planned</a:t>
            </a:r>
            <a:r>
              <a:rPr lang="pl-PL" altLang="en-US" kern="0" dirty="0" smtClean="0"/>
              <a:t> </a:t>
            </a:r>
            <a:r>
              <a:rPr lang="pl-PL" altLang="en-US" kern="0" dirty="0" err="1" smtClean="0"/>
              <a:t>frequency</a:t>
            </a:r>
            <a:r>
              <a:rPr lang="pl-PL" altLang="en-US" kern="0" dirty="0" smtClean="0"/>
              <a:t> resources for 5G networks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kern="0" dirty="0" err="1" smtClean="0"/>
              <a:t>Unlicensed</a:t>
            </a:r>
            <a:r>
              <a:rPr lang="pl-PL" altLang="en-US" kern="0" dirty="0" smtClean="0"/>
              <a:t> </a:t>
            </a:r>
            <a:r>
              <a:rPr lang="pl-PL" altLang="en-US" kern="0" dirty="0"/>
              <a:t>radio </a:t>
            </a:r>
            <a:r>
              <a:rPr lang="pl-PL" altLang="en-US" kern="0" dirty="0" smtClean="0"/>
              <a:t>spectrum for wideband data transmission devices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0420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altLang="en-US" dirty="0" smtClean="0"/>
              <a:t>The </a:t>
            </a:r>
            <a:r>
              <a:rPr lang="en-US" altLang="en-US" dirty="0" smtClean="0"/>
              <a:t>President </a:t>
            </a:r>
            <a:r>
              <a:rPr lang="en-US" altLang="en-US" dirty="0"/>
              <a:t>of UKE - regulatory authority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E289A7D-B27B-FCCC-C518-C489D8E80269}"/>
              </a:ext>
            </a:extLst>
          </p:cNvPr>
          <p:cNvSpPr txBox="1">
            <a:spLocks/>
          </p:cNvSpPr>
          <p:nvPr/>
        </p:nvSpPr>
        <p:spPr>
          <a:xfrm>
            <a:off x="1065213" y="2141538"/>
            <a:ext cx="1036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Main tasks of the President of UKE:</a:t>
            </a:r>
            <a:endParaRPr lang="en-US" sz="2000" b="0" dirty="0"/>
          </a:p>
          <a:p>
            <a:pPr lvl="1"/>
            <a:r>
              <a:rPr lang="en-US" sz="1600" b="0" dirty="0" smtClean="0"/>
              <a:t>analysis</a:t>
            </a:r>
            <a:r>
              <a:rPr lang="en-US" sz="1600" b="0" dirty="0"/>
              <a:t>, regulation and monitoring of the telecommunications </a:t>
            </a:r>
            <a:r>
              <a:rPr lang="en-US" sz="1600" b="0" dirty="0" smtClean="0"/>
              <a:t>market,</a:t>
            </a:r>
            <a:endParaRPr lang="pl-PL" sz="1600" b="0" dirty="0" smtClean="0"/>
          </a:p>
          <a:p>
            <a:pPr lvl="1"/>
            <a:r>
              <a:rPr lang="en-US" sz="1600" b="0" dirty="0" smtClean="0"/>
              <a:t>management </a:t>
            </a:r>
            <a:r>
              <a:rPr lang="en-US" sz="1600" b="0" dirty="0"/>
              <a:t>of radio </a:t>
            </a:r>
            <a:r>
              <a:rPr lang="en-US" sz="1600" b="0" dirty="0" smtClean="0"/>
              <a:t>spectrum,</a:t>
            </a:r>
            <a:endParaRPr lang="pl-PL" sz="1600" b="0" dirty="0" smtClean="0"/>
          </a:p>
          <a:p>
            <a:pPr lvl="1"/>
            <a:r>
              <a:rPr lang="en-US" sz="1600" b="0" dirty="0" smtClean="0"/>
              <a:t>management </a:t>
            </a:r>
            <a:r>
              <a:rPr lang="en-US" sz="1600" b="0" dirty="0"/>
              <a:t>of numbering </a:t>
            </a:r>
            <a:r>
              <a:rPr lang="en-US" sz="1600" b="0" dirty="0" smtClean="0"/>
              <a:t>resources,</a:t>
            </a:r>
            <a:endParaRPr lang="pl-PL" sz="1600" b="0" dirty="0" smtClean="0"/>
          </a:p>
          <a:p>
            <a:pPr lvl="1"/>
            <a:r>
              <a:rPr lang="en-US" sz="1600" b="0" dirty="0" smtClean="0"/>
              <a:t>control </a:t>
            </a:r>
            <a:r>
              <a:rPr lang="en-US" sz="1600" b="0" dirty="0"/>
              <a:t>of fulfilling electromagnetic compatibility </a:t>
            </a:r>
            <a:r>
              <a:rPr lang="en-US" sz="1600" b="0" dirty="0" smtClean="0"/>
              <a:t>requirements,</a:t>
            </a:r>
            <a:endParaRPr lang="pl-PL" sz="1600" b="0" dirty="0" smtClean="0"/>
          </a:p>
          <a:p>
            <a:pPr lvl="1"/>
            <a:r>
              <a:rPr lang="en-US" sz="1600" b="0" dirty="0" smtClean="0"/>
              <a:t>analysis</a:t>
            </a:r>
            <a:r>
              <a:rPr lang="en-US" sz="1600" b="0" dirty="0"/>
              <a:t>, regulation and monitoring of the postal </a:t>
            </a:r>
            <a:r>
              <a:rPr lang="en-US" sz="1600" b="0" dirty="0" smtClean="0"/>
              <a:t>market</a:t>
            </a:r>
            <a:r>
              <a:rPr lang="pl-PL" sz="1600" b="0" dirty="0" smtClean="0"/>
              <a:t>.</a:t>
            </a:r>
            <a:endParaRPr lang="en-US" sz="1600" b="0" dirty="0"/>
          </a:p>
          <a:p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Mission </a:t>
            </a:r>
            <a:r>
              <a:rPr lang="en-US" sz="2000" dirty="0"/>
              <a:t>of the President of </a:t>
            </a:r>
            <a:r>
              <a:rPr lang="en-US" sz="2000" dirty="0" smtClean="0"/>
              <a:t>UKE</a:t>
            </a:r>
            <a:r>
              <a:rPr lang="pl-PL" sz="2000" b="0" dirty="0" smtClean="0"/>
              <a:t>:</a:t>
            </a:r>
          </a:p>
          <a:p>
            <a:pPr lvl="1"/>
            <a:r>
              <a:rPr lang="en-US" sz="1600" b="0" dirty="0" smtClean="0"/>
              <a:t>provide </a:t>
            </a:r>
            <a:r>
              <a:rPr lang="en-US" sz="1600" b="0" dirty="0"/>
              <a:t>citizens with access to modern telecommunications and postal services on a developing market </a:t>
            </a:r>
            <a:r>
              <a:rPr lang="pl-PL" sz="1600" b="0" dirty="0" smtClean="0"/>
              <a:t/>
            </a:r>
            <a:br>
              <a:rPr lang="pl-PL" sz="1600" b="0" dirty="0" smtClean="0"/>
            </a:br>
            <a:r>
              <a:rPr lang="en-US" sz="1600" b="0" dirty="0" smtClean="0"/>
              <a:t>and </a:t>
            </a:r>
            <a:r>
              <a:rPr lang="en-US" sz="1600" b="0" dirty="0"/>
              <a:t>in a dynamic international environment.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160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l-PL" altLang="en-US" dirty="0" smtClean="0"/>
              <a:t>The </a:t>
            </a:r>
            <a:r>
              <a:rPr lang="en-US" altLang="en-US" dirty="0" smtClean="0"/>
              <a:t>President </a:t>
            </a:r>
            <a:r>
              <a:rPr lang="en-US" altLang="en-US" dirty="0"/>
              <a:t>of UKE - radio spectrum </a:t>
            </a:r>
            <a:r>
              <a:rPr lang="en-US" altLang="en-US" dirty="0" smtClean="0"/>
              <a:t>management</a:t>
            </a: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pSp>
        <p:nvGrpSpPr>
          <p:cNvPr id="2" name="Grupa 1"/>
          <p:cNvGrpSpPr/>
          <p:nvPr/>
        </p:nvGrpSpPr>
        <p:grpSpPr>
          <a:xfrm>
            <a:off x="3792716" y="1846052"/>
            <a:ext cx="4606569" cy="4495298"/>
            <a:chOff x="3804674" y="1846052"/>
            <a:chExt cx="4606569" cy="4495298"/>
          </a:xfrm>
        </p:grpSpPr>
        <p:sp>
          <p:nvSpPr>
            <p:cNvPr id="5" name="Dowolny kształt 4"/>
            <p:cNvSpPr/>
            <p:nvPr/>
          </p:nvSpPr>
          <p:spPr>
            <a:xfrm>
              <a:off x="6181590" y="1846052"/>
              <a:ext cx="1449774" cy="1666407"/>
            </a:xfrm>
            <a:custGeom>
              <a:avLst/>
              <a:gdLst>
                <a:gd name="connsiteX0" fmla="*/ 0 w 1666406"/>
                <a:gd name="connsiteY0" fmla="*/ 724887 h 1449773"/>
                <a:gd name="connsiteX1" fmla="*/ 362443 w 1666406"/>
                <a:gd name="connsiteY1" fmla="*/ 0 h 1449773"/>
                <a:gd name="connsiteX2" fmla="*/ 1303963 w 1666406"/>
                <a:gd name="connsiteY2" fmla="*/ 0 h 1449773"/>
                <a:gd name="connsiteX3" fmla="*/ 1666406 w 1666406"/>
                <a:gd name="connsiteY3" fmla="*/ 724887 h 1449773"/>
                <a:gd name="connsiteX4" fmla="*/ 1303963 w 1666406"/>
                <a:gd name="connsiteY4" fmla="*/ 1449773 h 1449773"/>
                <a:gd name="connsiteX5" fmla="*/ 362443 w 1666406"/>
                <a:gd name="connsiteY5" fmla="*/ 1449773 h 1449773"/>
                <a:gd name="connsiteX6" fmla="*/ 0 w 1666406"/>
                <a:gd name="connsiteY6" fmla="*/ 724887 h 14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06" h="1449773">
                  <a:moveTo>
                    <a:pt x="833202" y="0"/>
                  </a:moveTo>
                  <a:lnTo>
                    <a:pt x="1666405" y="315326"/>
                  </a:lnTo>
                  <a:lnTo>
                    <a:pt x="1666405" y="1134447"/>
                  </a:lnTo>
                  <a:lnTo>
                    <a:pt x="833202" y="1449773"/>
                  </a:lnTo>
                  <a:lnTo>
                    <a:pt x="1" y="1134447"/>
                  </a:lnTo>
                  <a:lnTo>
                    <a:pt x="1" y="315326"/>
                  </a:lnTo>
                  <a:lnTo>
                    <a:pt x="833202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263" tIns="313023" rIns="279264" bIns="31302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bg1"/>
                  </a:solidFill>
                </a:rPr>
                <a:t>Frequency </a:t>
              </a:r>
              <a:r>
                <a:rPr lang="pl-PL" sz="1400" b="1" kern="1200" dirty="0" err="1" smtClean="0">
                  <a:solidFill>
                    <a:schemeClr val="bg1"/>
                  </a:solidFill>
                </a:rPr>
                <a:t>allocation</a:t>
              </a:r>
              <a:endParaRPr lang="pl-PL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Dowolny kształt 29"/>
            <p:cNvSpPr/>
            <p:nvPr/>
          </p:nvSpPr>
          <p:spPr>
            <a:xfrm>
              <a:off x="4615835" y="1846052"/>
              <a:ext cx="1449774" cy="1666407"/>
            </a:xfrm>
            <a:custGeom>
              <a:avLst/>
              <a:gdLst>
                <a:gd name="connsiteX0" fmla="*/ 0 w 1666406"/>
                <a:gd name="connsiteY0" fmla="*/ 724887 h 1449773"/>
                <a:gd name="connsiteX1" fmla="*/ 362443 w 1666406"/>
                <a:gd name="connsiteY1" fmla="*/ 0 h 1449773"/>
                <a:gd name="connsiteX2" fmla="*/ 1303963 w 1666406"/>
                <a:gd name="connsiteY2" fmla="*/ 0 h 1449773"/>
                <a:gd name="connsiteX3" fmla="*/ 1666406 w 1666406"/>
                <a:gd name="connsiteY3" fmla="*/ 724887 h 1449773"/>
                <a:gd name="connsiteX4" fmla="*/ 1303963 w 1666406"/>
                <a:gd name="connsiteY4" fmla="*/ 1449773 h 1449773"/>
                <a:gd name="connsiteX5" fmla="*/ 362443 w 1666406"/>
                <a:gd name="connsiteY5" fmla="*/ 1449773 h 1449773"/>
                <a:gd name="connsiteX6" fmla="*/ 0 w 1666406"/>
                <a:gd name="connsiteY6" fmla="*/ 724887 h 14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06" h="1449773">
                  <a:moveTo>
                    <a:pt x="833202" y="0"/>
                  </a:moveTo>
                  <a:lnTo>
                    <a:pt x="1666405" y="315326"/>
                  </a:lnTo>
                  <a:lnTo>
                    <a:pt x="1666405" y="1134447"/>
                  </a:lnTo>
                  <a:lnTo>
                    <a:pt x="833202" y="1449773"/>
                  </a:lnTo>
                  <a:lnTo>
                    <a:pt x="1" y="1134447"/>
                  </a:lnTo>
                  <a:lnTo>
                    <a:pt x="1" y="315326"/>
                  </a:lnTo>
                  <a:lnTo>
                    <a:pt x="833202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923" tIns="259683" rIns="225924" bIns="2596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err="1" smtClean="0">
                  <a:solidFill>
                    <a:schemeClr val="bg1"/>
                  </a:solidFill>
                </a:rPr>
                <a:t>National</a:t>
              </a:r>
              <a:r>
                <a:rPr lang="pl-PL" sz="14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pl-PL" sz="1400" b="1" kern="1200" dirty="0" err="1" smtClean="0">
                  <a:solidFill>
                    <a:schemeClr val="bg1"/>
                  </a:solidFill>
                </a:rPr>
                <a:t>coordination</a:t>
              </a:r>
              <a:endParaRPr lang="pl-PL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Dowolny kształt 30"/>
            <p:cNvSpPr/>
            <p:nvPr/>
          </p:nvSpPr>
          <p:spPr>
            <a:xfrm>
              <a:off x="3804674" y="3247966"/>
              <a:ext cx="1449774" cy="1666407"/>
            </a:xfrm>
            <a:custGeom>
              <a:avLst/>
              <a:gdLst>
                <a:gd name="connsiteX0" fmla="*/ 0 w 1666406"/>
                <a:gd name="connsiteY0" fmla="*/ 724887 h 1449773"/>
                <a:gd name="connsiteX1" fmla="*/ 362443 w 1666406"/>
                <a:gd name="connsiteY1" fmla="*/ 0 h 1449773"/>
                <a:gd name="connsiteX2" fmla="*/ 1303963 w 1666406"/>
                <a:gd name="connsiteY2" fmla="*/ 0 h 1449773"/>
                <a:gd name="connsiteX3" fmla="*/ 1666406 w 1666406"/>
                <a:gd name="connsiteY3" fmla="*/ 724887 h 1449773"/>
                <a:gd name="connsiteX4" fmla="*/ 1303963 w 1666406"/>
                <a:gd name="connsiteY4" fmla="*/ 1449773 h 1449773"/>
                <a:gd name="connsiteX5" fmla="*/ 362443 w 1666406"/>
                <a:gd name="connsiteY5" fmla="*/ 1449773 h 1449773"/>
                <a:gd name="connsiteX6" fmla="*/ 0 w 1666406"/>
                <a:gd name="connsiteY6" fmla="*/ 724887 h 14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06" h="1449773">
                  <a:moveTo>
                    <a:pt x="833202" y="0"/>
                  </a:moveTo>
                  <a:lnTo>
                    <a:pt x="1666405" y="315326"/>
                  </a:lnTo>
                  <a:lnTo>
                    <a:pt x="1666405" y="1134447"/>
                  </a:lnTo>
                  <a:lnTo>
                    <a:pt x="833202" y="1449773"/>
                  </a:lnTo>
                  <a:lnTo>
                    <a:pt x="1" y="1134447"/>
                  </a:lnTo>
                  <a:lnTo>
                    <a:pt x="1" y="315326"/>
                  </a:lnTo>
                  <a:lnTo>
                    <a:pt x="833202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1643" tIns="305403" rIns="271644" bIns="3054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b="1" kern="1200" dirty="0" smtClean="0">
                  <a:solidFill>
                    <a:schemeClr val="bg1"/>
                  </a:solidFill>
                </a:rPr>
                <a:t>International coordination</a:t>
              </a:r>
              <a:endParaRPr lang="pl-PL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Dowolny kształt 32"/>
            <p:cNvSpPr/>
            <p:nvPr/>
          </p:nvSpPr>
          <p:spPr>
            <a:xfrm>
              <a:off x="6961469" y="3260498"/>
              <a:ext cx="1449774" cy="1666407"/>
            </a:xfrm>
            <a:custGeom>
              <a:avLst/>
              <a:gdLst>
                <a:gd name="connsiteX0" fmla="*/ 0 w 1666406"/>
                <a:gd name="connsiteY0" fmla="*/ 724887 h 1449773"/>
                <a:gd name="connsiteX1" fmla="*/ 362443 w 1666406"/>
                <a:gd name="connsiteY1" fmla="*/ 0 h 1449773"/>
                <a:gd name="connsiteX2" fmla="*/ 1303963 w 1666406"/>
                <a:gd name="connsiteY2" fmla="*/ 0 h 1449773"/>
                <a:gd name="connsiteX3" fmla="*/ 1666406 w 1666406"/>
                <a:gd name="connsiteY3" fmla="*/ 724887 h 1449773"/>
                <a:gd name="connsiteX4" fmla="*/ 1303963 w 1666406"/>
                <a:gd name="connsiteY4" fmla="*/ 1449773 h 1449773"/>
                <a:gd name="connsiteX5" fmla="*/ 362443 w 1666406"/>
                <a:gd name="connsiteY5" fmla="*/ 1449773 h 1449773"/>
                <a:gd name="connsiteX6" fmla="*/ 0 w 1666406"/>
                <a:gd name="connsiteY6" fmla="*/ 724887 h 14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06" h="1449773">
                  <a:moveTo>
                    <a:pt x="833202" y="0"/>
                  </a:moveTo>
                  <a:lnTo>
                    <a:pt x="1666405" y="315326"/>
                  </a:lnTo>
                  <a:lnTo>
                    <a:pt x="1666405" y="1134447"/>
                  </a:lnTo>
                  <a:lnTo>
                    <a:pt x="833202" y="1449773"/>
                  </a:lnTo>
                  <a:lnTo>
                    <a:pt x="1" y="1134447"/>
                  </a:lnTo>
                  <a:lnTo>
                    <a:pt x="1" y="315326"/>
                  </a:lnTo>
                  <a:lnTo>
                    <a:pt x="833202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923" tIns="259683" rIns="225924" bIns="2596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bg1"/>
                  </a:solidFill>
                </a:rPr>
                <a:t>Radio licencing</a:t>
              </a:r>
              <a:endParaRPr lang="pl-PL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Dowolny kształt 33"/>
            <p:cNvSpPr/>
            <p:nvPr/>
          </p:nvSpPr>
          <p:spPr>
            <a:xfrm>
              <a:off x="6181590" y="4674943"/>
              <a:ext cx="1449774" cy="1666407"/>
            </a:xfrm>
            <a:custGeom>
              <a:avLst/>
              <a:gdLst>
                <a:gd name="connsiteX0" fmla="*/ 0 w 1666406"/>
                <a:gd name="connsiteY0" fmla="*/ 724887 h 1449773"/>
                <a:gd name="connsiteX1" fmla="*/ 362443 w 1666406"/>
                <a:gd name="connsiteY1" fmla="*/ 0 h 1449773"/>
                <a:gd name="connsiteX2" fmla="*/ 1303963 w 1666406"/>
                <a:gd name="connsiteY2" fmla="*/ 0 h 1449773"/>
                <a:gd name="connsiteX3" fmla="*/ 1666406 w 1666406"/>
                <a:gd name="connsiteY3" fmla="*/ 724887 h 1449773"/>
                <a:gd name="connsiteX4" fmla="*/ 1303963 w 1666406"/>
                <a:gd name="connsiteY4" fmla="*/ 1449773 h 1449773"/>
                <a:gd name="connsiteX5" fmla="*/ 362443 w 1666406"/>
                <a:gd name="connsiteY5" fmla="*/ 1449773 h 1449773"/>
                <a:gd name="connsiteX6" fmla="*/ 0 w 1666406"/>
                <a:gd name="connsiteY6" fmla="*/ 724887 h 14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06" h="1449773">
                  <a:moveTo>
                    <a:pt x="833202" y="0"/>
                  </a:moveTo>
                  <a:lnTo>
                    <a:pt x="1666405" y="315326"/>
                  </a:lnTo>
                  <a:lnTo>
                    <a:pt x="1666405" y="1134447"/>
                  </a:lnTo>
                  <a:lnTo>
                    <a:pt x="833202" y="1449773"/>
                  </a:lnTo>
                  <a:lnTo>
                    <a:pt x="1" y="1134447"/>
                  </a:lnTo>
                  <a:lnTo>
                    <a:pt x="1" y="315326"/>
                  </a:lnTo>
                  <a:lnTo>
                    <a:pt x="833202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263" tIns="313023" rIns="279264" bIns="31302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bg1"/>
                  </a:solidFill>
                </a:rPr>
                <a:t>Spectrum auctions</a:t>
              </a:r>
              <a:endParaRPr lang="pl-PL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Dowolny kształt 35"/>
            <p:cNvSpPr/>
            <p:nvPr/>
          </p:nvSpPr>
          <p:spPr>
            <a:xfrm>
              <a:off x="4615835" y="4674943"/>
              <a:ext cx="1449774" cy="1666407"/>
            </a:xfrm>
            <a:custGeom>
              <a:avLst/>
              <a:gdLst>
                <a:gd name="connsiteX0" fmla="*/ 0 w 1666406"/>
                <a:gd name="connsiteY0" fmla="*/ 724887 h 1449773"/>
                <a:gd name="connsiteX1" fmla="*/ 362443 w 1666406"/>
                <a:gd name="connsiteY1" fmla="*/ 0 h 1449773"/>
                <a:gd name="connsiteX2" fmla="*/ 1303963 w 1666406"/>
                <a:gd name="connsiteY2" fmla="*/ 0 h 1449773"/>
                <a:gd name="connsiteX3" fmla="*/ 1666406 w 1666406"/>
                <a:gd name="connsiteY3" fmla="*/ 724887 h 1449773"/>
                <a:gd name="connsiteX4" fmla="*/ 1303963 w 1666406"/>
                <a:gd name="connsiteY4" fmla="*/ 1449773 h 1449773"/>
                <a:gd name="connsiteX5" fmla="*/ 362443 w 1666406"/>
                <a:gd name="connsiteY5" fmla="*/ 1449773 h 1449773"/>
                <a:gd name="connsiteX6" fmla="*/ 0 w 1666406"/>
                <a:gd name="connsiteY6" fmla="*/ 724887 h 14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6406" h="1449773">
                  <a:moveTo>
                    <a:pt x="833202" y="0"/>
                  </a:moveTo>
                  <a:lnTo>
                    <a:pt x="1666405" y="315326"/>
                  </a:lnTo>
                  <a:lnTo>
                    <a:pt x="1666405" y="1134447"/>
                  </a:lnTo>
                  <a:lnTo>
                    <a:pt x="833202" y="1449773"/>
                  </a:lnTo>
                  <a:lnTo>
                    <a:pt x="1" y="1134447"/>
                  </a:lnTo>
                  <a:lnTo>
                    <a:pt x="1" y="315326"/>
                  </a:lnTo>
                  <a:lnTo>
                    <a:pt x="833202" y="0"/>
                  </a:lnTo>
                  <a:close/>
                </a:path>
              </a:pathLst>
            </a:custGeom>
            <a:solidFill>
              <a:srgbClr val="7D9DD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923" tIns="259683" rIns="225924" bIns="2596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bg1"/>
                  </a:solidFill>
                </a:rPr>
                <a:t>Spectrum sharing</a:t>
              </a:r>
              <a:endParaRPr lang="pl-PL" sz="14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6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dirty="0"/>
              <a:t>Nationwide broadband mobile </a:t>
            </a:r>
            <a:r>
              <a:rPr lang="pl-PL" altLang="en-US" dirty="0" smtClean="0"/>
              <a:t>networks </a:t>
            </a:r>
            <a:r>
              <a:rPr lang="pl-PL" altLang="en-US" dirty="0"/>
              <a:t>- </a:t>
            </a:r>
            <a:r>
              <a:rPr lang="pl-PL" altLang="en-US" dirty="0" err="1" smtClean="0"/>
              <a:t>overview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67096"/>
              </p:ext>
            </p:extLst>
          </p:nvPr>
        </p:nvGraphicFramePr>
        <p:xfrm>
          <a:off x="1055998" y="2324752"/>
          <a:ext cx="10080004" cy="29446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6364">
                  <a:extLst>
                    <a:ext uri="{9D8B030D-6E8A-4147-A177-3AD203B41FA5}">
                      <a16:colId xmlns:a16="http://schemas.microsoft.com/office/drawing/2014/main" xmlns="" val="3725767980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3681658943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3650091217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4070992664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2783724830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4051546963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3014147646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4169159100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3716662542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3094888626"/>
                    </a:ext>
                  </a:extLst>
                </a:gridCol>
                <a:gridCol w="916364">
                  <a:extLst>
                    <a:ext uri="{9D8B030D-6E8A-4147-A177-3AD203B41FA5}">
                      <a16:colId xmlns:a16="http://schemas.microsoft.com/office/drawing/2014/main" xmlns="" val="2841940474"/>
                    </a:ext>
                  </a:extLst>
                </a:gridCol>
              </a:tblGrid>
              <a:tr h="688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MNO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Sum of allocated radio spectrum in the </a:t>
                      </a:r>
                      <a:r>
                        <a:rPr lang="pl-PL" sz="15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</a:t>
                      </a: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5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bands</a:t>
                      </a: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[MHz</a:t>
                      </a:r>
                      <a:r>
                        <a:rPr lang="pl-PL" sz="15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Sum of allocated </a:t>
                      </a: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radio spectrum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[MHz]</a:t>
                      </a:r>
                      <a:endParaRPr lang="pl-PL" sz="15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Share in total</a:t>
                      </a:r>
                      <a:r>
                        <a:rPr lang="pl-PL" sz="15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allocated</a:t>
                      </a: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radio spectrum</a:t>
                      </a:r>
                    </a:p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[%]</a:t>
                      </a:r>
                      <a:endParaRPr lang="pl-PL" sz="15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258829"/>
                  </a:ext>
                </a:extLst>
              </a:tr>
              <a:tr h="688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(-)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(B20)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(B8)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(B3)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2100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(B1)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2600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(B7)</a:t>
                      </a: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2600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(B38)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3600</a:t>
                      </a:r>
                      <a:b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5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(B78)</a:t>
                      </a:r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297941"/>
                  </a:ext>
                </a:extLst>
              </a:tr>
              <a:tr h="3133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P4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5939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5939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22,35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5939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277520"/>
                  </a:ext>
                </a:extLst>
              </a:tr>
              <a:tr h="3133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Polkomtel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12F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59,6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40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312,6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12F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31,76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12F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457835"/>
                  </a:ext>
                </a:extLst>
              </a:tr>
              <a:tr h="3133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T-Mobile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E2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100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E2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24,18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E20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458069"/>
                  </a:ext>
                </a:extLst>
              </a:tr>
              <a:tr h="3133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F78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13,6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20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-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  <a:latin typeface="+mn-lt"/>
                        </a:rPr>
                        <a:t>100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213,6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F78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21,70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F7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617564"/>
                  </a:ext>
                </a:extLst>
              </a:tr>
              <a:tr h="3133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50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69,6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149,6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120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140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50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400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984,2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effectLst/>
                          <a:latin typeface="+mn-lt"/>
                        </a:rPr>
                        <a:t>100,00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8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6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en-US" dirty="0"/>
              <a:t>Nationwide broadband mobile </a:t>
            </a:r>
            <a:r>
              <a:rPr lang="pl-PL" altLang="en-US" dirty="0" smtClean="0"/>
              <a:t>networks - </a:t>
            </a:r>
            <a:r>
              <a:rPr lang="pl-PL" altLang="en-US" dirty="0" err="1" smtClean="0"/>
              <a:t>technologies</a:t>
            </a:r>
            <a:endParaRPr lang="pl-PL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5868320"/>
              </p:ext>
            </p:extLst>
          </p:nvPr>
        </p:nvGraphicFramePr>
        <p:xfrm>
          <a:off x="1956000" y="1641089"/>
          <a:ext cx="828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2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en-US" dirty="0" smtClean="0"/>
              <a:t>5G</a:t>
            </a:r>
            <a:r>
              <a:rPr lang="pl-PL" dirty="0" smtClean="0"/>
              <a:t> </a:t>
            </a:r>
            <a:r>
              <a:rPr lang="en-US" dirty="0" smtClean="0"/>
              <a:t>private </a:t>
            </a:r>
            <a:r>
              <a:rPr lang="en-US" dirty="0"/>
              <a:t>networks </a:t>
            </a:r>
            <a:r>
              <a:rPr lang="pl-PL" dirty="0" smtClean="0"/>
              <a:t>in 3800-4200 </a:t>
            </a:r>
            <a:r>
              <a:rPr lang="pl-PL" dirty="0"/>
              <a:t>MHz </a:t>
            </a:r>
            <a:r>
              <a:rPr lang="pl-PL" dirty="0" smtClean="0"/>
              <a:t>band (n77)</a:t>
            </a:r>
            <a:endParaRPr lang="en-GB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E289A7D-B27B-FCCC-C518-C489D8E80269}"/>
              </a:ext>
            </a:extLst>
          </p:cNvPr>
          <p:cNvSpPr txBox="1">
            <a:spLocks/>
          </p:cNvSpPr>
          <p:nvPr/>
        </p:nvSpPr>
        <p:spPr>
          <a:xfrm>
            <a:off x="1065213" y="2955984"/>
            <a:ext cx="10363200" cy="33003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/>
            <a:r>
              <a:rPr lang="pl-PL" sz="1800" dirty="0"/>
              <a:t>WBB LMP </a:t>
            </a:r>
            <a:r>
              <a:rPr lang="pl-PL" sz="1800" dirty="0" err="1"/>
              <a:t>systems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en-US" sz="1400" b="0" dirty="0"/>
              <a:t>terrestrial wireless broadband systems providing local-area network</a:t>
            </a:r>
            <a:endParaRPr lang="pl-PL" sz="1400" b="0" dirty="0"/>
          </a:p>
          <a:p>
            <a:pPr eaLnBrk="1" fontAlgn="t" hangingPunct="1"/>
            <a:endParaRPr lang="pl-PL" sz="1800" dirty="0" smtClean="0"/>
          </a:p>
          <a:p>
            <a:pPr eaLnBrk="1" fontAlgn="t" hangingPunct="1"/>
            <a:r>
              <a:rPr lang="pl-PL" sz="1800" dirty="0" err="1" smtClean="0"/>
              <a:t>local</a:t>
            </a:r>
            <a:r>
              <a:rPr lang="pl-PL" sz="1800" dirty="0" smtClean="0"/>
              <a:t> </a:t>
            </a:r>
            <a:r>
              <a:rPr lang="pl-PL" sz="1800" dirty="0"/>
              <a:t>and </a:t>
            </a:r>
            <a:r>
              <a:rPr lang="pl-PL" sz="1800" dirty="0" err="1"/>
              <a:t>private</a:t>
            </a:r>
            <a:r>
              <a:rPr lang="pl-PL" sz="1800" dirty="0"/>
              <a:t> networks</a:t>
            </a:r>
            <a:br>
              <a:rPr lang="pl-PL" sz="1800" dirty="0"/>
            </a:br>
            <a:r>
              <a:rPr lang="en-US" sz="1400" b="0" dirty="0"/>
              <a:t>area of maximum 20 </a:t>
            </a:r>
            <a:r>
              <a:rPr lang="en-US" sz="1400" b="0" dirty="0" smtClean="0"/>
              <a:t>municipalities</a:t>
            </a:r>
            <a:endParaRPr lang="pl-PL" sz="1400" b="0" dirty="0"/>
          </a:p>
          <a:p>
            <a:pPr eaLnBrk="1" fontAlgn="t" hangingPunct="1"/>
            <a:endParaRPr lang="pl-PL" sz="1600" b="0" dirty="0"/>
          </a:p>
          <a:p>
            <a:pPr eaLnBrk="1" fontAlgn="t" hangingPunct="1"/>
            <a:r>
              <a:rPr lang="en-US" sz="1800" dirty="0" smtClean="0"/>
              <a:t>prohibition </a:t>
            </a:r>
            <a:r>
              <a:rPr lang="en-US" sz="1800" dirty="0"/>
              <a:t>on extending the coverage or capacity of other networks</a:t>
            </a:r>
            <a:endParaRPr lang="pl-PL" sz="1800" b="0" dirty="0"/>
          </a:p>
          <a:p>
            <a:pPr eaLnBrk="1" fontAlgn="t" hangingPunct="1"/>
            <a:endParaRPr lang="pl-PL" sz="1800" dirty="0" smtClean="0"/>
          </a:p>
          <a:p>
            <a:pPr eaLnBrk="1" fontAlgn="t" hangingPunct="1"/>
            <a:r>
              <a:rPr lang="pl-PL" sz="1800" dirty="0" err="1" smtClean="0"/>
              <a:t>standalone</a:t>
            </a:r>
            <a:r>
              <a:rPr lang="pl-PL" sz="1800" dirty="0" smtClean="0"/>
              <a:t> </a:t>
            </a:r>
            <a:r>
              <a:rPr lang="pl-PL" sz="1800" dirty="0" err="1"/>
              <a:t>isolated</a:t>
            </a:r>
            <a:r>
              <a:rPr lang="pl-PL" sz="1800" dirty="0"/>
              <a:t> networks</a:t>
            </a:r>
            <a:br>
              <a:rPr lang="pl-PL" sz="1800" dirty="0"/>
            </a:br>
            <a:r>
              <a:rPr lang="en-US" sz="1400" b="0" dirty="0"/>
              <a:t>no sharing of radio equipment and frequency resources is allowed between the local network and:</a:t>
            </a:r>
            <a:r>
              <a:rPr lang="pl-PL" sz="1400" b="0" dirty="0"/>
              <a:t/>
            </a:r>
            <a:br>
              <a:rPr lang="pl-PL" sz="1400" b="0" dirty="0"/>
            </a:br>
            <a:r>
              <a:rPr lang="en-US" sz="1400" b="0" dirty="0"/>
              <a:t>(1) other local networks operating in the 3800-4200 MHz band</a:t>
            </a:r>
            <a:r>
              <a:rPr lang="pl-PL" sz="1400" b="0" dirty="0"/>
              <a:t/>
            </a:r>
            <a:br>
              <a:rPr lang="pl-PL" sz="1400" b="0" dirty="0"/>
            </a:br>
            <a:r>
              <a:rPr lang="en-US" sz="1400" b="0" dirty="0"/>
              <a:t>(2) public telecommunications </a:t>
            </a:r>
            <a:r>
              <a:rPr lang="en-US" sz="1400" b="0" dirty="0" smtClean="0"/>
              <a:t>networks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b="0" dirty="0" smtClean="0"/>
          </a:p>
          <a:p>
            <a:pPr eaLnBrk="1" fontAlgn="t" hangingPunct="1"/>
            <a:endParaRPr lang="pl-PL" sz="16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62699"/>
              </p:ext>
            </p:extLst>
          </p:nvPr>
        </p:nvGraphicFramePr>
        <p:xfrm>
          <a:off x="2136000" y="1729029"/>
          <a:ext cx="79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xmlns="" val="410911968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160853775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80215958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32763229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3800-3900 MHz</a:t>
                      </a:r>
                    </a:p>
                  </a:txBody>
                  <a:tcPr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3900-4000 MHz</a:t>
                      </a:r>
                    </a:p>
                  </a:txBody>
                  <a:tcPr anchor="ctr">
                    <a:solidFill>
                      <a:srgbClr val="4E5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4000-4100 MHz</a:t>
                      </a:r>
                    </a:p>
                  </a:txBody>
                  <a:tcPr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4100-4200 MHz</a:t>
                      </a:r>
                    </a:p>
                  </a:txBody>
                  <a:tcPr anchor="ctr">
                    <a:solidFill>
                      <a:srgbClr val="4E5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056538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2459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en-US" dirty="0"/>
              <a:t>5G </a:t>
            </a:r>
            <a:r>
              <a:rPr lang="en-US" dirty="0" smtClean="0"/>
              <a:t>private </a:t>
            </a:r>
            <a:r>
              <a:rPr lang="en-US" dirty="0"/>
              <a:t>networks </a:t>
            </a:r>
            <a:r>
              <a:rPr lang="pl-PL" dirty="0"/>
              <a:t>in 3800-4200 MHz band (n77)</a:t>
            </a:r>
            <a:endParaRPr lang="en-GB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E289A7D-B27B-FCCC-C518-C489D8E80269}"/>
              </a:ext>
            </a:extLst>
          </p:cNvPr>
          <p:cNvSpPr txBox="1">
            <a:spLocks/>
          </p:cNvSpPr>
          <p:nvPr/>
        </p:nvSpPr>
        <p:spPr>
          <a:xfrm>
            <a:off x="1065213" y="2955984"/>
            <a:ext cx="10363200" cy="33003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/>
            <a:r>
              <a:rPr lang="pl-PL" sz="1800" dirty="0" err="1"/>
              <a:t>individual</a:t>
            </a:r>
            <a:r>
              <a:rPr lang="pl-PL" sz="1800" dirty="0"/>
              <a:t> radio </a:t>
            </a:r>
            <a:r>
              <a:rPr lang="pl-PL" sz="1800" dirty="0" err="1"/>
              <a:t>licences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400" b="0" dirty="0"/>
              <a:t>„</a:t>
            </a:r>
            <a:r>
              <a:rPr lang="pl-PL" sz="1400" b="0" dirty="0" err="1"/>
              <a:t>first</a:t>
            </a:r>
            <a:r>
              <a:rPr lang="pl-PL" sz="1400" b="0" dirty="0"/>
              <a:t> </a:t>
            </a:r>
            <a:r>
              <a:rPr lang="pl-PL" sz="1400" b="0" dirty="0" err="1"/>
              <a:t>come</a:t>
            </a:r>
            <a:r>
              <a:rPr lang="pl-PL" sz="1400" b="0" dirty="0"/>
              <a:t>, </a:t>
            </a:r>
            <a:r>
              <a:rPr lang="pl-PL" sz="1400" b="0" dirty="0" err="1"/>
              <a:t>first</a:t>
            </a:r>
            <a:r>
              <a:rPr lang="pl-PL" sz="1400" b="0" dirty="0"/>
              <a:t> </a:t>
            </a:r>
            <a:r>
              <a:rPr lang="pl-PL" sz="1400" b="0" dirty="0" err="1"/>
              <a:t>served</a:t>
            </a:r>
            <a:r>
              <a:rPr lang="pl-PL" sz="1400" b="0" dirty="0"/>
              <a:t>” </a:t>
            </a:r>
            <a:r>
              <a:rPr lang="pl-PL" sz="1400" b="0" dirty="0" err="1"/>
              <a:t>principle</a:t>
            </a:r>
            <a:r>
              <a:rPr lang="pl-PL" sz="1400" b="0" dirty="0"/>
              <a:t>, no </a:t>
            </a:r>
            <a:r>
              <a:rPr lang="pl-PL" sz="1400" b="0" dirty="0" err="1"/>
              <a:t>frequency</a:t>
            </a:r>
            <a:r>
              <a:rPr lang="pl-PL" sz="1400" b="0" dirty="0"/>
              <a:t> </a:t>
            </a:r>
            <a:r>
              <a:rPr lang="pl-PL" sz="1400" b="0" dirty="0" err="1"/>
              <a:t>licence</a:t>
            </a:r>
            <a:endParaRPr lang="pl-PL" sz="1400" b="0" dirty="0"/>
          </a:p>
          <a:p>
            <a:pPr eaLnBrk="1" fontAlgn="t" hangingPunct="1"/>
            <a:endParaRPr lang="pl-PL" sz="1800" dirty="0" smtClean="0"/>
          </a:p>
          <a:p>
            <a:pPr eaLnBrk="1" fontAlgn="t" hangingPunct="1"/>
            <a:r>
              <a:rPr lang="pl-PL" sz="1800" dirty="0" smtClean="0"/>
              <a:t>maximum </a:t>
            </a:r>
            <a:r>
              <a:rPr lang="pl-PL" sz="1800" dirty="0" err="1"/>
              <a:t>expiration</a:t>
            </a:r>
            <a:r>
              <a:rPr lang="pl-PL" sz="1800" dirty="0"/>
              <a:t> </a:t>
            </a:r>
            <a:r>
              <a:rPr lang="pl-PL" sz="1800" dirty="0" err="1"/>
              <a:t>date</a:t>
            </a:r>
            <a:r>
              <a:rPr lang="pl-PL" sz="1800" dirty="0"/>
              <a:t>: 2028-12-31</a:t>
            </a:r>
            <a:br>
              <a:rPr lang="pl-PL" sz="1800" dirty="0"/>
            </a:br>
            <a:r>
              <a:rPr lang="en-US" sz="1400" b="0" dirty="0"/>
              <a:t>pending the issuance of CEPT regulations (probably </a:t>
            </a:r>
            <a:r>
              <a:rPr lang="pl-PL" sz="1400" b="0" dirty="0"/>
              <a:t>in 2025</a:t>
            </a:r>
            <a:r>
              <a:rPr lang="en-US" sz="1600" b="0" dirty="0"/>
              <a:t>)</a:t>
            </a:r>
            <a:endParaRPr lang="pl-PL" sz="1600" b="0" dirty="0"/>
          </a:p>
          <a:p>
            <a:pPr eaLnBrk="1" fontAlgn="t" hangingPunct="1"/>
            <a:endParaRPr lang="pl-PL" sz="1800" dirty="0" smtClean="0"/>
          </a:p>
          <a:p>
            <a:pPr eaLnBrk="1" fontAlgn="t" hangingPunct="1"/>
            <a:r>
              <a:rPr lang="pl-PL" sz="1800" dirty="0" smtClean="0"/>
              <a:t>channel </a:t>
            </a:r>
            <a:r>
              <a:rPr lang="en-US" sz="1800" dirty="0"/>
              <a:t>blocks with multiples of 10 MHz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400" b="0" dirty="0" smtClean="0"/>
              <a:t>(1) t</a:t>
            </a:r>
            <a:r>
              <a:rPr lang="en-US" sz="1400" b="0" dirty="0"/>
              <a:t>he minimum spectrum width is 10 MHz, </a:t>
            </a:r>
            <a:r>
              <a:rPr lang="en-US" sz="1400" b="0" dirty="0" smtClean="0"/>
              <a:t>the </a:t>
            </a:r>
            <a:r>
              <a:rPr lang="en-US" sz="1400" b="0" dirty="0"/>
              <a:t>maximum is 100 </a:t>
            </a:r>
            <a:r>
              <a:rPr lang="en-US" sz="1400" b="0" dirty="0" smtClean="0"/>
              <a:t>MHz</a:t>
            </a:r>
            <a:r>
              <a:rPr lang="pl-PL" sz="1400" b="0" dirty="0" smtClean="0"/>
              <a:t/>
            </a:r>
            <a:br>
              <a:rPr lang="pl-PL" sz="1400" b="0" dirty="0" smtClean="0"/>
            </a:br>
            <a:r>
              <a:rPr lang="pl-PL" sz="1400" b="0" dirty="0" smtClean="0"/>
              <a:t>(2) spectrum </a:t>
            </a:r>
            <a:r>
              <a:rPr lang="pl-PL" sz="1400" b="0" dirty="0" err="1"/>
              <a:t>limitation</a:t>
            </a:r>
            <a:r>
              <a:rPr lang="pl-PL" sz="1400" b="0" dirty="0"/>
              <a:t> to 100 MHz per </a:t>
            </a:r>
            <a:r>
              <a:rPr lang="pl-PL" sz="1400" b="0" dirty="0" err="1"/>
              <a:t>user</a:t>
            </a:r>
            <a:endParaRPr lang="pl-PL" sz="1400" b="0" dirty="0"/>
          </a:p>
          <a:p>
            <a:pPr eaLnBrk="1" fontAlgn="auto" hangingPunct="1"/>
            <a:endParaRPr lang="pl-PL" sz="1800" dirty="0" smtClean="0"/>
          </a:p>
          <a:p>
            <a:pPr eaLnBrk="1" fontAlgn="auto" hangingPunct="1"/>
            <a:r>
              <a:rPr lang="pl-PL" sz="1800" dirty="0" err="1" smtClean="0"/>
              <a:t>low-power</a:t>
            </a:r>
            <a:r>
              <a:rPr lang="pl-PL" sz="1800" dirty="0" smtClean="0"/>
              <a:t> </a:t>
            </a:r>
            <a:r>
              <a:rPr lang="pl-PL" sz="1800" dirty="0"/>
              <a:t>and medium-</a:t>
            </a:r>
            <a:r>
              <a:rPr lang="pl-PL" sz="1800" dirty="0" err="1"/>
              <a:t>power</a:t>
            </a:r>
            <a:r>
              <a:rPr lang="pl-PL" sz="1800" dirty="0"/>
              <a:t> radio </a:t>
            </a:r>
            <a:r>
              <a:rPr lang="pl-PL" sz="1800" dirty="0" err="1"/>
              <a:t>licences</a:t>
            </a:r>
            <a:endParaRPr lang="pl-PL" sz="16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62235"/>
              </p:ext>
            </p:extLst>
          </p:nvPr>
        </p:nvGraphicFramePr>
        <p:xfrm>
          <a:off x="2136000" y="1729029"/>
          <a:ext cx="79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xmlns="" val="410911968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160853775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80215958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32763229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3800-3900 MHz</a:t>
                      </a:r>
                    </a:p>
                  </a:txBody>
                  <a:tcPr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3900-4000 MHz</a:t>
                      </a:r>
                    </a:p>
                  </a:txBody>
                  <a:tcPr anchor="ctr">
                    <a:solidFill>
                      <a:srgbClr val="4E5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4000-4100 MHz</a:t>
                      </a:r>
                    </a:p>
                  </a:txBody>
                  <a:tcPr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4100-4200 MHz</a:t>
                      </a:r>
                    </a:p>
                  </a:txBody>
                  <a:tcPr anchor="ctr">
                    <a:solidFill>
                      <a:srgbClr val="4E5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056538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7240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xmlns="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8419"/>
            <a:ext cx="10363200" cy="1066800"/>
          </a:xfrm>
          <a:noFill/>
        </p:spPr>
        <p:txBody>
          <a:bodyPr/>
          <a:lstStyle/>
          <a:p>
            <a:r>
              <a:rPr lang="en-US" dirty="0" smtClean="0"/>
              <a:t>5G</a:t>
            </a:r>
            <a:r>
              <a:rPr lang="pl-PL" dirty="0" smtClean="0"/>
              <a:t> </a:t>
            </a:r>
            <a:r>
              <a:rPr lang="en-US" dirty="0" smtClean="0"/>
              <a:t>private </a:t>
            </a:r>
            <a:r>
              <a:rPr lang="en-US" dirty="0"/>
              <a:t>networks </a:t>
            </a:r>
            <a:r>
              <a:rPr lang="pl-PL" dirty="0"/>
              <a:t>in 3800-4200 MHz band (n77)</a:t>
            </a:r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640E92-0867-3C39-4937-F4F18C3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2024</a:t>
            </a:r>
            <a:endParaRPr lang="en-GB" alt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92204"/>
              </p:ext>
            </p:extLst>
          </p:nvPr>
        </p:nvGraphicFramePr>
        <p:xfrm>
          <a:off x="2136000" y="1729029"/>
          <a:ext cx="792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xmlns="" val="410911968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xmlns="" val="160853775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3800-3900 MHz</a:t>
                      </a:r>
                    </a:p>
                  </a:txBody>
                  <a:tcPr anchor="ctr">
                    <a:solidFill>
                      <a:srgbClr val="7D9D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3900-4200 </a:t>
                      </a:r>
                      <a:r>
                        <a:rPr lang="pl-PL" sz="1800" dirty="0"/>
                        <a:t>MHz</a:t>
                      </a:r>
                    </a:p>
                  </a:txBody>
                  <a:tcPr anchor="ctr">
                    <a:solidFill>
                      <a:srgbClr val="4E5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056538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21181"/>
              </p:ext>
            </p:extLst>
          </p:nvPr>
        </p:nvGraphicFramePr>
        <p:xfrm>
          <a:off x="2138309" y="3106307"/>
          <a:ext cx="7920000" cy="276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xmlns="" val="199537156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xmlns="" val="3495985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SzPct val="110000"/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tx1"/>
                          </a:solidFill>
                        </a:rPr>
                        <a:t>local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tx1"/>
                          </a:solidFill>
                        </a:rPr>
                        <a:t>self-government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tx1"/>
                          </a:solidFill>
                        </a:rPr>
                        <a:t>units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162000" marR="360000" marT="125999" marB="14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10000"/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entities</a:t>
                      </a: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l-PL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for local networks used in standalone private networks and for fixed wireless access (FWA) services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162000" marR="360000" marT="125999" marB="14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011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SzPct val="110000"/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only for local non-public network</a:t>
                      </a:r>
                    </a:p>
                  </a:txBody>
                  <a:tcPr marL="162000" marR="360000" marT="125999" marB="14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10000"/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 ability of providing telecommunications services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162000" marR="360000" marT="125999" marB="14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32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SzPct val="110000"/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C-band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tx1"/>
                          </a:solidFill>
                        </a:rPr>
                        <a:t>protection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162000" marR="360000" marT="125999" marB="144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10000"/>
                        <a:buFont typeface="Wingdings" panose="05000000000000000000" pitchFamily="2" charset="2"/>
                        <a:buChar char="Ø"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radio </a:t>
                      </a:r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altimeters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dirty="0" err="1" smtClean="0">
                          <a:solidFill>
                            <a:schemeClr val="tx1"/>
                          </a:solidFill>
                        </a:rPr>
                        <a:t>protection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162000" marR="360000" marT="125999" marB="144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3246948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809" y="6475413"/>
            <a:ext cx="1836000" cy="36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200" b="0" dirty="0" smtClean="0"/>
              <a:t>Mariusz Gruszczyński, UKE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128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2ebcc5fe3275a99fca492d5bd295dfcf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99aa03bed7de4a43d67998ed741878dc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CF723-B635-438C-88CE-66D4278AA6E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c9c437c-ae0c-4066-8d90-a0f7de7861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6070EE-6505-46E3-AD64-5C9A86CCD1CF}">
  <ds:schemaRefs>
    <ds:schemaRef ds:uri="cc9c437c-ae0c-4066-8d90-a0f7de7861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27E25D-999B-455B-9E0A-B4B308F92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17850</TotalTime>
  <Words>1392</Words>
  <Application>Microsoft Office PowerPoint</Application>
  <PresentationFormat>Widescreen</PresentationFormat>
  <Paragraphs>455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Bebas Neue Regular</vt:lpstr>
      <vt:lpstr>Helvetica Neue Medium</vt:lpstr>
      <vt:lpstr>Calibri</vt:lpstr>
      <vt:lpstr>Times New Roman</vt:lpstr>
      <vt:lpstr>Wingdings</vt:lpstr>
      <vt:lpstr>802-11-Submission</vt:lpstr>
      <vt:lpstr>Microsoft Word 97 - 2003 Document</vt:lpstr>
      <vt:lpstr>Selected aspects of radio spectrum management  and regulation in the Republic of Poland</vt:lpstr>
      <vt:lpstr>Content</vt:lpstr>
      <vt:lpstr>The President of UKE - regulatory authority</vt:lpstr>
      <vt:lpstr>The President of UKE - radio spectrum management</vt:lpstr>
      <vt:lpstr>Nationwide broadband mobile networks - overview</vt:lpstr>
      <vt:lpstr>Nationwide broadband mobile networks - technologies</vt:lpstr>
      <vt:lpstr>5G private networks in 3800-4200 MHz band (n77)</vt:lpstr>
      <vt:lpstr>5G private networks in 3800-4200 MHz band (n77)</vt:lpstr>
      <vt:lpstr>5G private networks in 3800-4200 MHz band (n77)</vt:lpstr>
      <vt:lpstr>Current frequency resources for 5G</vt:lpstr>
      <vt:lpstr>Planned frequency resources for 5G - 700 MHz (n28)</vt:lpstr>
      <vt:lpstr>Potential interference in 700 MHz band (n28)</vt:lpstr>
      <vt:lpstr>Planned frequency resources for 5G - 26 GHz (n258)</vt:lpstr>
      <vt:lpstr>Unlicensed radio spectrum for wideband devices</vt:lpstr>
      <vt:lpstr>Unlicensed radio spectrum for wideband devices</vt:lpstr>
      <vt:lpstr>PowerPoint Presentation</vt:lpstr>
    </vt:vector>
  </TitlesOfParts>
  <Company>Qualcomm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Invited presentation</dc:title>
  <dc:creator/>
  <cp:keywords>18-24/0053r0</cp:keywords>
  <cp:lastModifiedBy>Edward Au</cp:lastModifiedBy>
  <cp:revision>122</cp:revision>
  <cp:lastPrinted>1998-02-10T13:28:06Z</cp:lastPrinted>
  <dcterms:created xsi:type="dcterms:W3CDTF">2004-12-02T14:01:45Z</dcterms:created>
  <dcterms:modified xsi:type="dcterms:W3CDTF">2024-05-11T18:37:40Z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