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5" r:id="rId14"/>
    <p:sldId id="882" r:id="rId15"/>
    <p:sldId id="930" r:id="rId16"/>
    <p:sldId id="934"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405" autoAdjust="0"/>
  </p:normalViewPr>
  <p:slideViewPr>
    <p:cSldViewPr>
      <p:cViewPr varScale="1">
        <p:scale>
          <a:sx n="86" d="100"/>
          <a:sy n="86" d="100"/>
        </p:scale>
        <p:origin x="83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6/9/2024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6230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6355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802.18-24/0052r2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51-00-0000-rr-tag-minutes-25-april-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acma.gov.au/consultations/2024-05/planning-options-upper-6-ghz-band" TargetMode="External"/><Relationship Id="rId5" Type="http://schemas.openxmlformats.org/officeDocument/2006/relationships/hyperlink" Target="https://www.cra.gov.qa/en/document/public-consultation-on-the-updated-version-of-the-class-license-for-short-range-devices" TargetMode="External"/><Relationship Id="rId4" Type="http://schemas.openxmlformats.org/officeDocument/2006/relationships/hyperlink" Target="https://www.ofreg.ky/viewPDF/documents/2024-05-25-10-26-22-Consultation-Paper-on-Proposed-Short-Range-Device-Regulation.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reg.ky/viewPDF/documents/2024-05-25-10-26-22-Consultation-Paper-on-Proposed-Short-Range-Device-Regulat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5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ra.gov.qa/en/document/public-consultation-on-the-updated-version-of-the-class-license-for-short-range-device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4/1467/oj"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om.org.uk/consultations-and-statements/category-1/hybrid-sharing-to-access-the-upper-6-ghz-ban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june-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ntc.gov.ph/wp-content/uploads/2024/HEARING/Notice%20of%20Public%20Hearing.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mcmc.gov.my/en/media/announcements/penggunaan-stesen-bumi-perkhidmatan-satelit-tetap" TargetMode="External"/><Relationship Id="rId4" Type="http://schemas.openxmlformats.org/officeDocument/2006/relationships/hyperlink" Target="https://ntc.gov.ph/wp-content/uploads/2024/MEMORANDUM%20CIRCULAR/Draft%20MC%20on%20Amending%20Section%202%20of%20Memorandum%20Circular%20No.%2003-05-2007.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June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 June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Char char="•"/>
              <a:tabLst>
                <a:tab pos="230188" algn="l"/>
              </a:tabLst>
            </a:pPr>
            <a:r>
              <a:rPr lang="en-US" sz="1600" spc="-5" dirty="0" smtClean="0">
                <a:latin typeface="+mj-lt"/>
                <a:cs typeface="Arial"/>
              </a:rPr>
              <a:t>Vote:  Approved with unanimous consent </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25 </a:t>
            </a:r>
            <a:r>
              <a:rPr lang="en-US" sz="1800" spc="-5" dirty="0">
                <a:latin typeface="+mj-lt"/>
                <a:cs typeface="Arial"/>
              </a:rPr>
              <a:t>April 2024 RR-TAG call as shown in the document </a:t>
            </a:r>
            <a:r>
              <a:rPr lang="en-US" sz="1800" spc="-5" dirty="0" smtClean="0">
                <a:solidFill>
                  <a:srgbClr val="FF0000"/>
                </a:solidFill>
                <a:latin typeface="+mj-lt"/>
                <a:cs typeface="Arial"/>
                <a:hlinkClick r:id="rId3"/>
              </a:rPr>
              <a:t>18-24/0051r0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Tim Jeffries</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p>
          <a:p>
            <a:pPr marL="630238" marR="117475" lvl="1" indent="-230188" algn="just">
              <a:buChar char="•"/>
              <a:tabLst>
                <a:tab pos="230188" algn="l"/>
              </a:tabLst>
            </a:pPr>
            <a:r>
              <a:rPr lang="en-US" sz="1600" spc="-5" dirty="0" smtClean="0">
                <a:cs typeface="Arial"/>
              </a:rPr>
              <a:t>Vote:  Approved </a:t>
            </a:r>
            <a:r>
              <a:rPr lang="en-US" sz="1600" spc="-5" dirty="0">
                <a:cs typeface="Arial"/>
              </a:rPr>
              <a:t>with unanimous consent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13 June </a:t>
            </a:r>
            <a:r>
              <a:rPr lang="en-US" sz="1600" spc="-5" dirty="0">
                <a:solidFill>
                  <a:schemeClr val="tx1"/>
                </a:solidFill>
                <a:cs typeface="Arial"/>
              </a:rPr>
              <a:t>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Cayman Islands </a:t>
            </a:r>
            <a:r>
              <a:rPr lang="en-US" sz="1400" spc="-5" dirty="0" err="1" smtClean="0">
                <a:solidFill>
                  <a:schemeClr val="tx1"/>
                </a:solidFill>
                <a:cs typeface="Arial"/>
              </a:rPr>
              <a:t>OfReg</a:t>
            </a:r>
            <a:r>
              <a:rPr lang="en-US" sz="1400" spc="-5" dirty="0" smtClean="0">
                <a:solidFill>
                  <a:schemeClr val="tx1"/>
                </a:solidFill>
                <a:cs typeface="Arial"/>
              </a:rPr>
              <a:t>:  </a:t>
            </a:r>
            <a:r>
              <a:rPr lang="en-US" sz="1400" dirty="0">
                <a:hlinkClick r:id="rId4"/>
              </a:rPr>
              <a:t>ICT 2024 - 1 - Consultation on Short Range </a:t>
            </a:r>
            <a:r>
              <a:rPr lang="en-US" sz="1400" dirty="0" err="1">
                <a:hlinkClick r:id="rId4"/>
              </a:rPr>
              <a:t>Licence</a:t>
            </a:r>
            <a:r>
              <a:rPr lang="en-US" sz="1400" dirty="0">
                <a:hlinkClick r:id="rId4"/>
              </a:rPr>
              <a:t> Exempt </a:t>
            </a:r>
            <a:r>
              <a:rPr lang="en-US" sz="1400" dirty="0" smtClean="0">
                <a:hlinkClick r:id="rId4"/>
              </a:rPr>
              <a:t>Devices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Qatar CRA:  </a:t>
            </a:r>
            <a:r>
              <a:rPr lang="en-US" sz="1400" dirty="0" smtClean="0">
                <a:hlinkClick r:id="rId5"/>
              </a:rPr>
              <a:t>Public </a:t>
            </a:r>
            <a:r>
              <a:rPr lang="en-US" sz="1400" dirty="0">
                <a:hlinkClick r:id="rId5"/>
              </a:rPr>
              <a:t>Consultation on the updated Version of the Class License for Short Range </a:t>
            </a:r>
            <a:r>
              <a:rPr lang="en-US" sz="1400" dirty="0" smtClean="0">
                <a:hlinkClick r:id="rId5"/>
              </a:rPr>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20 </a:t>
            </a:r>
            <a:r>
              <a:rPr lang="en-US" sz="1600" spc="-5" dirty="0">
                <a:solidFill>
                  <a:schemeClr val="tx1"/>
                </a:solidFill>
                <a:cs typeface="Arial"/>
              </a:rPr>
              <a:t>June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6"/>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Cayman Islands </a:t>
            </a:r>
            <a:r>
              <a:rPr lang="en-US" sz="2800" dirty="0" err="1" smtClean="0">
                <a:solidFill>
                  <a:srgbClr val="0070C0"/>
                </a:solidFill>
              </a:rPr>
              <a:t>OfReg’s</a:t>
            </a:r>
            <a:r>
              <a:rPr lang="en-US" sz="2800" dirty="0" smtClean="0">
                <a:solidFill>
                  <a:srgbClr val="0070C0"/>
                </a:solidFill>
              </a:rPr>
              <a:t> consultation on short range devices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ICT 2024 </a:t>
            </a:r>
            <a:r>
              <a:rPr lang="en-US" sz="1800" dirty="0"/>
              <a:t>- 1 - Consultation on Short Range </a:t>
            </a:r>
            <a:r>
              <a:rPr lang="en-US" sz="1800" dirty="0" err="1"/>
              <a:t>Licence</a:t>
            </a:r>
            <a:r>
              <a:rPr lang="en-US" sz="1800" dirty="0"/>
              <a:t> Exempt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25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27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www.ofreg.ky/viewPDF/documents/2024-05-25-10-26-22-Consultation-Paper-on-Proposed-Short-Range-Device-Regulation.pdf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18-24/0055</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907301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class license for short range devices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a:t>Consultation on the updated Version of the Class License for Short Range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20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25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www.cra.gov.qa/en/document/public-consultation-on-the-updated-version-of-the-class-license-for-short-range-devices</a:t>
            </a:r>
            <a:r>
              <a:rPr lang="en-US" sz="1600" dirty="0" smtClean="0"/>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4079451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On 31 May 2024, the Official Journal of the European Union </a:t>
            </a:r>
            <a:r>
              <a:rPr lang="en-US" sz="1600" dirty="0">
                <a:hlinkClick r:id="rId3"/>
              </a:rPr>
              <a:t>published</a:t>
            </a:r>
            <a:r>
              <a:rPr lang="en-US" sz="1600" dirty="0"/>
              <a:t> </a:t>
            </a:r>
            <a:r>
              <a:rPr lang="en-US" sz="1600" dirty="0" smtClean="0"/>
              <a:t>"</a:t>
            </a:r>
            <a:r>
              <a:rPr lang="en-US" sz="1600" dirty="0"/>
              <a:t>Commission Implementing Decision (EU) 2024/1467 of 27 May 2024 amending Implementing Decision (EU) 2019/785 on the </a:t>
            </a:r>
            <a:r>
              <a:rPr lang="en-US" sz="1600" dirty="0" err="1"/>
              <a:t>harmonisation</a:t>
            </a:r>
            <a:r>
              <a:rPr lang="en-US" sz="1600" dirty="0"/>
              <a:t> of radio spectrum for equipment using ultra-wideband technology in the Union (notified under document C(2024) 3377)".</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The summary and next steps of the consultation on hybrid sharing was </a:t>
            </a:r>
            <a:r>
              <a:rPr lang="en-US" sz="1600" spc="-5" dirty="0" smtClean="0">
                <a:solidFill>
                  <a:schemeClr val="tx1"/>
                </a:solidFill>
                <a:latin typeface="+mj-lt"/>
                <a:cs typeface="Arial"/>
                <a:hlinkClick r:id="rId4"/>
              </a:rPr>
              <a:t>announced</a:t>
            </a:r>
            <a:r>
              <a:rPr lang="en-US" sz="1600" spc="-5" dirty="0" smtClean="0">
                <a:solidFill>
                  <a:schemeClr val="tx1"/>
                </a:solidFill>
                <a:latin typeface="+mj-lt"/>
                <a:cs typeface="Arial"/>
              </a:rPr>
              <a:t> on 21 May 2024</a:t>
            </a: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June 2024 Open Commission Meeting is </a:t>
            </a:r>
            <a:r>
              <a:rPr lang="en-US" sz="1600" dirty="0">
                <a:solidFill>
                  <a:schemeClr val="tx1"/>
                </a:solidFill>
                <a:hlinkClick r:id="rId3"/>
              </a:rPr>
              <a:t>scheduled</a:t>
            </a:r>
            <a:r>
              <a:rPr lang="en-US" sz="1600" dirty="0">
                <a:solidFill>
                  <a:schemeClr val="tx1"/>
                </a:solidFill>
              </a:rPr>
              <a:t> at 10:30am ET on 6 June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a:t>
            </a:r>
            <a:r>
              <a:rPr lang="en-US" sz="1600" dirty="0" smtClean="0"/>
              <a:t>public </a:t>
            </a:r>
            <a:r>
              <a:rPr lang="en-US" sz="1600" dirty="0"/>
              <a:t>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a:t>
            </a:r>
            <a:r>
              <a:rPr lang="en-US" sz="1600" dirty="0" smtClean="0"/>
              <a:t>.  </a:t>
            </a:r>
            <a:r>
              <a:rPr lang="en-US" sz="1600" smtClean="0"/>
              <a:t>The </a:t>
            </a:r>
            <a:r>
              <a:rPr lang="en-US" sz="1600" dirty="0" smtClean="0"/>
              <a:t>submission deadline is 6 August 2024.</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23 May 2024, Philippines National Telecommunications Commission (NTC</a:t>
            </a:r>
            <a:r>
              <a:rPr lang="en-US" sz="1600"/>
              <a:t>) </a:t>
            </a:r>
            <a:r>
              <a:rPr lang="en-US" sz="1600" smtClean="0">
                <a:hlinkClick r:id="rId3"/>
              </a:rPr>
              <a:t>organized</a:t>
            </a:r>
            <a:r>
              <a:rPr lang="en-US" sz="1600" smtClean="0"/>
              <a:t> </a:t>
            </a:r>
            <a:r>
              <a:rPr lang="en-US" sz="1600" dirty="0"/>
              <a:t>a public hearing with the objective in </a:t>
            </a:r>
            <a:r>
              <a:rPr lang="en-US" sz="1600" dirty="0">
                <a:hlinkClick r:id="rId4"/>
              </a:rPr>
              <a:t>amending Section 2 of the Memorandum Circular No. 03-05-2007</a:t>
            </a:r>
            <a:r>
              <a:rPr lang="en-US" sz="1600" dirty="0"/>
              <a:t> to allow HIPERLANs and RLANs to operate at the lower 6 GHz band.</a:t>
            </a:r>
            <a:endParaRPr lang="en-US" spc="-5" dirty="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5"/>
              </a:rPr>
              <a:t>issued</a:t>
            </a:r>
            <a:r>
              <a:rPr lang="en-US" sz="1600" dirty="0"/>
              <a:t> a public notice that UWB devices are not allowed to operate between 3400 MHz </a:t>
            </a:r>
            <a:r>
              <a:rPr lang="en-US" sz="1600" dirty="0" smtClean="0"/>
              <a:t>and </a:t>
            </a:r>
            <a:r>
              <a:rPr lang="en-US" sz="1600" dirty="0"/>
              <a:t>3700 MHz effective from 1 June 2025</a:t>
            </a:r>
            <a:r>
              <a:rPr lang="en-US" sz="1600" dirty="0" smtClean="0"/>
              <a:t>.</a:t>
            </a:r>
          </a:p>
          <a:p>
            <a:pPr marL="800100" marR="117475" lvl="2" indent="0" algn="just">
              <a:buClrTx/>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151463873"/>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13 June 2024</a:t>
                      </a:r>
                      <a:r>
                        <a:rPr lang="en-US" sz="1500" baseline="0" dirty="0"/>
                        <a:t>, 3:00pm ET to 3:55pm ET</a:t>
                      </a:r>
                      <a:endParaRPr lang="en-US" sz="1500" dirty="0"/>
                    </a:p>
                  </a:txBody>
                  <a:tcPr anchor="ctr"/>
                </a:tc>
                <a:extLst>
                  <a:ext uri="{0D108BD9-81ED-4DB2-BD59-A6C34878D82A}">
                    <a16:rowId xmlns="" xmlns:a16="http://schemas.microsoft.com/office/drawing/2014/main"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September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21 June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10 June </a:t>
            </a:r>
            <a:r>
              <a:rPr lang="en-US" sz="1400" strike="sngStrike" kern="0" dirty="0">
                <a:solidFill>
                  <a:schemeClr val="tx1"/>
                </a:solidFill>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15:58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dirty="0">
                <a:solidFill>
                  <a:srgbClr val="00B050"/>
                </a:solidFill>
              </a:rPr>
              <a:t>Review:  </a:t>
            </a:r>
            <a:r>
              <a:rPr lang="en-US" sz="1800" i="1" dirty="0" smtClean="0">
                <a:solidFill>
                  <a:srgbClr val="00B050"/>
                </a:solidFill>
              </a:rPr>
              <a:t>Cayman Islands </a:t>
            </a:r>
            <a:r>
              <a:rPr lang="en-US" sz="1800" i="1" dirty="0" err="1" smtClean="0">
                <a:solidFill>
                  <a:srgbClr val="00B050"/>
                </a:solidFill>
              </a:rPr>
              <a:t>OfReg’s</a:t>
            </a:r>
            <a:r>
              <a:rPr lang="en-US" sz="1800" i="1" dirty="0" smtClean="0">
                <a:solidFill>
                  <a:srgbClr val="00B050"/>
                </a:solidFill>
              </a:rPr>
              <a:t> </a:t>
            </a:r>
            <a:r>
              <a:rPr lang="en-US" sz="1800" i="1" dirty="0">
                <a:solidFill>
                  <a:srgbClr val="00B050"/>
                </a:solidFill>
              </a:rPr>
              <a:t>consultation on </a:t>
            </a:r>
            <a:r>
              <a:rPr lang="en-US" sz="1800" i="1" dirty="0" smtClean="0">
                <a:solidFill>
                  <a:srgbClr val="00B050"/>
                </a:solidFill>
              </a:rPr>
              <a:t>proposed short range device regulation</a:t>
            </a:r>
          </a:p>
          <a:p>
            <a:pPr marL="230188" marR="117475" indent="-230188" algn="just">
              <a:buFont typeface="Times New Roman" pitchFamily="16" charset="0"/>
              <a:buChar char="•"/>
              <a:tabLst>
                <a:tab pos="230188" algn="l"/>
              </a:tabLst>
            </a:pPr>
            <a:r>
              <a:rPr lang="en-US" sz="1800" i="1" dirty="0" smtClean="0">
                <a:solidFill>
                  <a:srgbClr val="00B050"/>
                </a:solidFill>
              </a:rPr>
              <a:t>Review:  Qatar CRA’s consultation </a:t>
            </a:r>
            <a:r>
              <a:rPr lang="en-US" sz="1800" i="1" dirty="0">
                <a:solidFill>
                  <a:srgbClr val="00B050"/>
                </a:solidFill>
              </a:rPr>
              <a:t>on </a:t>
            </a:r>
            <a:r>
              <a:rPr lang="en-US" sz="1800" i="1" dirty="0" smtClean="0">
                <a:solidFill>
                  <a:srgbClr val="00B050"/>
                </a:solidFill>
              </a:rPr>
              <a:t>class license for short range devices</a:t>
            </a:r>
            <a:endParaRPr lang="en-US" sz="1800" spc="-5" dirty="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75680</TotalTime>
  <Words>1876</Words>
  <Application>Microsoft Office PowerPoint</Application>
  <PresentationFormat>Widescreen</PresentationFormat>
  <Paragraphs>369</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Cayman Islands OfReg’s consultation on short range devices</vt:lpstr>
      <vt:lpstr>Qatar CRA’s consultation on class license for short range devices</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18-24/0052r2</dc:title>
  <dc:creator>Edward Au</dc:creator>
  <cp:keywords>6 June 2024</cp:keywords>
  <cp:lastModifiedBy>Edward Au</cp:lastModifiedBy>
  <cp:revision>6048</cp:revision>
  <cp:lastPrinted>1601-01-01T00:00:00Z</cp:lastPrinted>
  <dcterms:created xsi:type="dcterms:W3CDTF">2016-03-03T14:54:45Z</dcterms:created>
  <dcterms:modified xsi:type="dcterms:W3CDTF">2024-06-09T23:45:58Z</dcterms:modified>
  <cp:category>IEEE 802.18 RR-TAG agenda</cp:category>
</cp:coreProperties>
</file>