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42" r:id="rId13"/>
    <p:sldId id="943"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405" autoAdjust="0"/>
  </p:normalViewPr>
  <p:slideViewPr>
    <p:cSldViewPr>
      <p:cViewPr varScale="1">
        <p:scale>
          <a:sx n="86" d="100"/>
          <a:sy n="86" d="100"/>
        </p:scale>
        <p:origin x="81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36180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61581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49-00-0000-rr-tag-minutes-18-april-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acma.gov.au/consultations/2024-03/draft-five-year-spectrum-outlook-2024-29"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rabc-cccr.ca/ised-radio-standards-specification-rss-210-issue-11-february-2024-licence-exempt-radio-apparatus-category-i-equipment/" TargetMode="External"/><Relationship Id="rId12"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36&amp;is_group=0000&amp;is_year=2024" TargetMode="External"/><Relationship Id="rId11" Type="http://schemas.openxmlformats.org/officeDocument/2006/relationships/hyperlink" Target="https://apps.anatel.gov.br/ParticipaAnatel/VisualizarTextoConsulta.aspx?TelaDeOrigem=2&amp;ConsultaId=20229" TargetMode="External"/><Relationship Id="rId5" Type="http://schemas.openxmlformats.org/officeDocument/2006/relationships/hyperlink" Target="https://mentor.ieee.org/802.18/documents?is_dcn=31&amp;is_group=0000&amp;is_year=2024" TargetMode="External"/><Relationship Id="rId10" Type="http://schemas.openxmlformats.org/officeDocument/2006/relationships/hyperlink" Target="https://www.icasa.org.za/news/2024/icasa-publishes-the-draft-radio-frequency-migration-plan-and-the-draft-international-mobile-telecommunication-roadmap-for-public-consultation" TargetMode="External"/><Relationship Id="rId4" Type="http://schemas.openxmlformats.org/officeDocument/2006/relationships/hyperlink" Target="https://www.nbtc.go.th/News/publichearing/64952.aspx?lang=th-TH" TargetMode="External"/><Relationship Id="rId9" Type="http://schemas.openxmlformats.org/officeDocument/2006/relationships/hyperlink" Target="https://mentor.ieee.org/802.18/documents?is_dcn=3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radio-standards-specification-rss-210-issue-11-february-2024-licence-exempt-radio-apparatus-category-i-equipment/"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48&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april-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17-00-0000-liaison-from-itu-r-working-party-5d-availability-of-addendum-1-to-circular-letter-5-lcce-109.doc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marriott.com/event-reservations/reservation-link.mi?id=1694805711377&amp;key=GRP&amp;app=resvlink" TargetMode="External"/><Relationship Id="rId5" Type="http://schemas.openxmlformats.org/officeDocument/2006/relationships/hyperlink" Target="https://web.cvent.com/event/64f6931c-b20d-44af-a54e-4830fa2f7097/summary" TargetMode="Externa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25 April 2024</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Al </a:t>
            </a:r>
            <a:r>
              <a:rPr lang="en-US" sz="1600" spc="-5" dirty="0" err="1">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Hassan </a:t>
            </a:r>
            <a:r>
              <a:rPr lang="en-US" sz="1600" spc="-5" dirty="0">
                <a:latin typeface="+mj-lt"/>
                <a:cs typeface="Arial"/>
              </a:rPr>
              <a:t>Yaghoobi</a:t>
            </a: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r>
              <a:rPr lang="en-US" sz="16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800" dirty="0">
                <a:effectLst/>
                <a:highlight>
                  <a:srgbClr val="00FF00"/>
                </a:highlight>
                <a:latin typeface="Times New Roman" panose="02020603050405020304" pitchFamily="18" charset="0"/>
                <a:ea typeface="SimSun" panose="02010600030101010101" pitchFamily="2" charset="-122"/>
              </a:rPr>
              <a:t>Approved with unanimous consent</a:t>
            </a:r>
            <a:endParaRPr lang="en-US" sz="1600" spc="-5" dirty="0">
              <a:highlight>
                <a:srgbClr val="00FF00"/>
              </a:highlight>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18 April 2024 RR-TAG call as shown in the document </a:t>
            </a:r>
            <a:r>
              <a:rPr lang="en-US" sz="1800" spc="-5" dirty="0">
                <a:solidFill>
                  <a:srgbClr val="FF0000"/>
                </a:solidFill>
                <a:latin typeface="+mj-lt"/>
                <a:cs typeface="Arial"/>
                <a:hlinkClick r:id="rId3"/>
              </a:rPr>
              <a:t>18-24/0049r0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t>
            </a:r>
            <a:r>
              <a:rPr lang="en-US" sz="1600" spc="-5" dirty="0" smtClean="0">
                <a:cs typeface="Arial"/>
              </a:rPr>
              <a:t> Al </a:t>
            </a:r>
            <a:r>
              <a:rPr lang="en-US" sz="1600" spc="-5" dirty="0" err="1">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Vijay </a:t>
            </a:r>
            <a:r>
              <a:rPr lang="en-US" sz="1600" spc="-5" dirty="0" err="1">
                <a:cs typeface="Arial"/>
              </a:rPr>
              <a:t>Auluck</a:t>
            </a:r>
            <a:endParaRPr lang="en-US" sz="1600" spc="-5" dirty="0">
              <a:cs typeface="Arial"/>
            </a:endParaRPr>
          </a:p>
          <a:p>
            <a:pPr marL="630238" marR="117475" lvl="1" indent="-230188" algn="just">
              <a:buChar char="•"/>
              <a:tabLst>
                <a:tab pos="230188" algn="l"/>
              </a:tabLst>
            </a:pPr>
            <a:r>
              <a:rPr lang="en-US" sz="1600" spc="-5" dirty="0">
                <a:cs typeface="Arial"/>
              </a:rPr>
              <a:t>Discussion: </a:t>
            </a:r>
            <a:r>
              <a:rPr lang="en-US" sz="1600" spc="-5" dirty="0" smtClean="0">
                <a:cs typeface="Arial"/>
              </a:rPr>
              <a:t> None</a:t>
            </a:r>
            <a:r>
              <a:rPr lang="en-US" sz="1600" spc="-5" dirty="0">
                <a:cs typeface="Arial"/>
              </a:rPr>
              <a:t>.</a:t>
            </a:r>
          </a:p>
          <a:p>
            <a:pPr marL="630238" marR="117475" lvl="1" indent="-230188" algn="just">
              <a:buFont typeface="Times New Roman" pitchFamily="16" charset="0"/>
              <a:buChar char="•"/>
              <a:tabLst>
                <a:tab pos="230188" algn="l"/>
              </a:tabLst>
            </a:pPr>
            <a:r>
              <a:rPr lang="en-US" sz="1600" spc="-5" dirty="0">
                <a:cs typeface="Arial"/>
              </a:rPr>
              <a:t>Vote: </a:t>
            </a:r>
            <a:r>
              <a:rPr lang="en-US" sz="1800" dirty="0">
                <a:effectLst/>
                <a:highlight>
                  <a:srgbClr val="00FF00"/>
                </a:highlight>
                <a:latin typeface="Times New Roman" panose="02020603050405020304" pitchFamily="18" charset="0"/>
                <a:ea typeface="SimSun" panose="02010600030101010101" pitchFamily="2" charset="-122"/>
              </a:rPr>
              <a:t>Approved with unanimous consent</a:t>
            </a:r>
            <a:endParaRPr lang="en-US" sz="1600" spc="-5" dirty="0">
              <a:highlight>
                <a:srgbClr val="00FF00"/>
              </a:highligh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4"/>
              </a:rPr>
              <a:t>Draft amendment to technical standards for telecommunications equipment and equipment using the frequency 5.925 – 6.425 GHz</a:t>
            </a:r>
            <a:r>
              <a:rPr lang="en-US" sz="1400" spc="-5" dirty="0">
                <a:solidFill>
                  <a:schemeClr val="tx1"/>
                </a:solidFill>
                <a:cs typeface="Arial"/>
              </a:rPr>
              <a:t> </a:t>
            </a:r>
          </a:p>
          <a:p>
            <a:pPr marL="1487488" marR="117475" lvl="3" indent="-230188" algn="just">
              <a:spcBef>
                <a:spcPts val="600"/>
              </a:spcBef>
              <a:buFont typeface="Times New Roman" pitchFamily="16" charset="0"/>
              <a:buChar char="•"/>
              <a:tabLst>
                <a:tab pos="230188" algn="l"/>
              </a:tabLst>
            </a:pPr>
            <a:r>
              <a:rPr lang="en-US" sz="1400" spc="-5" dirty="0">
                <a:solidFill>
                  <a:schemeClr val="tx1"/>
                </a:solidFill>
                <a:cs typeface="Arial"/>
              </a:rPr>
              <a:t>Translation of selected contents is available </a:t>
            </a:r>
            <a:r>
              <a:rPr lang="en-US" sz="1400" spc="-5" dirty="0">
                <a:solidFill>
                  <a:schemeClr val="tx1"/>
                </a:solidFill>
                <a:cs typeface="Arial"/>
                <a:hlinkClick r:id="rId5"/>
              </a:rPr>
              <a:t>here</a:t>
            </a:r>
            <a:endParaRPr lang="en-US" sz="1400" spc="-5" dirty="0">
              <a:solidFill>
                <a:schemeClr val="tx1"/>
              </a:solidFill>
              <a:cs typeface="Arial"/>
            </a:endParaRPr>
          </a:p>
          <a:p>
            <a:pPr marL="1487488" marR="117475" lvl="3" indent="-230188" algn="just">
              <a:spcBef>
                <a:spcPts val="600"/>
              </a:spcBef>
              <a:buFont typeface="Times New Roman" pitchFamily="16" charset="0"/>
              <a:buChar char="•"/>
              <a:tabLst>
                <a:tab pos="230188" algn="l"/>
              </a:tabLst>
            </a:pPr>
            <a:r>
              <a:rPr lang="en-US" sz="1400" spc="-5" dirty="0">
                <a:solidFill>
                  <a:schemeClr val="tx1"/>
                </a:solidFill>
                <a:cs typeface="Arial"/>
              </a:rPr>
              <a:t>Draft response is available </a:t>
            </a:r>
            <a:r>
              <a:rPr lang="en-US" sz="1400" spc="-5" dirty="0">
                <a:solidFill>
                  <a:schemeClr val="tx1"/>
                </a:solidFill>
                <a:cs typeface="Arial"/>
                <a:hlinkClick r:id="rId6"/>
              </a:rPr>
              <a:t>here</a:t>
            </a:r>
            <a:r>
              <a:rPr lang="en-US" sz="1400" spc="-5" dirty="0">
                <a:solidFill>
                  <a:schemeClr val="tx1"/>
                </a:solidFill>
                <a:cs typeface="Arial"/>
              </a:rPr>
              <a:t>.  It is now under IEEE 802 LMSC’s EC letter ballot.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7"/>
              </a:rPr>
              <a:t>RSS-210 Issue 11: </a:t>
            </a:r>
            <a:r>
              <a:rPr lang="en-US" sz="1400" dirty="0" err="1">
                <a:hlinkClick r:id="rId7"/>
              </a:rPr>
              <a:t>Licence</a:t>
            </a:r>
            <a:r>
              <a:rPr lang="en-US" sz="1400" dirty="0">
                <a:hlinkClick r:id="rId7"/>
              </a:rPr>
              <a:t>-Exempt Radio Apparatus: Category I Equipment</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Australia ACMA:  </a:t>
            </a:r>
            <a:r>
              <a:rPr lang="en-US" sz="1400" spc="-5" dirty="0">
                <a:solidFill>
                  <a:schemeClr val="tx1"/>
                </a:solidFill>
                <a:cs typeface="Arial"/>
                <a:hlinkClick r:id="rId8"/>
              </a:rPr>
              <a:t>Draft Five-year spectrum outlook 2024-29 and 2024-25 work program</a:t>
            </a:r>
            <a:endParaRPr lang="en-US" sz="1400" spc="-5" dirty="0">
              <a:solidFill>
                <a:schemeClr val="tx1"/>
              </a:solidFill>
              <a:cs typeface="Arial"/>
            </a:endParaRPr>
          </a:p>
          <a:p>
            <a:pPr marL="1487488" marR="117475" lvl="3" indent="-230188" algn="just">
              <a:spcBef>
                <a:spcPts val="600"/>
              </a:spcBef>
              <a:buFont typeface="Times New Roman" pitchFamily="16" charset="0"/>
              <a:buChar char="•"/>
              <a:tabLst>
                <a:tab pos="230188" algn="l"/>
              </a:tabLst>
            </a:pPr>
            <a:r>
              <a:rPr lang="en-US" sz="1400" spc="-5" dirty="0">
                <a:solidFill>
                  <a:schemeClr val="tx1"/>
                </a:solidFill>
                <a:cs typeface="Arial"/>
              </a:rPr>
              <a:t>Draft response is available </a:t>
            </a:r>
            <a:r>
              <a:rPr lang="en-US" sz="1400" spc="-5" dirty="0">
                <a:solidFill>
                  <a:schemeClr val="tx1"/>
                </a:solidFill>
                <a:cs typeface="Arial"/>
                <a:hlinkClick r:id="rId9"/>
              </a:rPr>
              <a:t>here</a:t>
            </a:r>
            <a:r>
              <a:rPr lang="en-US" sz="1400" spc="-5" dirty="0">
                <a:solidFill>
                  <a:schemeClr val="tx1"/>
                </a:solidFill>
                <a:cs typeface="Arial"/>
              </a:rPr>
              <a:t>.  It is now under IEEE 802 LMSC’s offline review.</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10"/>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11"/>
              </a:rPr>
              <a:t>Collection of inputs about the role of connectivity in the development of AI</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Canada RABC’s consultation: RSS-210 Issue 11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RSS-210 Issue 11: </a:t>
            </a:r>
            <a:r>
              <a:rPr lang="en-US" sz="1800" dirty="0" err="1"/>
              <a:t>Licence</a:t>
            </a:r>
            <a:r>
              <a:rPr lang="en-US" sz="1800" dirty="0"/>
              <a:t>-Exempt Radio Apparatus: Category I Equipment</a:t>
            </a:r>
            <a:endParaRPr lang="en-GB" sz="1800" dirty="0"/>
          </a:p>
          <a:p>
            <a:pPr marL="630238" marR="117475" lvl="1" indent="-230188" algn="just">
              <a:buChar char="•"/>
              <a:tabLst>
                <a:tab pos="230188" algn="l"/>
              </a:tabLst>
            </a:pPr>
            <a:r>
              <a:rPr lang="en-US" sz="1600" spc="-5" dirty="0">
                <a:cs typeface="Arial"/>
              </a:rPr>
              <a:t>Publication date:  29 February 2024</a:t>
            </a:r>
          </a:p>
          <a:p>
            <a:pPr marL="630238" marR="117475" lvl="1" indent="-230188" algn="just">
              <a:buChar char="•"/>
              <a:tabLst>
                <a:tab pos="230188" algn="l"/>
              </a:tabLst>
            </a:pPr>
            <a:r>
              <a:rPr lang="en-US" sz="1600" spc="-5" dirty="0">
                <a:cs typeface="Arial"/>
              </a:rPr>
              <a:t>Closing date for response:  3 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hlinkClick r:id="rId3"/>
              </a:rPr>
              <a:t>https://www.rabc-cccr.ca/ised-radio-standards-specification-rss-210-issue-11-february-2024-licence-exempt-radio-apparatus-category-i-equipment/</a:t>
            </a:r>
            <a:r>
              <a:rPr lang="en-US" sz="1600" spc="-5" dirty="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18-24/0048</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Tree>
    <p:extLst>
      <p:ext uri="{BB962C8B-B14F-4D97-AF65-F5344CB8AC3E}">
        <p14:creationId xmlns:p14="http://schemas.microsoft.com/office/powerpoint/2010/main" val="731785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document </a:t>
            </a:r>
            <a:r>
              <a:rPr lang="en-GB" sz="1800" dirty="0">
                <a:solidFill>
                  <a:schemeClr val="accent2"/>
                </a:solidFill>
              </a:rPr>
              <a:t>18-24/0048r3 </a:t>
            </a:r>
            <a:r>
              <a:rPr lang="en-US" sz="1800" spc="-5" dirty="0">
                <a:cs typeface="Arial"/>
              </a:rPr>
              <a:t>in response to the Canada </a:t>
            </a:r>
            <a:r>
              <a:rPr lang="en-US" sz="1800" dirty="0"/>
              <a:t>Radio Advisory Board of Canada </a:t>
            </a:r>
            <a:r>
              <a:rPr lang="en-US" sz="1800" spc="-5" dirty="0">
                <a:cs typeface="Arial"/>
              </a:rPr>
              <a:t>(RABC)’s </a:t>
            </a:r>
            <a:r>
              <a:rPr lang="en-US" sz="1800" spc="-5" dirty="0">
                <a:solidFill>
                  <a:schemeClr val="tx1"/>
                </a:solidFill>
                <a:cs typeface="Arial"/>
              </a:rPr>
              <a:t>consultation “</a:t>
            </a:r>
            <a:r>
              <a:rPr lang="en-US" sz="1800" dirty="0"/>
              <a:t>Draft RSS-210 Issue 11: </a:t>
            </a:r>
            <a:r>
              <a:rPr lang="en-US" sz="1800" dirty="0" err="1"/>
              <a:t>Licence</a:t>
            </a:r>
            <a:r>
              <a:rPr lang="en-US" sz="1800" dirty="0"/>
              <a:t>-Exempt Radio Apparatus: Category I Equipment”,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RABC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Al </a:t>
            </a:r>
            <a:r>
              <a:rPr lang="en-US" sz="1600" spc="-5" dirty="0" err="1">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r>
              <a:rPr lang="en-US" sz="16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smtClean="0">
                <a:latin typeface="+mj-lt"/>
                <a:cs typeface="Arial"/>
              </a:rPr>
              <a:t> </a:t>
            </a:r>
            <a:r>
              <a:rPr lang="en-US" sz="1600" spc="-5" dirty="0" smtClean="0">
                <a:highlight>
                  <a:srgbClr val="00FF00"/>
                </a:highlight>
                <a:latin typeface="+mj-lt"/>
                <a:cs typeface="Arial"/>
              </a:rPr>
              <a:t>7Y/0N/1A </a:t>
            </a:r>
            <a:r>
              <a:rPr lang="en-US" sz="1600" spc="-5" dirty="0">
                <a:highlight>
                  <a:srgbClr val="00FF00"/>
                </a:highlight>
                <a:latin typeface="+mj-lt"/>
                <a:cs typeface="Arial"/>
              </a:rPr>
              <a:t>(Motion passes)</a:t>
            </a: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Canada RABC’s consultation: RSS-210 Issue 11 (2)</a:t>
            </a:r>
          </a:p>
        </p:txBody>
      </p:sp>
    </p:spTree>
    <p:extLst>
      <p:ext uri="{BB962C8B-B14F-4D97-AF65-F5344CB8AC3E}">
        <p14:creationId xmlns:p14="http://schemas.microsoft.com/office/powerpoint/2010/main" val="75044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April 2024 Open Commission Meeting is </a:t>
            </a:r>
            <a:r>
              <a:rPr lang="en-US" sz="1600" dirty="0">
                <a:solidFill>
                  <a:schemeClr val="tx1"/>
                </a:solidFill>
                <a:hlinkClick r:id="rId3"/>
              </a:rPr>
              <a:t>scheduled</a:t>
            </a:r>
            <a:r>
              <a:rPr lang="en-US" sz="1600" dirty="0">
                <a:solidFill>
                  <a:schemeClr val="tx1"/>
                </a:solidFill>
              </a:rPr>
              <a:t> at 10:30am ET on 25 April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MHz</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the proposed development process of Revision 3 of the ITU.R Recommendation M.2150</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week</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4671169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2 May 2024, 3:00pm ET to 3:55pm ET</a:t>
                      </a:r>
                      <a:endParaRPr lang="en-US" sz="1500" dirty="0"/>
                    </a:p>
                  </a:txBody>
                  <a:tcPr anchor="ctr"/>
                </a:tc>
                <a:extLst>
                  <a:ext uri="{0D108BD9-81ED-4DB2-BD59-A6C34878D82A}">
                    <a16:rowId xmlns:a16="http://schemas.microsoft.com/office/drawing/2014/main" xmlns=""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sp>
        <p:nvSpPr>
          <p:cNvPr id="10" name="Content Placeholder 2"/>
          <p:cNvSpPr>
            <a:spLocks noGrp="1"/>
          </p:cNvSpPr>
          <p:nvPr>
            <p:ph idx="1"/>
          </p:nvPr>
        </p:nvSpPr>
        <p:spPr>
          <a:xfrm>
            <a:off x="914400" y="1505151"/>
            <a:ext cx="5179484" cy="4928587"/>
          </a:xfrm>
        </p:spPr>
        <p:txBody>
          <a:bodyPr/>
          <a:lstStyle/>
          <a:p>
            <a:pPr marL="0" marR="117475" indent="0" algn="just">
              <a:tabLst>
                <a:tab pos="230188" algn="l"/>
              </a:tabLst>
            </a:pPr>
            <a:r>
              <a:rPr lang="en-US" sz="2000" spc="-5" dirty="0">
                <a:solidFill>
                  <a:schemeClr val="tx1"/>
                </a:solidFill>
                <a:cs typeface="Arial"/>
              </a:rPr>
              <a:t>2024 May interim (Credited session)</a:t>
            </a: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Meeting reservation</a:t>
            </a:r>
            <a:r>
              <a:rPr lang="en-US" sz="1800" spc="-5" dirty="0">
                <a:solidFill>
                  <a:schemeClr val="tx1"/>
                </a:solidFill>
                <a:cs typeface="Arial"/>
              </a:rPr>
              <a:t> begins on 6 February 2024</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5 April 2024</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May 2024</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May 2024</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Hotel reservation</a:t>
            </a:r>
            <a:r>
              <a:rPr lang="en-US" sz="1800" spc="-5" dirty="0">
                <a:solidFill>
                  <a:schemeClr val="tx1"/>
                </a:solidFill>
                <a:cs typeface="Arial"/>
              </a:rPr>
              <a:t> begins on 6 February 2024</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5pm CEST, 9 April 2024.</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11" name="Content Placeholder 2"/>
          <p:cNvSpPr txBox="1">
            <a:spLocks/>
          </p:cNvSpPr>
          <p:nvPr/>
        </p:nvSpPr>
        <p:spPr bwMode="auto">
          <a:xfrm>
            <a:off x="6120725" y="1505151"/>
            <a:ext cx="5179484"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a:solidFill>
                  <a:schemeClr val="tx1"/>
                </a:solidFill>
              </a:rPr>
              <a:t>until 10 May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a:latin typeface="+mj-lt"/>
                <a:cs typeface="Arial"/>
              </a:rPr>
              <a:t>Adjourned </a:t>
            </a:r>
            <a:r>
              <a:rPr lang="en-US" sz="1600" spc="-5" smtClean="0">
                <a:latin typeface="+mj-lt"/>
                <a:cs typeface="Arial"/>
              </a:rPr>
              <a:t>at 15:56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19 March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17</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i="1" dirty="0">
                <a:solidFill>
                  <a:srgbClr val="00B050"/>
                </a:solidFill>
              </a:rPr>
              <a:t>Review and motion:  Canada RABC’s consultation on RSS-210 Issue 11</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75400</TotalTime>
  <Words>1795</Words>
  <Application>Microsoft Office PowerPoint</Application>
  <PresentationFormat>Widescreen</PresentationFormat>
  <Paragraphs>366</Paragraphs>
  <Slides>19</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 Unicode MS</vt:lpstr>
      <vt:lpstr>Monotype Sorts</vt:lpstr>
      <vt:lpstr>MS Gothic</vt:lpstr>
      <vt:lpstr>MS PGothic</vt:lpstr>
      <vt:lpstr>SimSun</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Canada RABC’s consultation: RSS-210 Issue 11 (1)</vt:lpstr>
      <vt:lpstr>Canada RABC’s consultation: RSS-210 Issue 11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18-24/0050r1</dc:title>
  <dc:creator>Edward Au</dc:creator>
  <cp:keywords>25 April 2024</cp:keywords>
  <cp:lastModifiedBy>Edward Au</cp:lastModifiedBy>
  <cp:revision>6011</cp:revision>
  <cp:lastPrinted>1601-01-01T00:00:00Z</cp:lastPrinted>
  <dcterms:created xsi:type="dcterms:W3CDTF">2016-03-03T14:54:45Z</dcterms:created>
  <dcterms:modified xsi:type="dcterms:W3CDTF">2024-04-26T14:06:44Z</dcterms:modified>
  <cp:category>IEEE 802.18 RR-TAG agenda</cp:category>
</cp:coreProperties>
</file>