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38" r:id="rId13"/>
    <p:sldId id="941" r:id="rId14"/>
    <p:sldId id="942" r:id="rId15"/>
    <p:sldId id="943" r:id="rId16"/>
    <p:sldId id="882" r:id="rId17"/>
    <p:sldId id="930" r:id="rId18"/>
    <p:sldId id="898" r:id="rId19"/>
    <p:sldId id="933" r:id="rId20"/>
    <p:sldId id="856" r:id="rId21"/>
    <p:sldId id="864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723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8922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5819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1803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7537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059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897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April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802.18-24/0046r1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4/18-24-0045-00-0000-rr-tag-minutes-11-april-2024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cma.gov.au/consultations/2024-03/draft-five-year-spectrum-outlook-2024-29" TargetMode="External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www.rabc-cccr.ca/ised-radio-standards-specification-rss-210-issue-11-february-2024-licence-exempt-radio-apparatus-category-i-equipment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ocuments?is_dcn=36&amp;is_group=0000&amp;is_year=2024" TargetMode="External"/><Relationship Id="rId11" Type="http://schemas.openxmlformats.org/officeDocument/2006/relationships/image" Target="../media/image1.png"/><Relationship Id="rId5" Type="http://schemas.openxmlformats.org/officeDocument/2006/relationships/hyperlink" Target="https://mentor.ieee.org/802.18/documents?is_dcn=31&amp;is_group=0000&amp;is_year=2024" TargetMode="External"/><Relationship Id="rId10" Type="http://schemas.openxmlformats.org/officeDocument/2006/relationships/hyperlink" Target="https://apps.anatel.gov.br/ParticipaAnatel/VisualizarTextoConsulta.aspx?TelaDeOrigem=2&amp;ConsultaId=20229" TargetMode="External"/><Relationship Id="rId4" Type="http://schemas.openxmlformats.org/officeDocument/2006/relationships/hyperlink" Target="https://www.nbtc.go.th/News/publichearing/64952.aspx?lang=th-TH" TargetMode="External"/><Relationship Id="rId9" Type="http://schemas.openxmlformats.org/officeDocument/2006/relationships/hyperlink" Target="https://www.icasa.org.za/news/2024/icasa-publishes-the-draft-radio-frequency-migration-plan-and-the-draft-international-mobile-telecommunication-roadmap-for-public-consultation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ma.gov.au/consultations/2024-03/draft-five-year-spectrum-outlook-2024-29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ocuments?is_dcn=39&amp;is_group=0000&amp;is_year=2024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bc-cccr.ca/ised-radio-standards-specification-rss-210-issue-11-february-2024-licence-exempt-radio-apparatus-category-i-equipment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ocuments?is_dcn=48&amp;is_group=0000&amp;is_year=2024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april-2024-open-commission-meeting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ane.gov.co/Sliders/ANE%202024/Documento%20soporte%20radares.pdf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ic.mediacdn.vn/document/2024/4/8/02tt-17125599275031453944245.pdf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mentor.ieee.org/802.18/dcn/24/18-24-0017-00-0000-liaison-from-itu-r-working-party-5d-availability-of-addendum-1-to-circular-letter-5-lcce-109.docx" TargetMode="External"/><Relationship Id="rId4" Type="http://schemas.openxmlformats.org/officeDocument/2006/relationships/hyperlink" Target="https://www.ofca.gov.hk/filemanager/ofca/en/content_144/hk_freq_table_en.pdf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tgevents.com.au/ieee2024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marriott.com/event-reservations/reservation-link.mi?id=1694805711377&amp;key=GRP&amp;app=resvlink" TargetMode="External"/><Relationship Id="rId5" Type="http://schemas.openxmlformats.org/officeDocument/2006/relationships/hyperlink" Target="https://web.cvent.com/event/64f6931c-b20d-44af-a54e-4830fa2f7097/summary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-TAG%20-%20Membership%20List%20-%202024-03-19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attendanc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April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 </a:t>
            </a:r>
            <a:r>
              <a:rPr lang="en-GB" sz="2000" b="0" dirty="0" smtClean="0"/>
              <a:t>18 April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111275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200"/>
                <a:gridCol w="2209800"/>
                <a:gridCol w="990600"/>
                <a:gridCol w="990600"/>
                <a:gridCol w="25146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Gaurav </a:t>
                      </a:r>
                      <a:r>
                        <a:rPr lang="en-US" sz="1400" dirty="0" err="1" smtClean="0"/>
                        <a:t>Patwardhan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Hewlett Packard Enterprise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gauravpatwardhan1@gmail.com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apetrick123@gmail.com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11 April 2024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18-24/0045r0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</a:t>
            </a:r>
            <a:r>
              <a:rPr lang="en-US" sz="1800" spc="-5" dirty="0" smtClean="0">
                <a:latin typeface="+mj-lt"/>
                <a:cs typeface="Arial"/>
              </a:rPr>
              <a:t>the IEEE </a:t>
            </a:r>
            <a:r>
              <a:rPr lang="en-US" sz="1800" spc="-5" dirty="0">
                <a:latin typeface="+mj-lt"/>
                <a:cs typeface="Arial"/>
              </a:rPr>
              <a:t>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</a:t>
            </a:r>
            <a:r>
              <a:rPr lang="en-US" sz="1600" spc="-5" dirty="0" smtClean="0"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Seconded: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Discussion: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Vote: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Status of ongoing 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43626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18-24/0001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Thursday, 18 April 2024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Thailand NBTC: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4"/>
              </a:rPr>
              <a:t>Draft amendment to technical standards for telecommunications equipment and equipment using the frequency 5.925 – 6.425 GHz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Translation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of selected contents is available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5"/>
              </a:rPr>
              <a:t>here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Draft response is available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6"/>
              </a:rPr>
              <a:t>here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.  It is now under IEEE 802 LMSC’s EC letter ballot.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Canada RABC:  </a:t>
            </a:r>
            <a:r>
              <a:rPr lang="en-US" sz="1400" dirty="0">
                <a:hlinkClick r:id="rId7"/>
              </a:rPr>
              <a:t>RSS-210 Issue 11: </a:t>
            </a:r>
            <a:r>
              <a:rPr lang="en-US" sz="1400" dirty="0" err="1">
                <a:hlinkClick r:id="rId7"/>
              </a:rPr>
              <a:t>Licence</a:t>
            </a:r>
            <a:r>
              <a:rPr lang="en-US" sz="1400" dirty="0">
                <a:hlinkClick r:id="rId7"/>
              </a:rPr>
              <a:t>-Exempt Radio Apparatus: Category I </a:t>
            </a:r>
            <a:r>
              <a:rPr lang="en-US" sz="1400" dirty="0" smtClean="0">
                <a:hlinkClick r:id="rId7"/>
              </a:rPr>
              <a:t>Equipment</a:t>
            </a:r>
            <a:endParaRPr lang="en-US" sz="1400" dirty="0" smtClean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Australia ACMA: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8"/>
              </a:rPr>
              <a:t>Draft Five-year spectrum outlook 2024-29 and 2024-25 work program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8am CET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, Thursday,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16 May 2024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South Africa ICASA:  </a:t>
            </a:r>
            <a:r>
              <a:rPr lang="en-US" sz="1400" dirty="0" smtClean="0">
                <a:hlinkClick r:id="rId9"/>
              </a:rPr>
              <a:t>Draft </a:t>
            </a:r>
            <a:r>
              <a:rPr lang="en-US" sz="1400" dirty="0">
                <a:hlinkClick r:id="rId9"/>
              </a:rPr>
              <a:t>Radio Frequency Migration Plan</a:t>
            </a:r>
            <a:r>
              <a:rPr lang="en-US" sz="1400" dirty="0"/>
              <a:t> 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ET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, Thursday, 23 May 2024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Brazil ANATEL: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10"/>
              </a:rPr>
              <a:t>Collection of inputs about the role of connectivity in the development of AI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Australia ACMA’s consultation on spectrum outlook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</a:t>
            </a:r>
            <a:r>
              <a:rPr lang="en-GB" sz="1800" dirty="0" smtClean="0"/>
              <a:t>Draft Five-year </a:t>
            </a:r>
            <a:r>
              <a:rPr lang="en-GB" sz="1800" dirty="0"/>
              <a:t>spectrum outlook </a:t>
            </a:r>
            <a:r>
              <a:rPr lang="en-GB" sz="1800" dirty="0" smtClean="0"/>
              <a:t>2024-29 and 2024-25 work program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Publication date:  25 March 2024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Closing </a:t>
            </a:r>
            <a:r>
              <a:rPr lang="en-US" sz="1600" spc="-5" dirty="0">
                <a:cs typeface="Arial"/>
              </a:rPr>
              <a:t>date for response</a:t>
            </a:r>
            <a:r>
              <a:rPr lang="en-US" sz="1600" spc="-5" dirty="0" smtClean="0">
                <a:cs typeface="Arial"/>
              </a:rPr>
              <a:t>:  </a:t>
            </a:r>
            <a:r>
              <a:rPr lang="en-US" sz="1600" spc="-5" dirty="0" smtClean="0">
                <a:cs typeface="Arial"/>
              </a:rPr>
              <a:t>6 May 2024 (extended)</a:t>
            </a:r>
            <a:endParaRPr lang="en-US" sz="1600" spc="-5" dirty="0" smtClean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 smtClean="0">
                <a:latin typeface="+mj-lt"/>
                <a:cs typeface="Arial"/>
              </a:rPr>
              <a:t>details, please visit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www.acma.gov.au/consultations/2024-03/draft-five-year-spectrum-outlook-2024-29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Draft </a:t>
            </a:r>
            <a:r>
              <a:rPr lang="en-US" sz="1800" spc="-5" dirty="0">
                <a:cs typeface="Arial"/>
              </a:rPr>
              <a:t>response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18-24/0039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600" spc="-5" dirty="0" smtClean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355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#3 (External):  Move to approve document </a:t>
            </a:r>
            <a:r>
              <a:rPr lang="en-GB" sz="1800" dirty="0" smtClean="0">
                <a:solidFill>
                  <a:schemeClr val="accent2"/>
                </a:solidFill>
              </a:rPr>
              <a:t>18-24/0039r4 [Placeholder] </a:t>
            </a:r>
            <a:r>
              <a:rPr lang="en-US" sz="1800" spc="-5" dirty="0" smtClean="0">
                <a:cs typeface="Arial"/>
              </a:rPr>
              <a:t>in </a:t>
            </a:r>
            <a:r>
              <a:rPr lang="en-US" sz="1800" spc="-5" dirty="0">
                <a:cs typeface="Arial"/>
              </a:rPr>
              <a:t>response to the </a:t>
            </a:r>
            <a:r>
              <a:rPr lang="en-US" sz="1800" spc="-5" dirty="0" smtClean="0">
                <a:cs typeface="Arial"/>
              </a:rPr>
              <a:t>Australia Australian Communications and Media Authority (ACMA)</a:t>
            </a:r>
            <a:r>
              <a:rPr lang="en-US" sz="1800" spc="-5" dirty="0">
                <a:cs typeface="Arial"/>
              </a:rPr>
              <a:t>’s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consultation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“</a:t>
            </a:r>
            <a:r>
              <a:rPr lang="en-GB" sz="1800" dirty="0"/>
              <a:t>Draft Five-year spectrum outlook 2024-29 and 2024-25 work </a:t>
            </a:r>
            <a:r>
              <a:rPr lang="en-GB" sz="1800" dirty="0" smtClean="0"/>
              <a:t>program</a:t>
            </a:r>
            <a:r>
              <a:rPr lang="en-US" sz="1800" dirty="0" smtClean="0"/>
              <a:t>”,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>
                <a:cs typeface="Arial"/>
              </a:rPr>
              <a:t>for review and approval by the IEEE 802 </a:t>
            </a:r>
            <a:r>
              <a:rPr lang="en-US" sz="1800" spc="-5" dirty="0" smtClean="0">
                <a:cs typeface="Arial"/>
              </a:rPr>
              <a:t>LMSC for submission </a:t>
            </a:r>
            <a:r>
              <a:rPr lang="en-GB" sz="1800" dirty="0" smtClean="0"/>
              <a:t>to the ACMA before </a:t>
            </a:r>
            <a:r>
              <a:rPr lang="en-GB" sz="1800" dirty="0"/>
              <a:t>the contribution </a:t>
            </a:r>
            <a:r>
              <a:rPr lang="en-GB" sz="1800" dirty="0" smtClean="0"/>
              <a:t>deadline.  </a:t>
            </a:r>
            <a:r>
              <a:rPr lang="en-GB" sz="1800" dirty="0"/>
              <a:t>The IEEE 802.18 Chair is authorized to make editorial changes as necessary</a:t>
            </a:r>
            <a:r>
              <a:rPr lang="en-GB" sz="1800" dirty="0" smtClean="0"/>
              <a:t>.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Moved: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The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Australia ACMA’s consultation on spectrum </a:t>
            </a:r>
            <a:r>
              <a:rPr lang="en-US" sz="2800" dirty="0" smtClean="0">
                <a:solidFill>
                  <a:srgbClr val="0070C0"/>
                </a:solidFill>
              </a:rPr>
              <a:t>outlook (</a:t>
            </a:r>
            <a:r>
              <a:rPr lang="en-US" sz="2800" dirty="0">
                <a:solidFill>
                  <a:srgbClr val="0070C0"/>
                </a:solidFill>
              </a:rPr>
              <a:t>2</a:t>
            </a:r>
            <a:r>
              <a:rPr lang="en-US" sz="2800" dirty="0" smtClean="0">
                <a:solidFill>
                  <a:srgbClr val="0070C0"/>
                </a:solidFill>
              </a:rPr>
              <a:t>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61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Canada RABC’s consultation: RSS-210 Issue </a:t>
            </a:r>
            <a:r>
              <a:rPr lang="en-US" sz="2800" dirty="0" smtClean="0">
                <a:solidFill>
                  <a:srgbClr val="0070C0"/>
                </a:solidFill>
              </a:rPr>
              <a:t>11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 RSS-210 </a:t>
            </a:r>
            <a:r>
              <a:rPr lang="en-US" sz="1800" dirty="0"/>
              <a:t>Issue 11: </a:t>
            </a:r>
            <a:r>
              <a:rPr lang="en-US" sz="1800" dirty="0" err="1"/>
              <a:t>Licence</a:t>
            </a:r>
            <a:r>
              <a:rPr lang="en-US" sz="1800" dirty="0"/>
              <a:t>-Exempt Radio Apparatus: Category I </a:t>
            </a:r>
            <a:r>
              <a:rPr lang="en-US" sz="1800" dirty="0" smtClean="0"/>
              <a:t>Equipment</a:t>
            </a:r>
            <a:endParaRPr lang="en-GB" sz="1800" dirty="0" smtClean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Publication date:  29 February 2024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Closing </a:t>
            </a:r>
            <a:r>
              <a:rPr lang="en-US" sz="1600" spc="-5" dirty="0">
                <a:cs typeface="Arial"/>
              </a:rPr>
              <a:t>date for response</a:t>
            </a:r>
            <a:r>
              <a:rPr lang="en-US" sz="1600" spc="-5" dirty="0" smtClean="0">
                <a:cs typeface="Arial"/>
              </a:rPr>
              <a:t>:  3 May 2024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 smtClean="0">
                <a:latin typeface="+mj-lt"/>
                <a:cs typeface="Arial"/>
              </a:rPr>
              <a:t>details, please visit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://www.rabc-cccr.ca/ised-radio-standards-specification-rss-210-issue-11-february-2024-licence-exempt-radio-apparatus-category-i-equipment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/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Draft </a:t>
            </a:r>
            <a:r>
              <a:rPr lang="en-US" sz="1800" spc="-5" dirty="0">
                <a:cs typeface="Arial"/>
              </a:rPr>
              <a:t>response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18-24/0048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600" spc="-5" dirty="0" smtClean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178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#4 </a:t>
            </a:r>
            <a:r>
              <a:rPr lang="en-US" sz="1800" spc="-5" dirty="0" smtClean="0">
                <a:latin typeface="+mj-lt"/>
                <a:cs typeface="Arial"/>
              </a:rPr>
              <a:t>(External):  Move to approve document </a:t>
            </a:r>
            <a:r>
              <a:rPr lang="en-GB" sz="1800" dirty="0" smtClean="0">
                <a:solidFill>
                  <a:schemeClr val="accent2"/>
                </a:solidFill>
              </a:rPr>
              <a:t>18-24/0048r0 </a:t>
            </a:r>
            <a:r>
              <a:rPr lang="en-GB" sz="1800" dirty="0" smtClean="0">
                <a:solidFill>
                  <a:schemeClr val="accent2"/>
                </a:solidFill>
              </a:rPr>
              <a:t>[Placeholder] </a:t>
            </a:r>
            <a:r>
              <a:rPr lang="en-US" sz="1800" spc="-5" dirty="0" smtClean="0">
                <a:cs typeface="Arial"/>
              </a:rPr>
              <a:t>in </a:t>
            </a:r>
            <a:r>
              <a:rPr lang="en-US" sz="1800" spc="-5" dirty="0">
                <a:cs typeface="Arial"/>
              </a:rPr>
              <a:t>response to the </a:t>
            </a:r>
            <a:r>
              <a:rPr lang="en-US" sz="1800" spc="-5" dirty="0" smtClean="0">
                <a:cs typeface="Arial"/>
              </a:rPr>
              <a:t>Canada </a:t>
            </a:r>
            <a:r>
              <a:rPr lang="en-US" sz="1800" dirty="0"/>
              <a:t>Radio Advisory Board of Canada </a:t>
            </a:r>
            <a:r>
              <a:rPr lang="en-US" sz="1800" spc="-5" dirty="0" smtClean="0">
                <a:cs typeface="Arial"/>
              </a:rPr>
              <a:t>(RABC)’s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consultation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“</a:t>
            </a:r>
            <a:r>
              <a:rPr lang="en-US" sz="1800" dirty="0"/>
              <a:t>Draft RSS-210 Issue 11: </a:t>
            </a:r>
            <a:r>
              <a:rPr lang="en-US" sz="1800" dirty="0" err="1"/>
              <a:t>Licence</a:t>
            </a:r>
            <a:r>
              <a:rPr lang="en-US" sz="1800" dirty="0"/>
              <a:t>-Exempt Radio Apparatus: Category I Equipment</a:t>
            </a:r>
            <a:r>
              <a:rPr lang="en-US" sz="1800" dirty="0" smtClean="0"/>
              <a:t>”,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>
                <a:cs typeface="Arial"/>
              </a:rPr>
              <a:t>for review and approval by the IEEE 802 </a:t>
            </a:r>
            <a:r>
              <a:rPr lang="en-US" sz="1800" spc="-5" dirty="0" smtClean="0">
                <a:cs typeface="Arial"/>
              </a:rPr>
              <a:t>LMSC for submission </a:t>
            </a:r>
            <a:r>
              <a:rPr lang="en-GB" sz="1800" dirty="0" smtClean="0"/>
              <a:t>to </a:t>
            </a:r>
            <a:r>
              <a:rPr lang="en-GB" sz="1800" dirty="0" smtClean="0"/>
              <a:t>the RABC </a:t>
            </a:r>
            <a:r>
              <a:rPr lang="en-GB" sz="1800" dirty="0" smtClean="0"/>
              <a:t>before </a:t>
            </a:r>
            <a:r>
              <a:rPr lang="en-GB" sz="1800" dirty="0"/>
              <a:t>the contribution </a:t>
            </a:r>
            <a:r>
              <a:rPr lang="en-GB" sz="1800" dirty="0" smtClean="0"/>
              <a:t>deadline.  </a:t>
            </a:r>
            <a:r>
              <a:rPr lang="en-GB" sz="1800" dirty="0"/>
              <a:t>The IEEE 802.18 Chair is authorized to make editorial changes as necessary</a:t>
            </a:r>
            <a:r>
              <a:rPr lang="en-GB" sz="1800" dirty="0" smtClean="0"/>
              <a:t>.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Moved: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The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Canada RABC’s consultation: RSS-210 Issue 11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44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pc="-5" dirty="0" smtClean="0">
                <a:solidFill>
                  <a:schemeClr val="tx1"/>
                </a:solidFill>
                <a:cs typeface="Arial"/>
              </a:rPr>
              <a:t>Other </a:t>
            </a:r>
            <a:r>
              <a:rPr lang="en-US" spc="-5" dirty="0">
                <a:solidFill>
                  <a:schemeClr val="tx1"/>
                </a:solidFill>
                <a:cs typeface="Arial"/>
              </a:rPr>
              <a:t>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The April 2024 Open Commission Meeting is 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scheduled</a:t>
            </a:r>
            <a:r>
              <a:rPr lang="en-US" sz="1600" dirty="0">
                <a:solidFill>
                  <a:schemeClr val="tx1"/>
                </a:solidFill>
              </a:rPr>
              <a:t> at 10:30am ET on 25 April 2024.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On 4 April 2024, Colombia's National Spectrum Agency (ANE) </a:t>
            </a:r>
            <a:r>
              <a:rPr lang="en-US" sz="1600" dirty="0">
                <a:hlinkClick r:id="rId4"/>
              </a:rPr>
              <a:t>issued</a:t>
            </a:r>
            <a:r>
              <a:rPr lang="en-US" sz="1600" dirty="0"/>
              <a:t> a resolution that regulates the technical and operational conditions for short-range radio communications, including cabin radars that operate in the unlicensed band of 57 GHz to 64 GHz.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</a:rPr>
              <a:t>Other </a:t>
            </a:r>
            <a:r>
              <a:rPr lang="en-US" sz="1800" dirty="0" smtClean="0">
                <a:solidFill>
                  <a:schemeClr val="tx1"/>
                </a:solidFill>
              </a:rPr>
              <a:t>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On 29 March 2024, Vietnam MIC </a:t>
            </a:r>
            <a:r>
              <a:rPr lang="en-US" sz="1600" dirty="0">
                <a:hlinkClick r:id="rId3"/>
              </a:rPr>
              <a:t>issued</a:t>
            </a:r>
            <a:r>
              <a:rPr lang="en-US" sz="1600" dirty="0"/>
              <a:t> a circular - 02/2024/TT-BTTTT: Regulations on the List of potentially unsafe products and goods under the management responsibility of the Ministry of Information and Communications, that will be effective from 15 May 2024</a:t>
            </a:r>
            <a:r>
              <a:rPr lang="en-US" sz="1600" dirty="0" smtClean="0"/>
              <a:t>. </a:t>
            </a:r>
            <a:r>
              <a:rPr lang="en-US" sz="1600" dirty="0"/>
              <a:t>As referred to page 68 of the circular, it </a:t>
            </a:r>
            <a:r>
              <a:rPr lang="en-US" sz="1600" smtClean="0"/>
              <a:t>mentioned that devices </a:t>
            </a:r>
            <a:r>
              <a:rPr lang="en-US" sz="1600" dirty="0"/>
              <a:t>with Wi-Fi 6E and Wi-Fi 7 capabilities (band 5925-7125 MHz) can only claim compliance if the manufacturer commits in writing to turning off the 6 GHz band and users cannot activate the band themselves.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2 April 2024, Hong Kong Office of the Communications Authority (OFCA) 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published</a:t>
            </a:r>
            <a:r>
              <a:rPr lang="en-US" sz="1600" dirty="0" smtClean="0">
                <a:solidFill>
                  <a:schemeClr val="tx1"/>
                </a:solidFill>
              </a:rPr>
              <a:t> the latest version of the table of frequency allocation.</a:t>
            </a:r>
            <a:endParaRPr lang="en-US" sz="1600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5"/>
              </a:rPr>
              <a:t>Liaison</a:t>
            </a:r>
            <a:r>
              <a:rPr lang="en-US" sz="1600" dirty="0" smtClean="0"/>
              <a:t> </a:t>
            </a:r>
            <a:r>
              <a:rPr lang="en-US" sz="1600" dirty="0"/>
              <a:t>from ITU-R Working Party 5D re: the proposed development process of Revision 3 of the ITU.R Recommendation M.2150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0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 next week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766592"/>
              </p:ext>
            </p:extLst>
          </p:nvPr>
        </p:nvGraphicFramePr>
        <p:xfrm>
          <a:off x="914400" y="1705690"/>
          <a:ext cx="10287000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715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</a:t>
                      </a:r>
                      <a:r>
                        <a:rPr lang="en-US" sz="1500" dirty="0" smtClean="0"/>
                        <a:t>teleconference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25 April 2024, </a:t>
                      </a:r>
                      <a:r>
                        <a:rPr lang="en-US" sz="1500" baseline="0" dirty="0"/>
                        <a:t>3:00pm ET to 3:55pm ET</a:t>
                      </a:r>
                      <a:endParaRPr lang="en-US" sz="15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at 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Future mixed-mode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05151"/>
            <a:ext cx="5179484" cy="4928587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r>
              <a:rPr lang="en-US" sz="2000" spc="-5" dirty="0" smtClean="0">
                <a:solidFill>
                  <a:schemeClr val="tx1"/>
                </a:solidFill>
                <a:cs typeface="Arial"/>
              </a:rPr>
              <a:t>2024 </a:t>
            </a:r>
            <a:r>
              <a:rPr lang="en-US" sz="2000" spc="-5" dirty="0">
                <a:solidFill>
                  <a:schemeClr val="tx1"/>
                </a:solidFill>
                <a:cs typeface="Arial"/>
              </a:rPr>
              <a:t>May interim (Credited </a:t>
            </a:r>
            <a:r>
              <a:rPr lang="en-US" sz="2000" spc="-5" dirty="0" smtClean="0">
                <a:solidFill>
                  <a:schemeClr val="tx1"/>
                </a:solidFill>
                <a:cs typeface="Arial"/>
              </a:rPr>
              <a:t>session)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3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6 February 2024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begins on 6 February 2024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chemeClr val="tx1"/>
                </a:solidFill>
              </a:rPr>
              <a:t>until sold out or </a:t>
            </a:r>
            <a:r>
              <a:rPr lang="en-US" sz="1400" dirty="0" smtClean="0">
                <a:solidFill>
                  <a:schemeClr val="tx1"/>
                </a:solidFill>
              </a:rPr>
              <a:t>5pm CEST, 9 April 2024.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120725" y="1505151"/>
            <a:ext cx="5179484" cy="4928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marR="117475" indent="0" algn="just">
              <a:tabLst>
                <a:tab pos="230188" algn="l"/>
              </a:tabLst>
            </a:pPr>
            <a:r>
              <a:rPr lang="en-US" sz="2000" kern="0" spc="-5" dirty="0" smtClean="0">
                <a:solidFill>
                  <a:schemeClr val="tx1"/>
                </a:solidFill>
                <a:cs typeface="Arial"/>
              </a:rPr>
              <a:t>2024 July plenary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cs typeface="Arial"/>
                <a:hlinkClick r:id="rId5"/>
              </a:rPr>
              <a:t>Meeting reservation</a:t>
            </a:r>
            <a:r>
              <a:rPr lang="en-US" sz="1800" kern="0" spc="-5" dirty="0" smtClean="0">
                <a:solidFill>
                  <a:schemeClr val="tx1"/>
                </a:solidFill>
                <a:cs typeface="Arial"/>
              </a:rPr>
              <a:t> begins on 8 April 2024</a:t>
            </a:r>
            <a:endParaRPr lang="en-GB" sz="1600" kern="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Registration until 17 May 2024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28 June 2024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28 June 2024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cs typeface="Arial"/>
                <a:hlinkClick r:id="rId6"/>
              </a:rPr>
              <a:t>Hotel reservation</a:t>
            </a:r>
            <a:r>
              <a:rPr lang="en-US" sz="1800" kern="0" spc="-5" dirty="0" smtClean="0">
                <a:solidFill>
                  <a:schemeClr val="tx1"/>
                </a:solidFill>
                <a:cs typeface="Arial"/>
              </a:rPr>
              <a:t> begins on 8 April 2024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kern="0" smtClean="0">
                <a:solidFill>
                  <a:schemeClr val="tx1"/>
                </a:solidFill>
              </a:rPr>
              <a:t>until 10 May 2024</a:t>
            </a:r>
            <a:r>
              <a:rPr lang="en-US" sz="1400" kern="0" dirty="0" smtClean="0">
                <a:solidFill>
                  <a:schemeClr val="tx1"/>
                </a:solidFill>
              </a:rPr>
              <a:t>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kern="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2573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Gaurav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Patwardhan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(Hewlett Packard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Enterprise), Al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Petrick (Skyworks Solutions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</a:t>
            </a:r>
            <a:r>
              <a:rPr lang="en-US" altLang="en-US" sz="1600" u="sng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VACANT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VACANT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 status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19 March 2024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57 (10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Aspirants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17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40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latin typeface="+mj-lt"/>
                <a:cs typeface="Arial"/>
              </a:rPr>
              <a:t>TBD</a:t>
            </a:r>
          </a:p>
          <a:p>
            <a:r>
              <a:rPr lang="en-US" sz="1800" dirty="0"/>
              <a:t/>
            </a:r>
            <a:br>
              <a:rPr lang="en-US" sz="1800" dirty="0"/>
            </a:b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 smtClean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Meeting Decorum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rgbClr val="FF0000"/>
                </a:solidFill>
                <a:latin typeface="+mj-lt"/>
                <a:cs typeface="Arial"/>
              </a:rPr>
              <a:t>IMAT is </a:t>
            </a:r>
            <a:r>
              <a:rPr lang="en-US" sz="1600" spc="-5" dirty="0" smtClean="0">
                <a:solidFill>
                  <a:srgbClr val="FF0000"/>
                </a:solidFill>
                <a:latin typeface="+mj-lt"/>
                <a:cs typeface="Arial"/>
              </a:rPr>
              <a:t>used </a:t>
            </a:r>
            <a:r>
              <a:rPr lang="en-US" sz="1600" spc="-5" dirty="0">
                <a:solidFill>
                  <a:srgbClr val="FF0000"/>
                </a:solidFill>
                <a:latin typeface="+mj-lt"/>
                <a:cs typeface="Arial"/>
              </a:rPr>
              <a:t>for </a:t>
            </a:r>
            <a:r>
              <a:rPr lang="en-US" sz="1600" spc="-5" dirty="0" smtClean="0">
                <a:solidFill>
                  <a:srgbClr val="FF0000"/>
                </a:solidFill>
                <a:latin typeface="+mj-lt"/>
                <a:cs typeface="Arial"/>
              </a:rPr>
              <a:t>attendance:</a:t>
            </a:r>
          </a:p>
          <a:p>
            <a:pPr marL="1030288" marR="117475" lvl="2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400" spc="-5" dirty="0">
                <a:latin typeface="+mj-lt"/>
                <a:cs typeface="Arial"/>
                <a:hlinkClick r:id="rId3"/>
              </a:rPr>
              <a:t>https://</a:t>
            </a:r>
            <a:r>
              <a:rPr lang="en-US" sz="1400" spc="-5" dirty="0" smtClean="0">
                <a:latin typeface="+mj-lt"/>
                <a:cs typeface="Arial"/>
                <a:hlinkClick r:id="rId3"/>
              </a:rPr>
              <a:t>imat.ieee.org/attendance</a:t>
            </a:r>
            <a:r>
              <a:rPr lang="en-US" sz="1400" spc="-5" dirty="0" smtClean="0">
                <a:latin typeface="+mj-lt"/>
                <a:cs typeface="Arial"/>
              </a:rPr>
              <a:t> </a:t>
            </a:r>
            <a:endParaRPr lang="en-US" sz="14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</a:t>
            </a:r>
            <a:r>
              <a:rPr lang="en-US" sz="1600" spc="-5" dirty="0" smtClean="0">
                <a:latin typeface="+mj-lt"/>
                <a:cs typeface="Arial"/>
              </a:rPr>
              <a:t>in </a:t>
            </a:r>
            <a:r>
              <a:rPr lang="en-US" sz="1600" spc="-5" dirty="0" err="1" smtClean="0">
                <a:latin typeface="+mj-lt"/>
                <a:cs typeface="Arial"/>
              </a:rPr>
              <a:t>Webex</a:t>
            </a:r>
            <a:r>
              <a:rPr lang="en-US" sz="1600" spc="-5" dirty="0" smtClean="0">
                <a:latin typeface="+mj-lt"/>
                <a:cs typeface="Arial"/>
              </a:rPr>
              <a:t> when </a:t>
            </a:r>
            <a:r>
              <a:rPr lang="en-US" sz="1600" spc="-5" dirty="0">
                <a:latin typeface="+mj-lt"/>
                <a:cs typeface="Arial"/>
              </a:rPr>
              <a:t>joining the call: “FIRST NAME LAST NAME, Affiliation</a:t>
            </a:r>
            <a:r>
              <a:rPr lang="en-US" sz="1600" spc="-5" dirty="0" smtClean="0">
                <a:latin typeface="+mj-lt"/>
                <a:cs typeface="Arial"/>
              </a:rPr>
              <a:t>”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</a:t>
            </a:r>
            <a:r>
              <a:rPr lang="en-US" sz="1600" spc="-5" dirty="0">
                <a:latin typeface="+mj-lt"/>
                <a:cs typeface="Arial"/>
              </a:rPr>
              <a:t>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chemeClr val="tx1"/>
                </a:solidFill>
              </a:rPr>
              <a:t>IEEE SA </a:t>
            </a:r>
            <a:r>
              <a:rPr lang="en-US" sz="1600" dirty="0">
                <a:solidFill>
                  <a:schemeClr val="tx1"/>
                </a:solidFill>
              </a:rPr>
              <a:t>Standards Board </a:t>
            </a:r>
            <a:r>
              <a:rPr lang="en-US" sz="1600" dirty="0" smtClean="0">
                <a:solidFill>
                  <a:schemeClr val="tx1"/>
                </a:solidFill>
              </a:rPr>
              <a:t>Operations </a:t>
            </a:r>
            <a:r>
              <a:rPr lang="en-US" sz="1600" dirty="0">
                <a:solidFill>
                  <a:schemeClr val="tx1"/>
                </a:solidFill>
              </a:rPr>
              <a:t>Manual)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Meeting decorum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dirty="0" smtClean="0">
                <a:solidFill>
                  <a:srgbClr val="00B050"/>
                </a:solidFill>
              </a:rPr>
              <a:t>Review and motion:  Australia ACMA’s consultation </a:t>
            </a:r>
            <a:r>
              <a:rPr lang="en-US" sz="1800" i="1" dirty="0">
                <a:solidFill>
                  <a:srgbClr val="00B050"/>
                </a:solidFill>
              </a:rPr>
              <a:t>on </a:t>
            </a:r>
            <a:r>
              <a:rPr lang="en-US" sz="1800" i="1" dirty="0" smtClean="0">
                <a:solidFill>
                  <a:srgbClr val="00B050"/>
                </a:solidFill>
              </a:rPr>
              <a:t>spectrum outlook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dirty="0" smtClean="0">
                <a:solidFill>
                  <a:srgbClr val="00B050"/>
                </a:solidFill>
              </a:rPr>
              <a:t>Review and motion:  </a:t>
            </a:r>
            <a:r>
              <a:rPr lang="en-US" sz="1800" i="1" dirty="0" smtClean="0">
                <a:solidFill>
                  <a:srgbClr val="00B050"/>
                </a:solidFill>
              </a:rPr>
              <a:t>Canada </a:t>
            </a:r>
            <a:r>
              <a:rPr lang="en-US" sz="1800" i="1" dirty="0">
                <a:solidFill>
                  <a:srgbClr val="00B050"/>
                </a:solidFill>
              </a:rPr>
              <a:t>RABC’s consultation </a:t>
            </a:r>
            <a:r>
              <a:rPr lang="en-US" sz="1800" i="1" dirty="0" smtClean="0">
                <a:solidFill>
                  <a:srgbClr val="00B050"/>
                </a:solidFill>
              </a:rPr>
              <a:t>on RSS-210 Issue 11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75173</TotalTime>
  <Words>2033</Words>
  <Application>Microsoft Office PowerPoint</Application>
  <PresentationFormat>Widescreen</PresentationFormat>
  <Paragraphs>395</Paragraphs>
  <Slides>21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 SA standards activities shall allow  the fair &amp; equitable consideration of all viewpoints</vt:lpstr>
      <vt:lpstr>Meeting Decorum</vt:lpstr>
      <vt:lpstr>Agenda</vt:lpstr>
      <vt:lpstr>Administrative motions</vt:lpstr>
      <vt:lpstr>Status of ongoing consultations</vt:lpstr>
      <vt:lpstr>Australia ACMA’s consultation on spectrum outlook (1)</vt:lpstr>
      <vt:lpstr>Australia ACMA’s consultation on spectrum outlook (2)</vt:lpstr>
      <vt:lpstr>Canada RABC’s consultation: RSS-210 Issue 11 (1)</vt:lpstr>
      <vt:lpstr>Canada RABC’s consultation: RSS-210 Issue 11 (2)</vt:lpstr>
      <vt:lpstr>General discussion items (1)</vt:lpstr>
      <vt:lpstr>General discussion items (2)</vt:lpstr>
      <vt:lpstr>Meeting schedule next week</vt:lpstr>
      <vt:lpstr>Future mixed-mode meetings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18-24/0046r1</dc:title>
  <dc:creator>Edward Au</dc:creator>
  <cp:keywords>18 April 2024</cp:keywords>
  <cp:lastModifiedBy>Edward Au</cp:lastModifiedBy>
  <cp:revision>5995</cp:revision>
  <cp:lastPrinted>1601-01-01T00:00:00Z</cp:lastPrinted>
  <dcterms:created xsi:type="dcterms:W3CDTF">2016-03-03T14:54:45Z</dcterms:created>
  <dcterms:modified xsi:type="dcterms:W3CDTF">2024-04-17T12:24:22Z</dcterms:modified>
  <cp:category>IEEE 802.18 RR-TAG agenda</cp:category>
</cp:coreProperties>
</file>