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7"/>
  </p:notesMasterIdLst>
  <p:handoutMasterIdLst>
    <p:handoutMasterId r:id="rId58"/>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04" r:id="rId21"/>
    <p:sldId id="1105" r:id="rId22"/>
    <p:sldId id="1106" r:id="rId23"/>
    <p:sldId id="1107" r:id="rId24"/>
    <p:sldId id="1108" r:id="rId25"/>
    <p:sldId id="970" r:id="rId26"/>
    <p:sldId id="933" r:id="rId27"/>
    <p:sldId id="1110" r:id="rId28"/>
    <p:sldId id="1111" r:id="rId29"/>
    <p:sldId id="1112" r:id="rId30"/>
    <p:sldId id="1113" r:id="rId31"/>
    <p:sldId id="1056" r:id="rId32"/>
    <p:sldId id="1057" r:id="rId33"/>
    <p:sldId id="1109" r:id="rId34"/>
    <p:sldId id="1059" r:id="rId35"/>
    <p:sldId id="1060" r:id="rId36"/>
    <p:sldId id="1061" r:id="rId37"/>
    <p:sldId id="1062" r:id="rId38"/>
    <p:sldId id="1063" r:id="rId39"/>
    <p:sldId id="1064" r:id="rId40"/>
    <p:sldId id="1065" r:id="rId41"/>
    <p:sldId id="1066" r:id="rId42"/>
    <p:sldId id="1067" r:id="rId43"/>
    <p:sldId id="1068" r:id="rId44"/>
    <p:sldId id="1069" r:id="rId45"/>
    <p:sldId id="1070" r:id="rId46"/>
    <p:sldId id="1091" r:id="rId47"/>
    <p:sldId id="1092" r:id="rId48"/>
    <p:sldId id="1116" r:id="rId49"/>
    <p:sldId id="1119" r:id="rId50"/>
    <p:sldId id="1117" r:id="rId51"/>
    <p:sldId id="1118" r:id="rId52"/>
    <p:sldId id="978" r:id="rId53"/>
    <p:sldId id="900" r:id="rId54"/>
    <p:sldId id="887" r:id="rId55"/>
    <p:sldId id="888"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85" autoAdjust="0"/>
    <p:restoredTop sz="95232" autoAdjust="0"/>
  </p:normalViewPr>
  <p:slideViewPr>
    <p:cSldViewPr>
      <p:cViewPr varScale="1">
        <p:scale>
          <a:sx n="86" d="100"/>
          <a:sy n="86" d="100"/>
        </p:scale>
        <p:origin x="816"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9062"/>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5/11/2024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22</a:t>
            </a:fld>
            <a:endParaRPr lang="en-US" altLang="en-US"/>
          </a:p>
        </p:txBody>
      </p:sp>
    </p:spTree>
    <p:extLst>
      <p:ext uri="{BB962C8B-B14F-4D97-AF65-F5344CB8AC3E}">
        <p14:creationId xmlns:p14="http://schemas.microsoft.com/office/powerpoint/2010/main" val="2302230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6681649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986016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559665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311662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8973426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26872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2936317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6547893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27206507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12776336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416533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11582064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May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802.18-24/0043r0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4/18-24-0015-00-0000-rr-tag-march-2024-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ocuments?is_dcn=53&amp;is_group=0000&amp;is_year=2024"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29" TargetMode="External"/><Relationship Id="rId4" Type="http://schemas.openxmlformats.org/officeDocument/2006/relationships/hyperlink" Target="https://www.icasa.org.za/news/2024/icasa-publishes-the-draft-radio-frequency-migration-plan-and-the-draft-international-mobile-telecommunication-roadmap-for-public-consultation"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icasa.org.za/news/2024/icasa-publishes-the-draft-radio-frequency-migration-plan-and-the-draft-international-mobile-telecommunication-roadmap-for-public-consultation"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54&amp;is_group=0000&amp;is_year=2024"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fcc.gov/ecfs/document/10416238018537/1"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24/18-24-0047-00-0000-liaison-from-etsi-isg-thz-on-the-publication-of-gr-thz-001-and-gr-thz-00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may-2024-open-commission-meetin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bo.io.gov.mo/bo/i/2024/16/despce.asp#64"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ntc.gov.ph/wp-content/uploads/2024/MEMORANDUM%20CIRCULAR/Draft%20MC%20on%20Amending%20Section%202%20of%20Memorandum%20Circular%20No.%2003-05-2007.pdf" TargetMode="External"/><Relationship Id="rId4" Type="http://schemas.openxmlformats.org/officeDocument/2006/relationships/hyperlink" Target="https://ntc.gov.ph/wp-content/uploads/2024/HEARING/Notice%20of%20Public%20Hearing.pdf"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29" TargetMode="External"/><Relationship Id="rId4" Type="http://schemas.openxmlformats.org/officeDocument/2006/relationships/hyperlink" Target="https://www.icasa.org.za/news/2024/icasa-publishes-the-draft-radio-frequency-migration-plan-and-the-draft-international-mobile-telecommunication-roadmap-for-public-consultation"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www.icasa.org.za/news/2024/icasa-publishes-the-draft-radio-frequency-migration-plan-and-the-draft-international-mobile-telecommunication-roadmap-for-public-consultation"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54&amp;is_group=0000&amp;is_year=2024"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8/dcn/24/18-24-0047-00-0000-liaison-from-etsi-isg-thz-on-the-publication-of-gr-thz-001-and-gr-thz-002.docx"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may-2024-open-commission-meeting"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bo.io.gov.mo/bo/i/2024/16/despce.asp#64"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ntc.gov.ph/wp-content/uploads/2024/MEMORANDUM%20CIRCULAR/Draft%20MC%20on%20Amending%20Section%202%20of%20Memorandum%20Circular%20No.%2003-05-2007.pdf" TargetMode="External"/><Relationship Id="rId4" Type="http://schemas.openxmlformats.org/officeDocument/2006/relationships/hyperlink" Target="https://ntc.gov.ph/wp-content/uploads/2024/HEARING/Notice%20of%20Public%20Hearing.pdf" TargetMode="Externa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May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May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14 May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297"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Warsaw Marriott Hotel, Warsaw, Poland.</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smtClean="0">
              <a:cs typeface="Arial"/>
            </a:endParaRP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71690527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13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14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15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16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17 MAY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a:t>
                      </a:r>
                      <a:r>
                        <a:rPr lang="en-US" sz="1200" smtClean="0"/>
                        <a:t>Wislaw</a:t>
                      </a:r>
                      <a:r>
                        <a:rPr kumimoji="0" lang="en-US" altLang="en-US" sz="1200" b="0" i="0" u="none" strike="noStrike" cap="none" normalizeH="0" baseline="0" smtClean="0">
                          <a:ln>
                            <a:noFill/>
                          </a:ln>
                          <a:solidFill>
                            <a:schemeClr val="tx1"/>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kumimoji="0" lang="en-US" altLang="en-US" sz="1200" b="0" i="0" u="none" strike="noStrike" cap="none" normalizeH="0" baseline="0" dirty="0" err="1" smtClean="0">
                          <a:ln>
                            <a:noFill/>
                          </a:ln>
                          <a:solidFill>
                            <a:srgbClr val="000000"/>
                          </a:solidFill>
                          <a:effectLst/>
                          <a:latin typeface="Times New Roman" panose="02020603050405020304" pitchFamily="18" charset="0"/>
                          <a:ea typeface="MS PGothic" panose="020B0600070205080204" pitchFamily="34" charset="-128"/>
                        </a:rPr>
                        <a:t>Wislaw</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March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March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18-24/0015r0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smtClean="0">
                <a:latin typeface="+mj-lt"/>
                <a:cs typeface="Arial"/>
              </a:rPr>
              <a:t>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14 May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437579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21</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52220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endParaRPr lang="en-US" sz="1800" b="0" dirty="0" smtClean="0">
              <a:solidFill>
                <a:srgbClr val="FF0000"/>
              </a:solidFill>
            </a:endParaRPr>
          </a:p>
          <a:p>
            <a:pPr lvl="1">
              <a:buFont typeface="Arial" panose="020B0604020202020204" pitchFamily="34" charset="0"/>
              <a:buChar char="•"/>
            </a:pPr>
            <a:r>
              <a:rPr lang="en-US" sz="1600" dirty="0" err="1">
                <a:solidFill>
                  <a:schemeClr val="tx1"/>
                </a:solidFill>
              </a:rPr>
              <a:t>Mariusz</a:t>
            </a:r>
            <a:r>
              <a:rPr lang="en-US" sz="1600" dirty="0">
                <a:solidFill>
                  <a:schemeClr val="tx1"/>
                </a:solidFill>
              </a:rPr>
              <a:t> </a:t>
            </a:r>
            <a:r>
              <a:rPr lang="en-US" sz="1600" dirty="0" err="1">
                <a:solidFill>
                  <a:schemeClr val="tx1"/>
                </a:solidFill>
              </a:rPr>
              <a:t>Gruszczyński</a:t>
            </a:r>
            <a:r>
              <a:rPr lang="en-US" sz="1600" dirty="0">
                <a:solidFill>
                  <a:schemeClr val="tx1"/>
                </a:solidFill>
              </a:rPr>
              <a:t> (Office of Electronic Communications)</a:t>
            </a:r>
          </a:p>
          <a:p>
            <a:pPr lvl="1">
              <a:buFont typeface="Arial" panose="020B0604020202020204" pitchFamily="34" charset="0"/>
              <a:buChar char="•"/>
            </a:pPr>
            <a:r>
              <a:rPr lang="en-US" sz="1600" dirty="0">
                <a:solidFill>
                  <a:schemeClr val="tx1"/>
                </a:solidFill>
              </a:rPr>
              <a:t>Karolina </a:t>
            </a:r>
            <a:r>
              <a:rPr lang="en-US" sz="1600" dirty="0" err="1">
                <a:solidFill>
                  <a:schemeClr val="tx1"/>
                </a:solidFill>
              </a:rPr>
              <a:t>Zarkowska</a:t>
            </a:r>
            <a:r>
              <a:rPr lang="en-US" sz="1600" dirty="0">
                <a:solidFill>
                  <a:schemeClr val="tx1"/>
                </a:solidFill>
              </a:rPr>
              <a:t> (Office of Electronic Communications)</a:t>
            </a:r>
          </a:p>
          <a:p>
            <a:pPr lvl="1">
              <a:buFont typeface="Arial" panose="020B0604020202020204" pitchFamily="34" charset="0"/>
              <a:buChar char="•"/>
            </a:pPr>
            <a:r>
              <a:rPr lang="en-US" sz="1600" dirty="0">
                <a:solidFill>
                  <a:schemeClr val="tx1"/>
                </a:solidFill>
              </a:rPr>
              <a:t>Jacek </a:t>
            </a:r>
            <a:r>
              <a:rPr lang="en-US" sz="1600" dirty="0" err="1">
                <a:solidFill>
                  <a:schemeClr val="tx1"/>
                </a:solidFill>
              </a:rPr>
              <a:t>Halajko</a:t>
            </a:r>
            <a:r>
              <a:rPr lang="en-US" sz="1600" dirty="0">
                <a:solidFill>
                  <a:schemeClr val="tx1"/>
                </a:solidFill>
              </a:rPr>
              <a:t> (Office of Electronic Communications)</a:t>
            </a:r>
          </a:p>
          <a:p>
            <a:pPr lvl="1">
              <a:buFont typeface="Arial" panose="020B0604020202020204" pitchFamily="34" charset="0"/>
              <a:buChar char="•"/>
            </a:pPr>
            <a:r>
              <a:rPr lang="en-US" sz="1600" dirty="0" err="1">
                <a:solidFill>
                  <a:schemeClr val="tx1"/>
                </a:solidFill>
              </a:rPr>
              <a:t>Boguslaw</a:t>
            </a:r>
            <a:r>
              <a:rPr lang="en-US" sz="1600" dirty="0">
                <a:solidFill>
                  <a:schemeClr val="tx1"/>
                </a:solidFill>
              </a:rPr>
              <a:t> </a:t>
            </a:r>
            <a:r>
              <a:rPr lang="en-US" sz="1600" dirty="0" err="1">
                <a:solidFill>
                  <a:schemeClr val="tx1"/>
                </a:solidFill>
              </a:rPr>
              <a:t>Jaworski</a:t>
            </a:r>
            <a:r>
              <a:rPr lang="en-US" sz="1600" dirty="0">
                <a:solidFill>
                  <a:schemeClr val="tx1"/>
                </a:solidFill>
              </a:rPr>
              <a:t> (Office of Electronic Communications)</a:t>
            </a:r>
            <a:endParaRPr lang="en-US" sz="1600" dirty="0" smtClean="0">
              <a:solidFill>
                <a:schemeClr val="tx1"/>
              </a:solidFill>
            </a:endParaRPr>
          </a:p>
          <a:p>
            <a:pPr lvl="2">
              <a:buFont typeface="Arial" panose="020B0604020202020204" pitchFamily="34" charset="0"/>
              <a:buChar char="•"/>
            </a:pPr>
            <a:r>
              <a:rPr lang="en-US" sz="1400" dirty="0" smtClean="0"/>
              <a:t>Attendance is limited to the </a:t>
            </a:r>
            <a:r>
              <a:rPr lang="en-US" sz="1400" dirty="0" smtClean="0"/>
              <a:t>opening </a:t>
            </a:r>
            <a:r>
              <a:rPr lang="en-US" sz="1400" dirty="0" smtClean="0"/>
              <a:t>meeting timeslot of the </a:t>
            </a:r>
            <a:r>
              <a:rPr lang="en-US" sz="1400" dirty="0" smtClean="0"/>
              <a:t>IEEE 802 May 2024 interim in </a:t>
            </a:r>
            <a:r>
              <a:rPr lang="en-US" sz="1400" dirty="0" smtClean="0"/>
              <a:t>which the respective presentation is scheduled. </a:t>
            </a:r>
            <a:br>
              <a:rPr lang="en-US" sz="1400" dirty="0" smtClean="0"/>
            </a:b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22</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smtClean="0"/>
              <a:t>May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24567481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May </a:t>
            </a:r>
            <a:r>
              <a:rPr lang="en-US" dirty="0"/>
              <a:t>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4.2: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23</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47319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7924800"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Title:  </a:t>
            </a:r>
            <a:r>
              <a:rPr lang="en-US" sz="1600" dirty="0"/>
              <a:t>Selected aspects of radio spectrum management and regulation in the Republic of Poland</a:t>
            </a:r>
            <a:endParaRPr lang="en-US" sz="1600" b="0" dirty="0"/>
          </a:p>
          <a:p>
            <a:pPr marL="630238" marR="117475" lvl="1" indent="-230188" algn="just">
              <a:buFont typeface="Times New Roman" pitchFamily="16" charset="0"/>
              <a:buChar char="•"/>
              <a:tabLst>
                <a:tab pos="230188" algn="l"/>
              </a:tabLst>
            </a:pPr>
            <a:r>
              <a:rPr lang="en-US" sz="1600" b="0" dirty="0" smtClean="0"/>
              <a:t>Author: </a:t>
            </a:r>
            <a:r>
              <a:rPr lang="en-US" sz="1600" b="1" dirty="0" smtClean="0"/>
              <a:t>Mr</a:t>
            </a:r>
            <a:r>
              <a:rPr lang="en-US" sz="1600" b="1" dirty="0"/>
              <a:t>. </a:t>
            </a:r>
            <a:r>
              <a:rPr lang="en-US" sz="1600" b="1" dirty="0" err="1"/>
              <a:t>Mariusz</a:t>
            </a:r>
            <a:r>
              <a:rPr lang="en-US" sz="1600" b="1" dirty="0"/>
              <a:t> </a:t>
            </a:r>
            <a:r>
              <a:rPr lang="en-US" sz="1600" b="1" dirty="0" err="1"/>
              <a:t>Gruszczyński</a:t>
            </a:r>
            <a:r>
              <a:rPr lang="en-US" sz="1600" dirty="0"/>
              <a:t>, Head of </a:t>
            </a:r>
            <a:r>
              <a:rPr lang="en-US" sz="1600" dirty="0" err="1"/>
              <a:t>Radiocommunication</a:t>
            </a:r>
            <a:r>
              <a:rPr lang="en-US" sz="1600" dirty="0"/>
              <a:t> Networks Unit in the Department of Radio Spectrum of the Office of Electronic </a:t>
            </a:r>
            <a:r>
              <a:rPr lang="en-US" sz="1600" dirty="0" smtClean="0"/>
              <a:t>Communications (UKE), </a:t>
            </a:r>
            <a:r>
              <a:rPr lang="en-US" sz="1600" dirty="0"/>
              <a:t>Poland</a:t>
            </a:r>
            <a:endParaRPr lang="en-US" sz="1600" b="0" dirty="0"/>
          </a:p>
          <a:p>
            <a:pPr marL="630238" marR="117475" lvl="1" indent="-230188" algn="just">
              <a:buFont typeface="Times New Roman" pitchFamily="16" charset="0"/>
              <a:buChar char="•"/>
              <a:tabLst>
                <a:tab pos="230188" algn="l"/>
              </a:tabLst>
            </a:pPr>
            <a:r>
              <a:rPr lang="en-US" sz="1600" b="0" dirty="0"/>
              <a:t>Document</a:t>
            </a:r>
            <a:r>
              <a:rPr lang="en-US" sz="1600" b="0" dirty="0" smtClean="0"/>
              <a:t>: </a:t>
            </a:r>
            <a:r>
              <a:rPr lang="en-US" sz="1600" b="0" dirty="0" smtClean="0">
                <a:hlinkClick r:id="rId3"/>
              </a:rPr>
              <a:t>18-24/0053</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p>
        </p:txBody>
      </p:sp>
      <p:sp>
        <p:nvSpPr>
          <p:cNvPr id="12" name="Rectangle 11"/>
          <p:cNvSpPr/>
          <p:nvPr/>
        </p:nvSpPr>
        <p:spPr>
          <a:xfrm>
            <a:off x="9421565" y="4562656"/>
            <a:ext cx="2153154"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err="1" smtClean="0">
                <a:solidFill>
                  <a:schemeClr val="tx1"/>
                </a:solidFill>
              </a:rPr>
              <a:t>Mariusz</a:t>
            </a:r>
            <a:r>
              <a:rPr lang="en-US" sz="1200" dirty="0" smtClean="0">
                <a:solidFill>
                  <a:schemeClr val="tx1"/>
                </a:solidFill>
              </a:rPr>
              <a:t> </a:t>
            </a:r>
            <a:r>
              <a:rPr lang="en-US" sz="1200" dirty="0" err="1">
                <a:solidFill>
                  <a:schemeClr val="tx1"/>
                </a:solidFill>
              </a:rPr>
              <a:t>Gruszczyński</a:t>
            </a:r>
            <a:endParaRPr lang="en-US" sz="1200" dirty="0">
              <a:solidFill>
                <a:schemeClr val="tx1"/>
              </a:solidFill>
            </a:endParaRP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245431" y="1676401"/>
            <a:ext cx="2244603" cy="2834100"/>
          </a:xfrm>
          <a:prstGeom prst="rect">
            <a:avLst/>
          </a:prstGeom>
        </p:spPr>
      </p:pic>
    </p:spTree>
    <p:extLst>
      <p:ext uri="{BB962C8B-B14F-4D97-AF65-F5344CB8AC3E}">
        <p14:creationId xmlns:p14="http://schemas.microsoft.com/office/powerpoint/2010/main" val="17689726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8am </a:t>
            </a:r>
            <a:r>
              <a:rPr lang="en-US" sz="1600" spc="-5" dirty="0">
                <a:solidFill>
                  <a:schemeClr val="tx1"/>
                </a:solidFill>
                <a:cs typeface="Arial"/>
              </a:rPr>
              <a:t>CET, Thursday, 16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South Africa ICASA:  </a:t>
            </a:r>
            <a:r>
              <a:rPr lang="en-US" sz="1400" dirty="0">
                <a:hlinkClick r:id="rId4"/>
              </a:rPr>
              <a:t>Draft Radio Frequency Migration Plan</a:t>
            </a:r>
            <a:r>
              <a:rPr lang="en-US" sz="1400" dirty="0"/>
              <a:t> </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23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US" sz="1400" spc="-5" dirty="0">
                <a:solidFill>
                  <a:schemeClr val="tx1"/>
                </a:solidFill>
                <a:cs typeface="Arial"/>
                <a:hlinkClick r:id="rId5"/>
              </a:rPr>
              <a:t>Collection of inputs about the role of connectivity in the development of AI</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South Africa ICASA’s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Draft </a:t>
            </a:r>
            <a:r>
              <a:rPr lang="en-US" sz="1800" dirty="0"/>
              <a:t>Radio Frequency Migration Plan </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8 April 2024</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31 </a:t>
            </a:r>
            <a:r>
              <a:rPr lang="en-US" sz="1600" spc="-5" dirty="0">
                <a:cs typeface="Arial"/>
              </a:rPr>
              <a:t>May 2024</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www.icasa.org.za/news/2024/icasa-publishes-the-draft-radio-frequency-migration-plan-and-the-draft-international-mobile-telecommunication-roadmap-for-public-consultation</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18-24/0054</a:t>
            </a:r>
            <a:endParaRPr lang="en-US" sz="1600" spc="-5" dirty="0">
              <a:cs typeface="Arial"/>
            </a:endParaRPr>
          </a:p>
          <a:p>
            <a:pPr marL="630238" marR="117475" lvl="1" indent="-230188" algn="just">
              <a:spcBef>
                <a:spcPts val="600"/>
              </a:spcBef>
              <a:buChar char="•"/>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23259874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United </a:t>
            </a:r>
            <a:r>
              <a:rPr lang="en-US" sz="2800" dirty="0">
                <a:solidFill>
                  <a:srgbClr val="0070C0"/>
                </a:solidFill>
              </a:rPr>
              <a:t>States </a:t>
            </a:r>
            <a:r>
              <a:rPr lang="en-US" sz="2800" dirty="0" smtClean="0">
                <a:solidFill>
                  <a:srgbClr val="0070C0"/>
                </a:solidFill>
              </a:rPr>
              <a:t>FCC’s </a:t>
            </a:r>
            <a:r>
              <a:rPr lang="en-US" sz="2800" dirty="0">
                <a:solidFill>
                  <a:srgbClr val="0070C0"/>
                </a:solidFill>
              </a:rPr>
              <a:t>petition for rulemaking</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Petition </a:t>
            </a:r>
            <a:r>
              <a:rPr lang="en-US" sz="1800" dirty="0"/>
              <a:t>for rulemaking of </a:t>
            </a:r>
            <a:r>
              <a:rPr lang="en-US" sz="1800" dirty="0" err="1"/>
              <a:t>NextNav</a:t>
            </a:r>
            <a:r>
              <a:rPr lang="en-US" sz="1800" dirty="0"/>
              <a:t> Inc. in the matter of enabling next-generation terrestrial positioning, navigation, and timing and 5G: a plan for the lower 900 MHz band (902-928 MHz)</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16 April 2024</a:t>
            </a:r>
            <a:endParaRPr lang="en-US" sz="1600" spc="-5" dirty="0">
              <a:cs typeface="Arial"/>
            </a:endParaRPr>
          </a:p>
          <a:p>
            <a:pPr marL="230188" marR="117475" indent="-230188" algn="just">
              <a:spcBef>
                <a:spcPts val="1800"/>
              </a:spcBef>
              <a:buChar char="•"/>
              <a:tabLst>
                <a:tab pos="230188" algn="l"/>
              </a:tabLst>
            </a:pPr>
            <a:r>
              <a:rPr lang="en-US" sz="1800" spc="-5" dirty="0" smtClean="0">
                <a:latin typeface="+mj-lt"/>
                <a:cs typeface="Arial"/>
              </a:rPr>
              <a:t>For </a:t>
            </a:r>
            <a:r>
              <a:rPr lang="en-US" sz="1800" spc="-5" dirty="0">
                <a:latin typeface="+mj-lt"/>
                <a:cs typeface="Arial"/>
              </a:rPr>
              <a:t>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www.fcc.gov/ecfs/document/10416238018537/1</a:t>
            </a:r>
            <a:r>
              <a:rPr lang="en-US" sz="1600" spc="-5" dirty="0" smtClean="0">
                <a:latin typeface="+mj-lt"/>
                <a:cs typeface="Arial"/>
              </a:rPr>
              <a:t> </a:t>
            </a:r>
            <a:endParaRPr lang="en-US" sz="1600" spc="-5" dirty="0">
              <a:latin typeface="+mj-lt"/>
              <a:cs typeface="Arial"/>
            </a:endParaRPr>
          </a:p>
          <a:p>
            <a:pPr marL="630238" marR="117475" lvl="1" indent="-230188" algn="just">
              <a:spcBef>
                <a:spcPts val="600"/>
              </a:spcBef>
              <a:buChar char="•"/>
              <a:tabLst>
                <a:tab pos="230188" algn="l"/>
              </a:tabLst>
            </a:pPr>
            <a:endParaRPr lang="en-US" sz="16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14131921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a:t>
            </a:r>
          </a:p>
          <a:p>
            <a:pPr marL="1030288" marR="117475" lvl="2" indent="-230188" algn="just">
              <a:buClrTx/>
              <a:buFont typeface="Times New Roman" pitchFamily="16" charset="0"/>
              <a:buChar char="•"/>
              <a:tabLst>
                <a:tab pos="230188" algn="l"/>
              </a:tabLst>
            </a:pPr>
            <a:r>
              <a:rPr lang="en-US" sz="1600" spc="-5" dirty="0" smtClean="0">
                <a:cs typeface="Arial"/>
              </a:rPr>
              <a:t>ISG THZ’s </a:t>
            </a:r>
            <a:r>
              <a:rPr lang="en-US" sz="1600" spc="-5" dirty="0" smtClean="0">
                <a:cs typeface="Arial"/>
                <a:hlinkClick r:id="rId3"/>
              </a:rPr>
              <a:t>liaison</a:t>
            </a:r>
            <a:r>
              <a:rPr lang="en-US" sz="1600" spc="-5" dirty="0" smtClean="0">
                <a:cs typeface="Arial"/>
              </a:rPr>
              <a:t> </a:t>
            </a:r>
            <a:r>
              <a:rPr lang="en-GB" sz="1600" dirty="0"/>
              <a:t>on the publication of GR THz 001 and GR THz 002</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May </a:t>
            </a:r>
            <a:r>
              <a:rPr lang="en-US" sz="1600" dirty="0">
                <a:solidFill>
                  <a:schemeClr val="tx1"/>
                </a:solidFill>
              </a:rPr>
              <a:t>2024 Open Commission Meeting is </a:t>
            </a:r>
            <a:r>
              <a:rPr lang="en-US" sz="1600" dirty="0">
                <a:solidFill>
                  <a:schemeClr val="tx1"/>
                </a:solidFill>
                <a:hlinkClick r:id="rId4"/>
              </a:rPr>
              <a:t>scheduled</a:t>
            </a:r>
            <a:r>
              <a:rPr lang="en-US" sz="1600" dirty="0">
                <a:solidFill>
                  <a:schemeClr val="tx1"/>
                </a:solidFill>
              </a:rPr>
              <a:t> at 10:30am ET on </a:t>
            </a:r>
            <a:r>
              <a:rPr lang="en-US" sz="1600" dirty="0" smtClean="0">
                <a:solidFill>
                  <a:schemeClr val="tx1"/>
                </a:solidFill>
              </a:rPr>
              <a:t>23 May 2024</a:t>
            </a:r>
            <a:r>
              <a:rPr lang="en-US" sz="1600" dirty="0">
                <a:solidFill>
                  <a:schemeClr val="tx1"/>
                </a:solidFill>
              </a:rPr>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4069645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t>Through an </a:t>
            </a:r>
            <a:r>
              <a:rPr lang="en-US" sz="1600" dirty="0">
                <a:hlinkClick r:id="rId3"/>
              </a:rPr>
              <a:t>Order from the Chief Executive No. 64/2024</a:t>
            </a:r>
            <a:r>
              <a:rPr lang="en-US" sz="1600" dirty="0"/>
              <a:t> on 5 April 2024, Macau S.A.R, allows Wireless data communications equipment (excluding cordless telephone systems) to operate in the range 5925 MHz to 6425 </a:t>
            </a:r>
            <a:r>
              <a:rPr lang="en-US" sz="1600" dirty="0" smtClean="0"/>
              <a:t>MHz</a:t>
            </a:r>
          </a:p>
          <a:p>
            <a:pPr marL="1030288" marR="117475" lvl="2" indent="-230188" algn="just">
              <a:buClrTx/>
              <a:buFont typeface="Times New Roman" pitchFamily="16" charset="0"/>
              <a:buChar char="•"/>
              <a:tabLst>
                <a:tab pos="230188" algn="l"/>
              </a:tabLst>
            </a:pPr>
            <a:r>
              <a:rPr lang="en-US" sz="1600" dirty="0"/>
              <a:t>On 23 May 2024, Philippines National Telecommunications Commission (NTC) will </a:t>
            </a:r>
            <a:r>
              <a:rPr lang="en-US" sz="1600" dirty="0">
                <a:hlinkClick r:id="rId4"/>
              </a:rPr>
              <a:t>organize</a:t>
            </a:r>
            <a:r>
              <a:rPr lang="en-US" sz="1600" dirty="0"/>
              <a:t> a public hearing with the objective in </a:t>
            </a:r>
            <a:r>
              <a:rPr lang="en-US" sz="1600" dirty="0">
                <a:hlinkClick r:id="rId5"/>
              </a:rPr>
              <a:t>amending Section 2 of the Memorandum Circular No. 03-05-2007</a:t>
            </a:r>
            <a:r>
              <a:rPr lang="en-US" sz="1600" dirty="0"/>
              <a:t> to allow HIPERLANs and RLANs to operate </a:t>
            </a:r>
            <a:r>
              <a:rPr lang="en-US" sz="1600" dirty="0" smtClean="0"/>
              <a:t>at the lower 6 GHz band.</a:t>
            </a:r>
            <a:endParaRPr lang="en-US" sz="1600" dirty="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6024182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16 May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31</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32</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May IEEE 802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May 2024 to 17 May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://mtgevents.com.au/ieee2024</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2643984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rPr>
              <a:t>18-24/0042r1.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36</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37</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38</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May IEEE 802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12 May 2024 to 17 May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://mtgevents.com.au/ieee2024</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May 2024</a:t>
            </a:r>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42</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smtClean="0"/>
              <a:t>Warsaw Marriott Hotel, Warsaw, Poland.</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and voting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a:t>
            </a:r>
            <a:r>
              <a:rPr lang="en-US" sz="1400" spc="-5" dirty="0">
                <a:cs typeface="Arial"/>
              </a:rPr>
              <a:t>your vote for any straw poll or motion using </a:t>
            </a:r>
            <a:r>
              <a:rPr lang="en-US" sz="1400" spc="-5" dirty="0" err="1">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May 2024</a:t>
            </a:r>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8am CET, Thursday, 16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South Africa ICASA:  </a:t>
            </a:r>
            <a:r>
              <a:rPr lang="en-US" sz="1400" dirty="0">
                <a:hlinkClick r:id="rId4"/>
              </a:rPr>
              <a:t>Draft Radio Frequency Migration Plan</a:t>
            </a:r>
            <a:r>
              <a:rPr lang="en-US" sz="1400" dirty="0"/>
              <a:t> </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23 May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US" sz="1400" spc="-5" dirty="0">
                <a:solidFill>
                  <a:schemeClr val="tx1"/>
                </a:solidFill>
                <a:cs typeface="Arial"/>
                <a:hlinkClick r:id="rId5"/>
              </a:rPr>
              <a:t>Collection of inputs about the role of connectivity in the development of AI</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May 2024</a:t>
            </a:r>
          </a:p>
        </p:txBody>
      </p:sp>
    </p:spTree>
    <p:extLst>
      <p:ext uri="{BB962C8B-B14F-4D97-AF65-F5344CB8AC3E}">
        <p14:creationId xmlns:p14="http://schemas.microsoft.com/office/powerpoint/2010/main" val="29419196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South Africa ICASA’s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Draft </a:t>
            </a:r>
            <a:r>
              <a:rPr lang="en-US" sz="1800" dirty="0"/>
              <a:t>Radio Frequency Migration Plan </a:t>
            </a:r>
            <a:endParaRPr lang="en-GB" sz="1800" dirty="0"/>
          </a:p>
          <a:p>
            <a:pPr marL="630238" marR="117475" lvl="1" indent="-230188" algn="just">
              <a:buChar char="•"/>
              <a:tabLst>
                <a:tab pos="230188" algn="l"/>
              </a:tabLst>
            </a:pPr>
            <a:r>
              <a:rPr lang="en-US" sz="1600" spc="-5" dirty="0">
                <a:cs typeface="Arial"/>
              </a:rPr>
              <a:t>Publication date:  </a:t>
            </a:r>
            <a:r>
              <a:rPr lang="en-US" sz="1600" spc="-5" dirty="0" smtClean="0">
                <a:cs typeface="Arial"/>
              </a:rPr>
              <a:t>8 April 2024</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31 </a:t>
            </a:r>
            <a:r>
              <a:rPr lang="en-US" sz="1600" spc="-5" dirty="0">
                <a:cs typeface="Arial"/>
              </a:rPr>
              <a:t>May 2024</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www.icasa.org.za/news/2024/icasa-publishes-the-draft-radio-frequency-migration-plan-and-the-draft-international-mobile-telecommunication-roadmap-for-public-consultation</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18-24/0054</a:t>
            </a:r>
            <a:endParaRPr lang="en-US" sz="1600" spc="-5" dirty="0">
              <a:cs typeface="Arial"/>
            </a:endParaRPr>
          </a:p>
          <a:p>
            <a:pPr marL="630238" marR="117475" lvl="1" indent="-230188" algn="just">
              <a:spcBef>
                <a:spcPts val="600"/>
              </a:spcBef>
              <a:buChar char="•"/>
              <a:tabLst>
                <a:tab pos="230188" algn="l"/>
              </a:tabLst>
            </a:pPr>
            <a:endParaRPr lang="en-US" sz="16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8755114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South Africa ICASA’s consultation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cs typeface="Arial"/>
              </a:rPr>
              <a:t>Motion </a:t>
            </a:r>
            <a:r>
              <a:rPr lang="en-US" sz="1800" spc="-5" dirty="0" smtClean="0">
                <a:cs typeface="Arial"/>
              </a:rPr>
              <a:t>#4 </a:t>
            </a:r>
            <a:r>
              <a:rPr lang="en-US" sz="1800" spc="-5" dirty="0">
                <a:cs typeface="Arial"/>
              </a:rPr>
              <a:t>(External):  Move to approve document </a:t>
            </a:r>
            <a:r>
              <a:rPr lang="en-GB" sz="1800" dirty="0" smtClean="0">
                <a:solidFill>
                  <a:schemeClr val="accent2"/>
                </a:solidFill>
              </a:rPr>
              <a:t>18-24/0054r0 </a:t>
            </a:r>
            <a:r>
              <a:rPr lang="en-GB" sz="1800" dirty="0" smtClean="0">
                <a:solidFill>
                  <a:schemeClr val="accent2"/>
                </a:solidFill>
              </a:rPr>
              <a:t>[Placeholder] </a:t>
            </a:r>
            <a:r>
              <a:rPr lang="en-US" sz="1800" spc="-5" dirty="0">
                <a:cs typeface="Arial"/>
              </a:rPr>
              <a:t>in response to the South Africa Independent Communications Authority of South Africa </a:t>
            </a:r>
            <a:r>
              <a:rPr lang="en-US" sz="1800" spc="-5" dirty="0" smtClean="0">
                <a:cs typeface="Arial"/>
              </a:rPr>
              <a:t>(ICASA)</a:t>
            </a:r>
            <a:r>
              <a:rPr lang="en-US" sz="1800" spc="-5" dirty="0">
                <a:cs typeface="Arial"/>
              </a:rPr>
              <a:t>’s </a:t>
            </a:r>
            <a:r>
              <a:rPr lang="en-US" sz="1800" spc="-5" dirty="0">
                <a:solidFill>
                  <a:schemeClr val="tx1"/>
                </a:solidFill>
                <a:cs typeface="Arial"/>
              </a:rPr>
              <a:t>consultation </a:t>
            </a:r>
            <a:r>
              <a:rPr lang="en-US" sz="1800" spc="-5" dirty="0" smtClean="0">
                <a:solidFill>
                  <a:schemeClr val="tx1"/>
                </a:solidFill>
                <a:cs typeface="Arial"/>
              </a:rPr>
              <a:t>“</a:t>
            </a:r>
            <a:r>
              <a:rPr lang="en-US" sz="1800" dirty="0"/>
              <a:t>Draft Radio Frequency Migration Plan </a:t>
            </a:r>
            <a:r>
              <a:rPr lang="en-US" sz="1800" dirty="0" smtClean="0"/>
              <a:t>”,</a:t>
            </a:r>
            <a:r>
              <a:rPr lang="en-US" sz="1800" spc="-5" dirty="0" smtClean="0">
                <a:solidFill>
                  <a:schemeClr val="tx1"/>
                </a:solidFill>
                <a:cs typeface="Arial"/>
              </a:rPr>
              <a:t> </a:t>
            </a:r>
            <a:r>
              <a:rPr lang="en-US" sz="1800" spc="-5" dirty="0">
                <a:cs typeface="Arial"/>
              </a:rPr>
              <a:t>for review and approval by the IEEE 802 LMSC for submission </a:t>
            </a:r>
            <a:r>
              <a:rPr lang="en-GB" sz="1800" dirty="0"/>
              <a:t>to the </a:t>
            </a:r>
            <a:r>
              <a:rPr lang="en-GB" sz="1800" dirty="0" smtClean="0"/>
              <a:t>ICASA </a:t>
            </a:r>
            <a:r>
              <a:rPr lang="en-GB" sz="1800" dirty="0"/>
              <a:t>before the contribution deadline.  The IEEE 802.18 Chair is authorized to make editorial changes as necessary.</a:t>
            </a:r>
            <a:endParaRPr lang="en-US" sz="1600" spc="-5" dirty="0">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Result</a:t>
            </a:r>
            <a:r>
              <a:rPr lang="en-US" sz="1600" spc="-5" dirty="0" smtClean="0">
                <a:cs typeface="Arial"/>
              </a:rPr>
              <a:t>:</a:t>
            </a:r>
            <a:endParaRPr lang="en-US" sz="1600" spc="-5" dirty="0">
              <a:highlight>
                <a:srgbClr val="00FF00"/>
              </a:highlight>
              <a:cs typeface="Arial"/>
            </a:endParaRPr>
          </a:p>
          <a:p>
            <a:pPr marL="630238" marR="117475" lvl="1" indent="-230188" algn="just">
              <a:buFont typeface="Times New Roman" pitchFamily="16" charset="0"/>
              <a:buChar char="•"/>
              <a:tabLst>
                <a:tab pos="230188" algn="l"/>
              </a:tabLst>
            </a:pPr>
            <a:r>
              <a:rPr lang="en-US" sz="1600" spc="-5" dirty="0">
                <a:cs typeface="Arial"/>
              </a:rPr>
              <a:t>NOTE:  The Chair did not vote</a:t>
            </a:r>
          </a:p>
          <a:p>
            <a:pPr marL="630238" marR="117475" lvl="1" indent="-230188" algn="just">
              <a:spcBef>
                <a:spcPts val="600"/>
              </a:spcBef>
              <a:buChar char="•"/>
              <a:tabLst>
                <a:tab pos="230188" algn="l"/>
              </a:tabLst>
            </a:pPr>
            <a:endParaRPr lang="en-US" sz="16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5450564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a:t>
            </a:r>
          </a:p>
          <a:p>
            <a:pPr marL="1030288" marR="117475" lvl="2" indent="-230188" algn="just">
              <a:buClrTx/>
              <a:buFont typeface="Times New Roman" pitchFamily="16" charset="0"/>
              <a:buChar char="•"/>
              <a:tabLst>
                <a:tab pos="230188" algn="l"/>
              </a:tabLst>
            </a:pPr>
            <a:r>
              <a:rPr lang="en-US" sz="1600" spc="-5" dirty="0" smtClean="0">
                <a:cs typeface="Arial"/>
              </a:rPr>
              <a:t>ISG THZ’s </a:t>
            </a:r>
            <a:r>
              <a:rPr lang="en-US" sz="1600" spc="-5" dirty="0" smtClean="0">
                <a:cs typeface="Arial"/>
                <a:hlinkClick r:id="rId3"/>
              </a:rPr>
              <a:t>liaison</a:t>
            </a:r>
            <a:r>
              <a:rPr lang="en-US" sz="1600" spc="-5" dirty="0" smtClean="0">
                <a:cs typeface="Arial"/>
              </a:rPr>
              <a:t> </a:t>
            </a:r>
            <a:r>
              <a:rPr lang="en-GB" sz="1600" dirty="0"/>
              <a:t>on the publication of GR THz 001 and GR THz 002</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May </a:t>
            </a:r>
            <a:r>
              <a:rPr lang="en-US" sz="1600" dirty="0">
                <a:solidFill>
                  <a:schemeClr val="tx1"/>
                </a:solidFill>
              </a:rPr>
              <a:t>2024 Open Commission Meeting is </a:t>
            </a:r>
            <a:r>
              <a:rPr lang="en-US" sz="1600" dirty="0">
                <a:solidFill>
                  <a:schemeClr val="tx1"/>
                </a:solidFill>
                <a:hlinkClick r:id="rId4"/>
              </a:rPr>
              <a:t>scheduled</a:t>
            </a:r>
            <a:r>
              <a:rPr lang="en-US" sz="1600" dirty="0">
                <a:solidFill>
                  <a:schemeClr val="tx1"/>
                </a:solidFill>
              </a:rPr>
              <a:t> at 10:30am ET on </a:t>
            </a:r>
            <a:r>
              <a:rPr lang="en-US" sz="1600" dirty="0" smtClean="0">
                <a:solidFill>
                  <a:schemeClr val="tx1"/>
                </a:solidFill>
              </a:rPr>
              <a:t>23 May 2024</a:t>
            </a:r>
            <a:r>
              <a:rPr lang="en-US" sz="1600" dirty="0">
                <a:solidFill>
                  <a:schemeClr val="tx1"/>
                </a:solidFill>
              </a:rPr>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7451686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t>Through an </a:t>
            </a:r>
            <a:r>
              <a:rPr lang="en-US" sz="1600" dirty="0">
                <a:hlinkClick r:id="rId3"/>
              </a:rPr>
              <a:t>Order from the Chief Executive No. 64/2024</a:t>
            </a:r>
            <a:r>
              <a:rPr lang="en-US" sz="1600" dirty="0"/>
              <a:t> on 5 April 2024, Macau S.A.R, allows Wireless data communications equipment (excluding cordless telephone systems) to operate in the range 5925 MHz to 6425 </a:t>
            </a:r>
            <a:r>
              <a:rPr lang="en-US" sz="1600" dirty="0" smtClean="0"/>
              <a:t>MHz</a:t>
            </a:r>
          </a:p>
          <a:p>
            <a:pPr marL="1030288" marR="117475" lvl="2" indent="-230188" algn="just">
              <a:buClrTx/>
              <a:buFont typeface="Times New Roman" pitchFamily="16" charset="0"/>
              <a:buChar char="•"/>
              <a:tabLst>
                <a:tab pos="230188" algn="l"/>
              </a:tabLst>
            </a:pPr>
            <a:r>
              <a:rPr lang="en-US" sz="1600" dirty="0"/>
              <a:t>On 23 May 2024, Philippines National Telecommunications Commission (NTC) will </a:t>
            </a:r>
            <a:r>
              <a:rPr lang="en-US" sz="1600" dirty="0">
                <a:hlinkClick r:id="rId4"/>
              </a:rPr>
              <a:t>organize</a:t>
            </a:r>
            <a:r>
              <a:rPr lang="en-US" sz="1600" dirty="0"/>
              <a:t> a public hearing with the objective in </a:t>
            </a:r>
            <a:r>
              <a:rPr lang="en-US" sz="1600" dirty="0">
                <a:hlinkClick r:id="rId5"/>
              </a:rPr>
              <a:t>amending Section 2 of the Memorandum Circular No. 03-05-2007</a:t>
            </a:r>
            <a:r>
              <a:rPr lang="en-US" sz="1600" dirty="0"/>
              <a:t> to allow HIPERLANs and RLANs to operate at the lower 6 GHz band</a:t>
            </a:r>
            <a:r>
              <a:rPr lang="en-US" sz="1600" dirty="0" smtClean="0"/>
              <a:t>.</a:t>
            </a:r>
            <a:endParaRPr lang="en-US" sz="1600" dirty="0">
              <a:solidFill>
                <a:schemeClr val="tx1"/>
              </a:solidFil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May </a:t>
            </a:r>
            <a:r>
              <a:rPr lang="en-US" dirty="0"/>
              <a:t>2024</a:t>
            </a:r>
            <a:endParaRPr lang="en-GB" dirty="0"/>
          </a:p>
        </p:txBody>
      </p:sp>
    </p:spTree>
    <p:extLst>
      <p:ext uri="{BB962C8B-B14F-4D97-AF65-F5344CB8AC3E}">
        <p14:creationId xmlns:p14="http://schemas.microsoft.com/office/powerpoint/2010/main" val="35534588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129828386"/>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25 July</a:t>
                      </a:r>
                      <a:r>
                        <a:rPr lang="en-US" sz="1500" baseline="0" dirty="0" smtClean="0"/>
                        <a:t> 2024</a:t>
                      </a:r>
                      <a:endParaRPr lang="en-US" sz="1500" dirty="0"/>
                    </a:p>
                  </a:txBody>
                  <a:tcPr/>
                </a:tc>
              </a:tr>
              <a:tr h="370840">
                <a:tc>
                  <a:txBody>
                    <a:bodyPr/>
                    <a:lstStyle/>
                    <a:p>
                      <a:r>
                        <a:rPr lang="en-US" sz="1500" baseline="0" dirty="0" smtClean="0"/>
                        <a:t>2024 July plenary</a:t>
                      </a:r>
                    </a:p>
                    <a:p>
                      <a:r>
                        <a:rPr lang="en-US" sz="1500" baseline="0" dirty="0" smtClean="0"/>
                        <a:t>(an credited session)</a:t>
                      </a:r>
                      <a:endParaRPr lang="en-US" sz="1500" dirty="0"/>
                    </a:p>
                  </a:txBody>
                  <a:tcPr/>
                </a:tc>
                <a:tc>
                  <a:txBody>
                    <a:bodyPr/>
                    <a:lstStyle/>
                    <a:p>
                      <a:r>
                        <a:rPr lang="en-US" sz="1500" dirty="0" smtClean="0"/>
                        <a:t>Tuesday AM2 on 16 July</a:t>
                      </a:r>
                      <a:r>
                        <a:rPr lang="en-US" sz="1500" baseline="0" dirty="0" smtClean="0"/>
                        <a:t> </a:t>
                      </a:r>
                      <a:r>
                        <a:rPr lang="en-US" sz="1500" dirty="0" smtClean="0"/>
                        <a:t>2024, </a:t>
                      </a:r>
                    </a:p>
                    <a:p>
                      <a:r>
                        <a:rPr lang="en-US" sz="1500" dirty="0" smtClean="0"/>
                        <a:t>Thursday AM1 on 18</a:t>
                      </a:r>
                      <a:r>
                        <a:rPr lang="en-US" sz="1500" baseline="0" dirty="0" smtClean="0"/>
                        <a:t> Jul</a:t>
                      </a:r>
                      <a:r>
                        <a:rPr lang="en-US" sz="1500" dirty="0" smtClean="0"/>
                        <a:t>y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May 2024</a:t>
            </a:r>
            <a:endParaRPr lang="en-US"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r>
            <a:r>
              <a:rPr lang="en-US" sz="1800" spc="-5" smtClean="0">
                <a:latin typeface="+mj-lt"/>
                <a:cs typeface="Arial"/>
              </a:rPr>
              <a:t>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rPr>
              <a:t>18-24/0042r1.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70680</TotalTime>
  <Words>3650</Words>
  <Application>Microsoft Office PowerPoint</Application>
  <PresentationFormat>Widescreen</PresentationFormat>
  <Paragraphs>677</Paragraphs>
  <Slides>55</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4" baseType="lpstr">
      <vt:lpstr>Arial Unicode MS</vt:lpstr>
      <vt:lpstr>Monotype Sorts</vt:lpstr>
      <vt:lpstr>MS Gothic</vt:lpstr>
      <vt:lpstr>MS PGothic</vt:lpstr>
      <vt:lpstr>Arial</vt:lpstr>
      <vt:lpstr>Calibri</vt:lpstr>
      <vt:lpstr>Times New Roman</vt:lpstr>
      <vt:lpstr>Office Theme</vt:lpstr>
      <vt:lpstr>Document</vt:lpstr>
      <vt:lpstr>2024 May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March plenary minutes</vt:lpstr>
      <vt:lpstr>PowerPoint Presentation</vt:lpstr>
      <vt:lpstr>PowerPoint Presentation</vt:lpstr>
      <vt:lpstr>PowerPoint Presentation</vt:lpstr>
      <vt:lpstr>PowerPoint Presentation</vt:lpstr>
      <vt:lpstr>Enrichment activities</vt:lpstr>
      <vt:lpstr>PowerPoint Presentation</vt:lpstr>
      <vt:lpstr>Status of ongoing consultations</vt:lpstr>
      <vt:lpstr>South Africa ICASA’s consultation</vt:lpstr>
      <vt:lpstr>United States FCC’s petition for rulemaking</vt:lpstr>
      <vt:lpstr>General discussion items (1)</vt:lpstr>
      <vt:lpstr>General discussion items (2)</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Status of ongoing consultations</vt:lpstr>
      <vt:lpstr>South Africa ICASA’s consultation (1)</vt:lpstr>
      <vt:lpstr>South Africa ICASA’s consultation (2)</vt:lpstr>
      <vt:lpstr>General discussion items (1)</vt:lpstr>
      <vt:lpstr>General discussion items (2)</vt:lpstr>
      <vt:lpstr>PowerPoint Presentation</vt:lpstr>
      <vt:lpstr>Future RR-TAG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18-24/0043r0</dc:title>
  <dc:creator>Edward Au</dc:creator>
  <cp:keywords>2024 May interim supplementary materials</cp:keywords>
  <cp:lastModifiedBy>Edward Au</cp:lastModifiedBy>
  <cp:revision>5146</cp:revision>
  <cp:lastPrinted>1601-01-01T00:00:00Z</cp:lastPrinted>
  <dcterms:created xsi:type="dcterms:W3CDTF">2016-03-03T14:54:45Z</dcterms:created>
  <dcterms:modified xsi:type="dcterms:W3CDTF">2024-05-11T18:49:58Z</dcterms:modified>
  <cp:category>IEEE 802.18 RR-TAG </cp:category>
</cp:coreProperties>
</file>