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38" r:id="rId13"/>
    <p:sldId id="935" r:id="rId14"/>
    <p:sldId id="882" r:id="rId15"/>
    <p:sldId id="930" r:id="rId16"/>
    <p:sldId id="898" r:id="rId17"/>
    <p:sldId id="933" r:id="rId18"/>
    <p:sldId id="856" r:id="rId19"/>
    <p:sldId id="864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23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24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9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897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802.18-24/0038r1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37-00-0000-rr-tag-minutes-28-march-2024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ocuments?is_dcn=31&amp;is_group=0000&amp;is_year=2024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www.nbtc.go.th/News/publichearing/64952.aspx?lang=th-TH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Relationship Id="rId11" Type="http://schemas.openxmlformats.org/officeDocument/2006/relationships/image" Target="../media/image1.png"/><Relationship Id="rId5" Type="http://schemas.openxmlformats.org/officeDocument/2006/relationships/hyperlink" Target="https://www.acma.gov.au/consultations/2024-03/draft-five-year-spectrum-outlook-2024-29" TargetMode="External"/><Relationship Id="rId10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4" Type="http://schemas.openxmlformats.org/officeDocument/2006/relationships/hyperlink" Target="https://cept.org/files/9522/Draft-ECC-Report-357_rev.docx" TargetMode="External"/><Relationship Id="rId9" Type="http://schemas.openxmlformats.org/officeDocument/2006/relationships/hyperlink" Target="https://mentor.ieee.org/802.18/documents?is_dcn=36&amp;is_group=0000&amp;is_year=2024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consultations/2024-03/draft-five-year-spectrum-outlook-2024-29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39&amp;is_group=0000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__data/assets/pdf_file/0020/281630/Statement-Plan-of-Work-2024-25.pdf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cc.gov/april-2024-open-commission-meeting" TargetMode="External"/><Relationship Id="rId5" Type="http://schemas.openxmlformats.org/officeDocument/2006/relationships/hyperlink" Target="https://www.fcc.gov/document/fcc-adopts-rules-iot-cybersecurity-labeling-program" TargetMode="External"/><Relationship Id="rId4" Type="http://schemas.openxmlformats.org/officeDocument/2006/relationships/hyperlink" Target="https://www.ntia.gov/sites/default/files/publications/national-spectrum-strategy-implementation-plan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m.govt.nz/about/publications/chart-of-radio-spectrum-allocations-in-new-zealand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cn/24/18-24-0017-00-0000-liaison-from-itu-r-working-party-5d-availability-of-addendum-1-to-circular-letter-5-lcce-109.docx" TargetMode="External"/><Relationship Id="rId4" Type="http://schemas.openxmlformats.org/officeDocument/2006/relationships/hyperlink" Target="https://www.ncc.gov.tw/chinese/files/24032/538_50063_240328_3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tgevents.com.au/ieee2024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-TAG%20-%20Membership%20List%20-%202024-03-19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4 April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11275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/>
                <a:gridCol w="2209800"/>
                <a:gridCol w="990600"/>
                <a:gridCol w="990600"/>
                <a:gridCol w="25146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 </a:t>
                      </a:r>
                      <a:r>
                        <a:rPr lang="en-US" sz="1400" dirty="0" err="1" smtClean="0"/>
                        <a:t>Patwardhan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Hewlett Packard Enterprise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gauravpatwardhan1@gmail.com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apetrick123@gmail.com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28 March 2024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18-24/0037r0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Status of 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43626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4 April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CEPT: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Draft ECC Report 357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Draft Five-year spectrum outlook 2024-29 and 2024-25 work program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11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April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6"/>
              </a:rPr>
              <a:t>6 GHz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Second Further Notice of Proposed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6"/>
              </a:rPr>
              <a:t>Rulemaking (Reply comments)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Thursday, 18 April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Thailand NBTC: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7"/>
              </a:rPr>
              <a:t>Draft amendment to technical standards for telecommunications equipment and equipment using the frequency 5.925 – 6.425 GHz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Translation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of selected contents is available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8"/>
              </a:rPr>
              <a:t>here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Draft response is available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9"/>
              </a:rPr>
              <a:t>here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>
                <a:hlinkClick r:id="rId10"/>
              </a:rPr>
              <a:t>RSS-210 Issue 11: </a:t>
            </a:r>
            <a:r>
              <a:rPr lang="en-US" sz="1400" dirty="0" err="1">
                <a:hlinkClick r:id="rId10"/>
              </a:rPr>
              <a:t>Licence</a:t>
            </a:r>
            <a:r>
              <a:rPr lang="en-US" sz="1400" dirty="0">
                <a:hlinkClick r:id="rId10"/>
              </a:rPr>
              <a:t>-Exempt Radio Apparatus: Category I Equipment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Australia ACMA’s consultation on spectrum outlook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</a:t>
            </a:r>
            <a:r>
              <a:rPr lang="en-GB" sz="1800" dirty="0" smtClean="0"/>
              <a:t>Draft Five-year </a:t>
            </a:r>
            <a:r>
              <a:rPr lang="en-GB" sz="1800" dirty="0"/>
              <a:t>spectrum outlook </a:t>
            </a:r>
            <a:r>
              <a:rPr lang="en-GB" sz="1800" dirty="0" smtClean="0"/>
              <a:t>2024-29 and 2024-25 work program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25 March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</a:t>
            </a:r>
            <a:r>
              <a:rPr lang="en-US" sz="1600" spc="-5" dirty="0" smtClean="0">
                <a:cs typeface="Arial"/>
              </a:rPr>
              <a:t>:  22 April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3:30pm ET, 4 April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www.acma.gov.au/consultations/2024-03/draft-five-year-spectrum-outlook-2024-29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Draft </a:t>
            </a:r>
            <a:r>
              <a:rPr lang="en-US" sz="1800" spc="-5" dirty="0">
                <a:cs typeface="Arial"/>
              </a:rPr>
              <a:t>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18-24/0039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55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#3 (External):  Move to approve document </a:t>
            </a:r>
            <a:r>
              <a:rPr lang="en-GB" sz="1800" dirty="0" smtClean="0">
                <a:solidFill>
                  <a:schemeClr val="accent2"/>
                </a:solidFill>
              </a:rPr>
              <a:t>18-24/0039r0</a:t>
            </a:r>
            <a:r>
              <a:rPr lang="en-GB" sz="1800" dirty="0" smtClean="0"/>
              <a:t> </a:t>
            </a:r>
            <a:r>
              <a:rPr lang="en-US" sz="1800" spc="-5" dirty="0">
                <a:cs typeface="Arial"/>
              </a:rPr>
              <a:t>in response to the </a:t>
            </a:r>
            <a:r>
              <a:rPr lang="en-US" sz="1800" spc="-5" dirty="0" smtClean="0">
                <a:cs typeface="Arial"/>
              </a:rPr>
              <a:t>Australia Australian Communications and Media Authority (ACMA)</a:t>
            </a:r>
            <a:r>
              <a:rPr lang="en-US" sz="1800" spc="-5" dirty="0">
                <a:cs typeface="Arial"/>
              </a:rPr>
              <a:t>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“</a:t>
            </a:r>
            <a:r>
              <a:rPr lang="en-US" sz="1800" dirty="0" smtClean="0"/>
              <a:t>Draft Five-year spectrum outlook 2024-29 and 2024-25 work program”,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>
                <a:cs typeface="Arial"/>
              </a:rPr>
              <a:t>for review and approval by the IEEE 802 LMSC for submission to </a:t>
            </a:r>
            <a:r>
              <a:rPr lang="en-GB" sz="1800" dirty="0" smtClean="0"/>
              <a:t>for </a:t>
            </a:r>
            <a:r>
              <a:rPr lang="en-GB" sz="1800" dirty="0"/>
              <a:t>review and approval by the IEEE 802 LSMC for submission to the </a:t>
            </a:r>
            <a:r>
              <a:rPr lang="en-GB" sz="1800" dirty="0" smtClean="0"/>
              <a:t>ACMA </a:t>
            </a:r>
            <a:r>
              <a:rPr lang="en-GB" sz="1800" dirty="0"/>
              <a:t>before the contribution </a:t>
            </a:r>
            <a:r>
              <a:rPr lang="en-GB" sz="1800" dirty="0" smtClean="0"/>
              <a:t>deadline.  </a:t>
            </a:r>
            <a:r>
              <a:rPr lang="en-GB" sz="1800" dirty="0"/>
              <a:t>The IEEE 802.18 Chair is authorized to make editorial changes as necessary</a:t>
            </a:r>
            <a:r>
              <a:rPr lang="en-GB" sz="1800" dirty="0" smtClean="0"/>
              <a:t>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Moved: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Australia ACMA’s consultation on spectrum outlook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26 March 2024, </a:t>
            </a:r>
            <a:r>
              <a:rPr lang="en-US" sz="1600" dirty="0" smtClean="0"/>
              <a:t>the </a:t>
            </a:r>
            <a:r>
              <a:rPr lang="en-US" sz="1600" dirty="0"/>
              <a:t>final version of the Plan of work </a:t>
            </a:r>
            <a:r>
              <a:rPr lang="en-US" sz="1600" dirty="0" smtClean="0"/>
              <a:t>2024/25 is </a:t>
            </a:r>
            <a:r>
              <a:rPr lang="en-US" sz="1600" dirty="0" smtClean="0">
                <a:hlinkClick r:id="rId3"/>
              </a:rPr>
              <a:t>released</a:t>
            </a:r>
            <a:r>
              <a:rPr lang="en-US" sz="1600" dirty="0" smtClean="0"/>
              <a:t>.</a:t>
            </a:r>
            <a:r>
              <a:rPr lang="en-US" sz="1600" dirty="0"/>
              <a:t> </a:t>
            </a: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12 March 2024, the Unites States National Telecommunications and Information Administration (NTIA) </a:t>
            </a:r>
            <a:r>
              <a:rPr lang="en-US" sz="1600" dirty="0" smtClean="0">
                <a:hlinkClick r:id="rId4"/>
              </a:rPr>
              <a:t>released</a:t>
            </a:r>
            <a:r>
              <a:rPr lang="en-US" sz="1600" dirty="0" smtClean="0"/>
              <a:t> the National Spectrum Strategy Implementation Plan.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</a:t>
            </a:r>
            <a:r>
              <a:rPr lang="en-US" sz="1600" dirty="0"/>
              <a:t>14 March 2024, the United States Federal Communications Commission (FCC) </a:t>
            </a:r>
            <a:r>
              <a:rPr lang="en-US" sz="1600" dirty="0">
                <a:hlinkClick r:id="rId5"/>
              </a:rPr>
              <a:t>voted</a:t>
            </a:r>
            <a:r>
              <a:rPr lang="en-US" sz="1600" dirty="0"/>
              <a:t> to create a voluntary cybersecurity labeling program for wireless consumer </a:t>
            </a:r>
            <a:r>
              <a:rPr lang="en-US" sz="1600" dirty="0" err="1"/>
              <a:t>IoT</a:t>
            </a:r>
            <a:r>
              <a:rPr lang="en-US" sz="1600" dirty="0"/>
              <a:t> products.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April 2024 Open Commission Meeting is </a:t>
            </a:r>
            <a:r>
              <a:rPr lang="en-US" sz="1600" dirty="0">
                <a:solidFill>
                  <a:schemeClr val="tx1"/>
                </a:solidFill>
                <a:hlinkClick r:id="rId6"/>
              </a:rPr>
              <a:t>scheduled</a:t>
            </a:r>
            <a:r>
              <a:rPr lang="en-US" sz="1600" dirty="0">
                <a:solidFill>
                  <a:schemeClr val="tx1"/>
                </a:solidFill>
              </a:rPr>
              <a:t> at 10:30am ET on 25 April 2024.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New Zealand Radio Spectrum Management (RSM)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released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/>
              <a:t>the latest chart of radio spectrum allocations in New </a:t>
            </a:r>
            <a:r>
              <a:rPr lang="en-US" sz="1600" dirty="0" smtClean="0"/>
              <a:t>Zealand since early March.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</a:t>
            </a:r>
            <a:r>
              <a:rPr lang="en-US" sz="1600" dirty="0"/>
              <a:t>27 March 2024, Taiwan National Communications Commission (NCC) released a </a:t>
            </a:r>
            <a:r>
              <a:rPr lang="en-US" sz="1600" dirty="0">
                <a:hlinkClick r:id="rId4"/>
              </a:rPr>
              <a:t>public notice</a:t>
            </a:r>
            <a:r>
              <a:rPr lang="en-US" sz="1600" dirty="0"/>
              <a:t> informing that, effective immediately, the 5.945 GHz to 6.425 GHz band can be used for disaster response and emergency rescue in remote areas without requiring any radio </a:t>
            </a:r>
            <a:r>
              <a:rPr lang="en-US" sz="1600" dirty="0" err="1" smtClean="0"/>
              <a:t>licence</a:t>
            </a:r>
            <a:r>
              <a:rPr lang="en-US" sz="1600" dirty="0" smtClean="0"/>
              <a:t>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5"/>
              </a:rPr>
              <a:t>Liaison</a:t>
            </a:r>
            <a:r>
              <a:rPr lang="en-US" sz="1600" dirty="0" smtClean="0"/>
              <a:t> </a:t>
            </a:r>
            <a:r>
              <a:rPr lang="en-US" sz="1600" dirty="0"/>
              <a:t>from ITU-R Working Party 5D re: the proposed development process of Revision 3 of the ITU.R Recommendation M.2150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694162"/>
              </p:ext>
            </p:extLst>
          </p:nvPr>
        </p:nvGraphicFramePr>
        <p:xfrm>
          <a:off x="914400" y="1705690"/>
          <a:ext cx="10287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11 April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Credited session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6 February 2024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6 February 2024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b="1" dirty="0">
                <a:solidFill>
                  <a:srgbClr val="FF0000"/>
                </a:solidFill>
              </a:rPr>
              <a:t>until sold out or </a:t>
            </a:r>
            <a:r>
              <a:rPr lang="en-US" sz="1400" b="1" dirty="0" smtClean="0">
                <a:solidFill>
                  <a:srgbClr val="FF0000"/>
                </a:solidFill>
              </a:rPr>
              <a:t>5pm CEST, 9 April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7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TBD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Gaurav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Patwardhan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(Hewlett Packard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Enterprise), Al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Petrick (Skyworks Solutions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 status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19 March 2024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57 (10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Aspirants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IMAT is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used </a:t>
            </a: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for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attendance:</a:t>
            </a:r>
          </a:p>
          <a:p>
            <a:pPr marL="1030288" marR="117475" lvl="2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  <a:hlinkClick r:id="rId3"/>
              </a:rPr>
              <a:t>https://</a:t>
            </a:r>
            <a:r>
              <a:rPr lang="en-US" sz="1400" spc="-5" dirty="0" smtClean="0">
                <a:latin typeface="+mj-lt"/>
                <a:cs typeface="Arial"/>
                <a:hlinkClick r:id="rId3"/>
              </a:rPr>
              <a:t>imat.ieee.org/attendance</a:t>
            </a:r>
            <a:r>
              <a:rPr lang="en-US" sz="1400" spc="-5" dirty="0" smtClean="0">
                <a:latin typeface="+mj-lt"/>
                <a:cs typeface="Arial"/>
              </a:rPr>
              <a:t> </a:t>
            </a:r>
            <a:endParaRPr lang="en-US" sz="14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</a:t>
            </a:r>
            <a:r>
              <a:rPr lang="en-US" sz="1600" spc="-5" dirty="0" smtClean="0">
                <a:latin typeface="+mj-lt"/>
                <a:cs typeface="Arial"/>
              </a:rPr>
              <a:t>in </a:t>
            </a:r>
            <a:r>
              <a:rPr lang="en-US" sz="1600" spc="-5" dirty="0" err="1" smtClean="0">
                <a:latin typeface="+mj-lt"/>
                <a:cs typeface="Arial"/>
              </a:rPr>
              <a:t>Webex</a:t>
            </a:r>
            <a:r>
              <a:rPr lang="en-US" sz="1600" spc="-5" dirty="0" smtClean="0">
                <a:latin typeface="+mj-lt"/>
                <a:cs typeface="Arial"/>
              </a:rPr>
              <a:t> when </a:t>
            </a:r>
            <a:r>
              <a:rPr lang="en-US" sz="1600" spc="-5" dirty="0">
                <a:latin typeface="+mj-lt"/>
                <a:cs typeface="Arial"/>
              </a:rPr>
              <a:t>joining the call: “FIRST NAME LAST NAME, Affiliation</a:t>
            </a:r>
            <a:r>
              <a:rPr lang="en-US" sz="1600" spc="-5" dirty="0" smtClean="0">
                <a:latin typeface="+mj-lt"/>
                <a:cs typeface="Arial"/>
              </a:rPr>
              <a:t>”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chemeClr val="tx1"/>
                </a:solidFill>
              </a:rPr>
              <a:t>IEEE SA </a:t>
            </a:r>
            <a:r>
              <a:rPr lang="en-US" sz="1600" dirty="0">
                <a:solidFill>
                  <a:schemeClr val="tx1"/>
                </a:solidFill>
              </a:rPr>
              <a:t>Standards Board </a:t>
            </a:r>
            <a:r>
              <a:rPr lang="en-US" sz="1600" dirty="0" smtClean="0">
                <a:solidFill>
                  <a:schemeClr val="tx1"/>
                </a:solidFill>
              </a:rPr>
              <a:t>Operations </a:t>
            </a:r>
            <a:r>
              <a:rPr lang="en-US" sz="1600" dirty="0">
                <a:solidFill>
                  <a:schemeClr val="tx1"/>
                </a:solidFill>
              </a:rPr>
              <a:t>Manual)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 smtClean="0">
                <a:solidFill>
                  <a:srgbClr val="00B050"/>
                </a:solidFill>
              </a:rPr>
              <a:t>Review and motion:  Australia ACMA’s consultation </a:t>
            </a:r>
            <a:r>
              <a:rPr lang="en-US" sz="1800" i="1" dirty="0">
                <a:solidFill>
                  <a:srgbClr val="00B050"/>
                </a:solidFill>
              </a:rPr>
              <a:t>on </a:t>
            </a:r>
            <a:r>
              <a:rPr lang="en-US" sz="1800" i="1" dirty="0" smtClean="0">
                <a:solidFill>
                  <a:srgbClr val="00B050"/>
                </a:solidFill>
              </a:rPr>
              <a:t>spectrum outlook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74894</TotalTime>
  <Words>1669</Words>
  <Application>Microsoft Office PowerPoint</Application>
  <PresentationFormat>Widescreen</PresentationFormat>
  <Paragraphs>360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Australia ACMA’s consultation on spectrum outlook (1)</vt:lpstr>
      <vt:lpstr>Australia ACMA’s consultation on spectrum outlook (2)</vt:lpstr>
      <vt:lpstr>General discussion items (1)</vt:lpstr>
      <vt:lpstr>General discussion items (2)</vt:lpstr>
      <vt:lpstr>Meeting schedule next week</vt:lpstr>
      <vt:lpstr>Meeting and hotel reservation for the 2024 May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18-24/0038r1</dc:title>
  <dc:creator>Edward Au</dc:creator>
  <cp:keywords>4 April 2024</cp:keywords>
  <cp:lastModifiedBy>Edward Au</cp:lastModifiedBy>
  <cp:revision>5956</cp:revision>
  <cp:lastPrinted>1601-01-01T00:00:00Z</cp:lastPrinted>
  <dcterms:created xsi:type="dcterms:W3CDTF">2016-03-03T14:54:45Z</dcterms:created>
  <dcterms:modified xsi:type="dcterms:W3CDTF">2024-04-02T20:17:11Z</dcterms:modified>
  <cp:category>IEEE 802.18 RR-TAG agenda</cp:category>
</cp:coreProperties>
</file>