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876" r:id="rId3"/>
    <p:sldId id="857" r:id="rId4"/>
    <p:sldId id="908" r:id="rId5"/>
    <p:sldId id="604" r:id="rId6"/>
    <p:sldId id="624" r:id="rId7"/>
    <p:sldId id="605" r:id="rId8"/>
    <p:sldId id="843" r:id="rId9"/>
    <p:sldId id="866" r:id="rId10"/>
    <p:sldId id="845" r:id="rId11"/>
    <p:sldId id="877" r:id="rId12"/>
    <p:sldId id="936" r:id="rId13"/>
    <p:sldId id="935" r:id="rId14"/>
    <p:sldId id="882" r:id="rId15"/>
    <p:sldId id="930" r:id="rId16"/>
    <p:sldId id="898" r:id="rId17"/>
    <p:sldId id="933" r:id="rId18"/>
    <p:sldId id="856" r:id="rId19"/>
    <p:sldId id="864" r:id="rId2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47" autoAdjust="0"/>
    <p:restoredTop sz="95405" autoAdjust="0"/>
  </p:normalViewPr>
  <p:slideViewPr>
    <p:cSldViewPr>
      <p:cViewPr varScale="1">
        <p:scale>
          <a:sx n="86" d="100"/>
          <a:sy n="86" d="100"/>
        </p:scale>
        <p:origin x="912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79147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1723"/>
    </p:cViewPr>
  </p:sorterViewPr>
  <p:notesViewPr>
    <p:cSldViewPr>
      <p:cViewPr varScale="1">
        <p:scale>
          <a:sx n="64" d="100"/>
          <a:sy n="64" d="100"/>
        </p:scale>
        <p:origin x="3101" y="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3/24/2024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6244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7537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284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3059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2650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31424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2024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802.18-24/0035r0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4/18-24-0034-00-0000-rr-tag-minutes-21-march-2024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hyperlink" Target="https://mentor.ieee.org/802.18/documents?is_dcn=0001&amp;is_group=0000&amp;is_year=2024" TargetMode="External"/><Relationship Id="rId7" Type="http://schemas.openxmlformats.org/officeDocument/2006/relationships/hyperlink" Target="https://www.rabc-cccr.ca/ised-radio-standards-specification-rss-210-issue-11-february-2024-licence-exempt-radio-apparatus-category-i-equipment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ocuments?is_dcn=31&amp;is_group=0000&amp;is_year=2024" TargetMode="External"/><Relationship Id="rId5" Type="http://schemas.openxmlformats.org/officeDocument/2006/relationships/hyperlink" Target="https://www.nbtc.go.th/News/publichearing/64952.aspx?lang=th-TH" TargetMode="External"/><Relationship Id="rId4" Type="http://schemas.openxmlformats.org/officeDocument/2006/relationships/hyperlink" Target="https://cept.org/files/9522/Draft-ECC-Report-357_rev.docx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tu.int/dms_pub/itu-r/md/00/sg05/cir/R00-SG05-CIR-0111!!PDF-E.pdf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.18/documents?is_dcn=32&amp;is_group=0000&amp;is_year=2024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tia.gov/sites/default/files/publications/national-spectrum-strategy-implementation-plan.pdf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www.fcc.gov/april-2024-open-commission-meeting" TargetMode="External"/><Relationship Id="rId4" Type="http://schemas.openxmlformats.org/officeDocument/2006/relationships/hyperlink" Target="https://www.fcc.gov/document/fcc-adopts-rules-iot-cybersecurity-labeling-program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sm.govt.nz/about/publications/chart-of-radio-spectrum-allocations-in-new-zealand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.18/dcn/24/18-24-0017-00-0000-liaison-from-itu-r-working-party-5d-availability-of-addendum-1-to-circular-letter-5-lcce-109.docx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alendar.google.com/calendar/u/0/embed?src=c2gedttabtbj4bps23j4847004@group.calendar.google.com&amp;ctz=America/New_York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tgevents.com.au/ieee2024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-TAG%20-%20Membership%20List%20-%202024-03-19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develop/policies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attendance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March 2024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  </a:t>
            </a:r>
            <a:r>
              <a:rPr lang="en-GB" sz="2000" b="0" dirty="0" smtClean="0"/>
              <a:t>28 March 2024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4111275"/>
              </p:ext>
            </p:extLst>
          </p:nvPr>
        </p:nvGraphicFramePr>
        <p:xfrm>
          <a:off x="3048000" y="4191000"/>
          <a:ext cx="8305801" cy="150202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00200"/>
                <a:gridCol w="2209800"/>
                <a:gridCol w="990600"/>
                <a:gridCol w="990600"/>
                <a:gridCol w="2514601"/>
              </a:tblGrid>
              <a:tr h="38950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Name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Company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Address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Phone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Email</a:t>
                      </a:r>
                      <a:endParaRPr lang="en-US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 Au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Huawei Technologies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edward.ks.au@gmail.com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Gaurav </a:t>
                      </a:r>
                      <a:r>
                        <a:rPr lang="en-US" sz="1400" dirty="0" err="1" smtClean="0"/>
                        <a:t>Patwardhan</a:t>
                      </a:r>
                      <a:r>
                        <a:rPr lang="en-US" sz="1400" dirty="0" smtClean="0"/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Hewlett Packard Enterprise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gauravpatwardhan1@gmail.com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 </a:t>
                      </a:r>
                      <a:r>
                        <a:rPr lang="en-US" sz="1400" dirty="0" err="1" smtClean="0"/>
                        <a:t>Petrick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Skyworks</a:t>
                      </a:r>
                      <a:r>
                        <a:rPr lang="en-US" sz="1400" baseline="0" dirty="0" smtClean="0"/>
                        <a:t> Solutions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apetrick123@gmail.com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motions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#1 (Internal):  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Discussion: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Vote: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#2 (Internal):  To approve the weekly meeting minutes of </a:t>
            </a:r>
            <a:r>
              <a:rPr lang="en-US" sz="1800" spc="-5" dirty="0" smtClean="0">
                <a:latin typeface="+mj-lt"/>
                <a:cs typeface="Arial"/>
              </a:rPr>
              <a:t>the 21 March 2024 </a:t>
            </a:r>
            <a:r>
              <a:rPr lang="en-US" sz="1800" spc="-5" dirty="0">
                <a:latin typeface="+mj-lt"/>
                <a:cs typeface="Arial"/>
              </a:rPr>
              <a:t>RR-TAG call as shown in the document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18-24/0034r0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</a:t>
            </a:r>
            <a:r>
              <a:rPr lang="en-US" sz="1800" spc="-5" dirty="0" smtClean="0">
                <a:latin typeface="+mj-lt"/>
                <a:cs typeface="Arial"/>
              </a:rPr>
              <a:t>the IEEE </a:t>
            </a:r>
            <a:r>
              <a:rPr lang="en-US" sz="1800" spc="-5" dirty="0">
                <a:latin typeface="+mj-lt"/>
                <a:cs typeface="Arial"/>
              </a:rPr>
              <a:t>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Moved</a:t>
            </a:r>
            <a:r>
              <a:rPr lang="en-US" sz="1600" spc="-5" dirty="0" smtClean="0">
                <a:cs typeface="Arial"/>
              </a:rPr>
              <a:t>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Seconded: 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Discussion: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Vote: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ongoing </a:t>
            </a:r>
            <a:r>
              <a:rPr lang="en-US" sz="2800" dirty="0" smtClean="0">
                <a:solidFill>
                  <a:srgbClr val="0070C0"/>
                </a:solidFill>
              </a:rPr>
              <a:t>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972800" cy="5029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18-24/0001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deadline</a:t>
            </a:r>
            <a:r>
              <a:rPr lang="en-US" sz="1800" spc="-5" dirty="0" smtClean="0">
                <a:cs typeface="Arial"/>
              </a:rPr>
              <a:t>: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3pm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ET, Thursday,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4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April 2024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CEPT: 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  <a:hlinkClick r:id="rId4"/>
              </a:rPr>
              <a:t>Draft ECC </a:t>
            </a:r>
            <a:r>
              <a:rPr lang="en-US" sz="1400" spc="-5" smtClean="0">
                <a:solidFill>
                  <a:schemeClr val="tx1"/>
                </a:solidFill>
                <a:cs typeface="Arial"/>
                <a:hlinkClick r:id="rId4"/>
              </a:rPr>
              <a:t>Report 357</a:t>
            </a:r>
            <a:endParaRPr lang="en-US" sz="1400" dirty="0" smtClean="0"/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3pm ET, Thursday, 18 April 2024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Thailand NBTC:  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5"/>
              </a:rPr>
              <a:t>Draft amendment to technical standards for telecommunications equipment and equipment using the frequency 5.925 – 6.425 GHz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 (Translation of selected contents is available 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6"/>
              </a:rPr>
              <a:t>here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)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Canada RABC:  </a:t>
            </a:r>
            <a:r>
              <a:rPr lang="en-US" sz="1400" dirty="0">
                <a:hlinkClick r:id="rId7"/>
              </a:rPr>
              <a:t>RSS-210 Issue 11: </a:t>
            </a:r>
            <a:r>
              <a:rPr lang="en-US" sz="1400" dirty="0" err="1">
                <a:hlinkClick r:id="rId7"/>
              </a:rPr>
              <a:t>Licence</a:t>
            </a:r>
            <a:r>
              <a:rPr lang="en-US" sz="1400" dirty="0">
                <a:hlinkClick r:id="rId7"/>
              </a:rPr>
              <a:t>-Exempt Radio Apparatus: Category I Equipment</a:t>
            </a:r>
            <a:endParaRPr lang="en-US" sz="14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ITU-R Working Party 5A </a:t>
            </a:r>
            <a:r>
              <a:rPr lang="en-US" sz="2800" dirty="0" smtClean="0">
                <a:solidFill>
                  <a:srgbClr val="0070C0"/>
                </a:solidFill>
              </a:rPr>
              <a:t>submission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Next ITU-R Working Party 5A meeting: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14 to 24 May 2024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Deadline for contribution submission: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16:00 </a:t>
            </a:r>
            <a:r>
              <a:rPr lang="en-US" sz="1600" spc="-5" dirty="0" smtClean="0">
                <a:cs typeface="Arial"/>
              </a:rPr>
              <a:t>UTC, 2 May 2024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rgbClr val="FF0000"/>
                </a:solidFill>
                <a:cs typeface="Arial"/>
              </a:rPr>
              <a:t>Internal 802.18 deadline to allow for 10 day EC ballot: 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18 April 2024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For details, please visit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3"/>
              </a:rPr>
              <a:t>https</a:t>
            </a:r>
            <a:r>
              <a:rPr lang="en-US" sz="1600" spc="-5" dirty="0">
                <a:cs typeface="Arial"/>
                <a:hlinkClick r:id="rId3"/>
              </a:rPr>
              <a:t>://www.itu.int/dms_pub/itu-r/md/00/sg05/cir/R00-SG05-CIR-0111!!</a:t>
            </a:r>
            <a:r>
              <a:rPr lang="en-US" sz="1600" spc="-5" dirty="0" smtClean="0">
                <a:cs typeface="Arial"/>
                <a:hlinkClick r:id="rId3"/>
              </a:rPr>
              <a:t>PDF-E.pdf</a:t>
            </a:r>
            <a:r>
              <a:rPr lang="en-US" sz="1600" spc="-5" dirty="0" smtClean="0">
                <a:cs typeface="Arial"/>
              </a:rPr>
              <a:t> 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Proposed </a:t>
            </a:r>
            <a:r>
              <a:rPr lang="en-US" sz="1800" spc="-5" dirty="0">
                <a:latin typeface="+mj-lt"/>
                <a:cs typeface="Arial"/>
              </a:rPr>
              <a:t>IEEE 802 </a:t>
            </a:r>
            <a:r>
              <a:rPr lang="en-US" sz="1800" spc="-5" dirty="0" smtClean="0">
                <a:latin typeface="+mj-lt"/>
                <a:cs typeface="Arial"/>
              </a:rPr>
              <a:t>submission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  <a:hlinkClick r:id="rId4"/>
              </a:rPr>
              <a:t>18-24/0032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  <a:r>
              <a:rPr lang="en-US" sz="1600" dirty="0" smtClean="0"/>
              <a:t>Proposed </a:t>
            </a:r>
            <a:r>
              <a:rPr lang="en-US" sz="1600" dirty="0"/>
              <a:t>modifications to ITU-R M.1450-5 for May 2024 WP5A </a:t>
            </a:r>
            <a:r>
              <a:rPr lang="en-US" sz="1600" dirty="0" smtClean="0"/>
              <a:t>Meeting</a:t>
            </a: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9805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Motion #3 (External):  Move to approve document </a:t>
            </a:r>
            <a:r>
              <a:rPr lang="en-GB" sz="1800" dirty="0" smtClean="0">
                <a:solidFill>
                  <a:schemeClr val="accent2"/>
                </a:solidFill>
              </a:rPr>
              <a:t>18-24/0032r0</a:t>
            </a:r>
            <a:r>
              <a:rPr lang="en-GB" sz="1800" dirty="0" smtClean="0"/>
              <a:t> </a:t>
            </a:r>
            <a:r>
              <a:rPr lang="en-GB" sz="1800" dirty="0"/>
              <a:t>for proposed modifications to </a:t>
            </a:r>
            <a:r>
              <a:rPr lang="en-US" sz="1800" dirty="0" smtClean="0"/>
              <a:t>ITU-R </a:t>
            </a:r>
            <a:r>
              <a:rPr lang="en-US" sz="1800" dirty="0"/>
              <a:t>M.1450-5 for May 2024 WP5A Meeting </a:t>
            </a:r>
            <a:r>
              <a:rPr lang="en-GB" sz="1800" dirty="0" smtClean="0"/>
              <a:t>for </a:t>
            </a:r>
            <a:r>
              <a:rPr lang="en-GB" sz="1800" dirty="0"/>
              <a:t>review and approval by the IEEE 802 LSMC for submission to the ITU-R Working Party 5A via ITU-R liaison before the contribution deadline for the Working Party 5A’s next meeting.  The IEEE 802.18 Chair is authorized to make editorial changes as necessary</a:t>
            </a:r>
            <a:r>
              <a:rPr lang="en-GB" sz="1800" dirty="0" smtClean="0"/>
              <a:t>.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Moved: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Result: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NOTE:  The Chair did not vote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ITU-R Working Party 5A submission </a:t>
            </a:r>
            <a:r>
              <a:rPr lang="en-US" sz="2800" dirty="0" smtClean="0">
                <a:solidFill>
                  <a:srgbClr val="0070C0"/>
                </a:solidFill>
              </a:rPr>
              <a:t>(2)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7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(1)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Europe, Middle East, and Africa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European Commission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ETSI BRAN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 smtClean="0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countries/regions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Americas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USA 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On 12 March 2024, the Unites States National Telecommunications and Information Administration (NTIA) </a:t>
            </a:r>
            <a:r>
              <a:rPr lang="en-US" sz="1600" dirty="0" smtClean="0">
                <a:hlinkClick r:id="rId3"/>
              </a:rPr>
              <a:t>released</a:t>
            </a:r>
            <a:r>
              <a:rPr lang="en-US" sz="1600" dirty="0" smtClean="0"/>
              <a:t> the National Spectrum Strategy Implementation Plan. 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On </a:t>
            </a:r>
            <a:r>
              <a:rPr lang="en-US" sz="1600" dirty="0"/>
              <a:t>14 March 2024, the United States Federal Communications Commission (FCC) </a:t>
            </a:r>
            <a:r>
              <a:rPr lang="en-US" sz="1600" dirty="0">
                <a:hlinkClick r:id="rId4"/>
              </a:rPr>
              <a:t>voted</a:t>
            </a:r>
            <a:r>
              <a:rPr lang="en-US" sz="1600" dirty="0"/>
              <a:t> to create a voluntary cybersecurity labeling program for wireless consumer </a:t>
            </a:r>
            <a:r>
              <a:rPr lang="en-US" sz="1600" dirty="0" err="1"/>
              <a:t>IoT</a:t>
            </a:r>
            <a:r>
              <a:rPr lang="en-US" sz="1600" dirty="0"/>
              <a:t> products.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The </a:t>
            </a:r>
            <a:r>
              <a:rPr lang="en-US" sz="1600" dirty="0">
                <a:solidFill>
                  <a:schemeClr val="tx1"/>
                </a:solidFill>
              </a:rPr>
              <a:t>April 2024 Open Commission Meeting is </a:t>
            </a:r>
            <a:r>
              <a:rPr lang="en-US" sz="1600" dirty="0">
                <a:solidFill>
                  <a:schemeClr val="tx1"/>
                </a:solidFill>
                <a:hlinkClick r:id="rId5"/>
              </a:rPr>
              <a:t>scheduled</a:t>
            </a:r>
            <a:r>
              <a:rPr lang="en-US" sz="1600" dirty="0">
                <a:solidFill>
                  <a:schemeClr val="tx1"/>
                </a:solidFill>
              </a:rPr>
              <a:t> at 10:30am ET on 25 April 2024.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Canada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Other countries/regions</a:t>
            </a: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</a:t>
            </a:r>
            <a:r>
              <a:rPr lang="en-US" sz="2800" dirty="0" smtClean="0">
                <a:solidFill>
                  <a:srgbClr val="0070C0"/>
                </a:solidFill>
              </a:rPr>
              <a:t>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Asia </a:t>
            </a:r>
            <a:r>
              <a:rPr lang="en-US" sz="1800" spc="-5" dirty="0">
                <a:cs typeface="Arial"/>
              </a:rPr>
              <a:t>Pacific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APT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>
                <a:solidFill>
                  <a:schemeClr val="tx1"/>
                </a:solidFill>
              </a:rPr>
              <a:t>Other </a:t>
            </a:r>
            <a:r>
              <a:rPr lang="en-US" sz="1800" dirty="0" smtClean="0">
                <a:solidFill>
                  <a:schemeClr val="tx1"/>
                </a:solidFill>
              </a:rPr>
              <a:t>countries/regions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New Zealand Radio Spectrum Management (RSM) </a:t>
            </a:r>
            <a:r>
              <a:rPr lang="en-US" sz="1600" dirty="0" smtClean="0">
                <a:solidFill>
                  <a:schemeClr val="tx1"/>
                </a:solidFill>
                <a:hlinkClick r:id="rId3"/>
              </a:rPr>
              <a:t>released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/>
              <a:t>the latest chart of radio spectrum allocations in New </a:t>
            </a:r>
            <a:r>
              <a:rPr lang="en-US" sz="1600" dirty="0" smtClean="0"/>
              <a:t>Zealand since early March.</a:t>
            </a:r>
            <a:endParaRPr lang="en-US" sz="1600" dirty="0">
              <a:solidFill>
                <a:schemeClr val="tx1"/>
              </a:solidFill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ITU-R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hlinkClick r:id="rId4"/>
              </a:rPr>
              <a:t>Liaison</a:t>
            </a:r>
            <a:r>
              <a:rPr lang="en-US" sz="1600" dirty="0" smtClean="0"/>
              <a:t> </a:t>
            </a:r>
            <a:r>
              <a:rPr lang="en-US" sz="1600" dirty="0"/>
              <a:t>from ITU-R Working Party 5D re: the proposed development process of Revision 3 of the ITU.R Recommendation M.2150</a:t>
            </a: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01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schedule next week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7921811"/>
              </p:ext>
            </p:extLst>
          </p:nvPr>
        </p:nvGraphicFramePr>
        <p:xfrm>
          <a:off x="914400" y="1705690"/>
          <a:ext cx="10287000" cy="7416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715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/>
                        <a:t>Events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Date and time*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Weekly </a:t>
                      </a:r>
                      <a:r>
                        <a:rPr lang="en-US" sz="1500" dirty="0" smtClean="0"/>
                        <a:t>teleconference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Thursday,</a:t>
                      </a:r>
                      <a:r>
                        <a:rPr lang="en-US" sz="1500" baseline="0" dirty="0"/>
                        <a:t> </a:t>
                      </a:r>
                      <a:r>
                        <a:rPr lang="en-US" sz="1500" baseline="0" dirty="0" smtClean="0"/>
                        <a:t>4 April 2024, </a:t>
                      </a:r>
                      <a:r>
                        <a:rPr lang="en-US" sz="1500" baseline="0" dirty="0"/>
                        <a:t>3:00pm ET to 3:55pm ET</a:t>
                      </a:r>
                      <a:endParaRPr lang="en-US" sz="15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2282" y="6129422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*Call in info is available 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at the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599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and hotel reservation for the </a:t>
            </a:r>
            <a:r>
              <a:rPr lang="en-US" sz="2800" dirty="0" smtClean="0">
                <a:solidFill>
                  <a:srgbClr val="0070C0"/>
                </a:solidFill>
              </a:rPr>
              <a:t>2024 May interim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3229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Credited session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  <a:hlinkClick r:id="rId3"/>
              </a:rPr>
              <a:t>Meeting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3"/>
              </a:rPr>
              <a:t>reservation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 begins on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6 February 2024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</a:t>
            </a:r>
            <a:r>
              <a:rPr lang="en-US" sz="1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April 2024</a:t>
            </a:r>
            <a:endParaRPr lang="en-US" sz="14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600.00</a:t>
            </a:r>
            <a:endParaRPr lang="en-US" sz="14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Registration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 May 2024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Registration 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 May 2024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1000.00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April 2024,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not incur a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April 2024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 May 2024,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incur a US$ 150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 May 2024,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not receive any refund </a:t>
            </a:r>
            <a:endParaRPr lang="en-US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  <a:hlinkClick r:id="rId3"/>
              </a:rPr>
              <a:t>Hotel reservation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begins on 6 February 2024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is available </a:t>
            </a:r>
            <a:r>
              <a:rPr lang="en-US" sz="1400" b="1" dirty="0">
                <a:solidFill>
                  <a:srgbClr val="FF0000"/>
                </a:solidFill>
              </a:rPr>
              <a:t>until sold out or </a:t>
            </a:r>
            <a:r>
              <a:rPr lang="en-US" sz="1400" b="1" dirty="0" smtClean="0">
                <a:solidFill>
                  <a:srgbClr val="FF0000"/>
                </a:solidFill>
              </a:rPr>
              <a:t>5pm CEST, 9 April 2024.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573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0" marR="117475" indent="0" algn="just">
              <a:tabLst>
                <a:tab pos="230188" algn="l"/>
              </a:tabLst>
            </a:pPr>
            <a:endParaRPr lang="en-US" sz="1600" b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914400" y="1524000"/>
            <a:ext cx="10322984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914400" y="1676400"/>
            <a:ext cx="10475384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kern="0" spc="-5" dirty="0" smtClean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914400" y="1524000"/>
            <a:ext cx="10475384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kern="0" spc="-5" dirty="0" smtClean="0">
                <a:solidFill>
                  <a:schemeClr val="tx1"/>
                </a:solidFill>
                <a:latin typeface="+mj-lt"/>
                <a:cs typeface="Arial"/>
              </a:rPr>
              <a:t>TBD</a:t>
            </a:r>
          </a:p>
          <a:p>
            <a:r>
              <a:rPr lang="en-US" sz="1800" dirty="0"/>
              <a:t/>
            </a:r>
            <a:br>
              <a:rPr lang="en-US" sz="1800" dirty="0"/>
            </a:b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kern="0" spc="-5" dirty="0" smtClean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r>
              <a:rPr lang="en-US" sz="1800" spc="-5" dirty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</a:t>
            </a:r>
            <a:r>
              <a:rPr lang="en-US" sz="1600" spc="-5" dirty="0" smtClean="0">
                <a:latin typeface="+mj-lt"/>
                <a:cs typeface="Arial"/>
              </a:rPr>
              <a:t>?  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Adjourned </a:t>
            </a:r>
            <a:r>
              <a:rPr lang="en-US" sz="1600" spc="-5" dirty="0" smtClean="0">
                <a:latin typeface="+mj-lt"/>
                <a:cs typeface="Arial"/>
              </a:rPr>
              <a:t>at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RR-TAG: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Gaurav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Patwardhan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(Hewlett Packard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Enterprise), Al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Petrick (Skyworks Solutions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)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Secretary:  </a:t>
            </a:r>
            <a:r>
              <a:rPr lang="en-US" altLang="en-US" sz="1600" u="sng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VACANT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Statement Update on Spectrum (ISUS) ad-hoc chair:  </a:t>
            </a:r>
            <a:r>
              <a:rPr lang="en-US" altLang="en-US" sz="1600" u="sng" dirty="0" smtClean="0">
                <a:solidFill>
                  <a:schemeClr val="tx1"/>
                </a:solidFill>
                <a:cs typeface="Arial" panose="020B0604020202020204" pitchFamily="34" charset="0"/>
              </a:rPr>
              <a:t>VACANT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SA Program Manager:  Jodi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 smtClean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Membership status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as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19 March 2024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57 (10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4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Aspirants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17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employer, 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Guidelines </a:t>
            </a:r>
            <a:r>
              <a:rPr lang="en-US" sz="2800" dirty="0">
                <a:solidFill>
                  <a:srgbClr val="0070C0"/>
                </a:solidFill>
              </a:rPr>
              <a:t>for IEEE </a:t>
            </a:r>
            <a:r>
              <a:rPr lang="en-US" sz="2800" dirty="0" smtClean="0">
                <a:solidFill>
                  <a:srgbClr val="0070C0"/>
                </a:solidFill>
              </a:rPr>
              <a:t>SA Meetings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</a:t>
            </a:r>
            <a:r>
              <a:rPr lang="en-US" altLang="en-US" sz="1600" b="1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://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standards.ieee.org/develop/policies/antitrust.pdf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2874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core 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IEEE 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qualifications 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person or organization, including an employer or client, regardless of any external 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other 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are 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these 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participation.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 smtClean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</a:t>
            </a:r>
            <a:r>
              <a:rPr lang="en-US" sz="1600" b="0" i="1" spc="-5" dirty="0" smtClean="0">
                <a:latin typeface="+mj-lt"/>
                <a:cs typeface="Arial"/>
              </a:rPr>
              <a:t>by </a:t>
            </a:r>
            <a:r>
              <a:rPr lang="en-US" sz="1600" b="0" i="1" spc="-5" dirty="0">
                <a:latin typeface="+mj-lt"/>
                <a:cs typeface="Arial"/>
              </a:rPr>
              <a:t>reason of superior leverage, strength, or representation to the exclusion of fair 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Meeting Decorum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Weekly meeting reminders: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rgbClr val="FF0000"/>
                </a:solidFill>
                <a:latin typeface="+mj-lt"/>
                <a:cs typeface="Arial"/>
              </a:rPr>
              <a:t>IMAT is </a:t>
            </a:r>
            <a:r>
              <a:rPr lang="en-US" sz="1600" spc="-5" dirty="0" smtClean="0">
                <a:solidFill>
                  <a:srgbClr val="FF0000"/>
                </a:solidFill>
                <a:latin typeface="+mj-lt"/>
                <a:cs typeface="Arial"/>
              </a:rPr>
              <a:t>used </a:t>
            </a:r>
            <a:r>
              <a:rPr lang="en-US" sz="1600" spc="-5" dirty="0">
                <a:solidFill>
                  <a:srgbClr val="FF0000"/>
                </a:solidFill>
                <a:latin typeface="+mj-lt"/>
                <a:cs typeface="Arial"/>
              </a:rPr>
              <a:t>for </a:t>
            </a:r>
            <a:r>
              <a:rPr lang="en-US" sz="1600" spc="-5" dirty="0" smtClean="0">
                <a:solidFill>
                  <a:srgbClr val="FF0000"/>
                </a:solidFill>
                <a:latin typeface="+mj-lt"/>
                <a:cs typeface="Arial"/>
              </a:rPr>
              <a:t>attendance:</a:t>
            </a:r>
          </a:p>
          <a:p>
            <a:pPr marL="1030288" marR="117475" lvl="2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400" spc="-5" dirty="0">
                <a:latin typeface="+mj-lt"/>
                <a:cs typeface="Arial"/>
                <a:hlinkClick r:id="rId3"/>
              </a:rPr>
              <a:t>https://</a:t>
            </a:r>
            <a:r>
              <a:rPr lang="en-US" sz="1400" spc="-5" dirty="0" smtClean="0">
                <a:latin typeface="+mj-lt"/>
                <a:cs typeface="Arial"/>
                <a:hlinkClick r:id="rId3"/>
              </a:rPr>
              <a:t>imat.ieee.org/attendance</a:t>
            </a:r>
            <a:r>
              <a:rPr lang="en-US" sz="1400" spc="-5" dirty="0" smtClean="0">
                <a:latin typeface="+mj-lt"/>
                <a:cs typeface="Arial"/>
              </a:rPr>
              <a:t> </a:t>
            </a:r>
            <a:endParaRPr lang="en-US" sz="14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Please ensure that the following information is listed correctly </a:t>
            </a:r>
            <a:r>
              <a:rPr lang="en-US" sz="1600" spc="-5" dirty="0" smtClean="0">
                <a:latin typeface="+mj-lt"/>
                <a:cs typeface="Arial"/>
              </a:rPr>
              <a:t>in </a:t>
            </a:r>
            <a:r>
              <a:rPr lang="en-US" sz="1600" spc="-5" dirty="0" err="1" smtClean="0">
                <a:latin typeface="+mj-lt"/>
                <a:cs typeface="Arial"/>
              </a:rPr>
              <a:t>Webex</a:t>
            </a:r>
            <a:r>
              <a:rPr lang="en-US" sz="1600" spc="-5" dirty="0" smtClean="0">
                <a:latin typeface="+mj-lt"/>
                <a:cs typeface="Arial"/>
              </a:rPr>
              <a:t> when </a:t>
            </a:r>
            <a:r>
              <a:rPr lang="en-US" sz="1600" spc="-5" dirty="0">
                <a:latin typeface="+mj-lt"/>
                <a:cs typeface="Arial"/>
              </a:rPr>
              <a:t>joining the call: “FIRST NAME LAST NAME, Affiliation</a:t>
            </a:r>
            <a:r>
              <a:rPr lang="en-US" sz="1600" spc="-5" dirty="0" smtClean="0">
                <a:latin typeface="+mj-lt"/>
                <a:cs typeface="Arial"/>
              </a:rPr>
              <a:t>”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When </a:t>
            </a:r>
            <a:r>
              <a:rPr lang="en-US" sz="1600" spc="-5" dirty="0">
                <a:latin typeface="+mj-lt"/>
                <a:cs typeface="Arial"/>
              </a:rPr>
              <a:t>you want to be on the queue, please type “Q” or “q” in the chat window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Remember to mute when not speaking, thank you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dirty="0">
                <a:solidFill>
                  <a:schemeClr val="tx1"/>
                </a:solidFill>
              </a:rPr>
              <a:t>Press are required (i.e., anyone reporting publicly on this meeting) to announce their presence (per </a:t>
            </a:r>
            <a:r>
              <a:rPr lang="en-US" sz="1600" dirty="0" smtClean="0">
                <a:solidFill>
                  <a:schemeClr val="tx1"/>
                </a:solidFill>
              </a:rPr>
              <a:t>IEEE SA </a:t>
            </a:r>
            <a:r>
              <a:rPr lang="en-US" sz="1600" dirty="0">
                <a:solidFill>
                  <a:schemeClr val="tx1"/>
                </a:solidFill>
              </a:rPr>
              <a:t>Standards Board </a:t>
            </a:r>
            <a:r>
              <a:rPr lang="en-US" sz="1600" dirty="0" smtClean="0">
                <a:solidFill>
                  <a:schemeClr val="tx1"/>
                </a:solidFill>
              </a:rPr>
              <a:t>Operations </a:t>
            </a:r>
            <a:r>
              <a:rPr lang="en-US" sz="1600" dirty="0">
                <a:solidFill>
                  <a:schemeClr val="tx1"/>
                </a:solidFill>
              </a:rPr>
              <a:t>Manual)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9270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Meeting decorum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the weekly meeting 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Status </a:t>
            </a:r>
            <a:r>
              <a:rPr lang="en-US" sz="1800" spc="-5" dirty="0">
                <a:cs typeface="Arial"/>
              </a:rPr>
              <a:t>of ongoing </a:t>
            </a:r>
            <a:r>
              <a:rPr lang="en-US" sz="1800" spc="-5" dirty="0" smtClean="0">
                <a:cs typeface="Arial"/>
              </a:rPr>
              <a:t>consultations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dirty="0" smtClean="0">
                <a:solidFill>
                  <a:srgbClr val="00B050"/>
                </a:solidFill>
              </a:rPr>
              <a:t>Review and motion:  </a:t>
            </a:r>
            <a:r>
              <a:rPr lang="en-US" sz="1800" i="1" dirty="0">
                <a:solidFill>
                  <a:srgbClr val="00B050"/>
                </a:solidFill>
              </a:rPr>
              <a:t>ITU-R Working Party 5A </a:t>
            </a:r>
            <a:r>
              <a:rPr lang="en-US" sz="1800" i="1" dirty="0" smtClean="0">
                <a:solidFill>
                  <a:srgbClr val="00B050"/>
                </a:solidFill>
              </a:rPr>
              <a:t>submission</a:t>
            </a:r>
            <a:endParaRPr lang="en-US" sz="1800" spc="-5" dirty="0" smtClean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General </a:t>
            </a:r>
            <a:r>
              <a:rPr lang="en-US" sz="1800" spc="-5" dirty="0">
                <a:cs typeface="Arial"/>
              </a:rPr>
              <a:t>discussion </a:t>
            </a:r>
            <a:r>
              <a:rPr lang="en-US" sz="1800" spc="-5" dirty="0" smtClean="0">
                <a:cs typeface="Arial"/>
              </a:rPr>
              <a:t>items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 (meeting schedule and mixed-mode meeting reservation)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Any </a:t>
            </a:r>
            <a:r>
              <a:rPr lang="en-US" sz="1800" spc="-5" dirty="0">
                <a:latin typeface="+mj-lt"/>
                <a:cs typeface="Arial"/>
              </a:rPr>
              <a:t>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Adjourn</a:t>
            </a: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74843</TotalTime>
  <Words>1656</Words>
  <Application>Microsoft Office PowerPoint</Application>
  <PresentationFormat>Widescreen</PresentationFormat>
  <Paragraphs>355</Paragraphs>
  <Slides>19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IEEE 802.18 RR-TAG Weekly Teleconference Agenda</vt:lpstr>
      <vt:lpstr>Meeting called to order</vt:lpstr>
      <vt:lpstr>IEEE 802 required notices</vt:lpstr>
      <vt:lpstr>Guidelines for IEEE SA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 SA standards activities shall allow  the fair &amp; equitable consideration of all viewpoints</vt:lpstr>
      <vt:lpstr>Meeting Decorum</vt:lpstr>
      <vt:lpstr>Agenda</vt:lpstr>
      <vt:lpstr>Administrative motions</vt:lpstr>
      <vt:lpstr>Status of ongoing consultations</vt:lpstr>
      <vt:lpstr>ITU-R Working Party 5A submission (1)</vt:lpstr>
      <vt:lpstr>ITU-R Working Party 5A submission (2)</vt:lpstr>
      <vt:lpstr>General discussion items (1)</vt:lpstr>
      <vt:lpstr>General discussion items (2)</vt:lpstr>
      <vt:lpstr>Meeting schedule next week</vt:lpstr>
      <vt:lpstr>Meeting and hotel reservation for the 2024 May interim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18-24/0035r0</dc:title>
  <dc:creator>Edward Au</dc:creator>
  <cp:keywords>28 March 2024</cp:keywords>
  <cp:lastModifiedBy>Edward Au</cp:lastModifiedBy>
  <cp:revision>5932</cp:revision>
  <cp:lastPrinted>1601-01-01T00:00:00Z</cp:lastPrinted>
  <dcterms:created xsi:type="dcterms:W3CDTF">2016-03-03T14:54:45Z</dcterms:created>
  <dcterms:modified xsi:type="dcterms:W3CDTF">2024-03-24T20:44:55Z</dcterms:modified>
  <cp:category>IEEE 802.18 RR-TAG agenda</cp:category>
</cp:coreProperties>
</file>