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bookmarkIdSeed="4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256" r:id="rId2"/>
    <p:sldId id="876" r:id="rId3"/>
    <p:sldId id="857" r:id="rId4"/>
    <p:sldId id="908" r:id="rId5"/>
    <p:sldId id="604" r:id="rId6"/>
    <p:sldId id="624" r:id="rId7"/>
    <p:sldId id="605" r:id="rId8"/>
    <p:sldId id="843" r:id="rId9"/>
    <p:sldId id="866" r:id="rId10"/>
    <p:sldId id="845" r:id="rId11"/>
    <p:sldId id="877" r:id="rId12"/>
    <p:sldId id="931" r:id="rId13"/>
    <p:sldId id="935" r:id="rId14"/>
    <p:sldId id="936" r:id="rId15"/>
    <p:sldId id="882" r:id="rId16"/>
    <p:sldId id="930" r:id="rId17"/>
    <p:sldId id="898" r:id="rId18"/>
    <p:sldId id="933" r:id="rId19"/>
    <p:sldId id="856" r:id="rId20"/>
    <p:sldId id="864" r:id="rId21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olcomb, Jay" initials="HJ" lastIdx="2" clrIdx="0">
    <p:extLst>
      <p:ext uri="{19B8F6BF-5375-455C-9EA6-DF929625EA0E}">
        <p15:presenceInfo xmlns:p15="http://schemas.microsoft.com/office/powerpoint/2012/main" userId="S::jholcomb@itron.com::aee8fcb3-73df-479f-8979-0e12987586b3" providerId="AD"/>
      </p:ext>
    </p:extLst>
  </p:cmAuthor>
  <p:cmAuthor id="2" name="Al Petrick" initials="AP" lastIdx="1" clrIdx="1">
    <p:extLst>
      <p:ext uri="{19B8F6BF-5375-455C-9EA6-DF929625EA0E}">
        <p15:presenceInfo xmlns:p15="http://schemas.microsoft.com/office/powerpoint/2012/main" userId="b177fa8dd07d8d01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FF7C80"/>
    <a:srgbClr val="D5F4FF"/>
    <a:srgbClr val="85DFFF"/>
    <a:srgbClr val="FF9999"/>
    <a:srgbClr val="990033"/>
    <a:srgbClr val="993300"/>
    <a:srgbClr val="CC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747" autoAdjust="0"/>
    <p:restoredTop sz="95405" autoAdjust="0"/>
  </p:normalViewPr>
  <p:slideViewPr>
    <p:cSldViewPr>
      <p:cViewPr varScale="1">
        <p:scale>
          <a:sx n="86" d="100"/>
          <a:sy n="86" d="100"/>
        </p:scale>
        <p:origin x="912" y="5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-79147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-1723"/>
    </p:cViewPr>
  </p:sorterViewPr>
  <p:notesViewPr>
    <p:cSldViewPr>
      <p:cViewPr varScale="1">
        <p:scale>
          <a:sx n="64" d="100"/>
          <a:sy n="64" d="100"/>
        </p:scale>
        <p:origin x="3101" y="77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3/21/2024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162442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314249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449788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375370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102845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530595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420672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21303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/>
              <a:t>doc.: IEEE 802.11-16/1124r0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September 2016</a:t>
            </a:r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Dorothy Stanley (HP Enterprise)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163" y="9000621"/>
            <a:ext cx="415177" cy="184666"/>
          </a:xfrm>
          <a:noFill/>
        </p:spPr>
        <p:txBody>
          <a:bodyPr/>
          <a:lstStyle/>
          <a:p>
            <a:r>
              <a:rPr lang="en-US" dirty="0"/>
              <a:t>Page </a:t>
            </a:r>
            <a:fld id="{A3D196C6-C4A5-4DEA-A136-C30BCA8401B0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13318" name="Rectangle 7"/>
          <p:cNvSpPr txBox="1">
            <a:spLocks noGrp="1" noChangeArrowheads="1"/>
          </p:cNvSpPr>
          <p:nvPr/>
        </p:nvSpPr>
        <p:spPr bwMode="auto">
          <a:xfrm>
            <a:off x="3885887" y="8830468"/>
            <a:ext cx="2972114" cy="4659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643" tIns="46321" rIns="92643" bIns="46321" anchor="b"/>
          <a:lstStyle/>
          <a:p>
            <a:pPr algn="r" defTabSz="927100"/>
            <a:fld id="{79C13437-2E59-4BF7-9AFD-498D09D2BC71}" type="slidenum">
              <a:rPr lang="en-US"/>
              <a:pPr algn="r" defTabSz="927100"/>
              <a:t>2</a:t>
            </a:fld>
            <a:endParaRPr lang="en-US" dirty="0"/>
          </a:p>
        </p:txBody>
      </p:sp>
      <p:sp>
        <p:nvSpPr>
          <p:cNvPr id="133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4963" y="698500"/>
            <a:ext cx="6189662" cy="3482975"/>
          </a:xfrm>
          <a:ln/>
        </p:spPr>
      </p:sp>
      <p:sp>
        <p:nvSpPr>
          <p:cNvPr id="133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343" y="4416029"/>
            <a:ext cx="5027316" cy="4182267"/>
          </a:xfrm>
          <a:noFill/>
          <a:ln/>
        </p:spPr>
        <p:txBody>
          <a:bodyPr lIns="92643" tIns="46321" rIns="92643" bIns="46321"/>
          <a:lstStyle/>
          <a:p>
            <a:pPr defTabSz="91440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951218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/>
              <a:t>doc.: IEEE 802.11-16/1124r0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September 2016</a:t>
            </a:r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Dorothy Stanley (HP Enterprise)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163" y="9000621"/>
            <a:ext cx="415177" cy="184666"/>
          </a:xfrm>
          <a:noFill/>
        </p:spPr>
        <p:txBody>
          <a:bodyPr/>
          <a:lstStyle/>
          <a:p>
            <a:r>
              <a:rPr lang="en-US" dirty="0"/>
              <a:t>Page </a:t>
            </a:r>
            <a:fld id="{A3D196C6-C4A5-4DEA-A136-C30BCA8401B0}" type="slidenum">
              <a:rPr lang="en-US"/>
              <a:pPr/>
              <a:t>3</a:t>
            </a:fld>
            <a:endParaRPr lang="en-US" dirty="0"/>
          </a:p>
        </p:txBody>
      </p:sp>
      <p:sp>
        <p:nvSpPr>
          <p:cNvPr id="13318" name="Rectangle 7"/>
          <p:cNvSpPr txBox="1">
            <a:spLocks noGrp="1" noChangeArrowheads="1"/>
          </p:cNvSpPr>
          <p:nvPr/>
        </p:nvSpPr>
        <p:spPr bwMode="auto">
          <a:xfrm>
            <a:off x="3885887" y="8830468"/>
            <a:ext cx="2972114" cy="4659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643" tIns="46321" rIns="92643" bIns="46321" anchor="b"/>
          <a:lstStyle/>
          <a:p>
            <a:pPr algn="r" defTabSz="927100"/>
            <a:fld id="{79C13437-2E59-4BF7-9AFD-498D09D2BC71}" type="slidenum">
              <a:rPr lang="en-US"/>
              <a:pPr algn="r" defTabSz="927100"/>
              <a:t>3</a:t>
            </a:fld>
            <a:endParaRPr lang="en-US" dirty="0"/>
          </a:p>
        </p:txBody>
      </p:sp>
      <p:sp>
        <p:nvSpPr>
          <p:cNvPr id="133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4963" y="698500"/>
            <a:ext cx="6189662" cy="3482975"/>
          </a:xfrm>
          <a:ln/>
        </p:spPr>
      </p:sp>
      <p:sp>
        <p:nvSpPr>
          <p:cNvPr id="133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343" y="4416029"/>
            <a:ext cx="5027316" cy="4182267"/>
          </a:xfrm>
          <a:noFill/>
          <a:ln/>
        </p:spPr>
        <p:txBody>
          <a:bodyPr lIns="92643" tIns="46321" rIns="92643" bIns="46321"/>
          <a:lstStyle/>
          <a:p>
            <a:pPr defTabSz="91440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7756429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/>
              <a:t>doc.: IEEE 802.11-16/1124r0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September 2016</a:t>
            </a:r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Dorothy Stanley (HP Enterprise)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163" y="9000621"/>
            <a:ext cx="415177" cy="184666"/>
          </a:xfrm>
          <a:noFill/>
        </p:spPr>
        <p:txBody>
          <a:bodyPr/>
          <a:lstStyle/>
          <a:p>
            <a:r>
              <a:rPr lang="en-US" dirty="0"/>
              <a:t>Page </a:t>
            </a:r>
            <a:fld id="{A3D196C6-C4A5-4DEA-A136-C30BCA8401B0}" type="slidenum">
              <a:rPr lang="en-US"/>
              <a:pPr/>
              <a:t>4</a:t>
            </a:fld>
            <a:endParaRPr lang="en-US" dirty="0"/>
          </a:p>
        </p:txBody>
      </p:sp>
      <p:sp>
        <p:nvSpPr>
          <p:cNvPr id="13318" name="Rectangle 7"/>
          <p:cNvSpPr txBox="1">
            <a:spLocks noGrp="1" noChangeArrowheads="1"/>
          </p:cNvSpPr>
          <p:nvPr/>
        </p:nvSpPr>
        <p:spPr bwMode="auto">
          <a:xfrm>
            <a:off x="3885887" y="8830468"/>
            <a:ext cx="2972114" cy="4659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643" tIns="46321" rIns="92643" bIns="46321" anchor="b"/>
          <a:lstStyle/>
          <a:p>
            <a:pPr algn="r" defTabSz="927100"/>
            <a:fld id="{79C13437-2E59-4BF7-9AFD-498D09D2BC71}" type="slidenum">
              <a:rPr lang="en-US"/>
              <a:pPr algn="r" defTabSz="927100"/>
              <a:t>4</a:t>
            </a:fld>
            <a:endParaRPr lang="en-US" dirty="0"/>
          </a:p>
        </p:txBody>
      </p:sp>
      <p:sp>
        <p:nvSpPr>
          <p:cNvPr id="133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4963" y="698500"/>
            <a:ext cx="6189662" cy="3482975"/>
          </a:xfrm>
          <a:ln/>
        </p:spPr>
      </p:sp>
      <p:sp>
        <p:nvSpPr>
          <p:cNvPr id="133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343" y="4416029"/>
            <a:ext cx="5027316" cy="4182267"/>
          </a:xfrm>
          <a:noFill/>
          <a:ln/>
        </p:spPr>
        <p:txBody>
          <a:bodyPr lIns="92643" tIns="46321" rIns="92643" bIns="46321"/>
          <a:lstStyle/>
          <a:p>
            <a:pPr defTabSz="91440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8265094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913322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114880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821828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999364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26255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5689601" y="6475414"/>
            <a:ext cx="808567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Edward Au (Huawei)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14400" y="304800"/>
            <a:ext cx="3048000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March 2024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>
          <a:xfrm>
            <a:off x="912285" y="382970"/>
            <a:ext cx="2948516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March 2024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Edward Au (Huawei)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>
          <a:xfrm>
            <a:off x="5588001" y="6475414"/>
            <a:ext cx="910167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12285" y="382970"/>
            <a:ext cx="2948516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March 2024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12000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Edward Au (Huawei)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588001" y="6475414"/>
            <a:ext cx="91016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861484" y="628628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4" y="6475413"/>
            <a:ext cx="479298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Agenda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534117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802.18-24/0030r2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5" r:id="rId2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8/dcn/24/18-24-0021-00-0000-rr-tag-minutes-7-march-2024.docx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rabc-cccr.ca/ised-radio-standards-specification-rss-210-issue-11-february-2024-licence-exempt-radio-apparatus-category-i-equipment/" TargetMode="External"/><Relationship Id="rId3" Type="http://schemas.openxmlformats.org/officeDocument/2006/relationships/hyperlink" Target="https://mentor.ieee.org/802.18/documents?is_dcn=0001&amp;is_group=0000&amp;is_year=2024" TargetMode="External"/><Relationship Id="rId7" Type="http://schemas.openxmlformats.org/officeDocument/2006/relationships/hyperlink" Target="https://mentor.ieee.org/802.18/documents?is_dcn=31&amp;is_group=0000&amp;is_year=2024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.nbtc.go.th/News/publichearing/64952.aspx?lang=th-TH" TargetMode="External"/><Relationship Id="rId5" Type="http://schemas.openxmlformats.org/officeDocument/2006/relationships/hyperlink" Target="https://cept.org/files/9522/Draft-ECC-Report-355.docx" TargetMode="External"/><Relationship Id="rId4" Type="http://schemas.openxmlformats.org/officeDocument/2006/relationships/hyperlink" Target="https://www.rabc-cccr.ca/ised-radio-standards-specification-rss-295-issue-1-licence-exempt-radio-apparatus-operating-in-the-frequency-bands-116-123-ghz-174-8-182-ghz-185-190-ghz-and-244-246-ghz/" TargetMode="External"/><Relationship Id="rId9" Type="http://schemas.openxmlformats.org/officeDocument/2006/relationships/image" Target="../media/image1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cept.org/files/9522/Draft-ECC-Report-355.docx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hyperlink" Target="https://mentor.ieee.org/802.18/documents?is_dcn=28&amp;is_group=0000&amp;is_year=2024" TargetMode="External"/><Relationship Id="rId4" Type="http://schemas.openxmlformats.org/officeDocument/2006/relationships/hyperlink" Target="https://mentor.ieee.org/802.18/documents?is_dcn=24&amp;is_group=0000&amp;is_year=2024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tu.int/dms_pub/itu-r/md/00/sg05/cir/R00-SG05-CIR-0111!!PDF-E.pdf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hyperlink" Target="https://mentor.ieee.org/802.18/documents?is_dcn=32&amp;is_group=0000&amp;is_year=2024" TargetMode="Externa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ntia.gov/sites/default/files/publications/national-spectrum-strategy-implementation-plan.pdf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hyperlink" Target="https://www.fcc.gov/april-2024-open-commission-meeting" TargetMode="External"/><Relationship Id="rId4" Type="http://schemas.openxmlformats.org/officeDocument/2006/relationships/hyperlink" Target="https://www.fcc.gov/document/fcc-adopts-rules-iot-cybersecurity-labeling-program" TargetMode="Externa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rsm.govt.nz/about/publications/chart-of-radio-spectrum-allocations-in-new-zealand/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hyperlink" Target="https://mentor.ieee.org/802.18/dcn/24/18-24-0017-00-0000-liaison-from-itu-r-working-party-5d-availability-of-addendum-1-to-circular-letter-5-lcce-109.docx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calendar.google.com/calendar/u/0/embed?src=c2gedttabtbj4bps23j4847004@group.calendar.google.com&amp;ctz=America/New_York" TargetMode="Externa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mtgevents.com.au/ieee2024/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eee802.org/18/RR-TAG%20-%20Membership%20List%20-%202024-03-19.pdf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s://standards.ieee.org/about/policies/opman/" TargetMode="External"/><Relationship Id="rId3" Type="http://schemas.openxmlformats.org/officeDocument/2006/relationships/hyperlink" Target="https://standards.ieee.org/faqs/affiliation/" TargetMode="External"/><Relationship Id="rId7" Type="http://schemas.openxmlformats.org/officeDocument/2006/relationships/hyperlink" Target="https://standards.ieee.org/faqs/copyrights/#1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standards.ieee.org/about/sasb/patcom/materials.html" TargetMode="External"/><Relationship Id="rId5" Type="http://schemas.openxmlformats.org/officeDocument/2006/relationships/hyperlink" Target="http://www.ieee802.org/devdocs.shtml" TargetMode="External"/><Relationship Id="rId4" Type="http://schemas.openxmlformats.org/officeDocument/2006/relationships/hyperlink" Target="https://standards.ieee.org/wp-content/uploads/2022/02/antitrust.pdf" TargetMode="External"/><Relationship Id="rId9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develop/policies/antitrust.pdf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png"/><Relationship Id="rId4" Type="http://schemas.openxmlformats.org/officeDocument/2006/relationships/hyperlink" Target="mailto:patcom@ieee.org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eee.org/content/dam/ieee-org/ieee/web/org/about/ieee_code_of_conduct.pdf" TargetMode="External"/><Relationship Id="rId2" Type="http://schemas.openxmlformats.org/officeDocument/2006/relationships/hyperlink" Target="https://www.ieee.org/about/corporate/governance/p7-8.html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hyperlink" Target="http://www.ieee.org/about/corporate/governance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standards.ieee.org/about/policies/bylaws/" TargetMode="Externa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standards.ieee.org/about/policies/bylaws/" TargetMode="Externa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imat.ieee.org/attendance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896949" y="336550"/>
            <a:ext cx="2303451" cy="273050"/>
          </a:xfrm>
        </p:spPr>
        <p:txBody>
          <a:bodyPr/>
          <a:lstStyle/>
          <a:p>
            <a:r>
              <a:rPr lang="en-US" dirty="0" smtClean="0"/>
              <a:t>March 2024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3505200" y="1435894"/>
            <a:ext cx="7772400" cy="1066800"/>
          </a:xfrm>
          <a:ln/>
        </p:spPr>
        <p:txBody>
          <a:bodyPr/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>
                <a:latin typeface="Times New Roman" charset="0"/>
              </a:rPr>
              <a:t>IEEE 802.18 RR-TAG</a:t>
            </a:r>
            <a:br>
              <a:rPr lang="en-US" dirty="0">
                <a:latin typeface="Times New Roman" charset="0"/>
              </a:rPr>
            </a:br>
            <a:r>
              <a:rPr lang="en-US" dirty="0">
                <a:latin typeface="Times New Roman" charset="0"/>
              </a:rPr>
              <a:t>Weekly Teleconference Agenda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505200" y="2502694"/>
            <a:ext cx="7772400" cy="771524"/>
          </a:xfrm>
          <a:ln/>
        </p:spPr>
        <p:txBody>
          <a:bodyPr/>
          <a:lstStyle/>
          <a:p>
            <a:pPr algn="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 smtClean="0"/>
              <a:t>Date:  </a:t>
            </a:r>
            <a:r>
              <a:rPr lang="en-GB" sz="2000" b="0" dirty="0" smtClean="0"/>
              <a:t>21 March 2024</a:t>
            </a:r>
            <a:endParaRPr lang="en-GB" sz="2000" b="0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11" name="Rectangle 4"/>
          <p:cNvSpPr>
            <a:spLocks noChangeArrowheads="1"/>
          </p:cNvSpPr>
          <p:nvPr/>
        </p:nvSpPr>
        <p:spPr bwMode="auto">
          <a:xfrm>
            <a:off x="2971801" y="365760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b="1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54111275"/>
              </p:ext>
            </p:extLst>
          </p:nvPr>
        </p:nvGraphicFramePr>
        <p:xfrm>
          <a:off x="3048000" y="4191000"/>
          <a:ext cx="8305801" cy="150202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00200"/>
                <a:gridCol w="2209800"/>
                <a:gridCol w="990600"/>
                <a:gridCol w="990600"/>
                <a:gridCol w="2514601"/>
              </a:tblGrid>
              <a:tr h="389501"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Name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Company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Address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Phone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Email</a:t>
                      </a:r>
                      <a:endParaRPr lang="en-US" sz="14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Edward Au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Huawei Technologies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edward.ks.au@gmail.com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Gaurav </a:t>
                      </a:r>
                      <a:r>
                        <a:rPr lang="en-US" sz="1400" dirty="0" err="1" smtClean="0"/>
                        <a:t>Patwardhan</a:t>
                      </a:r>
                      <a:r>
                        <a:rPr lang="en-US" sz="1400" dirty="0" smtClean="0"/>
                        <a:t> 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Hewlett Packard Enterprise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gauravpatwardhan1@gmail.com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Al </a:t>
                      </a:r>
                      <a:r>
                        <a:rPr lang="en-US" sz="1400" dirty="0" err="1" smtClean="0"/>
                        <a:t>Petrick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Skyworks</a:t>
                      </a:r>
                      <a:r>
                        <a:rPr lang="en-US" sz="1400" baseline="0" dirty="0" smtClean="0"/>
                        <a:t> Solutions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apetrick123@gmail.com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10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March 2024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Administrative motions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5587"/>
            <a:ext cx="10551584" cy="4113213"/>
          </a:xfrm>
        </p:spPr>
        <p:txBody>
          <a:bodyPr/>
          <a:lstStyle/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Motion #1 (Internal):  To approve the agenda as presented on the previous slide.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Moved</a:t>
            </a:r>
            <a:r>
              <a:rPr lang="en-US" sz="1600" spc="-5" dirty="0" smtClean="0">
                <a:latin typeface="+mj-lt"/>
                <a:cs typeface="Arial"/>
              </a:rPr>
              <a:t>:  Al </a:t>
            </a:r>
            <a:r>
              <a:rPr lang="en-US" sz="1600" spc="-5" dirty="0" err="1" smtClean="0">
                <a:latin typeface="+mj-lt"/>
                <a:cs typeface="Arial"/>
              </a:rPr>
              <a:t>Petrick</a:t>
            </a:r>
            <a:endParaRPr lang="en-US" sz="1600" spc="-5" dirty="0" smtClean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Seconded:  Hassan </a:t>
            </a:r>
            <a:r>
              <a:rPr lang="en-US" sz="1600" spc="-5" dirty="0" err="1" smtClean="0">
                <a:latin typeface="+mj-lt"/>
                <a:cs typeface="Arial"/>
              </a:rPr>
              <a:t>Yaghoobi</a:t>
            </a:r>
            <a:endParaRPr lang="en-US" sz="1600" spc="-5" dirty="0" smtClean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Discussion:  None.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Vote:  Approved with unanimous consent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400" spc="-5" dirty="0">
              <a:latin typeface="+mj-lt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Motion #2 (Internal):  To approve the weekly meeting minutes of </a:t>
            </a:r>
            <a:r>
              <a:rPr lang="en-US" sz="1800" spc="-5" dirty="0" smtClean="0">
                <a:latin typeface="+mj-lt"/>
                <a:cs typeface="Arial"/>
              </a:rPr>
              <a:t>the 7 March 2024 </a:t>
            </a:r>
            <a:r>
              <a:rPr lang="en-US" sz="1800" spc="-5" dirty="0">
                <a:latin typeface="+mj-lt"/>
                <a:cs typeface="Arial"/>
              </a:rPr>
              <a:t>RR-TAG call as shown in the document </a:t>
            </a:r>
            <a:r>
              <a:rPr lang="en-US" sz="1800" spc="-5" dirty="0" smtClean="0">
                <a:solidFill>
                  <a:srgbClr val="FF0000"/>
                </a:solidFill>
                <a:latin typeface="+mj-lt"/>
                <a:cs typeface="Arial"/>
                <a:hlinkClick r:id="rId3"/>
              </a:rPr>
              <a:t>18-24/0021r0</a:t>
            </a:r>
            <a:r>
              <a:rPr lang="en-US" sz="1800" spc="-5" dirty="0" smtClean="0">
                <a:latin typeface="+mj-lt"/>
                <a:cs typeface="Arial"/>
              </a:rPr>
              <a:t>, </a:t>
            </a:r>
            <a:r>
              <a:rPr lang="en-US" sz="1800" spc="-5" dirty="0">
                <a:latin typeface="+mj-lt"/>
                <a:cs typeface="Arial"/>
              </a:rPr>
              <a:t>with editorial privilege for </a:t>
            </a:r>
            <a:r>
              <a:rPr lang="en-US" sz="1800" spc="-5" dirty="0" smtClean="0">
                <a:latin typeface="+mj-lt"/>
                <a:cs typeface="Arial"/>
              </a:rPr>
              <a:t>the IEEE </a:t>
            </a:r>
            <a:r>
              <a:rPr lang="en-US" sz="1800" spc="-5" dirty="0">
                <a:latin typeface="+mj-lt"/>
                <a:cs typeface="Arial"/>
              </a:rPr>
              <a:t>802.18 Chair. 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cs typeface="Arial"/>
              </a:rPr>
              <a:t>Moved</a:t>
            </a:r>
            <a:r>
              <a:rPr lang="en-US" sz="1600" spc="-5" dirty="0" smtClean="0">
                <a:cs typeface="Arial"/>
              </a:rPr>
              <a:t>:  Al </a:t>
            </a:r>
            <a:r>
              <a:rPr lang="en-US" sz="1600" spc="-5" dirty="0" err="1" smtClean="0">
                <a:cs typeface="Arial"/>
              </a:rPr>
              <a:t>Petrick</a:t>
            </a:r>
            <a:endParaRPr lang="en-US" sz="1600" spc="-5" dirty="0" smtClean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cs typeface="Arial"/>
              </a:rPr>
              <a:t>Seconded:  Hassan </a:t>
            </a:r>
            <a:r>
              <a:rPr lang="en-US" sz="1600" spc="-5" dirty="0" err="1" smtClean="0">
                <a:cs typeface="Arial"/>
              </a:rPr>
              <a:t>Yaghoobi</a:t>
            </a:r>
            <a:endParaRPr lang="en-US" sz="1600" spc="-5" dirty="0" smtClean="0"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cs typeface="Arial"/>
              </a:rPr>
              <a:t>Discussion:  None.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cs typeface="Arial"/>
              </a:rPr>
              <a:t>Vote:  </a:t>
            </a:r>
            <a:r>
              <a:rPr lang="en-US" sz="1600" spc="-5" dirty="0">
                <a:cs typeface="Arial"/>
              </a:rPr>
              <a:t>Approved with unanimous consent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7054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11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Status of ongoing </a:t>
            </a:r>
            <a:r>
              <a:rPr lang="en-US" sz="2800" dirty="0" smtClean="0">
                <a:solidFill>
                  <a:srgbClr val="0070C0"/>
                </a:solidFill>
              </a:rPr>
              <a:t>consultations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972800" cy="5029200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Tracking document:  </a:t>
            </a:r>
            <a:r>
              <a:rPr lang="en-US" sz="1800" spc="-5" dirty="0" smtClean="0">
                <a:solidFill>
                  <a:srgbClr val="FF0000"/>
                </a:solidFill>
                <a:latin typeface="+mj-lt"/>
                <a:cs typeface="Arial"/>
                <a:hlinkClick r:id="rId3"/>
              </a:rPr>
              <a:t>18-24/0001</a:t>
            </a:r>
            <a:endParaRPr lang="en-US" sz="18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230188" marR="117475" indent="-230188" algn="just">
              <a:spcBef>
                <a:spcPts val="12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Pending </a:t>
            </a:r>
            <a:r>
              <a:rPr lang="en-US" sz="1800" spc="-5" dirty="0" smtClean="0">
                <a:cs typeface="Arial"/>
              </a:rPr>
              <a:t>for interested members to prepare response in the order of </a:t>
            </a:r>
            <a:r>
              <a:rPr lang="en-US" sz="1800" u="sng" spc="-5" dirty="0" smtClean="0">
                <a:solidFill>
                  <a:srgbClr val="FF0000"/>
                </a:solidFill>
                <a:cs typeface="Arial"/>
              </a:rPr>
              <a:t>internal deadline</a:t>
            </a:r>
            <a:r>
              <a:rPr lang="en-US" sz="1800" spc="-5" dirty="0" smtClean="0">
                <a:cs typeface="Arial"/>
              </a:rPr>
              <a:t>:</a:t>
            </a:r>
            <a:endParaRPr lang="en-US" sz="1600" spc="-5" dirty="0" smtClean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solidFill>
                  <a:schemeClr val="tx1"/>
                </a:solidFill>
                <a:cs typeface="Arial"/>
              </a:rPr>
              <a:t>3pm ET, Thursday, 21 March 2024</a:t>
            </a:r>
            <a:endParaRPr lang="en-US" sz="1400" spc="-5" dirty="0" smtClean="0">
              <a:solidFill>
                <a:schemeClr val="tx1"/>
              </a:solidFill>
              <a:cs typeface="Arial"/>
            </a:endParaRP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pc="-5" dirty="0" smtClean="0">
                <a:solidFill>
                  <a:schemeClr val="tx1"/>
                </a:solidFill>
                <a:cs typeface="Arial"/>
              </a:rPr>
              <a:t>Canada RABC:  </a:t>
            </a:r>
            <a:r>
              <a:rPr lang="en-US" sz="1400" dirty="0" smtClean="0">
                <a:hlinkClick r:id="rId4"/>
              </a:rPr>
              <a:t>RSS-295 Issue </a:t>
            </a:r>
            <a:r>
              <a:rPr lang="en-US" sz="1400" dirty="0">
                <a:hlinkClick r:id="rId4"/>
              </a:rPr>
              <a:t>1: </a:t>
            </a:r>
            <a:r>
              <a:rPr lang="en-US" sz="1400" dirty="0" err="1">
                <a:hlinkClick r:id="rId4"/>
              </a:rPr>
              <a:t>Licence</a:t>
            </a:r>
            <a:r>
              <a:rPr lang="en-US" sz="1400" dirty="0">
                <a:hlinkClick r:id="rId4"/>
              </a:rPr>
              <a:t>-Exempt Radio Apparatus Operating in the Frequency Bands 116-123 GHz, 174.8-182 GHz, </a:t>
            </a:r>
            <a:r>
              <a:rPr lang="en-US" sz="1400" dirty="0" smtClean="0">
                <a:hlinkClick r:id="rId4"/>
              </a:rPr>
              <a:t>185-190 </a:t>
            </a:r>
            <a:r>
              <a:rPr lang="en-US" sz="1400" dirty="0">
                <a:hlinkClick r:id="rId4"/>
              </a:rPr>
              <a:t>GHz and 244-246 </a:t>
            </a:r>
            <a:r>
              <a:rPr lang="en-US" sz="1400" dirty="0" smtClean="0">
                <a:hlinkClick r:id="rId4"/>
              </a:rPr>
              <a:t>GHz</a:t>
            </a:r>
            <a:endParaRPr lang="en-US" sz="1400" dirty="0" smtClean="0"/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 smtClean="0"/>
              <a:t>CEPT:  </a:t>
            </a:r>
            <a:r>
              <a:rPr lang="en-US" sz="1400" dirty="0" smtClean="0">
                <a:hlinkClick r:id="rId5"/>
              </a:rPr>
              <a:t>Draft ECC Report 355</a:t>
            </a:r>
            <a:endParaRPr lang="en-US" sz="1400" dirty="0" smtClean="0"/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solidFill>
                  <a:schemeClr val="tx1"/>
                </a:solidFill>
                <a:cs typeface="Arial"/>
              </a:rPr>
              <a:t>3pm ET, Thursday, </a:t>
            </a:r>
            <a:r>
              <a:rPr lang="en-US" sz="1600" spc="-5" dirty="0" smtClean="0">
                <a:solidFill>
                  <a:schemeClr val="tx1"/>
                </a:solidFill>
                <a:cs typeface="Arial"/>
              </a:rPr>
              <a:t>18 April 2024</a:t>
            </a:r>
            <a:endParaRPr lang="en-US" sz="1600" spc="-5" dirty="0">
              <a:solidFill>
                <a:schemeClr val="tx1"/>
              </a:solidFill>
              <a:cs typeface="Arial"/>
            </a:endParaRP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pc="-5" dirty="0">
                <a:solidFill>
                  <a:schemeClr val="tx1"/>
                </a:solidFill>
                <a:cs typeface="Arial"/>
              </a:rPr>
              <a:t>Thailand NBTC:  </a:t>
            </a:r>
            <a:r>
              <a:rPr lang="en-US" sz="1400" spc="-5" dirty="0">
                <a:solidFill>
                  <a:schemeClr val="tx1"/>
                </a:solidFill>
                <a:cs typeface="Arial"/>
                <a:hlinkClick r:id="rId6"/>
              </a:rPr>
              <a:t>Draft amendment to technical standards for telecommunications equipment and equipment using the frequency 5.925 – 6.425 </a:t>
            </a:r>
            <a:r>
              <a:rPr lang="en-US" sz="1400" spc="-5" dirty="0" smtClean="0">
                <a:solidFill>
                  <a:schemeClr val="tx1"/>
                </a:solidFill>
                <a:cs typeface="Arial"/>
                <a:hlinkClick r:id="rId6"/>
              </a:rPr>
              <a:t>GHz</a:t>
            </a:r>
            <a:r>
              <a:rPr lang="en-US" sz="1400" spc="-5" dirty="0" smtClean="0">
                <a:solidFill>
                  <a:schemeClr val="tx1"/>
                </a:solidFill>
                <a:cs typeface="Arial"/>
              </a:rPr>
              <a:t> (Translation of selected contents is available </a:t>
            </a:r>
            <a:r>
              <a:rPr lang="en-US" sz="1400" spc="-5" dirty="0" smtClean="0">
                <a:solidFill>
                  <a:schemeClr val="tx1"/>
                </a:solidFill>
                <a:cs typeface="Arial"/>
                <a:hlinkClick r:id="rId7"/>
              </a:rPr>
              <a:t>here</a:t>
            </a:r>
            <a:r>
              <a:rPr lang="en-US" sz="1400" spc="-5" dirty="0" smtClean="0">
                <a:solidFill>
                  <a:schemeClr val="tx1"/>
                </a:solidFill>
                <a:cs typeface="Arial"/>
              </a:rPr>
              <a:t>)</a:t>
            </a:r>
            <a:endParaRPr lang="en-US" sz="1400" spc="-5" dirty="0">
              <a:solidFill>
                <a:schemeClr val="tx1"/>
              </a:solidFill>
              <a:cs typeface="Arial"/>
            </a:endParaRP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pc="-5" dirty="0" smtClean="0">
                <a:solidFill>
                  <a:schemeClr val="tx1"/>
                </a:solidFill>
                <a:cs typeface="Arial"/>
              </a:rPr>
              <a:t>Canada RABC:  </a:t>
            </a:r>
            <a:r>
              <a:rPr lang="en-US" sz="1400" dirty="0">
                <a:hlinkClick r:id="rId8"/>
              </a:rPr>
              <a:t>RSS-210 Issue 11: </a:t>
            </a:r>
            <a:r>
              <a:rPr lang="en-US" sz="1400" dirty="0" err="1" smtClean="0">
                <a:hlinkClick r:id="rId8"/>
              </a:rPr>
              <a:t>Licence</a:t>
            </a:r>
            <a:r>
              <a:rPr lang="en-US" sz="1400" dirty="0" smtClean="0">
                <a:hlinkClick r:id="rId8"/>
              </a:rPr>
              <a:t>-Exempt </a:t>
            </a:r>
            <a:r>
              <a:rPr lang="en-US" sz="1400" dirty="0">
                <a:hlinkClick r:id="rId8"/>
              </a:rPr>
              <a:t>Radio Apparatus: Category I Equipment</a:t>
            </a:r>
            <a:endParaRPr lang="en-US" sz="1400" dirty="0"/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400" dirty="0" smtClean="0"/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400" spc="-5" dirty="0">
              <a:solidFill>
                <a:schemeClr val="tx1"/>
              </a:solidFill>
              <a:cs typeface="Arial"/>
            </a:endParaRP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400" spc="-5" dirty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chemeClr val="tx1"/>
              </a:solidFill>
              <a:cs typeface="Arial"/>
            </a:endParaRP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400" spc="-5" dirty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chemeClr val="tx1"/>
              </a:solidFill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March </a:t>
            </a:r>
            <a:r>
              <a:rPr lang="en-US" dirty="0"/>
              <a:t>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07220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12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CEPT’s consultation (1)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113213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dirty="0" smtClean="0"/>
              <a:t>Consultation:  Draft </a:t>
            </a:r>
            <a:r>
              <a:rPr lang="en-US" sz="1800" dirty="0"/>
              <a:t>ECC </a:t>
            </a:r>
            <a:r>
              <a:rPr lang="en-US" sz="1800"/>
              <a:t>Report </a:t>
            </a:r>
            <a:r>
              <a:rPr lang="en-US" sz="1800" smtClean="0"/>
              <a:t>355</a:t>
            </a:r>
            <a:endParaRPr lang="en-GB" sz="1800" dirty="0" smtClean="0"/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cs typeface="Arial"/>
              </a:rPr>
              <a:t>Publication date:  5 February 2024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cs typeface="Arial"/>
              </a:rPr>
              <a:t>Closing </a:t>
            </a:r>
            <a:r>
              <a:rPr lang="en-US" sz="1600" spc="-5" dirty="0">
                <a:cs typeface="Arial"/>
              </a:rPr>
              <a:t>date for response: </a:t>
            </a:r>
            <a:r>
              <a:rPr lang="en-US" sz="1600" spc="-5" dirty="0" smtClean="0">
                <a:cs typeface="Arial"/>
              </a:rPr>
              <a:t> 2 April 2024</a:t>
            </a:r>
          </a:p>
          <a:p>
            <a:pPr marL="1030288" marR="117475" lvl="2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pc="-5" dirty="0" smtClean="0">
                <a:solidFill>
                  <a:srgbClr val="FF0000"/>
                </a:solidFill>
                <a:cs typeface="Arial"/>
              </a:rPr>
              <a:t>Internal </a:t>
            </a:r>
            <a:r>
              <a:rPr lang="en-US" sz="1400" spc="-5" dirty="0">
                <a:solidFill>
                  <a:srgbClr val="FF0000"/>
                </a:solidFill>
                <a:cs typeface="Arial"/>
              </a:rPr>
              <a:t>802.18 </a:t>
            </a:r>
            <a:r>
              <a:rPr lang="en-US" sz="1400" spc="-5" dirty="0" smtClean="0">
                <a:solidFill>
                  <a:srgbClr val="FF0000"/>
                </a:solidFill>
                <a:cs typeface="Arial"/>
              </a:rPr>
              <a:t>deadline:  3:30pm ET, 21 March 2024</a:t>
            </a:r>
          </a:p>
          <a:p>
            <a:pPr marL="230188" marR="117475" indent="-230188" algn="just">
              <a:spcBef>
                <a:spcPts val="1800"/>
              </a:spcBef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For details, please visit </a:t>
            </a:r>
            <a:endParaRPr lang="en-US" sz="1600" spc="-5" dirty="0" smtClean="0">
              <a:latin typeface="+mj-lt"/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  <a:hlinkClick r:id="rId3"/>
              </a:rPr>
              <a:t>https</a:t>
            </a:r>
            <a:r>
              <a:rPr lang="en-US" sz="1600" spc="-5" dirty="0">
                <a:latin typeface="+mj-lt"/>
                <a:cs typeface="Arial"/>
                <a:hlinkClick r:id="rId3"/>
              </a:rPr>
              <a:t>://</a:t>
            </a:r>
            <a:r>
              <a:rPr lang="en-US" sz="1600" spc="-5" dirty="0" smtClean="0">
                <a:latin typeface="+mj-lt"/>
                <a:cs typeface="Arial"/>
                <a:hlinkClick r:id="rId3"/>
              </a:rPr>
              <a:t>cept.org/files/9522/Draft-ECC-Report-355.docx</a:t>
            </a:r>
            <a:r>
              <a:rPr lang="en-US" sz="1600" spc="-5" dirty="0" smtClean="0">
                <a:latin typeface="+mj-lt"/>
                <a:cs typeface="Arial"/>
              </a:rPr>
              <a:t> </a:t>
            </a:r>
          </a:p>
          <a:p>
            <a:pPr marL="230188" marR="117475" indent="-230188" algn="just">
              <a:spcBef>
                <a:spcPts val="1800"/>
              </a:spcBef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Member’s presentation</a:t>
            </a:r>
            <a:endParaRPr lang="en-US" sz="1600" spc="-5" dirty="0"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 smtClean="0">
                <a:cs typeface="Arial"/>
                <a:hlinkClick r:id="rId4"/>
              </a:rPr>
              <a:t>18-24/0024</a:t>
            </a:r>
            <a:endParaRPr lang="en-US" sz="1600" spc="-5" dirty="0">
              <a:cs typeface="Arial"/>
            </a:endParaRPr>
          </a:p>
          <a:p>
            <a:pPr marL="230188" marR="117475" indent="-230188" algn="just">
              <a:spcBef>
                <a:spcPts val="1800"/>
              </a:spcBef>
              <a:buChar char="•"/>
              <a:tabLst>
                <a:tab pos="230188" algn="l"/>
              </a:tabLst>
            </a:pPr>
            <a:r>
              <a:rPr lang="en-US" sz="1800" spc="-5" dirty="0">
                <a:cs typeface="Arial"/>
              </a:rPr>
              <a:t>Draft response</a:t>
            </a:r>
            <a:endParaRPr lang="en-US" sz="1600" spc="-5" dirty="0"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 smtClean="0">
                <a:cs typeface="Arial"/>
                <a:hlinkClick r:id="rId5"/>
              </a:rPr>
              <a:t>18-24/0028</a:t>
            </a:r>
            <a:endParaRPr lang="en-US" sz="1600" spc="-5" dirty="0"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endParaRPr lang="en-US" sz="1600" spc="-5" dirty="0" smtClean="0">
              <a:latin typeface="+mj-lt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March </a:t>
            </a:r>
            <a:r>
              <a:rPr lang="en-US" dirty="0"/>
              <a:t>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28782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13</a:t>
            </a:fld>
            <a:endParaRPr lang="en-US" altLang="en-US" sz="1200" b="0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March </a:t>
            </a:r>
            <a:r>
              <a:rPr lang="en-US" dirty="0"/>
              <a:t>2024</a:t>
            </a:r>
            <a:endParaRPr lang="en-GB" dirty="0"/>
          </a:p>
        </p:txBody>
      </p:sp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113213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Motion </a:t>
            </a:r>
            <a:r>
              <a:rPr lang="en-US" sz="1800" spc="-5" dirty="0" smtClean="0">
                <a:latin typeface="+mj-lt"/>
                <a:cs typeface="Arial"/>
              </a:rPr>
              <a:t>#3 (External):  </a:t>
            </a:r>
            <a:r>
              <a:rPr lang="en-US" sz="1800" spc="-5" dirty="0">
                <a:latin typeface="+mj-lt"/>
                <a:cs typeface="Arial"/>
              </a:rPr>
              <a:t>Move to approve document </a:t>
            </a:r>
            <a:r>
              <a:rPr lang="en-US" sz="1800" spc="-5" dirty="0" smtClean="0">
                <a:solidFill>
                  <a:srgbClr val="3333CC"/>
                </a:solidFill>
                <a:latin typeface="+mj-lt"/>
                <a:cs typeface="Arial"/>
              </a:rPr>
              <a:t>18-24/0028r7 </a:t>
            </a:r>
            <a:r>
              <a:rPr lang="en-US" sz="1800" spc="-5" dirty="0" smtClean="0">
                <a:latin typeface="+mj-lt"/>
                <a:cs typeface="Arial"/>
              </a:rPr>
              <a:t>in </a:t>
            </a:r>
            <a:r>
              <a:rPr lang="en-US" sz="1800" spc="-5" dirty="0">
                <a:latin typeface="+mj-lt"/>
                <a:cs typeface="Arial"/>
              </a:rPr>
              <a:t>response to </a:t>
            </a:r>
            <a:r>
              <a:rPr lang="en-US" sz="1800" spc="-5" dirty="0" smtClean="0">
                <a:latin typeface="+mj-lt"/>
                <a:cs typeface="Arial"/>
              </a:rPr>
              <a:t>the </a:t>
            </a:r>
            <a:r>
              <a:rPr lang="en-US" sz="1800" spc="-5" dirty="0">
                <a:latin typeface="+mj-lt"/>
                <a:cs typeface="Arial"/>
              </a:rPr>
              <a:t>European Conference of Postal and Telecommunications Administrations </a:t>
            </a:r>
            <a:r>
              <a:rPr lang="en-US" sz="1800" spc="-5" dirty="0" smtClean="0">
                <a:latin typeface="+mj-lt"/>
                <a:cs typeface="Arial"/>
              </a:rPr>
              <a:t>(CEPT)’s </a:t>
            </a: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consultation “</a:t>
            </a:r>
            <a:r>
              <a:rPr lang="en-US" sz="1800" dirty="0"/>
              <a:t>Draft ECC Report </a:t>
            </a:r>
            <a:r>
              <a:rPr lang="en-US" sz="1800" dirty="0" smtClean="0"/>
              <a:t>355”,</a:t>
            </a: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 </a:t>
            </a:r>
            <a:r>
              <a:rPr lang="en-US" sz="1800" spc="-5" dirty="0" smtClean="0">
                <a:latin typeface="+mj-lt"/>
                <a:cs typeface="Arial"/>
              </a:rPr>
              <a:t>for </a:t>
            </a:r>
            <a:r>
              <a:rPr lang="en-US" sz="1800" spc="-5" dirty="0">
                <a:latin typeface="+mj-lt"/>
                <a:cs typeface="Arial"/>
              </a:rPr>
              <a:t>review and approval by the IEEE </a:t>
            </a:r>
            <a:r>
              <a:rPr lang="en-US" sz="1800" spc="-5" dirty="0" smtClean="0">
                <a:latin typeface="+mj-lt"/>
                <a:cs typeface="Arial"/>
              </a:rPr>
              <a:t>802 LMSC for </a:t>
            </a:r>
            <a:r>
              <a:rPr lang="en-US" sz="1800" spc="-5" dirty="0">
                <a:latin typeface="+mj-lt"/>
                <a:cs typeface="Arial"/>
              </a:rPr>
              <a:t>submission to </a:t>
            </a:r>
            <a:r>
              <a:rPr lang="en-US" sz="1800" spc="-5" dirty="0" smtClean="0">
                <a:latin typeface="+mj-lt"/>
                <a:cs typeface="Arial"/>
              </a:rPr>
              <a:t>the CEPT by </a:t>
            </a:r>
            <a:r>
              <a:rPr lang="en-US" sz="1800" spc="-5" dirty="0">
                <a:latin typeface="+mj-lt"/>
                <a:cs typeface="Arial"/>
              </a:rPr>
              <a:t>the response deadline. </a:t>
            </a:r>
            <a:r>
              <a:rPr lang="en-US" sz="1800" spc="-5" dirty="0" smtClean="0">
                <a:latin typeface="+mj-lt"/>
                <a:cs typeface="Arial"/>
              </a:rPr>
              <a:t>The </a:t>
            </a:r>
            <a:r>
              <a:rPr lang="en-US" sz="1800" spc="-5" dirty="0">
                <a:latin typeface="+mj-lt"/>
                <a:cs typeface="Arial"/>
              </a:rPr>
              <a:t>IEEE 802.18 Chair is authorized to make editorial changes as necessary</a:t>
            </a:r>
            <a:r>
              <a:rPr lang="en-US" sz="1800" spc="-5" dirty="0" smtClean="0">
                <a:latin typeface="+mj-lt"/>
                <a:cs typeface="Arial"/>
              </a:rPr>
              <a:t>.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Moved</a:t>
            </a:r>
            <a:r>
              <a:rPr lang="en-US" sz="1600" spc="-5" dirty="0" smtClean="0">
                <a:latin typeface="+mj-lt"/>
                <a:cs typeface="Arial"/>
              </a:rPr>
              <a:t>:  </a:t>
            </a:r>
            <a:r>
              <a:rPr lang="en-US" sz="1600" spc="-5" dirty="0" err="1" smtClean="0">
                <a:latin typeface="+mj-lt"/>
                <a:cs typeface="Arial"/>
              </a:rPr>
              <a:t>Friedbert</a:t>
            </a:r>
            <a:r>
              <a:rPr lang="en-US" sz="1600" spc="-5" dirty="0" smtClean="0">
                <a:latin typeface="+mj-lt"/>
                <a:cs typeface="Arial"/>
              </a:rPr>
              <a:t> Berens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Seconded</a:t>
            </a:r>
            <a:r>
              <a:rPr lang="en-US" sz="1600" spc="-5" dirty="0" smtClean="0">
                <a:latin typeface="+mj-lt"/>
                <a:cs typeface="Arial"/>
              </a:rPr>
              <a:t>:  Hassan </a:t>
            </a:r>
            <a:r>
              <a:rPr lang="en-US" sz="1600" spc="-5" dirty="0" err="1" smtClean="0">
                <a:latin typeface="+mj-lt"/>
                <a:cs typeface="Arial"/>
              </a:rPr>
              <a:t>Yaghoobi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Discussion</a:t>
            </a:r>
            <a:r>
              <a:rPr lang="en-US" sz="1600" spc="-5" dirty="0" smtClean="0">
                <a:latin typeface="+mj-lt"/>
                <a:cs typeface="Arial"/>
              </a:rPr>
              <a:t>:  None.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Result</a:t>
            </a:r>
            <a:r>
              <a:rPr lang="en-US" sz="1600" spc="-5" smtClean="0">
                <a:latin typeface="+mj-lt"/>
                <a:cs typeface="Arial"/>
              </a:rPr>
              <a:t>:  Approved (7 </a:t>
            </a:r>
            <a:r>
              <a:rPr lang="en-US" sz="1600" spc="-5" dirty="0" smtClean="0">
                <a:latin typeface="+mj-lt"/>
                <a:cs typeface="Arial"/>
              </a:rPr>
              <a:t>Yes, 0 No, </a:t>
            </a:r>
            <a:r>
              <a:rPr lang="en-US" sz="1600" spc="-5" smtClean="0">
                <a:latin typeface="+mj-lt"/>
                <a:cs typeface="Arial"/>
              </a:rPr>
              <a:t>1 Abstain)</a:t>
            </a:r>
            <a:endParaRPr lang="en-US" sz="1600" spc="-5" dirty="0" smtClean="0">
              <a:latin typeface="+mj-lt"/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NOTE:  The Chair did not vote</a:t>
            </a:r>
            <a:endParaRPr lang="en-US" sz="16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+mj-lt"/>
              <a:cs typeface="Arial"/>
            </a:endParaRPr>
          </a:p>
        </p:txBody>
      </p:sp>
      <p:sp>
        <p:nvSpPr>
          <p:cNvPr id="1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CEPT’s consultation (2)</a:t>
            </a:r>
            <a:endParaRPr lang="en-US" sz="28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7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14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ITU-R Working Party 5A </a:t>
            </a:r>
            <a:r>
              <a:rPr lang="en-US" sz="2800" dirty="0" smtClean="0">
                <a:solidFill>
                  <a:srgbClr val="0070C0"/>
                </a:solidFill>
              </a:rPr>
              <a:t>submission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113213"/>
          </a:xfrm>
        </p:spPr>
        <p:txBody>
          <a:bodyPr/>
          <a:lstStyle/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cs typeface="Arial"/>
              </a:rPr>
              <a:t>Next ITU-R Working Party 5A meeting:  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cs typeface="Arial"/>
              </a:rPr>
              <a:t>14 to 24 May 2024</a:t>
            </a:r>
            <a:endParaRPr lang="en-US" sz="1600" spc="-5" dirty="0">
              <a:cs typeface="Arial"/>
            </a:endParaRPr>
          </a:p>
          <a:p>
            <a:pPr marL="230188" marR="117475" indent="-230188" algn="just">
              <a:spcBef>
                <a:spcPts val="1800"/>
              </a:spcBef>
              <a:buChar char="•"/>
              <a:tabLst>
                <a:tab pos="230188" algn="l"/>
              </a:tabLst>
            </a:pPr>
            <a:r>
              <a:rPr lang="en-US" sz="1800" spc="-5" dirty="0">
                <a:cs typeface="Arial"/>
              </a:rPr>
              <a:t>Deadline for contribution submission:  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cs typeface="Arial"/>
              </a:rPr>
              <a:t>16:00 </a:t>
            </a:r>
            <a:r>
              <a:rPr lang="en-US" sz="1600" spc="-5" dirty="0" smtClean="0">
                <a:cs typeface="Arial"/>
              </a:rPr>
              <a:t>UTC, 2 May 2024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pc="-5" dirty="0">
                <a:solidFill>
                  <a:srgbClr val="FF0000"/>
                </a:solidFill>
                <a:cs typeface="Arial"/>
              </a:rPr>
              <a:t>Internal 802.18 deadline to allow for 10 day EC ballot:  </a:t>
            </a:r>
            <a:r>
              <a:rPr lang="en-US" sz="1400" spc="-5" smtClean="0">
                <a:solidFill>
                  <a:srgbClr val="FF0000"/>
                </a:solidFill>
                <a:cs typeface="Arial"/>
              </a:rPr>
              <a:t>18 April </a:t>
            </a:r>
            <a:r>
              <a:rPr lang="en-US" sz="1400" spc="-5" dirty="0" smtClean="0">
                <a:solidFill>
                  <a:srgbClr val="FF0000"/>
                </a:solidFill>
                <a:cs typeface="Arial"/>
              </a:rPr>
              <a:t>2024</a:t>
            </a:r>
            <a:endParaRPr lang="en-US" sz="1600" spc="-5" dirty="0">
              <a:cs typeface="Arial"/>
            </a:endParaRPr>
          </a:p>
          <a:p>
            <a:pPr marL="230188" marR="117475" indent="-230188" algn="just">
              <a:spcBef>
                <a:spcPts val="1800"/>
              </a:spcBef>
              <a:buChar char="•"/>
              <a:tabLst>
                <a:tab pos="230188" algn="l"/>
              </a:tabLst>
            </a:pPr>
            <a:r>
              <a:rPr lang="en-US" sz="1800" spc="-5" dirty="0">
                <a:cs typeface="Arial"/>
              </a:rPr>
              <a:t>For details, please visit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cs typeface="Arial"/>
                <a:hlinkClick r:id="rId3"/>
              </a:rPr>
              <a:t>https</a:t>
            </a:r>
            <a:r>
              <a:rPr lang="en-US" sz="1600" spc="-5" dirty="0">
                <a:cs typeface="Arial"/>
                <a:hlinkClick r:id="rId3"/>
              </a:rPr>
              <a:t>://www.itu.int/dms_pub/itu-r/md/00/sg05/cir/R00-SG05-CIR-0111!!</a:t>
            </a:r>
            <a:r>
              <a:rPr lang="en-US" sz="1600" spc="-5" dirty="0" smtClean="0">
                <a:cs typeface="Arial"/>
                <a:hlinkClick r:id="rId3"/>
              </a:rPr>
              <a:t>PDF-E.pdf</a:t>
            </a:r>
            <a:r>
              <a:rPr lang="en-US" sz="1600" spc="-5" dirty="0" smtClean="0">
                <a:cs typeface="Arial"/>
              </a:rPr>
              <a:t> </a:t>
            </a:r>
            <a:endParaRPr lang="en-US" sz="1600" spc="-5" dirty="0">
              <a:cs typeface="Arial"/>
            </a:endParaRPr>
          </a:p>
          <a:p>
            <a:pPr marL="230188" marR="117475" indent="-230188" algn="just">
              <a:spcBef>
                <a:spcPts val="1800"/>
              </a:spcBef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Proposed </a:t>
            </a:r>
            <a:r>
              <a:rPr lang="en-US" sz="1800" spc="-5" dirty="0">
                <a:latin typeface="+mj-lt"/>
                <a:cs typeface="Arial"/>
              </a:rPr>
              <a:t>IEEE 802 </a:t>
            </a:r>
            <a:r>
              <a:rPr lang="en-US" sz="1800" spc="-5" dirty="0" smtClean="0">
                <a:latin typeface="+mj-lt"/>
                <a:cs typeface="Arial"/>
              </a:rPr>
              <a:t>submission</a:t>
            </a:r>
            <a:endParaRPr lang="en-US" sz="1800" spc="-5" dirty="0">
              <a:latin typeface="+mj-lt"/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  <a:hlinkClick r:id="rId4"/>
              </a:rPr>
              <a:t>18-24/0032</a:t>
            </a:r>
            <a:r>
              <a:rPr lang="en-US" sz="1600" spc="-5" dirty="0" smtClean="0">
                <a:latin typeface="+mj-lt"/>
                <a:cs typeface="Arial"/>
              </a:rPr>
              <a:t>:  </a:t>
            </a:r>
            <a:r>
              <a:rPr lang="en-US" sz="1600" dirty="0" smtClean="0"/>
              <a:t>Proposed </a:t>
            </a:r>
            <a:r>
              <a:rPr lang="en-US" sz="1600" dirty="0"/>
              <a:t>modifications to ITU-R M.1450-5 for May 2024 WP5A </a:t>
            </a:r>
            <a:r>
              <a:rPr lang="en-US" sz="1600" dirty="0" smtClean="0"/>
              <a:t>Meeting</a:t>
            </a: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March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69805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15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March </a:t>
            </a:r>
            <a:r>
              <a:rPr lang="en-US" dirty="0"/>
              <a:t>2024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General discussion items (1)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676400"/>
            <a:ext cx="10475384" cy="4800600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Europe, Middle East, and Africa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European Commission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ETSI BRAN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CEPT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latin typeface="+mj-lt"/>
                <a:cs typeface="Arial"/>
              </a:rPr>
              <a:t>UK </a:t>
            </a:r>
            <a:r>
              <a:rPr lang="en-US" sz="1800" spc="-5" dirty="0" err="1" smtClean="0">
                <a:solidFill>
                  <a:schemeClr val="tx1"/>
                </a:solidFill>
                <a:latin typeface="+mj-lt"/>
                <a:cs typeface="Arial"/>
              </a:rPr>
              <a:t>Ofcom</a:t>
            </a:r>
            <a:endParaRPr lang="en-US" sz="1800" spc="-5" dirty="0" smtClean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latin typeface="+mj-lt"/>
                <a:cs typeface="Arial"/>
              </a:rPr>
              <a:t>Other countries/regions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cs typeface="Arial"/>
              </a:rPr>
              <a:t>Americas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solidFill>
                  <a:schemeClr val="tx1"/>
                </a:solidFill>
                <a:cs typeface="Arial"/>
              </a:rPr>
              <a:t>USA </a:t>
            </a: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 smtClean="0"/>
              <a:t>On 12 March 2024, the Unites States National Telecommunications and Information Administration (NTIA) </a:t>
            </a:r>
            <a:r>
              <a:rPr lang="en-US" sz="1600" dirty="0" smtClean="0">
                <a:hlinkClick r:id="rId3"/>
              </a:rPr>
              <a:t>released</a:t>
            </a:r>
            <a:r>
              <a:rPr lang="en-US" sz="1600" dirty="0" smtClean="0"/>
              <a:t> the National Spectrum Strategy Implementation Plan. </a:t>
            </a: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 smtClean="0"/>
              <a:t>On </a:t>
            </a:r>
            <a:r>
              <a:rPr lang="en-US" sz="1600" dirty="0"/>
              <a:t>14 March 2024, the United States Federal Communications Commission (FCC) </a:t>
            </a:r>
            <a:r>
              <a:rPr lang="en-US" sz="1600" dirty="0">
                <a:hlinkClick r:id="rId4"/>
              </a:rPr>
              <a:t>voted</a:t>
            </a:r>
            <a:r>
              <a:rPr lang="en-US" sz="1600" dirty="0"/>
              <a:t> to create a voluntary cybersecurity labeling program for wireless consumer </a:t>
            </a:r>
            <a:r>
              <a:rPr lang="en-US" sz="1600" dirty="0" err="1"/>
              <a:t>IoT</a:t>
            </a:r>
            <a:r>
              <a:rPr lang="en-US" sz="1600" dirty="0"/>
              <a:t> products.</a:t>
            </a:r>
            <a:endParaRPr lang="en-US" sz="1600" dirty="0" smtClean="0">
              <a:solidFill>
                <a:schemeClr val="tx1"/>
              </a:solidFill>
            </a:endParaRP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 smtClean="0">
                <a:solidFill>
                  <a:schemeClr val="tx1"/>
                </a:solidFill>
              </a:rPr>
              <a:t>The </a:t>
            </a:r>
            <a:r>
              <a:rPr lang="en-US" sz="1600" dirty="0">
                <a:solidFill>
                  <a:schemeClr val="tx1"/>
                </a:solidFill>
              </a:rPr>
              <a:t>April 2024 Open Commission Meeting is </a:t>
            </a:r>
            <a:r>
              <a:rPr lang="en-US" sz="1600" dirty="0">
                <a:solidFill>
                  <a:schemeClr val="tx1"/>
                </a:solidFill>
                <a:hlinkClick r:id="rId5"/>
              </a:rPr>
              <a:t>scheduled</a:t>
            </a:r>
            <a:r>
              <a:rPr lang="en-US" sz="1600" dirty="0">
                <a:solidFill>
                  <a:schemeClr val="tx1"/>
                </a:solidFill>
              </a:rPr>
              <a:t> at 10:30am ET on 25 April 2024.</a:t>
            </a:r>
            <a:endParaRPr lang="en-US" sz="1600" spc="-5" dirty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solidFill>
                  <a:schemeClr val="tx1"/>
                </a:solidFill>
                <a:cs typeface="Arial"/>
              </a:rPr>
              <a:t>Canada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solidFill>
                  <a:schemeClr val="tx1"/>
                </a:solidFill>
                <a:cs typeface="Arial"/>
              </a:rPr>
              <a:t>Other countries/regions</a:t>
            </a: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0" marR="117475" indent="0" algn="just">
              <a:buClr>
                <a:srgbClr val="FF0000"/>
              </a:buClr>
              <a:tabLst>
                <a:tab pos="230188" algn="l"/>
              </a:tabLst>
            </a:pPr>
            <a:endParaRPr lang="en-US" sz="1800" spc="-5" dirty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7987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16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March 2024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General discussion items </a:t>
            </a:r>
            <a:r>
              <a:rPr lang="en-US" sz="2800" dirty="0" smtClean="0">
                <a:solidFill>
                  <a:srgbClr val="0070C0"/>
                </a:solidFill>
              </a:rPr>
              <a:t>(2)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676400"/>
            <a:ext cx="10475384" cy="4800600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Asia </a:t>
            </a:r>
            <a:r>
              <a:rPr lang="en-US" sz="1800" spc="-5" dirty="0">
                <a:cs typeface="Arial"/>
              </a:rPr>
              <a:t>Pacific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solidFill>
                  <a:schemeClr val="tx1"/>
                </a:solidFill>
                <a:cs typeface="Arial"/>
              </a:rPr>
              <a:t>APT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dirty="0">
                <a:solidFill>
                  <a:schemeClr val="tx1"/>
                </a:solidFill>
              </a:rPr>
              <a:t>Other </a:t>
            </a:r>
            <a:r>
              <a:rPr lang="en-US" sz="1800" dirty="0" smtClean="0">
                <a:solidFill>
                  <a:schemeClr val="tx1"/>
                </a:solidFill>
              </a:rPr>
              <a:t>countries/regions</a:t>
            </a: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 smtClean="0">
                <a:solidFill>
                  <a:schemeClr val="tx1"/>
                </a:solidFill>
              </a:rPr>
              <a:t>New Zealand Radio Spectrum Management (RSM) </a:t>
            </a:r>
            <a:r>
              <a:rPr lang="en-US" sz="1600" dirty="0" smtClean="0">
                <a:solidFill>
                  <a:schemeClr val="tx1"/>
                </a:solidFill>
                <a:hlinkClick r:id="rId3"/>
              </a:rPr>
              <a:t>released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/>
              <a:t>the latest chart of radio spectrum allocations in New </a:t>
            </a:r>
            <a:r>
              <a:rPr lang="en-US" sz="1600" dirty="0" smtClean="0"/>
              <a:t>Zealand since early March.</a:t>
            </a:r>
            <a:endParaRPr lang="en-US" sz="1600" dirty="0">
              <a:solidFill>
                <a:schemeClr val="tx1"/>
              </a:solidFill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>
              <a:solidFill>
                <a:schemeClr val="tx1"/>
              </a:solidFill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solidFill>
                  <a:schemeClr val="tx1"/>
                </a:solidFill>
                <a:cs typeface="Arial"/>
              </a:rPr>
              <a:t>ITU-R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 smtClean="0">
                <a:hlinkClick r:id="rId4"/>
              </a:rPr>
              <a:t>Liaison</a:t>
            </a:r>
            <a:r>
              <a:rPr lang="en-US" sz="1600" dirty="0" smtClean="0"/>
              <a:t> </a:t>
            </a:r>
            <a:r>
              <a:rPr lang="en-US" sz="1600" dirty="0"/>
              <a:t>from ITU-R Working Party 5D re: the proposed development process of Revision 3 of the ITU.R Recommendation M.2150</a:t>
            </a: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0" marR="117475" indent="0" algn="just">
              <a:buClr>
                <a:srgbClr val="FF0000"/>
              </a:buClr>
              <a:tabLst>
                <a:tab pos="230188" algn="l"/>
              </a:tabLst>
            </a:pPr>
            <a:endParaRPr lang="en-US" sz="1800" spc="-5" dirty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101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17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Meeting schedule next week</a:t>
            </a:r>
            <a:endParaRPr lang="en-US" sz="2800" dirty="0">
              <a:solidFill>
                <a:srgbClr val="0070C0"/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90636866"/>
              </p:ext>
            </p:extLst>
          </p:nvPr>
        </p:nvGraphicFramePr>
        <p:xfrm>
          <a:off x="914400" y="1705690"/>
          <a:ext cx="10287000" cy="74168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45720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7150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500" dirty="0"/>
                        <a:t>Events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Date and time*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/>
                        <a:t>Weekly </a:t>
                      </a:r>
                      <a:r>
                        <a:rPr lang="en-US" sz="1500" dirty="0" smtClean="0"/>
                        <a:t>teleconference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Thursday,</a:t>
                      </a:r>
                      <a:r>
                        <a:rPr lang="en-US" sz="1500" baseline="0" dirty="0"/>
                        <a:t> </a:t>
                      </a:r>
                      <a:r>
                        <a:rPr lang="en-US" sz="1500" baseline="0" dirty="0" smtClean="0"/>
                        <a:t>28 March 2024, </a:t>
                      </a:r>
                      <a:r>
                        <a:rPr lang="en-US" sz="1500" baseline="0" dirty="0"/>
                        <a:t>3:00pm ET to 3:55pm ET</a:t>
                      </a:r>
                      <a:endParaRPr lang="en-US" sz="1500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832282" y="6129422"/>
            <a:ext cx="10519826" cy="3231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500" b="1" dirty="0">
                <a:solidFill>
                  <a:schemeClr val="tx1"/>
                </a:solidFill>
                <a:cs typeface="Arial" panose="020B0604020202020204" pitchFamily="34" charset="0"/>
              </a:rPr>
              <a:t>*Call in info is available </a:t>
            </a:r>
            <a:r>
              <a:rPr lang="en-US" sz="1500" b="1" dirty="0" smtClean="0">
                <a:solidFill>
                  <a:schemeClr val="tx1"/>
                </a:solidFill>
                <a:cs typeface="Arial" panose="020B0604020202020204" pitchFamily="34" charset="0"/>
              </a:rPr>
              <a:t>at the </a:t>
            </a:r>
            <a:r>
              <a:rPr lang="en-US" sz="1500" b="1" dirty="0">
                <a:solidFill>
                  <a:schemeClr val="tx1"/>
                </a:solidFill>
                <a:cs typeface="Arial" panose="020B0604020202020204" pitchFamily="34" charset="0"/>
              </a:rPr>
              <a:t>802.18 </a:t>
            </a:r>
            <a:r>
              <a:rPr lang="en-US" sz="1500" b="1" dirty="0">
                <a:solidFill>
                  <a:schemeClr val="tx1"/>
                </a:solidFill>
                <a:cs typeface="Arial" panose="020B0604020202020204" pitchFamily="34" charset="0"/>
                <a:hlinkClick r:id="rId4"/>
              </a:rPr>
              <a:t>Google Calendar</a:t>
            </a:r>
            <a:endParaRPr lang="en-US" sz="1500" b="1" dirty="0">
              <a:solidFill>
                <a:schemeClr val="tx1"/>
              </a:solidFill>
            </a:endParaRPr>
          </a:p>
        </p:txBody>
      </p:sp>
      <p:sp>
        <p:nvSpPr>
          <p:cNvPr id="1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March </a:t>
            </a:r>
            <a:r>
              <a:rPr lang="en-US" dirty="0"/>
              <a:t>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95992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18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Meeting and hotel reservation for the </a:t>
            </a:r>
            <a:r>
              <a:rPr lang="en-US" sz="2800" dirty="0" smtClean="0">
                <a:solidFill>
                  <a:srgbClr val="0070C0"/>
                </a:solidFill>
              </a:rPr>
              <a:t>2024 May interim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3999"/>
            <a:ext cx="10322984" cy="4928587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Credited session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cs typeface="Arial"/>
                <a:hlinkClick r:id="rId3"/>
              </a:rPr>
              <a:t>Meeting </a:t>
            </a:r>
            <a:r>
              <a:rPr lang="en-US" sz="1800" spc="-5" dirty="0">
                <a:solidFill>
                  <a:schemeClr val="tx1"/>
                </a:solidFill>
                <a:cs typeface="Arial"/>
                <a:hlinkClick r:id="rId3"/>
              </a:rPr>
              <a:t>reservation</a:t>
            </a:r>
            <a:r>
              <a:rPr lang="en-US" sz="1800" spc="-5" dirty="0">
                <a:solidFill>
                  <a:schemeClr val="tx1"/>
                </a:solidFill>
                <a:cs typeface="Arial"/>
              </a:rPr>
              <a:t> begins on </a:t>
            </a: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6 February 2024</a:t>
            </a:r>
            <a:endParaRPr lang="en-GB" sz="1600" dirty="0" smtClean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Registration fee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Early </a:t>
            </a:r>
            <a:r>
              <a:rPr lang="en-US" sz="1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Registration until </a:t>
            </a:r>
            <a:r>
              <a:rPr lang="en-US" sz="14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5 April 2024</a:t>
            </a:r>
            <a:endParaRPr lang="en-US" sz="1400" b="1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487488" marR="117475" lvl="3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US$ </a:t>
            </a:r>
            <a:r>
              <a:rPr lang="en-US" sz="14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600.00</a:t>
            </a:r>
            <a:endParaRPr lang="en-US" sz="1400" b="1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Standard Registration until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3 May 2024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487488" marR="117475" lvl="3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US$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800.00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Late Registration after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3 May 2024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487488" marR="117475" lvl="3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US$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1000.00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Cancellation policy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Until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5 April 2024, 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cancellations will not incur a cancellation fee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After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5 April 2024 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until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3 May 2024, 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cancellations will incur a US$ 150 cancellation fee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After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3 May 2024, 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cancellations will not receive any refund </a:t>
            </a:r>
            <a:endParaRPr lang="en-US" sz="1400" dirty="0" smtClean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Please refer to the URL above for the exact terms and conditions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solidFill>
                  <a:schemeClr val="tx1"/>
                </a:solidFill>
                <a:cs typeface="Arial"/>
                <a:hlinkClick r:id="rId3"/>
              </a:rPr>
              <a:t>Hotel reservation</a:t>
            </a:r>
            <a:r>
              <a:rPr lang="en-US" sz="1800" spc="-5" dirty="0">
                <a:solidFill>
                  <a:schemeClr val="tx1"/>
                </a:solidFill>
                <a:cs typeface="Arial"/>
              </a:rPr>
              <a:t> </a:t>
            </a: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begins on 6 February 2024</a:t>
            </a:r>
            <a:endParaRPr lang="en-US" sz="1800" spc="-5" dirty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Group rate is available </a:t>
            </a:r>
            <a:r>
              <a:rPr lang="en-US" sz="1400" b="1" dirty="0">
                <a:solidFill>
                  <a:srgbClr val="FF0000"/>
                </a:solidFill>
              </a:rPr>
              <a:t>until sold out or </a:t>
            </a:r>
            <a:r>
              <a:rPr lang="en-US" sz="1400" b="1" dirty="0" smtClean="0">
                <a:solidFill>
                  <a:srgbClr val="FF0000"/>
                </a:solidFill>
              </a:rPr>
              <a:t>5pm CEST, 9 April 2024.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Please refer to the URL above for the exact terms and conditions.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+mj-lt"/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March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25731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19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March 2024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Any other business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113213"/>
          </a:xfrm>
        </p:spPr>
        <p:txBody>
          <a:bodyPr/>
          <a:lstStyle/>
          <a:p>
            <a:pPr marL="0" marR="117475" indent="0" algn="just">
              <a:tabLst>
                <a:tab pos="230188" algn="l"/>
              </a:tabLst>
            </a:pPr>
            <a:endParaRPr lang="en-US" sz="1600" b="0" spc="-5" dirty="0">
              <a:latin typeface="+mj-lt"/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914400" y="1524000"/>
            <a:ext cx="10322984" cy="4648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kern="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kern="0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kern="0" spc="-5" dirty="0">
              <a:latin typeface="+mj-lt"/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kern="0" spc="-5" dirty="0">
              <a:latin typeface="Arial"/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kern="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kern="0" spc="-5" dirty="0">
              <a:latin typeface="Arial"/>
              <a:cs typeface="Arial"/>
            </a:endParaRPr>
          </a:p>
        </p:txBody>
      </p:sp>
      <p:sp>
        <p:nvSpPr>
          <p:cNvPr id="11" name="Content Placeholder 2"/>
          <p:cNvSpPr txBox="1">
            <a:spLocks/>
          </p:cNvSpPr>
          <p:nvPr/>
        </p:nvSpPr>
        <p:spPr bwMode="auto">
          <a:xfrm>
            <a:off x="914400" y="1676400"/>
            <a:ext cx="10475384" cy="4800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kern="0" spc="-5" dirty="0" smtClean="0">
              <a:solidFill>
                <a:schemeClr val="tx1"/>
              </a:solidFill>
              <a:latin typeface="+mj-lt"/>
              <a:cs typeface="Arial"/>
            </a:endParaRP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kern="0" spc="-5" dirty="0" smtClean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kern="0" spc="-5" dirty="0" smtClean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kern="0" spc="-5" dirty="0" smtClean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kern="0" spc="-5" dirty="0" smtClean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kern="0" spc="-5" dirty="0" smtClean="0">
              <a:solidFill>
                <a:srgbClr val="FF0000"/>
              </a:solidFill>
              <a:latin typeface="+mj-lt"/>
              <a:cs typeface="Arial"/>
            </a:endParaRPr>
          </a:p>
          <a:p>
            <a:pPr marL="0" marR="117475" indent="0" algn="just">
              <a:buClr>
                <a:srgbClr val="FF0000"/>
              </a:buClr>
              <a:tabLst>
                <a:tab pos="230188" algn="l"/>
              </a:tabLst>
            </a:pPr>
            <a:endParaRPr lang="en-US" sz="1800" kern="0" spc="-5" dirty="0" smtClean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kern="0" spc="-5" dirty="0" smtClean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kern="0" spc="-5" dirty="0">
              <a:latin typeface="Arial"/>
              <a:cs typeface="Arial"/>
            </a:endParaRPr>
          </a:p>
        </p:txBody>
      </p:sp>
      <p:sp>
        <p:nvSpPr>
          <p:cNvPr id="12" name="Content Placeholder 2"/>
          <p:cNvSpPr txBox="1">
            <a:spLocks/>
          </p:cNvSpPr>
          <p:nvPr/>
        </p:nvSpPr>
        <p:spPr bwMode="auto">
          <a:xfrm>
            <a:off x="914400" y="1524000"/>
            <a:ext cx="10475384" cy="4800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kern="0" spc="-5" dirty="0" smtClean="0">
                <a:solidFill>
                  <a:schemeClr val="tx1"/>
                </a:solidFill>
                <a:latin typeface="+mj-lt"/>
                <a:cs typeface="Arial"/>
              </a:rPr>
              <a:t>Not considered</a:t>
            </a:r>
            <a:endParaRPr lang="en-US" sz="1800" kern="0" spc="-5" dirty="0" smtClean="0">
              <a:solidFill>
                <a:schemeClr val="tx1"/>
              </a:solidFill>
              <a:latin typeface="+mj-lt"/>
              <a:cs typeface="Arial"/>
            </a:endParaRPr>
          </a:p>
          <a:p>
            <a:r>
              <a:rPr lang="en-US" sz="1800" dirty="0"/>
              <a:t/>
            </a:r>
            <a:br>
              <a:rPr lang="en-US" sz="1800" dirty="0"/>
            </a:br>
            <a:endParaRPr lang="en-US" sz="1800" kern="0" spc="-5" dirty="0" smtClean="0">
              <a:solidFill>
                <a:schemeClr val="tx1"/>
              </a:solidFill>
              <a:latin typeface="+mj-lt"/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kern="0" spc="-5" dirty="0" smtClean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kern="0" spc="-5" dirty="0" smtClean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kern="0" spc="-5" dirty="0" smtClean="0">
              <a:solidFill>
                <a:srgbClr val="FF0000"/>
              </a:solidFill>
              <a:latin typeface="+mj-lt"/>
              <a:cs typeface="Arial"/>
            </a:endParaRPr>
          </a:p>
          <a:p>
            <a:pPr marL="0" marR="117475" indent="0" algn="just">
              <a:buClr>
                <a:srgbClr val="FF0000"/>
              </a:buClr>
              <a:tabLst>
                <a:tab pos="230188" algn="l"/>
              </a:tabLst>
            </a:pPr>
            <a:endParaRPr lang="en-US" sz="1800" kern="0" spc="-5" dirty="0" smtClean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kern="0" spc="-5" dirty="0" smtClean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kern="0" spc="-5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860264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912813" y="333376"/>
            <a:ext cx="2211387" cy="273050"/>
          </a:xfrm>
          <a:noFill/>
        </p:spPr>
        <p:txBody>
          <a:bodyPr/>
          <a:lstStyle/>
          <a:p>
            <a:r>
              <a:rPr lang="en-US" dirty="0" smtClean="0"/>
              <a:t>March </a:t>
            </a:r>
            <a:r>
              <a:rPr lang="en-US" dirty="0"/>
              <a:t>2024</a:t>
            </a:r>
            <a:endParaRPr lang="en-GB" dirty="0"/>
          </a:p>
        </p:txBody>
      </p:sp>
      <p:sp>
        <p:nvSpPr>
          <p:cNvPr id="717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Meeting called to order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5643033" y="6475414"/>
            <a:ext cx="910167" cy="363537"/>
          </a:xfrm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4F8DB7B0-6F79-49ED-8154-EC3DF243439D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914400" y="1676400"/>
            <a:ext cx="10515600" cy="46616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30188" indent="-230188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endParaRPr lang="en-US" sz="800" u="sng" dirty="0">
              <a:solidFill>
                <a:srgbClr val="FF0000"/>
              </a:solidFill>
              <a:latin typeface="Arial" charset="0"/>
            </a:endParaRPr>
          </a:p>
          <a:p>
            <a:pPr lvl="0" eaLnBrk="1" hangingPunct="1">
              <a:spcAft>
                <a:spcPts val="0"/>
              </a:spcAft>
            </a:pPr>
            <a:endParaRPr lang="en-US" altLang="en-US" sz="800" u="sng" dirty="0">
              <a:solidFill>
                <a:srgbClr val="FF0000"/>
              </a:solidFill>
              <a:cs typeface="Arial" pitchFamily="34" charset="0"/>
            </a:endParaRPr>
          </a:p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Officers for the RR-TAG:				</a:t>
            </a: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Chair:  Edward Au (Huawei)</a:t>
            </a: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Co-Vice-chairs:  Gaurav </a:t>
            </a:r>
            <a:r>
              <a:rPr lang="en-US" altLang="en-US" sz="1600" dirty="0" err="1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Patwardhan</a:t>
            </a: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(Hewlett Packard 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Enterprise), Al </a:t>
            </a: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Petrick (Skyworks Solutions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)</a:t>
            </a:r>
            <a:endParaRPr lang="en-US" altLang="en-US" sz="16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Secretary:  </a:t>
            </a:r>
            <a:r>
              <a:rPr lang="en-US" altLang="en-US" sz="1600" u="sng" dirty="0" smtClean="0">
                <a:solidFill>
                  <a:srgbClr val="FF0000"/>
                </a:solidFill>
                <a:latin typeface="+mj-lt"/>
                <a:cs typeface="Arial" panose="020B0604020202020204" pitchFamily="34" charset="0"/>
              </a:rPr>
              <a:t>VACANT</a:t>
            </a: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IEEE Statement Update on Spectrum (ISUS) ad-hoc chair:  </a:t>
            </a:r>
            <a:r>
              <a:rPr lang="en-US" altLang="en-US" sz="1600" u="sng" dirty="0" smtClean="0">
                <a:solidFill>
                  <a:srgbClr val="FF0000"/>
                </a:solidFill>
                <a:cs typeface="Arial" panose="020B0604020202020204" pitchFamily="34" charset="0"/>
              </a:rPr>
              <a:t>VACANT</a:t>
            </a: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IEEE SA Program Manager:  Jodi </a:t>
            </a:r>
            <a:r>
              <a:rPr lang="en-US" altLang="en-US" sz="1600" dirty="0" err="1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Haasz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(IEEE SA)</a:t>
            </a:r>
            <a:endParaRPr lang="en-US" altLang="en-US" sz="1800" b="1" dirty="0" smtClean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3"/>
              </a:rPr>
              <a:t>Membership status</a:t>
            </a:r>
            <a:r>
              <a:rPr lang="en-US" altLang="en-US" sz="18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as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of </a:t>
            </a:r>
            <a:r>
              <a:rPr lang="en-US" altLang="en-US" sz="18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19 March 2024</a:t>
            </a:r>
            <a:endParaRPr lang="en-US" altLang="en-US" sz="1800" b="1" dirty="0">
              <a:solidFill>
                <a:srgbClr val="FF0000"/>
              </a:solidFill>
              <a:latin typeface="+mj-lt"/>
              <a:cs typeface="Arial" panose="020B0604020202020204" pitchFamily="34" charset="0"/>
            </a:endParaRP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Voters:  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57 (10 </a:t>
            </a: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on LMSC) </a:t>
            </a: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Nearly Voters:  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4</a:t>
            </a:r>
            <a:endParaRPr lang="en-US" altLang="en-US" sz="16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Aspirants</a:t>
            </a: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:  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17</a:t>
            </a:r>
            <a:endParaRPr lang="en-US" altLang="en-US" sz="16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altLang="en-US" sz="1800" b="1" dirty="0">
              <a:solidFill>
                <a:schemeClr val="tx1"/>
              </a:solidFill>
              <a:cs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953453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20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March 2024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34483" y="609600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Adjourn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399184" cy="5157187"/>
          </a:xfrm>
        </p:spPr>
        <p:txBody>
          <a:bodyPr/>
          <a:lstStyle/>
          <a:p>
            <a:pPr marL="230188" marR="117475" indent="-230188" algn="just">
              <a:spcBef>
                <a:spcPts val="12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Adjourn</a:t>
            </a:r>
            <a:r>
              <a:rPr lang="en-US" sz="1800" spc="-5" dirty="0">
                <a:latin typeface="+mj-lt"/>
                <a:cs typeface="Arial"/>
              </a:rPr>
              <a:t>:</a:t>
            </a: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Any objection to adjourn</a:t>
            </a:r>
            <a:r>
              <a:rPr lang="en-US" sz="1600" spc="-5" dirty="0" smtClean="0">
                <a:latin typeface="+mj-lt"/>
                <a:cs typeface="Arial"/>
              </a:rPr>
              <a:t>?  None. 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>
                <a:latin typeface="+mj-lt"/>
                <a:cs typeface="Arial"/>
              </a:rPr>
              <a:t>Adjourned </a:t>
            </a:r>
            <a:r>
              <a:rPr lang="en-US" sz="1600" spc="-5" smtClean="0">
                <a:latin typeface="+mj-lt"/>
                <a:cs typeface="Arial"/>
              </a:rPr>
              <a:t>at 15:59 ET</a:t>
            </a:r>
            <a:endParaRPr lang="en-US" sz="1600" spc="-5" dirty="0">
              <a:solidFill>
                <a:srgbClr val="FF0000"/>
              </a:solidFill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8089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914400" y="336550"/>
            <a:ext cx="2211387" cy="273050"/>
          </a:xfrm>
          <a:noFill/>
        </p:spPr>
        <p:txBody>
          <a:bodyPr/>
          <a:lstStyle/>
          <a:p>
            <a:r>
              <a:rPr lang="en-US" dirty="0" smtClean="0"/>
              <a:t>March </a:t>
            </a:r>
            <a:r>
              <a:rPr lang="en-US" dirty="0"/>
              <a:t>2024</a:t>
            </a:r>
            <a:endParaRPr lang="en-GB" dirty="0"/>
          </a:p>
        </p:txBody>
      </p:sp>
      <p:sp>
        <p:nvSpPr>
          <p:cNvPr id="717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IEEE 802 required notices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5643033" y="6475414"/>
            <a:ext cx="910167" cy="363537"/>
          </a:xfrm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4F8DB7B0-6F79-49ED-8154-EC3DF243439D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914400" y="1600200"/>
            <a:ext cx="10515600" cy="46616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30188" indent="-230188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endParaRPr lang="en-US" sz="800" u="sng" dirty="0">
              <a:solidFill>
                <a:srgbClr val="FF0000"/>
              </a:solidFill>
              <a:latin typeface="Arial" charset="0"/>
            </a:endParaRPr>
          </a:p>
          <a:p>
            <a:pPr lvl="0" eaLnBrk="1" hangingPunct="1">
              <a:spcAft>
                <a:spcPts val="0"/>
              </a:spcAft>
            </a:pPr>
            <a:endParaRPr lang="en-US" altLang="en-US" sz="800" u="sng" dirty="0">
              <a:solidFill>
                <a:srgbClr val="FF0000"/>
              </a:solidFill>
              <a:cs typeface="Arial" pitchFamily="34" charset="0"/>
            </a:endParaRPr>
          </a:p>
          <a:p>
            <a:pPr marL="285750" indent="-285750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Affiliation: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3"/>
              </a:rPr>
              <a:t>https://standards.ieee.org/faqs/affiliation/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</a:p>
          <a:p>
            <a:pPr marL="285750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i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</a:t>
            </a:r>
            <a:r>
              <a:rPr lang="en-US" altLang="en-US" sz="1600" i="1" dirty="0">
                <a:solidFill>
                  <a:srgbClr val="FF0000"/>
                </a:solidFill>
                <a:latin typeface="+mj-lt"/>
                <a:cs typeface="Arial" panose="020B0604020202020204" pitchFamily="34" charset="0"/>
              </a:rPr>
              <a:t>Be sure to announce your name, affiliation, employer, and clients the first time you speak</a:t>
            </a:r>
            <a:r>
              <a:rPr lang="en-US" altLang="en-US" sz="1600" i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. </a:t>
            </a: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Anti-Trust: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4"/>
              </a:rPr>
              <a:t>https://standards.ieee.org/wp-content/uploads/2022/02/antitrust.pdf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IEEE 802 WG Policies and Procedures: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5"/>
              </a:rPr>
              <a:t>http://www.ieee802.org/devdocs.shtml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</a:t>
            </a: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Patent &amp; administration: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6"/>
              </a:rPr>
              <a:t>https://standards.ieee.org/about/sasb/patcom/materials.html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</a:t>
            </a: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Copyright notice: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7"/>
              </a:rPr>
              <a:t>https://standards.ieee.org/faqs/copyrights/#1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</a:p>
          <a:p>
            <a:pPr marL="285750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i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Call for essential patents &amp; copyright notice: the RR-TAG does not do standards, though all should be aware.</a:t>
            </a: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IEEE SA Standards Board Operations Manual: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8"/>
              </a:rPr>
              <a:t>https://standards.ieee.org/about/policies/opman/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</a:p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altLang="en-US" sz="1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165714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914400" y="336550"/>
            <a:ext cx="2211387" cy="273050"/>
          </a:xfrm>
          <a:noFill/>
        </p:spPr>
        <p:txBody>
          <a:bodyPr/>
          <a:lstStyle/>
          <a:p>
            <a:r>
              <a:rPr lang="en-US" dirty="0" smtClean="0"/>
              <a:t>March </a:t>
            </a:r>
            <a:r>
              <a:rPr lang="en-US" dirty="0"/>
              <a:t>2024</a:t>
            </a:r>
            <a:endParaRPr lang="en-GB" dirty="0"/>
          </a:p>
        </p:txBody>
      </p:sp>
      <p:sp>
        <p:nvSpPr>
          <p:cNvPr id="717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Guidelines </a:t>
            </a:r>
            <a:r>
              <a:rPr lang="en-US" sz="2800" dirty="0">
                <a:solidFill>
                  <a:srgbClr val="0070C0"/>
                </a:solidFill>
              </a:rPr>
              <a:t>for IEEE </a:t>
            </a:r>
            <a:r>
              <a:rPr lang="en-US" sz="2800" dirty="0" smtClean="0">
                <a:solidFill>
                  <a:srgbClr val="0070C0"/>
                </a:solidFill>
              </a:rPr>
              <a:t>SA Meetings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5643033" y="6475414"/>
            <a:ext cx="910167" cy="363537"/>
          </a:xfrm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4F8DB7B0-6F79-49ED-8154-EC3DF243439D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914400" y="1676400"/>
            <a:ext cx="10367426" cy="46616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30188" indent="-230188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endParaRPr lang="en-US" sz="800" u="sng" dirty="0">
              <a:solidFill>
                <a:srgbClr val="FF0000"/>
              </a:solidFill>
              <a:latin typeface="Arial" charset="0"/>
            </a:endParaRPr>
          </a:p>
          <a:p>
            <a:pPr lvl="0" eaLnBrk="1" hangingPunct="1">
              <a:spcAft>
                <a:spcPts val="0"/>
              </a:spcAft>
            </a:pPr>
            <a:endParaRPr lang="en-US" altLang="en-US" sz="800" u="sng" dirty="0">
              <a:solidFill>
                <a:srgbClr val="FF0000"/>
              </a:solidFill>
              <a:cs typeface="Arial" pitchFamily="34" charset="0"/>
            </a:endParaRPr>
          </a:p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All IEEE SA standards meetings shall be conducted in compliance with all applicable laws, including antitrust and competition laws. </a:t>
            </a:r>
          </a:p>
          <a:p>
            <a:pPr lvl="1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Don’t discuss the interpretation, validity, or essentiality of patents/patent claims. </a:t>
            </a:r>
          </a:p>
          <a:p>
            <a:pPr lvl="1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Don’t discuss specific license rates, terms, or conditions.</a:t>
            </a:r>
          </a:p>
          <a:p>
            <a:pPr lvl="2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Relative costs of different technical approaches that include relative costs of patent licensing terms may be discussed in standards development meetings. </a:t>
            </a:r>
          </a:p>
          <a:p>
            <a:pPr lvl="3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GB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Technical considerations remain the primary focus</a:t>
            </a:r>
            <a:endParaRPr lang="en-US" altLang="en-US" sz="16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lvl="1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Don’t discuss or engage in the fixing of product prices, allocation of customers, or division of sales markets.</a:t>
            </a:r>
          </a:p>
          <a:p>
            <a:pPr lvl="1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Don’t discuss the status or substance of ongoing or threatened litigation.</a:t>
            </a:r>
          </a:p>
          <a:p>
            <a:pPr lvl="1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Don't be silent if inappropriate topics are discussed. Formally object to the discussion immediately.</a:t>
            </a: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Calibri" panose="020F0502020204030204" pitchFamily="34" charset="0"/>
              </a:rPr>
              <a:t>---------------------------------------------------------------   </a:t>
            </a: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r>
              <a:rPr lang="en-US" altLang="en-US" sz="16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For more details, see </a:t>
            </a:r>
            <a:r>
              <a:rPr lang="en-US" altLang="en-US" sz="1600" b="1" i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IEEE SA Standards Board Operations Manual</a:t>
            </a:r>
            <a:r>
              <a:rPr lang="en-US" altLang="en-US" sz="16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, clause 5.3.10 and </a:t>
            </a:r>
            <a:r>
              <a:rPr lang="en-US" altLang="en-US" sz="1600" b="1" i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Antitrust and Competition Policy: What You Need to Know </a:t>
            </a: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at </a:t>
            </a: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3"/>
              </a:rPr>
              <a:t>http</a:t>
            </a:r>
            <a:r>
              <a:rPr lang="en-US" altLang="en-US" sz="1600" b="1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3"/>
              </a:rPr>
              <a:t>://</a:t>
            </a:r>
            <a:r>
              <a:rPr lang="en-US" altLang="en-US" sz="1600" b="1" smtClean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3"/>
              </a:rPr>
              <a:t>standards.ieee.org/develop/policies/antitrust.pdf</a:t>
            </a:r>
            <a:r>
              <a:rPr lang="en-US" altLang="en-US" sz="1600" b="1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endParaRPr lang="en-US" altLang="en-US" sz="16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endParaRPr lang="en-US" altLang="en-US" sz="16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If you have questions, contact the IEEE SA Standards Board Patent Committee Administrator </a:t>
            </a: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at </a:t>
            </a: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4"/>
              </a:rPr>
              <a:t>patcom@ieee.org</a:t>
            </a: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b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</a:br>
            <a:endParaRPr lang="en-US" altLang="en-US" sz="16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endParaRPr lang="en-US" altLang="en-US" sz="16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algn="ctr">
              <a:lnSpc>
                <a:spcPct val="80000"/>
              </a:lnSpc>
              <a:buFont typeface="Monotype Sorts"/>
              <a:buNone/>
              <a:defRPr/>
            </a:pPr>
            <a:endParaRPr lang="en-US" altLang="en-US" sz="18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228746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37822"/>
            <a:ext cx="10439399" cy="989072"/>
          </a:xfrm>
        </p:spPr>
        <p:txBody>
          <a:bodyPr/>
          <a:lstStyle/>
          <a:p>
            <a:r>
              <a:rPr lang="en-US" sz="2800" spc="-5" dirty="0">
                <a:solidFill>
                  <a:srgbClr val="0070C0"/>
                </a:solidFill>
              </a:rPr>
              <a:t>Participant behavior in </a:t>
            </a:r>
            <a:r>
              <a:rPr lang="en-US" sz="2800" dirty="0">
                <a:solidFill>
                  <a:srgbClr val="0070C0"/>
                </a:solidFill>
              </a:rPr>
              <a:t>IEEE SA </a:t>
            </a:r>
            <a:r>
              <a:rPr lang="en-US" sz="2800" spc="-5" dirty="0">
                <a:solidFill>
                  <a:srgbClr val="0070C0"/>
                </a:solidFill>
              </a:rPr>
              <a:t>activities is guided by</a:t>
            </a:r>
            <a:br>
              <a:rPr lang="en-US" sz="2800" spc="-5" dirty="0">
                <a:solidFill>
                  <a:srgbClr val="0070C0"/>
                </a:solidFill>
              </a:rPr>
            </a:br>
            <a:r>
              <a:rPr lang="en-US" sz="2800" spc="-5" dirty="0">
                <a:solidFill>
                  <a:srgbClr val="0070C0"/>
                </a:solidFill>
              </a:rPr>
              <a:t> the IEEE Codes of Ethics &amp;</a:t>
            </a:r>
            <a:r>
              <a:rPr lang="en-US" sz="2800" spc="-40" dirty="0">
                <a:solidFill>
                  <a:srgbClr val="0070C0"/>
                </a:solidFill>
              </a:rPr>
              <a:t> </a:t>
            </a:r>
            <a:r>
              <a:rPr lang="en-US" sz="2800" spc="-5" dirty="0">
                <a:solidFill>
                  <a:srgbClr val="0070C0"/>
                </a:solidFill>
              </a:rPr>
              <a:t>Conduct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09006" y="1066801"/>
            <a:ext cx="7770813" cy="4113213"/>
          </a:xfrm>
        </p:spPr>
        <p:txBody>
          <a:bodyPr/>
          <a:lstStyle/>
          <a:p>
            <a:pPr>
              <a:buClrTx/>
            </a:pPr>
            <a:r>
              <a:rPr lang="en-US" sz="1800" dirty="0">
                <a:solidFill>
                  <a:schemeClr val="accent1">
                    <a:lumMod val="50000"/>
                  </a:schemeClr>
                </a:solidFill>
              </a:rPr>
              <a:t> </a:t>
            </a:r>
          </a:p>
          <a:p>
            <a:pPr>
              <a:buClrTx/>
            </a:pPr>
            <a:r>
              <a:rPr lang="en-US" sz="1800" dirty="0">
                <a:solidFill>
                  <a:schemeClr val="accent1">
                    <a:lumMod val="50000"/>
                  </a:schemeClr>
                </a:solidFill>
              </a:rPr>
              <a:t> </a:t>
            </a:r>
          </a:p>
          <a:p>
            <a:pPr>
              <a:buClrTx/>
            </a:pPr>
            <a:endParaRPr lang="en-US" sz="18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March </a:t>
            </a:r>
            <a:r>
              <a:rPr lang="en-US" dirty="0"/>
              <a:t>2024</a:t>
            </a:r>
            <a:endParaRPr lang="en-GB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7EEB5C5B-CF12-4116-9B0B-1163823A33B7}"/>
              </a:ext>
            </a:extLst>
          </p:cNvPr>
          <p:cNvSpPr/>
          <p:nvPr/>
        </p:nvSpPr>
        <p:spPr>
          <a:xfrm>
            <a:off x="914400" y="1905000"/>
            <a:ext cx="10439399" cy="34291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93040" marR="108585" indent="-180340">
              <a:buChar char="•"/>
              <a:tabLst>
                <a:tab pos="193675" algn="l"/>
              </a:tabLst>
            </a:pP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All participants in IEEE SA activities are expected to adhere to the core principles underlying</a:t>
            </a:r>
            <a:r>
              <a:rPr lang="en-US" sz="1800" b="1" spc="-1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the:</a:t>
            </a:r>
            <a:endParaRPr lang="en-US" sz="18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375285" lvl="1" indent="-180975">
              <a:spcBef>
                <a:spcPts val="480"/>
              </a:spcBef>
              <a:buChar char="–"/>
              <a:tabLst>
                <a:tab pos="375920" algn="l"/>
              </a:tabLst>
            </a:pP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2"/>
              </a:rPr>
              <a:t>IEEE Code of</a:t>
            </a:r>
            <a:r>
              <a:rPr lang="en-US" sz="1600" u="heavy" spc="-50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2"/>
              </a:rPr>
              <a:t> </a:t>
            </a: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2"/>
              </a:rPr>
              <a:t>Ethics</a:t>
            </a:r>
            <a:endParaRPr lang="en-US" sz="1600" dirty="0">
              <a:latin typeface="+mj-lt"/>
              <a:cs typeface="Arial" panose="020B0604020202020204" pitchFamily="34" charset="0"/>
            </a:endParaRPr>
          </a:p>
          <a:p>
            <a:pPr marL="375285" lvl="1" indent="-180975">
              <a:spcBef>
                <a:spcPts val="475"/>
              </a:spcBef>
              <a:buChar char="–"/>
              <a:tabLst>
                <a:tab pos="375920" algn="l"/>
              </a:tabLst>
            </a:pP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3"/>
              </a:rPr>
              <a:t>IEEE Code of</a:t>
            </a:r>
            <a:r>
              <a:rPr lang="en-US" sz="1600" u="heavy" spc="-4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3"/>
              </a:rPr>
              <a:t> </a:t>
            </a: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3"/>
              </a:rPr>
              <a:t>Conduct</a:t>
            </a:r>
            <a:endParaRPr lang="en-US" sz="1600" dirty="0">
              <a:latin typeface="+mj-lt"/>
              <a:cs typeface="Arial" panose="020B0604020202020204" pitchFamily="34" charset="0"/>
            </a:endParaRPr>
          </a:p>
          <a:p>
            <a:pPr marL="193040" indent="-180340">
              <a:spcBef>
                <a:spcPts val="1800"/>
              </a:spcBef>
              <a:buChar char="•"/>
              <a:tabLst>
                <a:tab pos="193675" algn="l"/>
              </a:tabLst>
            </a:pP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The core principles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of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the IEEE Codes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of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Ethics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&amp;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Conduct are</a:t>
            </a:r>
            <a:r>
              <a:rPr lang="en-US" sz="1800" b="1" spc="7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to:</a:t>
            </a:r>
            <a:endParaRPr lang="en-US" sz="18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375285" marR="5080" lvl="1" indent="-180975" algn="just">
              <a:spcBef>
                <a:spcPts val="480"/>
              </a:spcBef>
              <a:buFont typeface="Arial"/>
              <a:buChar char="–"/>
              <a:tabLst>
                <a:tab pos="375920" algn="l"/>
              </a:tabLst>
            </a:pP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Uphold the highest standards of integrity, responsible behavior, and ethical and professional</a:t>
            </a:r>
            <a:r>
              <a:rPr lang="en-US" sz="1600" i="1" spc="-6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conduct</a:t>
            </a:r>
            <a:endParaRPr lang="en-US" sz="16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375285" marR="1209040" lvl="1" indent="-180975" algn="just">
              <a:spcBef>
                <a:spcPts val="475"/>
              </a:spcBef>
              <a:buFont typeface="Arial"/>
              <a:buChar char="–"/>
              <a:tabLst>
                <a:tab pos="375920" algn="l"/>
              </a:tabLst>
            </a:pP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Treat people fairly and with respect, to not engage in harassment, discrimination, or retaliation, and to protect people's</a:t>
            </a:r>
            <a:r>
              <a:rPr lang="en-US" sz="1600" i="1" spc="8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privacy.</a:t>
            </a:r>
            <a:endParaRPr lang="en-US" sz="16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375285" marR="496570" lvl="1" indent="-180975" algn="just">
              <a:spcBef>
                <a:spcPts val="475"/>
              </a:spcBef>
              <a:buFont typeface="Arial"/>
              <a:buChar char="–"/>
              <a:tabLst>
                <a:tab pos="375920" algn="l"/>
              </a:tabLst>
            </a:pP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Avoid injuring others, their property, reputation, or employment by false or malicious</a:t>
            </a:r>
            <a:r>
              <a:rPr lang="en-US" sz="1600" i="1" spc="-8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action</a:t>
            </a:r>
            <a:endParaRPr lang="en-US" sz="16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193040" marR="1517650" indent="-180340">
              <a:spcBef>
                <a:spcPts val="1800"/>
              </a:spcBef>
              <a:buChar char="•"/>
              <a:tabLst>
                <a:tab pos="193675" algn="l"/>
              </a:tabLst>
            </a:pP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The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most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recent versions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of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these Codes are available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at </a:t>
            </a: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4"/>
              </a:rPr>
              <a:t>http://www.ieee.org/about/corporate/governance</a:t>
            </a: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</a:rPr>
              <a:t> </a:t>
            </a:r>
            <a:endParaRPr lang="en-US" sz="1600" dirty="0">
              <a:latin typeface="+mj-lt"/>
              <a:cs typeface="Arial" panose="020B0604020202020204" pitchFamily="34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9026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637822"/>
            <a:ext cx="10287000" cy="1038578"/>
          </a:xfrm>
        </p:spPr>
        <p:txBody>
          <a:bodyPr/>
          <a:lstStyle/>
          <a:p>
            <a:r>
              <a:rPr lang="en-US" sz="2800" spc="-5" dirty="0">
                <a:solidFill>
                  <a:srgbClr val="0070C0"/>
                </a:solidFill>
              </a:rPr>
              <a:t>Participants in the </a:t>
            </a:r>
            <a:r>
              <a:rPr lang="en-US" sz="2800" dirty="0">
                <a:solidFill>
                  <a:srgbClr val="0070C0"/>
                </a:solidFill>
              </a:rPr>
              <a:t>IEEE SA </a:t>
            </a:r>
            <a:r>
              <a:rPr lang="en-US" sz="2800" spc="-5" dirty="0">
                <a:solidFill>
                  <a:srgbClr val="0070C0"/>
                </a:solidFill>
              </a:rPr>
              <a:t>“</a:t>
            </a:r>
            <a:r>
              <a:rPr lang="en-US" sz="2800" i="1" spc="-5" dirty="0">
                <a:solidFill>
                  <a:srgbClr val="0070C0"/>
                </a:solidFill>
                <a:cs typeface="Arial"/>
              </a:rPr>
              <a:t>individual process</a:t>
            </a:r>
            <a:r>
              <a:rPr lang="en-US" sz="2800" spc="-5" dirty="0">
                <a:solidFill>
                  <a:srgbClr val="0070C0"/>
                </a:solidFill>
              </a:rPr>
              <a:t>” </a:t>
            </a:r>
            <a:br>
              <a:rPr lang="en-US" sz="2800" spc="-5" dirty="0">
                <a:solidFill>
                  <a:srgbClr val="0070C0"/>
                </a:solidFill>
              </a:rPr>
            </a:br>
            <a:r>
              <a:rPr lang="en-US" sz="2800" spc="-5" dirty="0">
                <a:solidFill>
                  <a:srgbClr val="0070C0"/>
                </a:solidFill>
              </a:rPr>
              <a:t>shall act independently of others, including</a:t>
            </a:r>
            <a:r>
              <a:rPr lang="en-US" sz="2800" spc="-65" dirty="0">
                <a:solidFill>
                  <a:srgbClr val="0070C0"/>
                </a:solidFill>
              </a:rPr>
              <a:t> </a:t>
            </a:r>
            <a:r>
              <a:rPr lang="en-US" sz="2800" spc="-5" dirty="0">
                <a:solidFill>
                  <a:srgbClr val="0070C0"/>
                </a:solidFill>
              </a:rPr>
              <a:t>employers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906587"/>
            <a:ext cx="10475384" cy="4113213"/>
          </a:xfrm>
        </p:spPr>
        <p:txBody>
          <a:bodyPr/>
          <a:lstStyle/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The </a:t>
            </a:r>
            <a:r>
              <a:rPr lang="en-US" sz="1800" u="heavy" spc="-5" dirty="0">
                <a:solidFill>
                  <a:srgbClr val="0066FF"/>
                </a:solidFill>
                <a:latin typeface="+mj-lt"/>
                <a:cs typeface="Arial"/>
                <a:hlinkClick r:id="rId2"/>
              </a:rPr>
              <a:t>IEEE SA Standards Board Bylaws</a:t>
            </a:r>
            <a:r>
              <a:rPr lang="en-US" sz="1800" b="0" spc="-5" dirty="0">
                <a:solidFill>
                  <a:srgbClr val="0066FF"/>
                </a:solidFill>
                <a:latin typeface="+mj-lt"/>
                <a:cs typeface="Arial"/>
              </a:rPr>
              <a:t> </a:t>
            </a:r>
            <a:r>
              <a:rPr lang="en-US" sz="1800" spc="-5" dirty="0">
                <a:latin typeface="+mj-lt"/>
                <a:cs typeface="Arial"/>
              </a:rPr>
              <a:t>require that “</a:t>
            </a:r>
            <a:r>
              <a:rPr lang="en-US" sz="1800" i="1" spc="-5" dirty="0">
                <a:latin typeface="+mj-lt"/>
                <a:cs typeface="Arial"/>
              </a:rPr>
              <a:t>participants in the IEEE standards development individual process shall </a:t>
            </a:r>
            <a:r>
              <a:rPr lang="en-US" sz="1800" i="1" dirty="0">
                <a:latin typeface="+mj-lt"/>
                <a:cs typeface="Arial"/>
              </a:rPr>
              <a:t>act </a:t>
            </a:r>
            <a:r>
              <a:rPr lang="en-US" sz="1800" i="1" spc="-5" dirty="0">
                <a:latin typeface="+mj-lt"/>
                <a:cs typeface="Arial"/>
              </a:rPr>
              <a:t>based on their qualifications and</a:t>
            </a:r>
            <a:r>
              <a:rPr lang="en-US" sz="1800" i="1" dirty="0">
                <a:latin typeface="+mj-lt"/>
                <a:cs typeface="Arial"/>
              </a:rPr>
              <a:t> </a:t>
            </a:r>
            <a:r>
              <a:rPr lang="en-US" sz="1800" i="1" spc="-5" dirty="0">
                <a:latin typeface="+mj-lt"/>
                <a:cs typeface="Arial"/>
              </a:rPr>
              <a:t>experience”</a:t>
            </a:r>
            <a:endParaRPr lang="en-US" sz="1800" dirty="0">
              <a:latin typeface="+mj-lt"/>
              <a:cs typeface="Arial"/>
            </a:endParaRPr>
          </a:p>
          <a:p>
            <a:pPr marL="193040" indent="-180340" algn="just">
              <a:spcBef>
                <a:spcPts val="1800"/>
              </a:spcBef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This means</a:t>
            </a:r>
            <a:r>
              <a:rPr lang="en-US" sz="1800" spc="-20" dirty="0">
                <a:latin typeface="+mj-lt"/>
                <a:cs typeface="Arial"/>
              </a:rPr>
              <a:t> </a:t>
            </a:r>
            <a:r>
              <a:rPr lang="en-US" sz="1800" spc="-5" dirty="0">
                <a:latin typeface="+mj-lt"/>
                <a:cs typeface="Arial"/>
              </a:rPr>
              <a:t>participants:</a:t>
            </a:r>
            <a:endParaRPr lang="en-US" sz="1800" dirty="0">
              <a:latin typeface="+mj-lt"/>
              <a:cs typeface="Arial"/>
            </a:endParaRPr>
          </a:p>
          <a:p>
            <a:pPr marL="375285" marR="135255" lvl="1" indent="-180975" algn="just">
              <a:spcBef>
                <a:spcPts val="480"/>
              </a:spcBef>
              <a:buFont typeface="Arial"/>
              <a:buChar char="–"/>
              <a:tabLst>
                <a:tab pos="230188" algn="l"/>
              </a:tabLst>
            </a:pPr>
            <a:r>
              <a:rPr lang="en-US" sz="1600" b="1" i="1" spc="-5" dirty="0">
                <a:solidFill>
                  <a:srgbClr val="00B050"/>
                </a:solidFill>
                <a:latin typeface="+mj-lt"/>
                <a:cs typeface="Arial"/>
              </a:rPr>
              <a:t>Shall act </a:t>
            </a:r>
            <a:r>
              <a:rPr lang="en-US" sz="1600" b="1" i="1" dirty="0">
                <a:solidFill>
                  <a:srgbClr val="00B050"/>
                </a:solidFill>
                <a:latin typeface="+mj-lt"/>
                <a:cs typeface="Arial"/>
              </a:rPr>
              <a:t>&amp; </a:t>
            </a:r>
            <a:r>
              <a:rPr lang="en-US" sz="1600" b="1" i="1" spc="-5" dirty="0">
                <a:solidFill>
                  <a:srgbClr val="00B050"/>
                </a:solidFill>
                <a:latin typeface="+mj-lt"/>
                <a:cs typeface="Arial"/>
              </a:rPr>
              <a:t>vote </a:t>
            </a:r>
            <a:r>
              <a:rPr lang="en-US" sz="1600" i="1" spc="-5" dirty="0">
                <a:latin typeface="+mj-lt"/>
                <a:cs typeface="Arial"/>
              </a:rPr>
              <a:t>based on their personal </a:t>
            </a:r>
            <a:r>
              <a:rPr lang="en-US" sz="1600" i="1" dirty="0">
                <a:latin typeface="+mj-lt"/>
                <a:cs typeface="Arial"/>
              </a:rPr>
              <a:t>&amp; </a:t>
            </a:r>
            <a:r>
              <a:rPr lang="en-US" sz="1600" i="1" spc="-5" dirty="0">
                <a:latin typeface="+mj-lt"/>
                <a:cs typeface="Arial"/>
              </a:rPr>
              <a:t>independent opinions derived from their expertise, knowledge, and qualifications</a:t>
            </a:r>
            <a:endParaRPr lang="en-US" sz="1600" i="1" dirty="0">
              <a:latin typeface="+mj-lt"/>
              <a:cs typeface="Arial"/>
            </a:endParaRPr>
          </a:p>
          <a:p>
            <a:pPr marL="375285" marR="5080" lvl="1" indent="-180975" algn="just">
              <a:spcBef>
                <a:spcPts val="475"/>
              </a:spcBef>
              <a:buFont typeface="Arial"/>
              <a:buChar char="–"/>
              <a:tabLst>
                <a:tab pos="230188" algn="l"/>
              </a:tabLst>
            </a:pPr>
            <a:r>
              <a:rPr lang="en-US" sz="1600" b="1" i="1" spc="-5" dirty="0">
                <a:solidFill>
                  <a:srgbClr val="FF0000"/>
                </a:solidFill>
                <a:latin typeface="+mj-lt"/>
                <a:cs typeface="Arial"/>
              </a:rPr>
              <a:t>Shall not act or vote </a:t>
            </a:r>
            <a:r>
              <a:rPr lang="en-US" sz="1600" i="1" spc="-5" dirty="0">
                <a:latin typeface="+mj-lt"/>
                <a:cs typeface="Arial"/>
              </a:rPr>
              <a:t>based on any obligation to or any direction from any other person or organization, including an employer or client, regardless of any external commitments, agreements, contracts, or</a:t>
            </a:r>
            <a:r>
              <a:rPr lang="en-US" sz="1600" i="1" spc="110" dirty="0">
                <a:latin typeface="+mj-lt"/>
                <a:cs typeface="Arial"/>
              </a:rPr>
              <a:t> </a:t>
            </a:r>
            <a:r>
              <a:rPr lang="en-US" sz="1600" i="1" spc="-5" dirty="0">
                <a:latin typeface="+mj-lt"/>
                <a:cs typeface="Arial"/>
              </a:rPr>
              <a:t>orders</a:t>
            </a:r>
            <a:endParaRPr lang="en-US" sz="1600" i="1" dirty="0">
              <a:latin typeface="+mj-lt"/>
              <a:cs typeface="Arial"/>
            </a:endParaRPr>
          </a:p>
          <a:p>
            <a:pPr marL="375285" marR="327660" lvl="1" indent="-180975" algn="just">
              <a:spcBef>
                <a:spcPts val="475"/>
              </a:spcBef>
              <a:buFont typeface="Arial"/>
              <a:buChar char="–"/>
              <a:tabLst>
                <a:tab pos="230188" algn="l"/>
              </a:tabLst>
            </a:pPr>
            <a:r>
              <a:rPr lang="en-US" sz="1600" b="1" i="1" spc="-5" dirty="0">
                <a:solidFill>
                  <a:srgbClr val="FF0000"/>
                </a:solidFill>
                <a:latin typeface="+mj-lt"/>
                <a:cs typeface="Arial"/>
              </a:rPr>
              <a:t>Shall not direct </a:t>
            </a:r>
            <a:r>
              <a:rPr lang="en-US" sz="1600" i="1" spc="-5" dirty="0">
                <a:latin typeface="+mj-lt"/>
                <a:cs typeface="Arial"/>
              </a:rPr>
              <a:t>the actions or votes of other participants or retaliate against other participants for fulfilling their responsibility to act </a:t>
            </a:r>
            <a:r>
              <a:rPr lang="en-US" sz="1600" i="1" dirty="0">
                <a:latin typeface="+mj-lt"/>
                <a:cs typeface="Arial"/>
              </a:rPr>
              <a:t>&amp; </a:t>
            </a:r>
            <a:r>
              <a:rPr lang="en-US" sz="1600" i="1" spc="-5" dirty="0">
                <a:latin typeface="+mj-lt"/>
                <a:cs typeface="Arial"/>
              </a:rPr>
              <a:t>vote based on their personal </a:t>
            </a:r>
            <a:r>
              <a:rPr lang="en-US" sz="1600" i="1" dirty="0">
                <a:latin typeface="+mj-lt"/>
                <a:cs typeface="Arial"/>
              </a:rPr>
              <a:t>&amp; </a:t>
            </a:r>
            <a:r>
              <a:rPr lang="en-US" sz="1600" i="1" spc="-5" dirty="0">
                <a:latin typeface="+mj-lt"/>
                <a:cs typeface="Arial"/>
              </a:rPr>
              <a:t>independently developed</a:t>
            </a:r>
            <a:r>
              <a:rPr lang="en-US" sz="1600" i="1" spc="-55" dirty="0">
                <a:latin typeface="+mj-lt"/>
                <a:cs typeface="Arial"/>
              </a:rPr>
              <a:t> </a:t>
            </a:r>
            <a:r>
              <a:rPr lang="en-US" sz="1600" i="1" spc="-5" dirty="0">
                <a:latin typeface="+mj-lt"/>
                <a:cs typeface="Arial"/>
              </a:rPr>
              <a:t>opinions</a:t>
            </a:r>
            <a:endParaRPr lang="en-US" sz="1600" i="1" dirty="0">
              <a:latin typeface="+mj-lt"/>
              <a:cs typeface="Arial"/>
            </a:endParaRPr>
          </a:p>
          <a:p>
            <a:pPr marL="193040" marR="43815" indent="-180340" algn="just">
              <a:spcBef>
                <a:spcPts val="1800"/>
              </a:spcBef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By participating in standards activities using the “</a:t>
            </a:r>
            <a:r>
              <a:rPr lang="en-US" sz="1800" i="1" spc="-5" dirty="0">
                <a:latin typeface="+mj-lt"/>
                <a:cs typeface="Arial"/>
              </a:rPr>
              <a:t>individual process</a:t>
            </a:r>
            <a:r>
              <a:rPr lang="en-US" sz="1800" spc="-5" dirty="0">
                <a:latin typeface="+mj-lt"/>
                <a:cs typeface="Arial"/>
              </a:rPr>
              <a:t>”, you are deemed to </a:t>
            </a:r>
            <a:r>
              <a:rPr lang="en-US" sz="1800" dirty="0">
                <a:latin typeface="+mj-lt"/>
                <a:cs typeface="Arial"/>
              </a:rPr>
              <a:t>accept </a:t>
            </a:r>
            <a:r>
              <a:rPr lang="en-US" sz="1800" spc="-5" dirty="0">
                <a:latin typeface="+mj-lt"/>
                <a:cs typeface="Arial"/>
              </a:rPr>
              <a:t>these requirements; </a:t>
            </a:r>
            <a:r>
              <a:rPr lang="en-US" sz="1800" dirty="0">
                <a:latin typeface="+mj-lt"/>
                <a:cs typeface="Arial"/>
              </a:rPr>
              <a:t>if </a:t>
            </a:r>
            <a:r>
              <a:rPr lang="en-US" sz="1800" spc="-5" dirty="0">
                <a:latin typeface="+mj-lt"/>
                <a:cs typeface="Arial"/>
              </a:rPr>
              <a:t>you are unable to satisfy these requirements then you shall immediately cease any</a:t>
            </a:r>
            <a:r>
              <a:rPr lang="en-US" sz="1800" spc="130" dirty="0">
                <a:latin typeface="+mj-lt"/>
                <a:cs typeface="Arial"/>
              </a:rPr>
              <a:t> </a:t>
            </a:r>
            <a:r>
              <a:rPr lang="en-US" sz="1800" spc="-5" dirty="0" smtClean="0">
                <a:latin typeface="+mj-lt"/>
                <a:cs typeface="Arial"/>
              </a:rPr>
              <a:t>participation.</a:t>
            </a:r>
            <a:endParaRPr lang="en-US" sz="1800" dirty="0">
              <a:latin typeface="+mj-lt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March </a:t>
            </a:r>
            <a:r>
              <a:rPr lang="en-US" dirty="0"/>
              <a:t>2024</a:t>
            </a:r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0260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637823"/>
            <a:ext cx="10399183" cy="1038577"/>
          </a:xfrm>
        </p:spPr>
        <p:txBody>
          <a:bodyPr/>
          <a:lstStyle/>
          <a:p>
            <a:r>
              <a:rPr lang="en-US" sz="2800" spc="-5" dirty="0" smtClean="0">
                <a:solidFill>
                  <a:srgbClr val="0070C0"/>
                </a:solidFill>
              </a:rPr>
              <a:t>IEEE SA </a:t>
            </a:r>
            <a:r>
              <a:rPr lang="en-US" sz="2800" spc="-5" dirty="0">
                <a:solidFill>
                  <a:srgbClr val="0070C0"/>
                </a:solidFill>
              </a:rPr>
              <a:t>standards activities shall allow </a:t>
            </a:r>
            <a:br>
              <a:rPr lang="en-US" sz="2800" spc="-5" dirty="0">
                <a:solidFill>
                  <a:srgbClr val="0070C0"/>
                </a:solidFill>
              </a:rPr>
            </a:br>
            <a:r>
              <a:rPr lang="en-US" sz="2800" spc="-5" dirty="0">
                <a:solidFill>
                  <a:srgbClr val="0070C0"/>
                </a:solidFill>
              </a:rPr>
              <a:t>the fair &amp; equitable consideration of all</a:t>
            </a:r>
            <a:r>
              <a:rPr lang="en-US" sz="2800" spc="-70" dirty="0">
                <a:solidFill>
                  <a:srgbClr val="0070C0"/>
                </a:solidFill>
              </a:rPr>
              <a:t> </a:t>
            </a:r>
            <a:r>
              <a:rPr lang="en-US" sz="2800" spc="-5" dirty="0">
                <a:solidFill>
                  <a:srgbClr val="0070C0"/>
                </a:solidFill>
              </a:rPr>
              <a:t>viewpoints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905000"/>
            <a:ext cx="10475383" cy="4114800"/>
          </a:xfrm>
        </p:spPr>
        <p:txBody>
          <a:bodyPr/>
          <a:lstStyle/>
          <a:p>
            <a:pPr marL="230188" marR="433705" indent="-230188" algn="just">
              <a:buChar char="•"/>
              <a:tabLst>
                <a:tab pos="193675" algn="l"/>
              </a:tabLst>
            </a:pPr>
            <a:r>
              <a:rPr lang="en-US" sz="1800" spc="-5" dirty="0">
                <a:latin typeface="+mj-lt"/>
                <a:cs typeface="Arial"/>
              </a:rPr>
              <a:t>The </a:t>
            </a:r>
            <a:r>
              <a:rPr lang="en-US" sz="1800" u="heavy" spc="-5" dirty="0">
                <a:solidFill>
                  <a:srgbClr val="0066FF"/>
                </a:solidFill>
                <a:latin typeface="+mj-lt"/>
                <a:cs typeface="Arial"/>
                <a:hlinkClick r:id="rId2"/>
              </a:rPr>
              <a:t>IEEE SA Standards Board Bylaws</a:t>
            </a:r>
            <a:r>
              <a:rPr lang="en-US" sz="1800" b="0" spc="-5" dirty="0">
                <a:solidFill>
                  <a:srgbClr val="0066FF"/>
                </a:solidFill>
                <a:latin typeface="+mj-lt"/>
                <a:cs typeface="Arial"/>
              </a:rPr>
              <a:t> </a:t>
            </a:r>
            <a:r>
              <a:rPr lang="en-US" sz="1800" spc="-5" dirty="0">
                <a:latin typeface="+mj-lt"/>
                <a:cs typeface="Arial"/>
              </a:rPr>
              <a:t>(clause 5.2.1.3) specifies that “</a:t>
            </a:r>
            <a:r>
              <a:rPr lang="en-US" sz="1800" i="1" spc="-5" dirty="0">
                <a:latin typeface="+mj-lt"/>
                <a:cs typeface="Arial"/>
              </a:rPr>
              <a:t>the standards development process shall </a:t>
            </a:r>
            <a:r>
              <a:rPr lang="en-US" sz="1800" i="1" dirty="0">
                <a:latin typeface="+mj-lt"/>
                <a:cs typeface="Arial"/>
              </a:rPr>
              <a:t>not </a:t>
            </a:r>
            <a:r>
              <a:rPr lang="en-US" sz="1800" i="1" spc="-5" dirty="0">
                <a:latin typeface="+mj-lt"/>
                <a:cs typeface="Arial"/>
              </a:rPr>
              <a:t>be dominated by any single interest category, individual, or</a:t>
            </a:r>
            <a:r>
              <a:rPr lang="en-US" sz="1800" i="1" spc="80" dirty="0">
                <a:latin typeface="+mj-lt"/>
                <a:cs typeface="Arial"/>
              </a:rPr>
              <a:t> </a:t>
            </a:r>
            <a:r>
              <a:rPr lang="en-US" sz="1800" i="1" spc="-5" dirty="0">
                <a:latin typeface="+mj-lt"/>
                <a:cs typeface="Arial"/>
              </a:rPr>
              <a:t>organization”</a:t>
            </a:r>
            <a:endParaRPr lang="en-US" sz="1800" dirty="0">
              <a:latin typeface="+mj-lt"/>
              <a:cs typeface="Arial"/>
            </a:endParaRPr>
          </a:p>
          <a:p>
            <a:pPr marL="230188" marR="5080" indent="-230188">
              <a:spcBef>
                <a:spcPts val="480"/>
              </a:spcBef>
            </a:pPr>
            <a:r>
              <a:rPr lang="en-US" sz="1600" i="1" dirty="0">
                <a:latin typeface="+mj-lt"/>
                <a:cs typeface="Arial"/>
              </a:rPr>
              <a:t>	– 	</a:t>
            </a:r>
            <a:r>
              <a:rPr lang="en-US" sz="1600" b="0" i="1" spc="-5" dirty="0">
                <a:latin typeface="+mj-lt"/>
                <a:cs typeface="Arial"/>
              </a:rPr>
              <a:t>This means no participant may exercise “authority, leadership, or influence </a:t>
            </a:r>
            <a:r>
              <a:rPr lang="en-US" sz="1600" b="0" i="1" spc="-5" dirty="0" smtClean="0">
                <a:latin typeface="+mj-lt"/>
                <a:cs typeface="Arial"/>
              </a:rPr>
              <a:t>by </a:t>
            </a:r>
            <a:r>
              <a:rPr lang="en-US" sz="1600" b="0" i="1" spc="-5" dirty="0">
                <a:latin typeface="+mj-lt"/>
                <a:cs typeface="Arial"/>
              </a:rPr>
              <a:t>reason of superior leverage, strength, or representation to the exclusion of fair and equitable consideration of other viewpoints” or “to hinder the progress of the  standards development</a:t>
            </a:r>
            <a:r>
              <a:rPr lang="en-US" sz="1600" b="0" i="1" spc="-25" dirty="0">
                <a:latin typeface="+mj-lt"/>
                <a:cs typeface="Arial"/>
              </a:rPr>
              <a:t> </a:t>
            </a:r>
            <a:r>
              <a:rPr lang="en-US" sz="1600" b="0" i="1" spc="-5" dirty="0">
                <a:latin typeface="+mj-lt"/>
                <a:cs typeface="Arial"/>
              </a:rPr>
              <a:t>activity”</a:t>
            </a:r>
            <a:endParaRPr lang="en-US" sz="1600" b="0" i="1" dirty="0">
              <a:latin typeface="+mj-lt"/>
              <a:cs typeface="Arial"/>
            </a:endParaRPr>
          </a:p>
          <a:p>
            <a:pPr marL="230188" marR="1270000" indent="-230188" algn="just">
              <a:spcBef>
                <a:spcPts val="1800"/>
              </a:spcBef>
              <a:buChar char="•"/>
              <a:tabLst>
                <a:tab pos="193675" algn="l"/>
              </a:tabLst>
            </a:pPr>
            <a:r>
              <a:rPr lang="en-US" sz="1800" spc="-5" dirty="0">
                <a:latin typeface="+mj-lt"/>
                <a:cs typeface="Arial"/>
              </a:rPr>
              <a:t>This rule applies equally to those participating in a standards development project and to that project’s leadership</a:t>
            </a:r>
            <a:r>
              <a:rPr lang="en-US" sz="1800" spc="90" dirty="0">
                <a:latin typeface="+mj-lt"/>
                <a:cs typeface="Arial"/>
              </a:rPr>
              <a:t> </a:t>
            </a:r>
            <a:r>
              <a:rPr lang="en-US" sz="1800" spc="-5" dirty="0">
                <a:latin typeface="+mj-lt"/>
                <a:cs typeface="Arial"/>
              </a:rPr>
              <a:t>group</a:t>
            </a:r>
            <a:endParaRPr lang="en-US" sz="1800" dirty="0">
              <a:latin typeface="+mj-lt"/>
              <a:cs typeface="Arial"/>
            </a:endParaRPr>
          </a:p>
          <a:p>
            <a:pPr marL="230188" marR="142240" indent="-230188">
              <a:spcBef>
                <a:spcPts val="1800"/>
              </a:spcBef>
              <a:buChar char="•"/>
              <a:tabLst>
                <a:tab pos="193675" algn="l"/>
              </a:tabLst>
            </a:pPr>
            <a:r>
              <a:rPr lang="en-US" sz="1800" spc="-5" dirty="0">
                <a:latin typeface="+mj-lt"/>
                <a:cs typeface="Arial"/>
              </a:rPr>
              <a:t>Any person who reasonably suspects that dominance is occurring in a standards development </a:t>
            </a:r>
            <a:r>
              <a:rPr lang="en-US" sz="1800" dirty="0">
                <a:latin typeface="+mj-lt"/>
                <a:cs typeface="Arial"/>
              </a:rPr>
              <a:t>project </a:t>
            </a:r>
            <a:r>
              <a:rPr lang="en-US" sz="1800" spc="-5" dirty="0">
                <a:latin typeface="+mj-lt"/>
                <a:cs typeface="Arial"/>
              </a:rPr>
              <a:t>is encouraged to bring the issue to the attention </a:t>
            </a:r>
            <a:r>
              <a:rPr lang="en-US" sz="1800" dirty="0">
                <a:latin typeface="+mj-lt"/>
                <a:cs typeface="Arial"/>
              </a:rPr>
              <a:t>of </a:t>
            </a:r>
            <a:r>
              <a:rPr lang="en-US" sz="1800" spc="-5" dirty="0">
                <a:latin typeface="+mj-lt"/>
                <a:cs typeface="Arial"/>
              </a:rPr>
              <a:t>the Standards Committee or the project’s IEEE SA Program Manager</a:t>
            </a:r>
            <a:endParaRPr lang="en-US" sz="1800" dirty="0">
              <a:latin typeface="+mj-lt"/>
              <a:cs typeface="Arial"/>
            </a:endParaRPr>
          </a:p>
          <a:p>
            <a:pPr>
              <a:buClrTx/>
            </a:pPr>
            <a:endParaRPr lang="en-US" sz="1800" dirty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ClrTx/>
            </a:pPr>
            <a:endParaRPr lang="en-US" sz="18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March </a:t>
            </a:r>
            <a:r>
              <a:rPr lang="en-US" dirty="0"/>
              <a:t>2024</a:t>
            </a:r>
            <a:endParaRPr lang="en-GB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8470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8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March </a:t>
            </a:r>
            <a:r>
              <a:rPr lang="en-US" dirty="0"/>
              <a:t>2024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chemeClr val="tx1"/>
                </a:solidFill>
              </a:rPr>
              <a:t>Meeting Decorum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5587"/>
            <a:ext cx="10475384" cy="4113213"/>
          </a:xfrm>
        </p:spPr>
        <p:txBody>
          <a:bodyPr/>
          <a:lstStyle/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Weekly meeting reminders:</a:t>
            </a: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IMAT is </a:t>
            </a:r>
            <a:r>
              <a:rPr lang="en-US" sz="1600" spc="-5" dirty="0" smtClean="0">
                <a:latin typeface="+mj-lt"/>
                <a:cs typeface="Arial"/>
              </a:rPr>
              <a:t>used </a:t>
            </a:r>
            <a:r>
              <a:rPr lang="en-US" sz="1600" spc="-5" dirty="0">
                <a:latin typeface="+mj-lt"/>
                <a:cs typeface="Arial"/>
              </a:rPr>
              <a:t>for </a:t>
            </a:r>
            <a:r>
              <a:rPr lang="en-US" sz="1600" spc="-5" dirty="0" smtClean="0">
                <a:latin typeface="+mj-lt"/>
                <a:cs typeface="Arial"/>
              </a:rPr>
              <a:t>attendance:</a:t>
            </a:r>
          </a:p>
          <a:p>
            <a:pPr marL="1030288" marR="117475" lvl="2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400" spc="-5" dirty="0">
                <a:latin typeface="+mj-lt"/>
                <a:cs typeface="Arial"/>
                <a:hlinkClick r:id="rId3"/>
              </a:rPr>
              <a:t>https://</a:t>
            </a:r>
            <a:r>
              <a:rPr lang="en-US" sz="1400" spc="-5" dirty="0" smtClean="0">
                <a:latin typeface="+mj-lt"/>
                <a:cs typeface="Arial"/>
                <a:hlinkClick r:id="rId3"/>
              </a:rPr>
              <a:t>imat.ieee.org/attendance</a:t>
            </a:r>
            <a:r>
              <a:rPr lang="en-US" sz="1400" spc="-5" dirty="0" smtClean="0">
                <a:latin typeface="+mj-lt"/>
                <a:cs typeface="Arial"/>
              </a:rPr>
              <a:t> </a:t>
            </a:r>
            <a:endParaRPr lang="en-US" sz="1400" spc="-5" dirty="0">
              <a:latin typeface="+mj-lt"/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Please ensure that the following information is listed correctly when joining the call: “FIRST NAME LAST NAME, Affiliation</a:t>
            </a:r>
            <a:r>
              <a:rPr lang="en-US" sz="1600" spc="-5" dirty="0" smtClean="0">
                <a:latin typeface="+mj-lt"/>
                <a:cs typeface="Arial"/>
              </a:rPr>
              <a:t>”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When </a:t>
            </a:r>
            <a:r>
              <a:rPr lang="en-US" sz="1600" spc="-5" dirty="0">
                <a:latin typeface="+mj-lt"/>
                <a:cs typeface="Arial"/>
              </a:rPr>
              <a:t>you want to be on the queue, please type “Q” or “q” in the chat window</a:t>
            </a: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Remember to mute when not speaking, thank you</a:t>
            </a: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dirty="0">
                <a:solidFill>
                  <a:srgbClr val="FF0000"/>
                </a:solidFill>
              </a:rPr>
              <a:t>Press are required (i.e., anyone reporting publicly on this meeting) to announce their presence (per </a:t>
            </a:r>
            <a:r>
              <a:rPr lang="en-US" sz="1600" dirty="0" smtClean="0">
                <a:solidFill>
                  <a:srgbClr val="FF0000"/>
                </a:solidFill>
              </a:rPr>
              <a:t>IEEE SA </a:t>
            </a:r>
            <a:r>
              <a:rPr lang="en-US" sz="1600" dirty="0">
                <a:solidFill>
                  <a:srgbClr val="FF0000"/>
                </a:solidFill>
              </a:rPr>
              <a:t>Standards Board </a:t>
            </a:r>
            <a:r>
              <a:rPr lang="en-US" sz="1600" dirty="0" smtClean="0">
                <a:solidFill>
                  <a:srgbClr val="FF0000"/>
                </a:solidFill>
              </a:rPr>
              <a:t>Operations </a:t>
            </a:r>
            <a:r>
              <a:rPr lang="en-US" sz="1600" dirty="0">
                <a:solidFill>
                  <a:srgbClr val="FF0000"/>
                </a:solidFill>
              </a:rPr>
              <a:t>Manual)</a:t>
            </a:r>
            <a:endParaRPr lang="en-US" sz="16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en-US" sz="18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0" marR="117475" indent="0" algn="just">
              <a:tabLst>
                <a:tab pos="230188" algn="l"/>
              </a:tabLst>
            </a:pPr>
            <a:endParaRPr lang="en-US" sz="1800" spc="-5" dirty="0">
              <a:latin typeface="Arial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7360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9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March 2024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Agenda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5587"/>
            <a:ext cx="10583032" cy="4927000"/>
          </a:xfrm>
        </p:spPr>
        <p:txBody>
          <a:bodyPr/>
          <a:lstStyle/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Meeting called to order</a:t>
            </a: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Administrative items (IEEE 802 and IEEE SA required notices)</a:t>
            </a: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Meeting decorum</a:t>
            </a:r>
            <a:endParaRPr lang="en-US" sz="1800" spc="-5" dirty="0">
              <a:latin typeface="+mj-lt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Review and approve agenda</a:t>
            </a: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Review and approve the weekly meeting minutes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Status </a:t>
            </a:r>
            <a:r>
              <a:rPr lang="en-US" sz="1800" spc="-5" dirty="0">
                <a:cs typeface="Arial"/>
              </a:rPr>
              <a:t>of ongoing </a:t>
            </a:r>
            <a:r>
              <a:rPr lang="en-US" sz="1800" spc="-5" dirty="0" smtClean="0">
                <a:cs typeface="Arial"/>
              </a:rPr>
              <a:t>consultations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i="1" spc="-5" dirty="0" smtClean="0">
                <a:solidFill>
                  <a:srgbClr val="00B050"/>
                </a:solidFill>
                <a:cs typeface="Arial"/>
              </a:rPr>
              <a:t>Review and motion:  </a:t>
            </a:r>
            <a:r>
              <a:rPr lang="en-US" sz="1800" i="1" spc="-5" dirty="0">
                <a:solidFill>
                  <a:srgbClr val="00B050"/>
                </a:solidFill>
                <a:cs typeface="Arial"/>
              </a:rPr>
              <a:t>Response to </a:t>
            </a:r>
            <a:r>
              <a:rPr lang="en-US" sz="1800" i="1" spc="-5" dirty="0" smtClean="0">
                <a:solidFill>
                  <a:srgbClr val="00B050"/>
                </a:solidFill>
                <a:cs typeface="Arial"/>
              </a:rPr>
              <a:t>CEPT’s consultation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i="1" dirty="0" smtClean="0">
                <a:solidFill>
                  <a:srgbClr val="00B050"/>
                </a:solidFill>
              </a:rPr>
              <a:t>Review:  </a:t>
            </a:r>
            <a:r>
              <a:rPr lang="en-US" sz="1800" i="1" dirty="0">
                <a:solidFill>
                  <a:srgbClr val="00B050"/>
                </a:solidFill>
              </a:rPr>
              <a:t>ITU-R Working Party 5A </a:t>
            </a:r>
            <a:r>
              <a:rPr lang="en-US" sz="1800" i="1" dirty="0" smtClean="0">
                <a:solidFill>
                  <a:srgbClr val="00B050"/>
                </a:solidFill>
              </a:rPr>
              <a:t>submission</a:t>
            </a:r>
            <a:endParaRPr lang="en-US" sz="1800" spc="-5" dirty="0" smtClean="0"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General </a:t>
            </a:r>
            <a:r>
              <a:rPr lang="en-US" sz="1800" spc="-5" dirty="0">
                <a:cs typeface="Arial"/>
              </a:rPr>
              <a:t>discussion </a:t>
            </a:r>
            <a:r>
              <a:rPr lang="en-US" sz="1800" spc="-5" dirty="0" smtClean="0">
                <a:cs typeface="Arial"/>
              </a:rPr>
              <a:t>items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Reminder (meeting schedule and mixed-mode meeting reservation) 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Any </a:t>
            </a:r>
            <a:r>
              <a:rPr lang="en-US" sz="1800" spc="-5" dirty="0">
                <a:latin typeface="+mj-lt"/>
                <a:cs typeface="Arial"/>
              </a:rPr>
              <a:t>other business</a:t>
            </a: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Adjourn</a:t>
            </a:r>
          </a:p>
          <a:p>
            <a:pPr marL="0" marR="117475" indent="0" algn="just">
              <a:tabLst>
                <a:tab pos="230188" algn="l"/>
              </a:tabLst>
            </a:pPr>
            <a:endParaRPr lang="en-US" sz="1800" spc="-5" dirty="0">
              <a:latin typeface="Arial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7017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4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3333CC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74758</TotalTime>
  <Words>1786</Words>
  <Application>Microsoft Office PowerPoint</Application>
  <PresentationFormat>Widescreen</PresentationFormat>
  <Paragraphs>375</Paragraphs>
  <Slides>20</Slides>
  <Notes>17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8" baseType="lpstr">
      <vt:lpstr>Arial Unicode MS</vt:lpstr>
      <vt:lpstr>Monotype Sorts</vt:lpstr>
      <vt:lpstr>MS Gothic</vt:lpstr>
      <vt:lpstr>MS PGothic</vt:lpstr>
      <vt:lpstr>Arial</vt:lpstr>
      <vt:lpstr>Calibri</vt:lpstr>
      <vt:lpstr>Times New Roman</vt:lpstr>
      <vt:lpstr>Office Theme</vt:lpstr>
      <vt:lpstr>IEEE 802.18 RR-TAG Weekly Teleconference Agenda</vt:lpstr>
      <vt:lpstr>Meeting called to order</vt:lpstr>
      <vt:lpstr>IEEE 802 required notices</vt:lpstr>
      <vt:lpstr>Guidelines for IEEE SA Meetings</vt:lpstr>
      <vt:lpstr>Participant behavior in IEEE SA activities is guided by  the IEEE Codes of Ethics &amp; Conduct</vt:lpstr>
      <vt:lpstr>Participants in the IEEE SA “individual process”  shall act independently of others, including employers</vt:lpstr>
      <vt:lpstr>IEEE SA standards activities shall allow  the fair &amp; equitable consideration of all viewpoints</vt:lpstr>
      <vt:lpstr>Meeting Decorum</vt:lpstr>
      <vt:lpstr>Agenda</vt:lpstr>
      <vt:lpstr>Administrative motions</vt:lpstr>
      <vt:lpstr>Status of ongoing consultations</vt:lpstr>
      <vt:lpstr>CEPT’s consultation (1)</vt:lpstr>
      <vt:lpstr>CEPT’s consultation (2)</vt:lpstr>
      <vt:lpstr>ITU-R Working Party 5A submission</vt:lpstr>
      <vt:lpstr>General discussion items (1)</vt:lpstr>
      <vt:lpstr>General discussion items (2)</vt:lpstr>
      <vt:lpstr>Meeting schedule next week</vt:lpstr>
      <vt:lpstr>Meeting and hotel reservation for the 2024 May interim</vt:lpstr>
      <vt:lpstr>Any other business</vt:lpstr>
      <vt:lpstr>Adjourn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18-24/0030r2</dc:title>
  <dc:creator>Edward Au</dc:creator>
  <cp:keywords>21 March 2024</cp:keywords>
  <cp:lastModifiedBy>Edward Au</cp:lastModifiedBy>
  <cp:revision>5926</cp:revision>
  <cp:lastPrinted>1601-01-01T00:00:00Z</cp:lastPrinted>
  <dcterms:created xsi:type="dcterms:W3CDTF">2016-03-03T14:54:45Z</dcterms:created>
  <dcterms:modified xsi:type="dcterms:W3CDTF">2024-03-21T21:05:45Z</dcterms:modified>
  <cp:category>IEEE 802.18 RR-TAG agenda</cp:category>
</cp:coreProperties>
</file>