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882" r:id="rId14"/>
    <p:sldId id="930" r:id="rId15"/>
    <p:sldId id="932" r:id="rId16"/>
    <p:sldId id="934" r:id="rId17"/>
    <p:sldId id="898" r:id="rId18"/>
    <p:sldId id="929" r:id="rId19"/>
    <p:sldId id="93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08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21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862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0926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802.18-24/0019r2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20-00-0000-rr-tag-minutes-29-february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btc.go.th/News/publichearing/64952.aspx?lang=th-TH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5" Type="http://schemas.openxmlformats.org/officeDocument/2006/relationships/hyperlink" Target="https://apps.anatel.gov.br/ParticipaAnatel/VisualizarTextoConsulta.aspx?TelaDeOrigem=2&amp;ConsultaId=20211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nkom.no/hoeringer/horing-om-fremtidig-bruk-av-ledige-ressurser-i-frekvensbandet-87-5-108-mhz" TargetMode="External"/><Relationship Id="rId9" Type="http://schemas.openxmlformats.org/officeDocument/2006/relationships/hyperlink" Target="https://www.rabc-cccr.ca/ised-radio-standards-specification-rss-210-issue-11-february-2024-licence-exempt-radio-apparatus-category-i-equipmen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6/2023-28620/unlicensed-use-of-the-6-ghz-band-and-expanding-flexible-use-in-mid-band-spectrum-between-37-and-2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0007&amp;is_year=2024" TargetMode="External"/><Relationship Id="rId4" Type="http://schemas.openxmlformats.org/officeDocument/2006/relationships/hyperlink" Target="https://mentor.ieee.org/802.18/documents?is_dcn=18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-/media/About/regulations-and-ruling/AR/Res-35-of-2023--UWB-and-SDR-5.ash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2/20/2024-03400/request-for-information-on-the-national-spectrum-research-and-development-plan?utm_campaign=subscription+mailing+list&amp;utm_medium=email&amp;utm_source=federalregister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march-2024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s-auth.hk/filemanager/statement/en/upload/632/ca_statement_202403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airmeet.com/e/f55bf7f0-d488-11ee-ae77-858fdb62d007" TargetMode="External"/><Relationship Id="rId4" Type="http://schemas.openxmlformats.org/officeDocument/2006/relationships/hyperlink" Target="https://www.mcmc.gov.my/skmmgovmy/media/General/pdf2/Class-Assignment-No-1-of-2024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10-00-0000-liaison-from-itu-r-radiocommunication-study-group-7-question-itu-r-236-3-7.docx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gmn.org/wp-content/uploads/ITU-R_FRAMEWORK_FOR_IMT-2030.pdf" TargetMode="External"/><Relationship Id="rId5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4" Type="http://schemas.openxmlformats.org/officeDocument/2006/relationships/hyperlink" Target="https://mentor.ieee.org/802.18/dcn/24/18-24-0016-00-0000-liaison-from-itu-r-working-party-5d-re-wrc-27-agenda-item-1-7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E85X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DENCC/G-03IE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7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Approved </a:t>
            </a:r>
            <a:r>
              <a:rPr lang="en-US" sz="1600" spc="-5" dirty="0">
                <a:cs typeface="Arial"/>
              </a:rPr>
              <a:t>with unanimous </a:t>
            </a:r>
            <a:r>
              <a:rPr lang="en-US" sz="1600" spc="-5" dirty="0" smtClean="0">
                <a:cs typeface="Arial"/>
              </a:rPr>
              <a:t>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29 February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18-24/0020r0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  <a:r>
              <a:rPr lang="en-US" sz="1600" spc="-5" dirty="0">
                <a:cs typeface="Arial"/>
              </a:rPr>
              <a:t>Stuart </a:t>
            </a:r>
            <a:r>
              <a:rPr lang="en-US" sz="1600" spc="-5" dirty="0" smtClean="0">
                <a:cs typeface="Arial"/>
              </a:rPr>
              <a:t>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Approved with unanimous consent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MT, Tuesday, 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March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Norway </a:t>
            </a:r>
            <a:r>
              <a:rPr lang="en-US" sz="1400" spc="-5" dirty="0" err="1" smtClean="0">
                <a:solidFill>
                  <a:schemeClr val="tx1"/>
                </a:solidFill>
                <a:cs typeface="Arial"/>
              </a:rPr>
              <a:t>Nkom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:  </a:t>
            </a:r>
            <a:r>
              <a:rPr lang="en-US" sz="1400" dirty="0" smtClean="0">
                <a:hlinkClick r:id="rId4"/>
              </a:rPr>
              <a:t>Consultation </a:t>
            </a:r>
            <a:r>
              <a:rPr lang="en-US" sz="1400" dirty="0">
                <a:hlinkClick r:id="rId4"/>
              </a:rPr>
              <a:t>on future use of free resources in the frequency band 87.5-108 </a:t>
            </a:r>
            <a:r>
              <a:rPr lang="en-US" sz="1400" dirty="0" smtClean="0">
                <a:hlinkClick r:id="rId4"/>
              </a:rPr>
              <a:t>MHz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8:00am MT, Thursday, 14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GB" sz="1400" u="sng" dirty="0" smtClean="0">
                <a:hlinkClick r:id="rId5"/>
              </a:rPr>
              <a:t>Granting </a:t>
            </a:r>
            <a:r>
              <a:rPr lang="en-GB" sz="1400" u="sng" dirty="0">
                <a:hlinkClick r:id="rId5"/>
              </a:rPr>
              <a:t>Subsidy on the demand for radiofrequency spectrum in Brazil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dirty="0">
                <a:hlinkClick r:id="rId6"/>
              </a:rPr>
              <a:t>6 GHz </a:t>
            </a:r>
            <a:r>
              <a:rPr lang="en-US" sz="1400" dirty="0" smtClean="0">
                <a:hlinkClick r:id="rId6"/>
              </a:rPr>
              <a:t>Second </a:t>
            </a:r>
            <a:r>
              <a:rPr lang="en-US" sz="1400" dirty="0">
                <a:hlinkClick r:id="rId6"/>
              </a:rPr>
              <a:t>Further Notice of Proposed </a:t>
            </a:r>
            <a:r>
              <a:rPr lang="en-US" sz="1400" dirty="0" smtClean="0">
                <a:hlinkClick r:id="rId6"/>
              </a:rPr>
              <a:t>Rulemaking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7"/>
              </a:rPr>
              <a:t>RSS-295 Issue </a:t>
            </a:r>
            <a:r>
              <a:rPr lang="en-US" sz="1400" dirty="0">
                <a:hlinkClick r:id="rId7"/>
              </a:rPr>
              <a:t>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 Operating in the Frequency Bands 116-123 GHz, 174.8-182 GHz, 185-190 GHz and 244-246 </a:t>
            </a:r>
            <a:r>
              <a:rPr lang="en-US" sz="1400" dirty="0" smtClean="0">
                <a:hlinkClick r:id="rId7"/>
              </a:rPr>
              <a:t>GHz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Draft amendment to technical standards for telecommunications equipment and equipment using the frequency 5.925 – 6.425 GHz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9"/>
              </a:rPr>
              <a:t>RSS-210 Issue 11: </a:t>
            </a:r>
            <a:r>
              <a:rPr lang="en-US" sz="1400" dirty="0" err="1" smtClean="0">
                <a:hlinkClick r:id="rId9"/>
              </a:rPr>
              <a:t>Licence</a:t>
            </a:r>
            <a:r>
              <a:rPr lang="en-US" sz="1400" dirty="0" smtClean="0">
                <a:hlinkClick r:id="rId9"/>
              </a:rPr>
              <a:t>-Exempt </a:t>
            </a:r>
            <a:r>
              <a:rPr lang="en-US" sz="1400" dirty="0">
                <a:hlinkClick r:id="rId9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US Federal Communications Commission (FCC)’s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6 </a:t>
            </a:r>
            <a:r>
              <a:rPr lang="en-US" sz="1800" dirty="0"/>
              <a:t>GHz </a:t>
            </a:r>
            <a:r>
              <a:rPr lang="en-US" sz="1800" dirty="0" smtClean="0"/>
              <a:t>Second </a:t>
            </a:r>
            <a:r>
              <a:rPr lang="en-US" sz="1800" dirty="0"/>
              <a:t>Further Notice of Proposed </a:t>
            </a:r>
            <a:r>
              <a:rPr lang="en-US" sz="1800" dirty="0" smtClean="0"/>
              <a:t>Rulemaking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26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27 March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08:00am MT, 14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www.federalregister.gov/documents/2024/02/26/2023-28620/unlicensed-use-of-the-6-ghz-band-and-expanding-flexible-use-in-mid-band-spectrum-between-37-and-24</a:t>
            </a:r>
            <a:endParaRPr lang="en-US" sz="1600" spc="-5" dirty="0" smtClean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Member’s presentation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18-24/0018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  <a:hlinkClick r:id="rId5"/>
              </a:rPr>
              <a:t>18-24/0007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UAE TDRA announced its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  <a:hlinkClick r:id="rId3"/>
              </a:rPr>
              <a:t>decision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on the technical requirements on Ultra-Wide Band and Short Range Devices following the consultation in July 2023.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20 February 2024, National Science Foundation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a </a:t>
            </a:r>
            <a:r>
              <a:rPr lang="en-US" sz="1600" dirty="0" smtClean="0"/>
              <a:t>Request </a:t>
            </a:r>
            <a:r>
              <a:rPr lang="en-US" sz="1600" dirty="0"/>
              <a:t>for Information on the National Spectrum Research and Development </a:t>
            </a:r>
            <a:r>
              <a:rPr lang="en-US" sz="1600" dirty="0" smtClean="0"/>
              <a:t>Plan.  The submission deadline is 21 March 2024.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March 2024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14 March 2024.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 March 2024, Hong Kong Communications Authority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announced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/>
              <a:t>to </a:t>
            </a:r>
            <a:r>
              <a:rPr lang="en-US" sz="1600" dirty="0"/>
              <a:t>assign a total of 400 MHz of spectrum in </a:t>
            </a:r>
            <a:r>
              <a:rPr lang="en-US" sz="1600" dirty="0" smtClean="0"/>
              <a:t>6570 MHz - 6770 </a:t>
            </a:r>
            <a:r>
              <a:rPr lang="en-US" sz="1600" dirty="0"/>
              <a:t>MHz and </a:t>
            </a:r>
            <a:r>
              <a:rPr lang="en-US" sz="1600" dirty="0" smtClean="0"/>
              <a:t>6925 MHz -7125 </a:t>
            </a:r>
            <a:r>
              <a:rPr lang="en-US" sz="1600" dirty="0"/>
              <a:t>MHz </a:t>
            </a:r>
            <a:r>
              <a:rPr lang="en-US" sz="1600" dirty="0" smtClean="0"/>
              <a:t>band </a:t>
            </a:r>
            <a:r>
              <a:rPr lang="en-US" sz="1600" dirty="0"/>
              <a:t>by way of auction for the provision of public mobile services</a:t>
            </a:r>
            <a:r>
              <a:rPr lang="en-US" sz="1600" dirty="0" smtClean="0"/>
              <a:t>.</a:t>
            </a:r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5 March 2024, </a:t>
            </a:r>
            <a:r>
              <a:rPr lang="en-US" sz="1600" dirty="0" smtClean="0"/>
              <a:t>Malaysia’s </a:t>
            </a:r>
            <a:r>
              <a:rPr lang="en-US" sz="1600" dirty="0"/>
              <a:t>Malaysian Communications and Multimedia </a:t>
            </a:r>
            <a:r>
              <a:rPr lang="en-US" sz="1600" dirty="0" smtClean="0"/>
              <a:t>Commission (MCMC) </a:t>
            </a:r>
            <a:r>
              <a:rPr lang="en-US" sz="1600" dirty="0">
                <a:hlinkClick r:id="rId4"/>
              </a:rPr>
              <a:t>published</a:t>
            </a:r>
            <a:r>
              <a:rPr lang="en-US" sz="1600" dirty="0"/>
              <a:t> the latest version of class assignment for different classes of devices with technical conditions including the maximum transmit power field strengths/conditions.  </a:t>
            </a:r>
            <a:endParaRPr lang="en-US" sz="1600" dirty="0" smtClean="0"/>
          </a:p>
          <a:p>
            <a:pPr marL="1030288" marR="117475" lvl="2" indent="-230188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India TRAI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organizes</a:t>
            </a:r>
            <a:r>
              <a:rPr lang="en-US" sz="1600" dirty="0" smtClean="0">
                <a:solidFill>
                  <a:schemeClr val="tx1"/>
                </a:solidFill>
              </a:rPr>
              <a:t> an </a:t>
            </a:r>
            <a:r>
              <a:rPr lang="en-US" sz="1600" dirty="0" smtClean="0"/>
              <a:t>Open </a:t>
            </a:r>
            <a:r>
              <a:rPr lang="en-US" sz="1600" dirty="0"/>
              <a:t>House Discussion (OHD) on the Consultation Paper on </a:t>
            </a:r>
            <a:r>
              <a:rPr lang="en-US" sz="1600" dirty="0" smtClean="0"/>
              <a:t>“Open </a:t>
            </a:r>
            <a:r>
              <a:rPr lang="en-US" sz="1600" dirty="0"/>
              <a:t>and De-licensed use of Unused or Limited Used Spectrum Bands for Demand Generation for Limited Period in Tera Hertz </a:t>
            </a:r>
            <a:r>
              <a:rPr lang="en-US" sz="1600" dirty="0" smtClean="0"/>
              <a:t>Range” on 8 March 2024.</a:t>
            </a:r>
            <a:endParaRPr lang="en-US" sz="1600" dirty="0">
              <a:solidFill>
                <a:schemeClr val="tx1"/>
              </a:solidFill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</a:t>
            </a:r>
            <a:r>
              <a:rPr lang="en-US" sz="1600" dirty="0" err="1"/>
              <a:t>Radiocommunication</a:t>
            </a:r>
            <a:r>
              <a:rPr lang="en-US" sz="1600" dirty="0"/>
              <a:t> Study Group 7 QUESTION ITU-R </a:t>
            </a:r>
            <a:r>
              <a:rPr lang="en-US" sz="1600" dirty="0" smtClean="0"/>
              <a:t>236-3/7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from ITU-R Working Party 5D re: WRC-27 agenda item 1.7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5"/>
              </a:rPr>
              <a:t>Liaison</a:t>
            </a:r>
            <a:r>
              <a:rPr lang="en-US" sz="1600" dirty="0" smtClean="0"/>
              <a:t> from ITU-R Working Party 5D re: the proposed development process of Revision 3 of the ITU.R Recommendation M.2150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On 15 February 2024, NGMN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6"/>
              </a:rPr>
              <a:t>publishes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 ITU-R Framework for IMT-2030: Review and Future Direction.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4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in the next 2 weeks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894491"/>
              </p:ext>
            </p:extLst>
          </p:nvPr>
        </p:nvGraphicFramePr>
        <p:xfrm>
          <a:off x="914400" y="1705690"/>
          <a:ext cx="10287000" cy="129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802.18 March 2024 plenary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 12 March 2024, 10:30am MT to 12:30pm MT</a:t>
                      </a:r>
                    </a:p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14 March 2024, 8:00am MT to 10:00am MT</a:t>
                      </a:r>
                      <a:endParaRPr lang="en-US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March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5 December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1150.00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12 January 2024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March 2024,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5 December 2023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strike="sngStrike" dirty="0">
                <a:solidFill>
                  <a:schemeClr val="tx1"/>
                </a:solidFill>
              </a:rPr>
              <a:t>until sold out or </a:t>
            </a:r>
            <a:r>
              <a:rPr lang="en-US" sz="1400" strike="sngStrike" dirty="0" smtClean="0">
                <a:solidFill>
                  <a:schemeClr val="tx1"/>
                </a:solidFill>
              </a:rPr>
              <a:t>5pm </a:t>
            </a:r>
            <a:r>
              <a:rPr lang="en-US" sz="1400" strike="sngStrike" dirty="0">
                <a:solidFill>
                  <a:schemeClr val="tx1"/>
                </a:solidFill>
              </a:rPr>
              <a:t>E</a:t>
            </a:r>
            <a:r>
              <a:rPr lang="en-US" sz="1400" strike="sngStrike" dirty="0" smtClean="0">
                <a:solidFill>
                  <a:schemeClr val="tx1"/>
                </a:solidFill>
              </a:rPr>
              <a:t>T, 16 February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1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January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6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Not considered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15:59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Review:  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US FCC’s 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74572</TotalTime>
  <Words>2005</Words>
  <Application>Microsoft Office PowerPoint</Application>
  <PresentationFormat>Widescreen</PresentationFormat>
  <Paragraphs>401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US Federal Communications Commission (FCC)’s consultation</vt:lpstr>
      <vt:lpstr>General discussion items (1)</vt:lpstr>
      <vt:lpstr>General discussion items (2)</vt:lpstr>
      <vt:lpstr>General discussion items (3)</vt:lpstr>
      <vt:lpstr>General discussion items (4)</vt:lpstr>
      <vt:lpstr>Meeting schedule in the next 2 weeks</vt:lpstr>
      <vt:lpstr>Meeting and hotel reservation for the 2024 March plenary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18-24/0019r2</dc:title>
  <dc:creator>Edward Au</dc:creator>
  <cp:keywords>7 March 2024</cp:keywords>
  <cp:lastModifiedBy>Edward Au</cp:lastModifiedBy>
  <cp:revision>5893</cp:revision>
  <cp:lastPrinted>1601-01-01T00:00:00Z</cp:lastPrinted>
  <dcterms:created xsi:type="dcterms:W3CDTF">2016-03-03T14:54:45Z</dcterms:created>
  <dcterms:modified xsi:type="dcterms:W3CDTF">2024-03-07T21:14:42Z</dcterms:modified>
  <cp:category>IEEE 802.18 RR-TAG agenda</cp:category>
</cp:coreProperties>
</file>