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876" r:id="rId3"/>
    <p:sldId id="857" r:id="rId4"/>
    <p:sldId id="908" r:id="rId5"/>
    <p:sldId id="604" r:id="rId6"/>
    <p:sldId id="624" r:id="rId7"/>
    <p:sldId id="605" r:id="rId8"/>
    <p:sldId id="843" r:id="rId9"/>
    <p:sldId id="866" r:id="rId10"/>
    <p:sldId id="845" r:id="rId11"/>
    <p:sldId id="877" r:id="rId12"/>
    <p:sldId id="931" r:id="rId13"/>
    <p:sldId id="882" r:id="rId14"/>
    <p:sldId id="930" r:id="rId15"/>
    <p:sldId id="932" r:id="rId16"/>
    <p:sldId id="898" r:id="rId17"/>
    <p:sldId id="929" r:id="rId18"/>
    <p:sldId id="933" r:id="rId19"/>
    <p:sldId id="856" r:id="rId20"/>
    <p:sldId id="864" r:id="rId2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47" autoAdjust="0"/>
    <p:restoredTop sz="95405" autoAdjust="0"/>
  </p:normalViewPr>
  <p:slideViewPr>
    <p:cSldViewPr>
      <p:cViewPr varScale="1">
        <p:scale>
          <a:sx n="86" d="100"/>
          <a:sy n="86" d="100"/>
        </p:scale>
        <p:origin x="912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79147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3086"/>
    </p:cViewPr>
  </p:sorterViewPr>
  <p:notesViewPr>
    <p:cSldViewPr>
      <p:cViewPr varScale="1">
        <p:scale>
          <a:sx n="64" d="100"/>
          <a:sy n="64" d="100"/>
        </p:scale>
        <p:origin x="3101" y="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2/29/2024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7537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7215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284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09262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3059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2650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625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2024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802.18-24/0019r0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rabc-cccr.ca/ised-radio-standards-specification-rss-210-issue-11-february-2024-licence-exempt-radio-apparatus-category-i-equipment/" TargetMode="External"/><Relationship Id="rId3" Type="http://schemas.openxmlformats.org/officeDocument/2006/relationships/hyperlink" Target="https://mentor.ieee.org/802.18/documents?is_dcn=0001&amp;is_group=0000&amp;is_year=2024" TargetMode="External"/><Relationship Id="rId7" Type="http://schemas.openxmlformats.org/officeDocument/2006/relationships/hyperlink" Target="https://www.rabc-cccr.ca/ised-radio-standards-specification-rss-295-issue-1-licence-exempt-radio-apparatus-operating-in-the-frequency-bands-116-123-ghz-174-8-182-ghz-185-190-ghz-and-244-246-ghz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federalregister.gov/documents/2024/02/26/2023-28620/unlicensed-use-of-the-6-ghz-band-and-expanding-flexible-use-in-mid-band-spectrum-between-37-and-24" TargetMode="External"/><Relationship Id="rId5" Type="http://schemas.openxmlformats.org/officeDocument/2006/relationships/hyperlink" Target="https://apps.anatel.gov.br/ParticipaAnatel/VisualizarTextoConsulta.aspx?TelaDeOrigem=2&amp;ConsultaId=20211" TargetMode="External"/><Relationship Id="rId4" Type="http://schemas.openxmlformats.org/officeDocument/2006/relationships/hyperlink" Target="https://nkom.no/hoeringer/horing-om-fremtidig-bruk-av-ledige-ressurser-i-frekvensbandet-87-5-108-mhz" TargetMode="External"/><Relationship Id="rId9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ederalregister.gov/documents/2024/02/26/2023-28620/unlicensed-use-of-the-6-ghz-band-and-expanding-flexible-use-in-mid-band-spectrum-between-37-and-24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mentor.ieee.org/802.18/documents?is_dcn=0007&amp;is_year=2024" TargetMode="External"/><Relationship Id="rId4" Type="http://schemas.openxmlformats.org/officeDocument/2006/relationships/hyperlink" Target="https://mentor.ieee.org/802.18/documents?is_dcn=18&amp;is_group=0000&amp;is_year=2024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tdra.gov.ae/-/media/About/regulations-and-ruling/AR/Res-35-of-2023--UWB-and-SDR-5.ash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ederalregister.gov/documents/2024/02/20/2024-03400/request-for-information-on-the-national-spectrum-research-and-development-plan?utm_campaign=subscription+mailing+list&amp;utm_medium=email&amp;utm_source=federalregister.gov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www.fcc.gov/march-2024-open-commission-meeting" TargetMode="Externa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8/dcn/24/18-24-0017-00-0000-liaison-from-itu-r-working-party-5d-availability-of-addendum-1-to-circular-letter-5-lcce-109.docx" TargetMode="External"/><Relationship Id="rId3" Type="http://schemas.openxmlformats.org/officeDocument/2006/relationships/hyperlink" Target="https://www.nbtc.go.th/News/Information/64704.aspx" TargetMode="External"/><Relationship Id="rId7" Type="http://schemas.openxmlformats.org/officeDocument/2006/relationships/hyperlink" Target="https://mentor.ieee.org/802.18/dcn/24/18-24-0016-00-0000-liaison-from-itu-r-working-party-5d-re-wrc-27-agenda-item-1-7.pdf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24/18-24-0010-00-0000-liaison-from-itu-r-radiocommunication-study-group-7-question-itu-r-236-3-7.docx" TargetMode="External"/><Relationship Id="rId5" Type="http://schemas.openxmlformats.org/officeDocument/2006/relationships/hyperlink" Target="https://www.acma.gov.au/spectrum-tune-6-ghz-band" TargetMode="External"/><Relationship Id="rId10" Type="http://schemas.openxmlformats.org/officeDocument/2006/relationships/image" Target="../media/image1.png"/><Relationship Id="rId4" Type="http://schemas.openxmlformats.org/officeDocument/2006/relationships/hyperlink" Target="https://www.acma.gov.au/sites/default/files/2024-01/FYSO%202023-28_6%20month%20progress%20report_Jan%202024.pdf" TargetMode="External"/><Relationship Id="rId9" Type="http://schemas.openxmlformats.org/officeDocument/2006/relationships/hyperlink" Target="https://www.ngmn.org/wp-content/uploads/ITU-R_FRAMEWORK_FOR_IMT-2030.pdf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alendar.google.com/calendar/u/0/embed?src=c2gedttabtbj4bps23j4847004@group.calendar.google.com&amp;ctz=America/New_York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PE85XZ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www.hyatt.com/en-US/group-booking/DENCC/G-03IE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tgevents.com.au/ieee2024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TAG_Voter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-ec/documents?is_dcn=207&amp;is_year=2021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develop/policies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March 2024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  </a:t>
            </a:r>
            <a:r>
              <a:rPr lang="en-GB" sz="2000" b="0" dirty="0" smtClean="0"/>
              <a:t>7 March 2024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5300220"/>
              </p:ext>
            </p:extLst>
          </p:nvPr>
        </p:nvGraphicFramePr>
        <p:xfrm>
          <a:off x="3048000" y="4191000"/>
          <a:ext cx="8305801" cy="150202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5000"/>
                <a:gridCol w="1752600"/>
                <a:gridCol w="1143000"/>
                <a:gridCol w="1143000"/>
                <a:gridCol w="2362201"/>
              </a:tblGrid>
              <a:tr h="38950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Name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Company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Address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Phone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Email</a:t>
                      </a:r>
                      <a:endParaRPr lang="en-US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 Au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Huawei Technologies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edward.ks.au@gmail.com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 </a:t>
                      </a:r>
                      <a:r>
                        <a:rPr lang="en-US" sz="1400" dirty="0" err="1" smtClean="0"/>
                        <a:t>Petrick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Skyworks</a:t>
                      </a:r>
                      <a:r>
                        <a:rPr lang="en-US" sz="1400" baseline="0" dirty="0" smtClean="0"/>
                        <a:t> Solutions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al@jpasoc.com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Stuart Kerry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OK-Brit; Self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stuart@ok-brit.com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motions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#1 (Internal):  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Seconded: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Discussion: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Vote: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#2 (Internal):  To approve the weekly meeting minutes of </a:t>
            </a:r>
            <a:r>
              <a:rPr lang="en-US" sz="1800" spc="-5" dirty="0" smtClean="0">
                <a:latin typeface="+mj-lt"/>
                <a:cs typeface="Arial"/>
              </a:rPr>
              <a:t>the 29 February 2024 </a:t>
            </a:r>
            <a:r>
              <a:rPr lang="en-US" sz="1800" spc="-5" dirty="0">
                <a:latin typeface="+mj-lt"/>
                <a:cs typeface="Arial"/>
              </a:rPr>
              <a:t>RR-TAG call as shown in the document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</a:rPr>
              <a:t>18-24/0020r0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</a:rPr>
              <a:t>[Placeholder]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</a:t>
            </a:r>
            <a:r>
              <a:rPr lang="en-US" sz="1800" spc="-5" dirty="0" smtClean="0">
                <a:latin typeface="+mj-lt"/>
                <a:cs typeface="Arial"/>
              </a:rPr>
              <a:t>the IEEE </a:t>
            </a:r>
            <a:r>
              <a:rPr lang="en-US" sz="1800" spc="-5" dirty="0">
                <a:latin typeface="+mj-lt"/>
                <a:cs typeface="Arial"/>
              </a:rPr>
              <a:t>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Moved</a:t>
            </a:r>
            <a:r>
              <a:rPr lang="en-US" sz="1600" spc="-5" dirty="0" smtClean="0">
                <a:cs typeface="Arial"/>
              </a:rPr>
              <a:t>: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Seconded: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Discussion: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Vote: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ongoing </a:t>
            </a:r>
            <a:r>
              <a:rPr lang="en-US" sz="2800" dirty="0" smtClean="0">
                <a:solidFill>
                  <a:srgbClr val="0070C0"/>
                </a:solidFill>
              </a:rPr>
              <a:t>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972800" cy="5029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18-24/0001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deadline</a:t>
            </a:r>
            <a:r>
              <a:rPr lang="en-US" sz="1800" spc="-5" dirty="0" smtClean="0">
                <a:cs typeface="Arial"/>
              </a:rPr>
              <a:t>: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10:30am MT, Tuesday, 12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March 2024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Norway </a:t>
            </a:r>
            <a:r>
              <a:rPr lang="en-US" sz="1400" spc="-5" dirty="0" err="1" smtClean="0">
                <a:solidFill>
                  <a:schemeClr val="tx1"/>
                </a:solidFill>
                <a:cs typeface="Arial"/>
              </a:rPr>
              <a:t>Nkom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:  </a:t>
            </a:r>
            <a:r>
              <a:rPr lang="en-US" sz="1400" dirty="0" smtClean="0">
                <a:hlinkClick r:id="rId4"/>
              </a:rPr>
              <a:t>Consultation </a:t>
            </a:r>
            <a:r>
              <a:rPr lang="en-US" sz="1400" dirty="0">
                <a:hlinkClick r:id="rId4"/>
              </a:rPr>
              <a:t>on future use of free resources in the frequency band 87.5-108 </a:t>
            </a:r>
            <a:r>
              <a:rPr lang="en-US" sz="1400" dirty="0" smtClean="0">
                <a:hlinkClick r:id="rId4"/>
              </a:rPr>
              <a:t>MHz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8:00am MT, Thursday, 14 March 2024</a:t>
            </a: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Brazil ANATEL:  </a:t>
            </a:r>
            <a:r>
              <a:rPr lang="en-GB" sz="1400" u="sng" dirty="0" smtClean="0">
                <a:hlinkClick r:id="rId5"/>
              </a:rPr>
              <a:t>Granting </a:t>
            </a:r>
            <a:r>
              <a:rPr lang="en-GB" sz="1400" u="sng" dirty="0">
                <a:hlinkClick r:id="rId5"/>
              </a:rPr>
              <a:t>Subsidy on the demand for radiofrequency spectrum in Brazil</a:t>
            </a: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US 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FCC:  </a:t>
            </a:r>
            <a:r>
              <a:rPr lang="en-US" sz="1400" dirty="0">
                <a:hlinkClick r:id="rId6"/>
              </a:rPr>
              <a:t>6 GHz </a:t>
            </a:r>
            <a:r>
              <a:rPr lang="en-US" sz="1400" dirty="0" smtClean="0">
                <a:hlinkClick r:id="rId6"/>
              </a:rPr>
              <a:t>Second </a:t>
            </a:r>
            <a:r>
              <a:rPr lang="en-US" sz="1400" dirty="0">
                <a:hlinkClick r:id="rId6"/>
              </a:rPr>
              <a:t>Further Notice of Proposed </a:t>
            </a:r>
            <a:r>
              <a:rPr lang="en-US" sz="1400" dirty="0" smtClean="0">
                <a:hlinkClick r:id="rId6"/>
              </a:rPr>
              <a:t>Rulemaking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3pm ET, Thursday, 21 March 2024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Canada RABC:  </a:t>
            </a:r>
            <a:r>
              <a:rPr lang="en-US" sz="1400" dirty="0" smtClean="0">
                <a:hlinkClick r:id="rId7"/>
              </a:rPr>
              <a:t>RSS-295 Issue </a:t>
            </a:r>
            <a:r>
              <a:rPr lang="en-US" sz="1400" dirty="0">
                <a:hlinkClick r:id="rId7"/>
              </a:rPr>
              <a:t>1: </a:t>
            </a:r>
            <a:r>
              <a:rPr lang="en-US" sz="1400" dirty="0" err="1">
                <a:hlinkClick r:id="rId7"/>
              </a:rPr>
              <a:t>Licence</a:t>
            </a:r>
            <a:r>
              <a:rPr lang="en-US" sz="1400" dirty="0">
                <a:hlinkClick r:id="rId7"/>
              </a:rPr>
              <a:t>-Exempt Radio Apparatus Operating in the Frequency Bands 116-123 GHz, 174.8-182 GHz, 185-190 GHz and 244-246 </a:t>
            </a:r>
            <a:r>
              <a:rPr lang="en-US" sz="1400" dirty="0" smtClean="0">
                <a:hlinkClick r:id="rId7"/>
              </a:rPr>
              <a:t>GHz</a:t>
            </a:r>
            <a:endParaRPr lang="en-US" sz="1400" dirty="0" smtClean="0"/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3pm ET, Thursday,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18 April 2024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Canada RABC:  </a:t>
            </a:r>
            <a:r>
              <a:rPr lang="en-US" sz="1400" dirty="0">
                <a:hlinkClick r:id="rId8"/>
              </a:rPr>
              <a:t>RSS-210 Issue 11: </a:t>
            </a:r>
            <a:r>
              <a:rPr lang="en-US" sz="1400" dirty="0" err="1" smtClean="0">
                <a:hlinkClick r:id="rId8"/>
              </a:rPr>
              <a:t>Licence</a:t>
            </a:r>
            <a:r>
              <a:rPr lang="en-US" sz="1400" dirty="0" smtClean="0">
                <a:hlinkClick r:id="rId8"/>
              </a:rPr>
              <a:t>-Exempt </a:t>
            </a:r>
            <a:r>
              <a:rPr lang="en-US" sz="1400" dirty="0">
                <a:hlinkClick r:id="rId8"/>
              </a:rPr>
              <a:t>Radio Apparatus: Category I Equipment</a:t>
            </a:r>
            <a:endParaRPr lang="en-US" sz="14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dirty="0" smtClean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US Federal Communications Commission (FCC)’s consultation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/>
              <a:t>Consultation:  6 </a:t>
            </a:r>
            <a:r>
              <a:rPr lang="en-US" sz="1800" dirty="0"/>
              <a:t>GHz </a:t>
            </a:r>
            <a:r>
              <a:rPr lang="en-US" sz="1800" dirty="0" smtClean="0"/>
              <a:t>Second </a:t>
            </a:r>
            <a:r>
              <a:rPr lang="en-US" sz="1800" dirty="0"/>
              <a:t>Further Notice of Proposed </a:t>
            </a:r>
            <a:r>
              <a:rPr lang="en-US" sz="1800" dirty="0" smtClean="0"/>
              <a:t>Rulemaking</a:t>
            </a:r>
            <a:endParaRPr lang="en-GB" sz="1800" dirty="0" smtClean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Publication date:  26 February 2024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Closing </a:t>
            </a:r>
            <a:r>
              <a:rPr lang="en-US" sz="1600" spc="-5" dirty="0">
                <a:cs typeface="Arial"/>
              </a:rPr>
              <a:t>date for response: </a:t>
            </a:r>
            <a:r>
              <a:rPr lang="en-US" sz="1600" spc="-5" dirty="0" smtClean="0">
                <a:cs typeface="Arial"/>
              </a:rPr>
              <a:t> 27 March 2024</a:t>
            </a:r>
          </a:p>
          <a:p>
            <a:pPr marL="1030288" marR="117475" lvl="2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Internal </a:t>
            </a:r>
            <a:r>
              <a:rPr lang="en-US" sz="1400" spc="-5" dirty="0">
                <a:solidFill>
                  <a:srgbClr val="FF0000"/>
                </a:solidFill>
                <a:cs typeface="Arial"/>
              </a:rPr>
              <a:t>802.18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deadline:  08:00am MT, 14 March 2024</a:t>
            </a: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For details, please visit 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hlinkClick r:id="rId3"/>
              </a:rPr>
              <a:t>https</a:t>
            </a:r>
            <a:r>
              <a:rPr lang="en-US" sz="1600" dirty="0">
                <a:hlinkClick r:id="rId3"/>
              </a:rPr>
              <a:t>://</a:t>
            </a:r>
            <a:r>
              <a:rPr lang="en-US" sz="1600" dirty="0" smtClean="0">
                <a:hlinkClick r:id="rId3"/>
              </a:rPr>
              <a:t>www.federalregister.gov/documents/2024/02/26/2023-28620/unlicensed-use-of-the-6-ghz-band-and-expanding-flexible-use-in-mid-band-spectrum-between-37-and-24</a:t>
            </a:r>
            <a:endParaRPr lang="en-US" sz="1600" spc="-5" dirty="0" smtClean="0"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Member’s presentation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4"/>
              </a:rPr>
              <a:t>18-24/0018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Draft response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  <a:hlinkClick r:id="rId5"/>
              </a:rPr>
              <a:t>18-24/0007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endParaRPr lang="en-US" sz="1600" spc="-5" dirty="0" smtClean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8782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(1)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Europe, Middle East, and Africa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European Commission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ETSI BRAN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 smtClean="0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countries/regions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UAE TDRA announced its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  <a:hlinkClick r:id="rId3"/>
              </a:rPr>
              <a:t>decision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 on the technical requirements on Ultra-Wide Band and Short Range Devices following the consultation in July 2023.</a:t>
            </a: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</a:t>
            </a:r>
            <a:r>
              <a:rPr lang="en-US" sz="2800" dirty="0" smtClean="0">
                <a:solidFill>
                  <a:srgbClr val="0070C0"/>
                </a:solidFill>
              </a:rPr>
              <a:t>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Americas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USA </a:t>
            </a:r>
            <a:endParaRPr lang="en-US" sz="1800" spc="-5" dirty="0" smtClean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On 20 February 2024, National Science Foundation </a:t>
            </a:r>
            <a:r>
              <a:rPr lang="en-US" sz="1600" dirty="0" smtClean="0">
                <a:solidFill>
                  <a:schemeClr val="tx1"/>
                </a:solidFill>
                <a:hlinkClick r:id="rId3"/>
              </a:rPr>
              <a:t>released</a:t>
            </a:r>
            <a:r>
              <a:rPr lang="en-US" sz="1600" dirty="0" smtClean="0">
                <a:solidFill>
                  <a:schemeClr val="tx1"/>
                </a:solidFill>
              </a:rPr>
              <a:t> a </a:t>
            </a:r>
            <a:r>
              <a:rPr lang="en-US" sz="1600" dirty="0" smtClean="0"/>
              <a:t>Request </a:t>
            </a:r>
            <a:r>
              <a:rPr lang="en-US" sz="1600" dirty="0"/>
              <a:t>for Information on the National Spectrum Research and Development </a:t>
            </a:r>
            <a:r>
              <a:rPr lang="en-US" sz="1600" dirty="0" smtClean="0"/>
              <a:t>Plan.  The submission deadline is 21 March 2024.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The </a:t>
            </a:r>
            <a:r>
              <a:rPr lang="en-US" sz="1600" dirty="0" smtClean="0">
                <a:solidFill>
                  <a:schemeClr val="tx1"/>
                </a:solidFill>
                <a:hlinkClick r:id="rId4"/>
              </a:rPr>
              <a:t>March 2024 </a:t>
            </a:r>
            <a:r>
              <a:rPr lang="en-US" sz="1600" dirty="0">
                <a:solidFill>
                  <a:schemeClr val="tx1"/>
                </a:solidFill>
                <a:hlinkClick r:id="rId4"/>
              </a:rPr>
              <a:t>Open Commission Meeting</a:t>
            </a:r>
            <a:r>
              <a:rPr lang="en-US" sz="1600" dirty="0">
                <a:solidFill>
                  <a:schemeClr val="tx1"/>
                </a:solidFill>
              </a:rPr>
              <a:t> is scheduled at 10:30am ET on </a:t>
            </a:r>
            <a:r>
              <a:rPr lang="en-US" sz="1600" dirty="0" smtClean="0">
                <a:solidFill>
                  <a:schemeClr val="tx1"/>
                </a:solidFill>
              </a:rPr>
              <a:t>14 March 2024.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Canada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Other countries/regions</a:t>
            </a: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01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</a:t>
            </a:r>
            <a:r>
              <a:rPr lang="en-US" sz="2800" dirty="0" smtClean="0">
                <a:solidFill>
                  <a:srgbClr val="0070C0"/>
                </a:solidFill>
              </a:rPr>
              <a:t>(3)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Asia </a:t>
            </a:r>
            <a:r>
              <a:rPr lang="en-US" sz="1800" spc="-5" dirty="0">
                <a:cs typeface="Arial"/>
              </a:rPr>
              <a:t>Pacific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APT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>
                <a:solidFill>
                  <a:schemeClr val="tx1"/>
                </a:solidFill>
              </a:rPr>
              <a:t>Other </a:t>
            </a:r>
            <a:r>
              <a:rPr lang="en-US" sz="1800" dirty="0" smtClean="0">
                <a:solidFill>
                  <a:schemeClr val="tx1"/>
                </a:solidFill>
              </a:rPr>
              <a:t>countries/regions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>
                <a:solidFill>
                  <a:schemeClr val="tx1"/>
                </a:solidFill>
              </a:rPr>
              <a:t>On 9 February 2024, Thailand NBTC released a </a:t>
            </a:r>
            <a:r>
              <a:rPr lang="en-US" sz="1600" dirty="0">
                <a:hlinkClick r:id="rId3"/>
              </a:rPr>
              <a:t>press release</a:t>
            </a:r>
            <a:r>
              <a:rPr lang="en-US" sz="1600" dirty="0"/>
              <a:t> after they conducted trials with a few industry stakeholders of </a:t>
            </a:r>
            <a:r>
              <a:rPr lang="en-US" sz="1600" dirty="0" err="1"/>
              <a:t>metaverse</a:t>
            </a:r>
            <a:r>
              <a:rPr lang="en-US" sz="1600" dirty="0"/>
              <a:t> in 2023</a:t>
            </a:r>
            <a:r>
              <a:rPr lang="en-US" sz="1600" dirty="0" smtClean="0"/>
              <a:t>.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Australia ACMA published a </a:t>
            </a:r>
            <a:r>
              <a:rPr lang="en-US" sz="1600" dirty="0" smtClean="0">
                <a:solidFill>
                  <a:schemeClr val="tx1"/>
                </a:solidFill>
                <a:hlinkClick r:id="rId4"/>
              </a:rPr>
              <a:t>6-month progress report</a:t>
            </a:r>
            <a:r>
              <a:rPr lang="en-US" sz="1600" dirty="0" smtClean="0">
                <a:solidFill>
                  <a:schemeClr val="tx1"/>
                </a:solidFill>
              </a:rPr>
              <a:t> of the </a:t>
            </a:r>
            <a:r>
              <a:rPr lang="en-US" sz="1600" dirty="0"/>
              <a:t>Five-year spectrum outlook 2023–28 for </a:t>
            </a:r>
            <a:r>
              <a:rPr lang="en-US" sz="1600" dirty="0" smtClean="0"/>
              <a:t>the </a:t>
            </a:r>
            <a:r>
              <a:rPr lang="en-US" sz="1600" dirty="0"/>
              <a:t>2023–24 annual work </a:t>
            </a:r>
            <a:r>
              <a:rPr lang="en-US" sz="1600" dirty="0" smtClean="0"/>
              <a:t>program.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On 29 February 2024, Australia ACMA will organize an online event, </a:t>
            </a:r>
            <a:r>
              <a:rPr lang="en-US" sz="1600" dirty="0">
                <a:hlinkClick r:id="rId5"/>
              </a:rPr>
              <a:t>Spectrum tune-up: 6 GHz </a:t>
            </a:r>
            <a:r>
              <a:rPr lang="en-US" sz="1600" dirty="0" smtClean="0">
                <a:hlinkClick r:id="rId5"/>
              </a:rPr>
              <a:t>band</a:t>
            </a:r>
            <a:r>
              <a:rPr lang="en-US" sz="1600" dirty="0" smtClean="0"/>
              <a:t>, that explores </a:t>
            </a:r>
            <a:r>
              <a:rPr lang="en-US" sz="1600" dirty="0"/>
              <a:t>potential planning options for the upper 6 GHz band (</a:t>
            </a:r>
            <a:r>
              <a:rPr lang="en-US" sz="1600" dirty="0" smtClean="0"/>
              <a:t>6425 MHz –7125 </a:t>
            </a:r>
            <a:r>
              <a:rPr lang="en-US" sz="1600" dirty="0"/>
              <a:t>MHz) to enable possible radio local area networks (RLANs) and/or wireless broadband use. </a:t>
            </a:r>
            <a:endParaRPr lang="en-US" sz="1600" dirty="0">
              <a:solidFill>
                <a:schemeClr val="tx1"/>
              </a:solidFill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ITU-R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hlinkClick r:id="rId6"/>
              </a:rPr>
              <a:t>Liaison</a:t>
            </a:r>
            <a:r>
              <a:rPr lang="en-US" sz="1600" dirty="0" smtClean="0"/>
              <a:t> </a:t>
            </a:r>
            <a:r>
              <a:rPr lang="en-US" sz="1600" dirty="0"/>
              <a:t>from ITU-R </a:t>
            </a:r>
            <a:r>
              <a:rPr lang="en-US" sz="1600" dirty="0" err="1"/>
              <a:t>Radiocommunication</a:t>
            </a:r>
            <a:r>
              <a:rPr lang="en-US" sz="1600" dirty="0"/>
              <a:t> Study Group 7 QUESTION ITU-R </a:t>
            </a:r>
            <a:r>
              <a:rPr lang="en-US" sz="1600" dirty="0" smtClean="0"/>
              <a:t>236-3/7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hlinkClick r:id="rId7"/>
              </a:rPr>
              <a:t>Liaison</a:t>
            </a:r>
            <a:r>
              <a:rPr lang="en-US" sz="1600" dirty="0" smtClean="0"/>
              <a:t> from ITU-R Working Party 5D re: WRC-27 agenda item 1.7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hlinkClick r:id="rId8"/>
              </a:rPr>
              <a:t>Liaison</a:t>
            </a:r>
            <a:r>
              <a:rPr lang="en-US" sz="1600" dirty="0" smtClean="0"/>
              <a:t> from ITU-R Working Party 5D re: the proposed development process of Revision 3 of the ITU.R Recommendation M.2150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On 15 February 2024, NGMN </a:t>
            </a:r>
            <a:r>
              <a:rPr lang="en-US" sz="1600" spc="-5" dirty="0">
                <a:solidFill>
                  <a:schemeClr val="tx1"/>
                </a:solidFill>
                <a:cs typeface="Arial"/>
                <a:hlinkClick r:id="rId9"/>
              </a:rPr>
              <a:t>publishes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 ITU-R Framework for IMT-2030: Review and Future Direction.</a:t>
            </a: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3360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schedule in the next 2 weeks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3894491"/>
              </p:ext>
            </p:extLst>
          </p:nvPr>
        </p:nvGraphicFramePr>
        <p:xfrm>
          <a:off x="914400" y="1705690"/>
          <a:ext cx="10287000" cy="12903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715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/>
                        <a:t>Events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Date and time*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IEEE 802.18 March 2024 plenary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Tuesday, 12 March 2024, 10:30am MT to 12:30pm MT</a:t>
                      </a:r>
                    </a:p>
                    <a:p>
                      <a:r>
                        <a:rPr lang="en-US" sz="1500" dirty="0" smtClean="0"/>
                        <a:t>Thursday,</a:t>
                      </a:r>
                      <a:r>
                        <a:rPr lang="en-US" sz="1500" baseline="0" dirty="0" smtClean="0"/>
                        <a:t> 14 March 2024, 8:00am MT to 10:00am MT</a:t>
                      </a:r>
                      <a:endParaRPr lang="en-US" sz="15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Weekly </a:t>
                      </a:r>
                      <a:r>
                        <a:rPr lang="en-US" sz="1500" dirty="0" smtClean="0"/>
                        <a:t>teleconference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Thursday,</a:t>
                      </a:r>
                      <a:r>
                        <a:rPr lang="en-US" sz="1500" baseline="0" dirty="0"/>
                        <a:t> </a:t>
                      </a:r>
                      <a:r>
                        <a:rPr lang="en-US" sz="1500" baseline="0" dirty="0" smtClean="0"/>
                        <a:t>21 March 2024, </a:t>
                      </a:r>
                      <a:r>
                        <a:rPr lang="en-US" sz="1500" baseline="0" dirty="0"/>
                        <a:t>3:00pm ET to 3:55pm ET</a:t>
                      </a:r>
                      <a:endParaRPr lang="en-US" sz="15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2282" y="6129422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*Call in info is available 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at the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599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and hotel reservation for the </a:t>
            </a:r>
            <a:r>
              <a:rPr lang="en-US" sz="2800" dirty="0" smtClean="0">
                <a:solidFill>
                  <a:srgbClr val="0070C0"/>
                </a:solidFill>
              </a:rPr>
              <a:t>2024 March plenary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3229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  <a:hlinkClick r:id="rId3"/>
              </a:rPr>
              <a:t>Meeting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3"/>
              </a:rPr>
              <a:t>reservation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 begins on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5 December 2023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12 January 2024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800.00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Registration 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March 2024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1150.00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Registration after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March 2024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1500.00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12 January 2024,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not incur a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12 January 2024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March 2024,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incur a US$ 150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March 2024,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not receive any refund </a:t>
            </a:r>
            <a:endParaRPr lang="en-US" sz="14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  <a:hlinkClick r:id="rId4"/>
              </a:rPr>
              <a:t>Hotel reservation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begins on 5 December 2023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is available </a:t>
            </a:r>
            <a:r>
              <a:rPr lang="en-US" sz="1400" strike="sngStrike" dirty="0">
                <a:solidFill>
                  <a:schemeClr val="tx1"/>
                </a:solidFill>
              </a:rPr>
              <a:t>until sold out or </a:t>
            </a:r>
            <a:r>
              <a:rPr lang="en-US" sz="1400" strike="sngStrike" dirty="0" smtClean="0">
                <a:solidFill>
                  <a:schemeClr val="tx1"/>
                </a:solidFill>
              </a:rPr>
              <a:t>5pm </a:t>
            </a:r>
            <a:r>
              <a:rPr lang="en-US" sz="1400" strike="sngStrike" dirty="0">
                <a:solidFill>
                  <a:schemeClr val="tx1"/>
                </a:solidFill>
              </a:rPr>
              <a:t>E</a:t>
            </a:r>
            <a:r>
              <a:rPr lang="en-US" sz="1400" strike="sngStrike" dirty="0" smtClean="0">
                <a:solidFill>
                  <a:schemeClr val="tx1"/>
                </a:solidFill>
              </a:rPr>
              <a:t>T, 16 February 2024.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4134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and hotel reservation for the </a:t>
            </a:r>
            <a:r>
              <a:rPr lang="en-US" sz="2800" dirty="0" smtClean="0">
                <a:solidFill>
                  <a:srgbClr val="0070C0"/>
                </a:solidFill>
              </a:rPr>
              <a:t>2024 May interim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3229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Credited session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  <a:hlinkClick r:id="rId3"/>
              </a:rPr>
              <a:t>Meeting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3"/>
              </a:rPr>
              <a:t>reservation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 begins on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6 February 2024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April 2024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Registration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 May 2024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Registration 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 May 2024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1000.00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April 2024,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not incur a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April 2024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 May 2024,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incur a US$ 150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 May 2024,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not receive any refund </a:t>
            </a:r>
            <a:endParaRPr lang="en-US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  <a:hlinkClick r:id="rId3"/>
              </a:rPr>
              <a:t>Hotel reservation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begins on 6 February 2024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is available </a:t>
            </a:r>
            <a:r>
              <a:rPr lang="en-US" sz="1400" dirty="0">
                <a:solidFill>
                  <a:schemeClr val="tx1"/>
                </a:solidFill>
              </a:rPr>
              <a:t>until sold out or </a:t>
            </a:r>
            <a:r>
              <a:rPr lang="en-US" sz="1400" dirty="0" smtClean="0">
                <a:solidFill>
                  <a:schemeClr val="tx1"/>
                </a:solidFill>
              </a:rPr>
              <a:t>5pm CEST, 9 April 2024.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573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0" marR="117475" indent="0" algn="just">
              <a:tabLst>
                <a:tab pos="230188" algn="l"/>
              </a:tabLst>
            </a:pPr>
            <a:endParaRPr lang="en-US" sz="1600" b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914400" y="1524000"/>
            <a:ext cx="10322984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914400" y="1676400"/>
            <a:ext cx="10475384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kern="0" spc="-5" dirty="0" smtClean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914400" y="1524000"/>
            <a:ext cx="10475384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kern="0" spc="-5" dirty="0" smtClean="0">
                <a:solidFill>
                  <a:schemeClr val="tx1"/>
                </a:solidFill>
                <a:latin typeface="+mj-lt"/>
                <a:cs typeface="Arial"/>
              </a:rPr>
              <a:t>TBD</a:t>
            </a:r>
          </a:p>
          <a:p>
            <a:r>
              <a:rPr lang="en-US" sz="1800" dirty="0"/>
              <a:t/>
            </a:r>
            <a:br>
              <a:rPr lang="en-US" sz="1800" dirty="0"/>
            </a:b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kern="0" spc="-5" dirty="0" smtClean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RR-TAG: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Al Petrick (Skyworks Solutions) and Stuart Kerry (OK-Brit; Self)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Secretary:  </a:t>
            </a:r>
            <a:r>
              <a:rPr lang="en-US" altLang="en-US" sz="1600" u="sng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VACANT</a:t>
            </a:r>
            <a:endParaRPr lang="en-US" altLang="en-US" sz="1600" u="sng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Statement Update on Spectrum (ISUS) ad-hoc chair:  </a:t>
            </a:r>
            <a:r>
              <a:rPr lang="en-US" altLang="en-US" sz="1600" u="sng" dirty="0" smtClean="0">
                <a:solidFill>
                  <a:srgbClr val="FF0000"/>
                </a:solidFill>
                <a:cs typeface="Arial" panose="020B0604020202020204" pitchFamily="34" charset="0"/>
              </a:rPr>
              <a:t>VACANT</a:t>
            </a:r>
            <a:endParaRPr lang="en-US" altLang="en-US" sz="1600" u="sng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SA Program Manager:  Jodi </a:t>
            </a:r>
            <a:r>
              <a:rPr lang="en-US" altLang="en-US" sz="16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Membership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as of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19 January 2024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55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(8 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6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Aspirant members</a:t>
            </a:r>
            <a:r>
              <a:rPr lang="en-US" altLang="en-US" sz="160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:  </a:t>
            </a:r>
            <a:r>
              <a:rPr lang="en-US" altLang="en-US" sz="160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14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cs typeface="Arial" panose="020B0604020202020204" pitchFamily="34" charset="0"/>
              </a:rPr>
              <a:t>RR-TAG Policies and Procedures</a:t>
            </a:r>
            <a:endParaRPr lang="en-US" altLang="en-US" sz="18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802 LMSC WG P&amp;P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r>
              <a:rPr lang="en-US" sz="1800" spc="-5" dirty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</a:t>
            </a:r>
            <a:r>
              <a:rPr lang="en-US" sz="1600" spc="-5" dirty="0" smtClean="0">
                <a:latin typeface="+mj-lt"/>
                <a:cs typeface="Arial"/>
              </a:rPr>
              <a:t>? 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Adjourned </a:t>
            </a:r>
            <a:r>
              <a:rPr lang="en-US" sz="1600" spc="-5" dirty="0" smtClean="0">
                <a:latin typeface="+mj-lt"/>
                <a:cs typeface="Arial"/>
              </a:rPr>
              <a:t>at 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employer, 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Guidelines </a:t>
            </a:r>
            <a:r>
              <a:rPr lang="en-US" sz="2800" dirty="0">
                <a:solidFill>
                  <a:srgbClr val="0070C0"/>
                </a:solidFill>
              </a:rPr>
              <a:t>for IEEE </a:t>
            </a:r>
            <a:r>
              <a:rPr lang="en-US" sz="2800" dirty="0" smtClean="0">
                <a:solidFill>
                  <a:srgbClr val="0070C0"/>
                </a:solidFill>
              </a:rPr>
              <a:t>SA Meetings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</a:t>
            </a:r>
            <a:r>
              <a:rPr lang="en-US" altLang="en-US" sz="1600" b="1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://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standards.ieee.org/develop/policies/antitrust.pdf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2874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core 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IEEE 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qualifications 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person or organization, including an employer or client, regardless of any external 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other 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are 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these 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participation.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 smtClean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</a:t>
            </a:r>
            <a:r>
              <a:rPr lang="en-US" sz="1600" b="0" i="1" spc="-5" dirty="0" smtClean="0">
                <a:latin typeface="+mj-lt"/>
                <a:cs typeface="Arial"/>
              </a:rPr>
              <a:t>by </a:t>
            </a:r>
            <a:r>
              <a:rPr lang="en-US" sz="1600" b="0" i="1" spc="-5" dirty="0">
                <a:latin typeface="+mj-lt"/>
                <a:cs typeface="Arial"/>
              </a:rPr>
              <a:t>reason of superior leverage, strength, or representation to the exclusion of fair 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Meeting Decorum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Weekly meeting reminders: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IMAT is NOT being used for this session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Please ensure that the following information is listed correctly when joining the call: “FIRST NAME LAST NAME, Affiliation” (e.g., Stuart Kerry, OK-Brit; Self)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When </a:t>
            </a:r>
            <a:r>
              <a:rPr lang="en-US" sz="1600" spc="-5" dirty="0">
                <a:latin typeface="+mj-lt"/>
                <a:cs typeface="Arial"/>
              </a:rPr>
              <a:t>you want to be on the queue, please type “Q” or “q” in the chat window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Remember to mute when not speaking, thank you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dirty="0">
                <a:solidFill>
                  <a:srgbClr val="FF0000"/>
                </a:solidFill>
              </a:rPr>
              <a:t>Press are required (i.e., anyone reporting publicly on this meeting) to announce their presence (per </a:t>
            </a:r>
            <a:r>
              <a:rPr lang="en-US" sz="1600" dirty="0" smtClean="0">
                <a:solidFill>
                  <a:srgbClr val="FF0000"/>
                </a:solidFill>
              </a:rPr>
              <a:t>IEEE SA </a:t>
            </a:r>
            <a:r>
              <a:rPr lang="en-US" sz="1600" dirty="0">
                <a:solidFill>
                  <a:srgbClr val="FF0000"/>
                </a:solidFill>
              </a:rPr>
              <a:t>Standards Board </a:t>
            </a:r>
            <a:r>
              <a:rPr lang="en-US" sz="1600" dirty="0" smtClean="0">
                <a:solidFill>
                  <a:srgbClr val="FF0000"/>
                </a:solidFill>
              </a:rPr>
              <a:t>Operations </a:t>
            </a:r>
            <a:r>
              <a:rPr lang="en-US" sz="1600" dirty="0">
                <a:solidFill>
                  <a:srgbClr val="FF0000"/>
                </a:solidFill>
              </a:rPr>
              <a:t>Manual)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9270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Meeting decorum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the weekly meeting 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Status </a:t>
            </a:r>
            <a:r>
              <a:rPr lang="en-US" sz="1800" spc="-5" dirty="0">
                <a:cs typeface="Arial"/>
              </a:rPr>
              <a:t>of ongoing </a:t>
            </a:r>
            <a:r>
              <a:rPr lang="en-US" sz="1800" spc="-5" dirty="0" smtClean="0">
                <a:cs typeface="Arial"/>
              </a:rPr>
              <a:t>consultations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spc="-5" dirty="0">
                <a:solidFill>
                  <a:srgbClr val="00B050"/>
                </a:solidFill>
                <a:cs typeface="Arial"/>
              </a:rPr>
              <a:t>Review:  Response to </a:t>
            </a: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US FCC’s consultation</a:t>
            </a:r>
            <a:endParaRPr lang="en-US" sz="1800" spc="-5" dirty="0" smtClean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General </a:t>
            </a:r>
            <a:r>
              <a:rPr lang="en-US" sz="1800" spc="-5" dirty="0">
                <a:cs typeface="Arial"/>
              </a:rPr>
              <a:t>discussion </a:t>
            </a:r>
            <a:r>
              <a:rPr lang="en-US" sz="1800" spc="-5" dirty="0" smtClean="0">
                <a:cs typeface="Arial"/>
              </a:rPr>
              <a:t>items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 (meeting schedule and mixed-mode meeting reservation)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Any </a:t>
            </a:r>
            <a:r>
              <a:rPr lang="en-US" sz="1800" spc="-5" dirty="0">
                <a:latin typeface="+mj-lt"/>
                <a:cs typeface="Arial"/>
              </a:rPr>
              <a:t>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Adjourn</a:t>
            </a: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74454</TotalTime>
  <Words>1916</Words>
  <Application>Microsoft Office PowerPoint</Application>
  <PresentationFormat>Widescreen</PresentationFormat>
  <Paragraphs>393</Paragraphs>
  <Slides>20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IEEE 802.18 RR-TAG Weekly Teleconference Agenda</vt:lpstr>
      <vt:lpstr>Meeting called to order</vt:lpstr>
      <vt:lpstr>IEEE 802 required notices</vt:lpstr>
      <vt:lpstr>Guidelines for IEEE SA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 SA standards activities shall allow  the fair &amp; equitable consideration of all viewpoints</vt:lpstr>
      <vt:lpstr>Meeting Decorum</vt:lpstr>
      <vt:lpstr>Agenda</vt:lpstr>
      <vt:lpstr>Administrative motions</vt:lpstr>
      <vt:lpstr>Status of ongoing consultations</vt:lpstr>
      <vt:lpstr>US Federal Communications Commission (FCC)’s consultation</vt:lpstr>
      <vt:lpstr>General discussion items (1)</vt:lpstr>
      <vt:lpstr>General discussion items (2)</vt:lpstr>
      <vt:lpstr>General discussion items (3)</vt:lpstr>
      <vt:lpstr>Meeting schedule in the next 2 weeks</vt:lpstr>
      <vt:lpstr>Meeting and hotel reservation for the 2024 March plenary</vt:lpstr>
      <vt:lpstr>Meeting and hotel reservation for the 2024 May interim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18-24/0019r0</dc:title>
  <dc:creator>Edward Au</dc:creator>
  <cp:keywords>7 March 2024</cp:keywords>
  <cp:lastModifiedBy>Edward Au</cp:lastModifiedBy>
  <cp:revision>5882</cp:revision>
  <cp:lastPrinted>1601-01-01T00:00:00Z</cp:lastPrinted>
  <dcterms:created xsi:type="dcterms:W3CDTF">2016-03-03T14:54:45Z</dcterms:created>
  <dcterms:modified xsi:type="dcterms:W3CDTF">2024-02-29T21:26:21Z</dcterms:modified>
  <cp:category>IEEE 802.18 RR-TAG agenda</cp:category>
</cp:coreProperties>
</file>