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76"/>
  </p:notesMasterIdLst>
  <p:handoutMasterIdLst>
    <p:handoutMasterId r:id="rId77"/>
  </p:handoutMasterIdLst>
  <p:sldIdLst>
    <p:sldId id="256" r:id="rId2"/>
    <p:sldId id="1055" r:id="rId3"/>
    <p:sldId id="962" r:id="rId4"/>
    <p:sldId id="892" r:id="rId5"/>
    <p:sldId id="1051" r:id="rId6"/>
    <p:sldId id="1052" r:id="rId7"/>
    <p:sldId id="1053" r:id="rId8"/>
    <p:sldId id="1054" r:id="rId9"/>
    <p:sldId id="961" r:id="rId10"/>
    <p:sldId id="857" r:id="rId11"/>
    <p:sldId id="329" r:id="rId12"/>
    <p:sldId id="604" r:id="rId13"/>
    <p:sldId id="624" r:id="rId14"/>
    <p:sldId id="605" r:id="rId15"/>
    <p:sldId id="963" r:id="rId16"/>
    <p:sldId id="843" r:id="rId17"/>
    <p:sldId id="923" r:id="rId18"/>
    <p:sldId id="947" r:id="rId19"/>
    <p:sldId id="914" r:id="rId20"/>
    <p:sldId id="966" r:id="rId21"/>
    <p:sldId id="845" r:id="rId22"/>
    <p:sldId id="970" r:id="rId23"/>
    <p:sldId id="933" r:id="rId24"/>
    <p:sldId id="1089" r:id="rId25"/>
    <p:sldId id="1026" r:id="rId26"/>
    <p:sldId id="1073" r:id="rId27"/>
    <p:sldId id="1027" r:id="rId28"/>
    <p:sldId id="1098" r:id="rId29"/>
    <p:sldId id="1076" r:id="rId30"/>
    <p:sldId id="1077" r:id="rId31"/>
    <p:sldId id="1080" r:id="rId32"/>
    <p:sldId id="1081" r:id="rId33"/>
    <p:sldId id="1079" r:id="rId34"/>
    <p:sldId id="1083" r:id="rId35"/>
    <p:sldId id="1056" r:id="rId36"/>
    <p:sldId id="1057" r:id="rId37"/>
    <p:sldId id="1084" r:id="rId38"/>
    <p:sldId id="1059" r:id="rId39"/>
    <p:sldId id="1060" r:id="rId40"/>
    <p:sldId id="1061" r:id="rId41"/>
    <p:sldId id="1062" r:id="rId42"/>
    <p:sldId id="1063" r:id="rId43"/>
    <p:sldId id="1064" r:id="rId44"/>
    <p:sldId id="1065" r:id="rId45"/>
    <p:sldId id="1066" r:id="rId46"/>
    <p:sldId id="1067" r:id="rId47"/>
    <p:sldId id="1068" r:id="rId48"/>
    <p:sldId id="1069" r:id="rId49"/>
    <p:sldId id="1070" r:id="rId50"/>
    <p:sldId id="1029" r:id="rId51"/>
    <p:sldId id="1103" r:id="rId52"/>
    <p:sldId id="1102" r:id="rId53"/>
    <p:sldId id="1044" r:id="rId54"/>
    <p:sldId id="1075" r:id="rId55"/>
    <p:sldId id="1074" r:id="rId56"/>
    <p:sldId id="1091" r:id="rId57"/>
    <p:sldId id="1092" r:id="rId58"/>
    <p:sldId id="1093" r:id="rId59"/>
    <p:sldId id="1097" r:id="rId60"/>
    <p:sldId id="1094" r:id="rId61"/>
    <p:sldId id="1095" r:id="rId62"/>
    <p:sldId id="1096" r:id="rId63"/>
    <p:sldId id="1099" r:id="rId64"/>
    <p:sldId id="1090" r:id="rId65"/>
    <p:sldId id="1085" r:id="rId66"/>
    <p:sldId id="1086" r:id="rId67"/>
    <p:sldId id="1087" r:id="rId68"/>
    <p:sldId id="1101" r:id="rId69"/>
    <p:sldId id="978" r:id="rId70"/>
    <p:sldId id="900" r:id="rId71"/>
    <p:sldId id="1088" r:id="rId72"/>
    <p:sldId id="1033" r:id="rId73"/>
    <p:sldId id="887" r:id="rId74"/>
    <p:sldId id="888" r:id="rId7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5232" autoAdjust="0"/>
  </p:normalViewPr>
  <p:slideViewPr>
    <p:cSldViewPr>
      <p:cViewPr varScale="1">
        <p:scale>
          <a:sx n="86" d="100"/>
          <a:sy n="86" d="100"/>
        </p:scale>
        <p:origin x="811"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12307"/>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commentAuthors" Target="commentAuthors.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3/15/2024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6876128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3517603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4941218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3354130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0843303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3022587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31</a:t>
            </a:fld>
            <a:endParaRPr lang="en-US" altLang="en-US"/>
          </a:p>
        </p:txBody>
      </p:sp>
    </p:spTree>
    <p:extLst>
      <p:ext uri="{BB962C8B-B14F-4D97-AF65-F5344CB8AC3E}">
        <p14:creationId xmlns:p14="http://schemas.microsoft.com/office/powerpoint/2010/main" val="12286601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1486201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4927380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37</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37</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205722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126752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41</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41</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020709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34072185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23684555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22896064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350900243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52</a:t>
            </a:fld>
            <a:endParaRPr lang="en-US" altLang="en-US"/>
          </a:p>
        </p:txBody>
      </p:sp>
    </p:spTree>
    <p:extLst>
      <p:ext uri="{BB962C8B-B14F-4D97-AF65-F5344CB8AC3E}">
        <p14:creationId xmlns:p14="http://schemas.microsoft.com/office/powerpoint/2010/main" val="211391687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53</a:t>
            </a:fld>
            <a:endParaRPr lang="en-US" dirty="0"/>
          </a:p>
        </p:txBody>
      </p:sp>
    </p:spTree>
    <p:extLst>
      <p:ext uri="{BB962C8B-B14F-4D97-AF65-F5344CB8AC3E}">
        <p14:creationId xmlns:p14="http://schemas.microsoft.com/office/powerpoint/2010/main" val="37284979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8040254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54</a:t>
            </a:fld>
            <a:endParaRPr lang="en-US" dirty="0"/>
          </a:p>
        </p:txBody>
      </p:sp>
    </p:spTree>
    <p:extLst>
      <p:ext uri="{BB962C8B-B14F-4D97-AF65-F5344CB8AC3E}">
        <p14:creationId xmlns:p14="http://schemas.microsoft.com/office/powerpoint/2010/main" val="10227711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55</a:t>
            </a:fld>
            <a:endParaRPr lang="en-US" dirty="0"/>
          </a:p>
        </p:txBody>
      </p:sp>
    </p:spTree>
    <p:extLst>
      <p:ext uri="{BB962C8B-B14F-4D97-AF65-F5344CB8AC3E}">
        <p14:creationId xmlns:p14="http://schemas.microsoft.com/office/powerpoint/2010/main" val="15766743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57</a:t>
            </a:fld>
            <a:endParaRPr lang="en-US" dirty="0"/>
          </a:p>
        </p:txBody>
      </p:sp>
    </p:spTree>
    <p:extLst>
      <p:ext uri="{BB962C8B-B14F-4D97-AF65-F5344CB8AC3E}">
        <p14:creationId xmlns:p14="http://schemas.microsoft.com/office/powerpoint/2010/main" val="65478934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58</a:t>
            </a:fld>
            <a:endParaRPr lang="en-US" dirty="0"/>
          </a:p>
        </p:txBody>
      </p:sp>
    </p:spTree>
    <p:extLst>
      <p:ext uri="{BB962C8B-B14F-4D97-AF65-F5344CB8AC3E}">
        <p14:creationId xmlns:p14="http://schemas.microsoft.com/office/powerpoint/2010/main" val="93059695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59</a:t>
            </a:fld>
            <a:endParaRPr lang="en-US" dirty="0"/>
          </a:p>
        </p:txBody>
      </p:sp>
    </p:spTree>
    <p:extLst>
      <p:ext uri="{BB962C8B-B14F-4D97-AF65-F5344CB8AC3E}">
        <p14:creationId xmlns:p14="http://schemas.microsoft.com/office/powerpoint/2010/main" val="141221582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60</a:t>
            </a:fld>
            <a:endParaRPr lang="en-US" dirty="0"/>
          </a:p>
        </p:txBody>
      </p:sp>
    </p:spTree>
    <p:extLst>
      <p:ext uri="{BB962C8B-B14F-4D97-AF65-F5344CB8AC3E}">
        <p14:creationId xmlns:p14="http://schemas.microsoft.com/office/powerpoint/2010/main" val="30474482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61</a:t>
            </a:fld>
            <a:endParaRPr lang="en-US" dirty="0"/>
          </a:p>
        </p:txBody>
      </p:sp>
    </p:spTree>
    <p:extLst>
      <p:ext uri="{BB962C8B-B14F-4D97-AF65-F5344CB8AC3E}">
        <p14:creationId xmlns:p14="http://schemas.microsoft.com/office/powerpoint/2010/main" val="100126318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62</a:t>
            </a:fld>
            <a:endParaRPr lang="en-US" dirty="0"/>
          </a:p>
        </p:txBody>
      </p:sp>
    </p:spTree>
    <p:extLst>
      <p:ext uri="{BB962C8B-B14F-4D97-AF65-F5344CB8AC3E}">
        <p14:creationId xmlns:p14="http://schemas.microsoft.com/office/powerpoint/2010/main" val="218283020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63</a:t>
            </a:fld>
            <a:endParaRPr lang="en-US" dirty="0"/>
          </a:p>
        </p:txBody>
      </p:sp>
    </p:spTree>
    <p:extLst>
      <p:ext uri="{BB962C8B-B14F-4D97-AF65-F5344CB8AC3E}">
        <p14:creationId xmlns:p14="http://schemas.microsoft.com/office/powerpoint/2010/main" val="38946399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65</a:t>
            </a:fld>
            <a:endParaRPr lang="en-US" dirty="0"/>
          </a:p>
        </p:txBody>
      </p:sp>
    </p:spTree>
    <p:extLst>
      <p:ext uri="{BB962C8B-B14F-4D97-AF65-F5344CB8AC3E}">
        <p14:creationId xmlns:p14="http://schemas.microsoft.com/office/powerpoint/2010/main" val="38169543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51753279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66</a:t>
            </a:fld>
            <a:endParaRPr lang="en-US" dirty="0"/>
          </a:p>
        </p:txBody>
      </p:sp>
    </p:spTree>
    <p:extLst>
      <p:ext uri="{BB962C8B-B14F-4D97-AF65-F5344CB8AC3E}">
        <p14:creationId xmlns:p14="http://schemas.microsoft.com/office/powerpoint/2010/main" val="373947701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67</a:t>
            </a:fld>
            <a:endParaRPr lang="en-US" dirty="0"/>
          </a:p>
        </p:txBody>
      </p:sp>
    </p:spTree>
    <p:extLst>
      <p:ext uri="{BB962C8B-B14F-4D97-AF65-F5344CB8AC3E}">
        <p14:creationId xmlns:p14="http://schemas.microsoft.com/office/powerpoint/2010/main" val="300289615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68</a:t>
            </a:fld>
            <a:endParaRPr lang="en-US" dirty="0"/>
          </a:p>
        </p:txBody>
      </p:sp>
    </p:spTree>
    <p:extLst>
      <p:ext uri="{BB962C8B-B14F-4D97-AF65-F5344CB8AC3E}">
        <p14:creationId xmlns:p14="http://schemas.microsoft.com/office/powerpoint/2010/main" val="312849173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70</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71</a:t>
            </a:fld>
            <a:endParaRPr lang="en-US" dirty="0"/>
          </a:p>
        </p:txBody>
      </p:sp>
    </p:spTree>
    <p:extLst>
      <p:ext uri="{BB962C8B-B14F-4D97-AF65-F5344CB8AC3E}">
        <p14:creationId xmlns:p14="http://schemas.microsoft.com/office/powerpoint/2010/main" val="394502283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72</a:t>
            </a:fld>
            <a:endParaRPr lang="en-US" dirty="0"/>
          </a:p>
        </p:txBody>
      </p:sp>
    </p:spTree>
    <p:extLst>
      <p:ext uri="{BB962C8B-B14F-4D97-AF65-F5344CB8AC3E}">
        <p14:creationId xmlns:p14="http://schemas.microsoft.com/office/powerpoint/2010/main" val="282729481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73</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74</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10</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10</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11</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11</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40895915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2024</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March 2024</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802.18-24/0012r3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23/18-24-0014-00-0000-rr-tag-january-2024-interim-minutes.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www.rabc-cccr.ca/ised-radio-standards-specification-rss-295-issue-1-licence-exempt-radio-apparatus-operating-in-the-frequency-bands-116-123-ghz-174-8-182-ghz-185-190-ghz-and-244-246-ghz/" TargetMode="External"/><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www.federalregister.gov/documents/2024/02/20/2024-03400/request-for-information-on-the-national-spectrum-research-and-development-plan"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www.federalregister.gov/documents/2024/02/26/2023-28620/unlicensed-use-of-the-6-ghz-band-and-expanding-flexible-use-in-mid-band-spectrum-between-37-and-24" TargetMode="External"/><Relationship Id="rId11" Type="http://schemas.openxmlformats.org/officeDocument/2006/relationships/image" Target="../media/image2.png"/><Relationship Id="rId5" Type="http://schemas.openxmlformats.org/officeDocument/2006/relationships/hyperlink" Target="https://apps.anatel.gov.br/ParticipaAnatel/VisualizarTextoConsulta.aspx?TelaDeOrigem=2&amp;ConsultaId=20211" TargetMode="External"/><Relationship Id="rId10" Type="http://schemas.openxmlformats.org/officeDocument/2006/relationships/hyperlink" Target="https://www.rabc-cccr.ca/ised-radio-standards-specification-rss-210-issue-11-february-2024-licence-exempt-radio-apparatus-category-i-equipment/" TargetMode="External"/><Relationship Id="rId4" Type="http://schemas.openxmlformats.org/officeDocument/2006/relationships/hyperlink" Target="https://nkom.no/hoeringer/horing-om-fremtidig-bruk-av-ledige-ressurser-i-frekvensbandet-87-5-108-mhz" TargetMode="External"/><Relationship Id="rId9" Type="http://schemas.openxmlformats.org/officeDocument/2006/relationships/hyperlink" Target="https://www.nbtc.go.th/News/publichearing/64952.aspx?lang=th-TH"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federalregister.gov/documents/2024/02/26/2023-28620/unlicensed-use-of-the-6-ghz-band-and-expanding-flexible-use-in-mid-band-spectrum-between-37-and-24"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0007&amp;is_year=2024"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8/documents?is_dcn=23&amp;is_group=0000&amp;is_year=2024" TargetMode="External"/><Relationship Id="rId7"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tdra.gov.ae/-/media/About/regulations-and-ruling/AR/Res-35-of-2023--UWB-and-SDR-5.ashx" TargetMode="External"/><Relationship Id="rId5" Type="http://schemas.openxmlformats.org/officeDocument/2006/relationships/hyperlink" Target="https://mentor.ieee.org/802.18/documents?is_dcn=24&amp;is_group=0000&amp;is_year=2024" TargetMode="External"/><Relationship Id="rId4" Type="http://schemas.openxmlformats.org/officeDocument/2006/relationships/hyperlink" Target="https://mentor.ieee.org/802.18/documents?is_dcn=22&amp;is_group=0000&amp;is_year=2024"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www.federalregister.gov/documents/2024/02/20/2024-03400/request-for-information-on-the-national-spectrum-research-and-development-plan?utm_campaign=subscription+mailing+list&amp;utm_medium=email&amp;utm_source=federalregister.gov"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fcc.gov/march-2024-open-commission-meeting"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www.coms-auth.hk/filemanager/statement/en/upload/632/ca_statement_20240301.pdf"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airmeet.com/e/f55bf7f0-d488-11ee-ae77-858fdb62d007" TargetMode="External"/><Relationship Id="rId4" Type="http://schemas.openxmlformats.org/officeDocument/2006/relationships/hyperlink" Target="https://www.mcmc.gov.my/skmmgovmy/media/General/pdf2/Class-Assignment-No-1-of-2024.pdf"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8/dcn/24/18-24-0010-00-0000-liaison-from-itu-r-radiocommunication-study-group-7-question-itu-r-236-3-7.docx" TargetMode="External"/><Relationship Id="rId7"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hyperlink" Target="https://www.ngmn.org/wp-content/uploads/ITU-R_FRAMEWORK_FOR_IMT-2030.pdf" TargetMode="External"/><Relationship Id="rId5" Type="http://schemas.openxmlformats.org/officeDocument/2006/relationships/hyperlink" Target="https://mentor.ieee.org/802.18/dcn/24/18-24-0017-00-0000-liaison-from-itu-r-working-party-5d-availability-of-addendum-1-to-circular-letter-5-lcce-109.docx" TargetMode="External"/><Relationship Id="rId4" Type="http://schemas.openxmlformats.org/officeDocument/2006/relationships/hyperlink" Target="https://mentor.ieee.org/802.18/dcn/24/18-24-0016-00-0000-liaison-from-itu-r-working-party-5d-re-wrc-27-agenda-item-1-7.pdf" TargetMode="Externa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ec/dcn/17/ec-17-0090-26-0PNP-ieee-802-lmsc-operations-manual.pdf"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web.cvent.com/event/1fb7683a-77e3-48fe-a703-472af68d3ee5/regProcessStep1"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eb.cvent.com/event/1fb7683a-77e3-48fe-a703-472af68d3ee5/regProcessStep1"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2.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ec/dcn/17/ec-17-0090-26-0PNP-ieee-802-lmsc-operations-manual.pdf"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8/documents?is_dcn=25&amp;is_group=0000&amp;is_year=2024"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55.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mentor.ieee.org/802.18/documents?is_dcn=54&amp;is_year=2023" TargetMode="External"/><Relationship Id="rId7" Type="http://schemas.openxmlformats.org/officeDocument/2006/relationships/hyperlink" Target="https://mentor.ieee.org/802.18/documents?is_dcn=0008&amp;is_group=0000&amp;is_year=2024"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 Id="rId6" Type="http://schemas.openxmlformats.org/officeDocument/2006/relationships/hyperlink" Target="https://mentor.ieee.org/802.18/documents?is_dcn=128&amp;is_group=0000&amp;is_year=2023" TargetMode="External"/><Relationship Id="rId5" Type="http://schemas.openxmlformats.org/officeDocument/2006/relationships/hyperlink" Target="https://mentor.ieee.org/802.18/documents?is_dcn=105&amp;is_group=0000&amp;is_year=2023" TargetMode="External"/><Relationship Id="rId4" Type="http://schemas.openxmlformats.org/officeDocument/2006/relationships/hyperlink" Target="https://mentor.ieee.org/802.18/documents?is_dcn=70&amp;is_year=2023" TargetMode="External"/></Relationships>
</file>

<file path=ppt/slides/_rels/slide5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8" Type="http://schemas.openxmlformats.org/officeDocument/2006/relationships/hyperlink" Target="https://www.rabc-cccr.ca/ised-radio-standards-specification-rss-295-issue-1-licence-exempt-radio-apparatus-operating-in-the-frequency-bands-116-123-ghz-174-8-182-ghz-185-190-ghz-and-244-246-ghz/" TargetMode="External"/><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www.federalregister.gov/documents/2024/02/20/2024-03400/request-for-information-on-the-national-spectrum-research-and-development-plan"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 Id="rId6" Type="http://schemas.openxmlformats.org/officeDocument/2006/relationships/hyperlink" Target="https://www.federalregister.gov/documents/2024/02/26/2023-28620/unlicensed-use-of-the-6-ghz-band-and-expanding-flexible-use-in-mid-band-spectrum-between-37-and-24" TargetMode="External"/><Relationship Id="rId11" Type="http://schemas.openxmlformats.org/officeDocument/2006/relationships/image" Target="../media/image2.png"/><Relationship Id="rId5" Type="http://schemas.openxmlformats.org/officeDocument/2006/relationships/hyperlink" Target="https://apps.anatel.gov.br/ParticipaAnatel/VisualizarTextoConsulta.aspx?TelaDeOrigem=2&amp;ConsultaId=20211" TargetMode="External"/><Relationship Id="rId10" Type="http://schemas.openxmlformats.org/officeDocument/2006/relationships/hyperlink" Target="https://www.rabc-cccr.ca/ised-radio-standards-specification-rss-210-issue-11-february-2024-licence-exempt-radio-apparatus-category-i-equipment/" TargetMode="External"/><Relationship Id="rId4" Type="http://schemas.openxmlformats.org/officeDocument/2006/relationships/hyperlink" Target="https://nkom.no/hoeringer/horing-om-fremtidig-bruk-av-ledige-ressurser-i-frekvensbandet-87-5-108-mhz" TargetMode="External"/><Relationship Id="rId9" Type="http://schemas.openxmlformats.org/officeDocument/2006/relationships/hyperlink" Target="https://www.nbtc.go.th/News/publichearing/64952.aspx?lang=th-TH"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www.federalregister.gov/documents/2024/02/26/2023-28620/unlicensed-use-of-the-6-ghz-band-and-expanding-flexible-use-in-mid-band-spectrum-between-37-and-24" TargetMode="External"/><Relationship Id="rId2" Type="http://schemas.openxmlformats.org/officeDocument/2006/relationships/notesSlide" Target="../notesSlides/notesSlide33.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0007&amp;is_year=2024" TargetMode="External"/></Relationships>
</file>

<file path=ppt/slides/_rels/slide5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mentor.ieee.org/802.18/documents?is_dcn=22&amp;is_group=0000&amp;is_year=2024" TargetMode="External"/><Relationship Id="rId7" Type="http://schemas.openxmlformats.org/officeDocument/2006/relationships/hyperlink" Target="https://mentor.ieee.org/802.18/documents?is_dcn=27&amp;is_group=0000&amp;is_year=2024"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6" Type="http://schemas.openxmlformats.org/officeDocument/2006/relationships/hyperlink" Target="https://tdra.gov.ae/-/media/About/regulations-and-ruling/AR/Res-35-of-2023--UWB-and-SDR-5.ashx" TargetMode="External"/><Relationship Id="rId5" Type="http://schemas.openxmlformats.org/officeDocument/2006/relationships/hyperlink" Target="https://mentor.ieee.org/802.18/documents?is_dcn=28&amp;is_group=0000&amp;is_year=2024" TargetMode="External"/><Relationship Id="rId4" Type="http://schemas.openxmlformats.org/officeDocument/2006/relationships/hyperlink" Target="https://mentor.ieee.org/802.18/documents?is_dcn=24&amp;is_group=0000&amp;is_year=2024" TargetMode="External"/></Relationships>
</file>

<file path=ppt/slides/_rels/slide61.xml.rels><?xml version="1.0" encoding="UTF-8" standalone="yes"?>
<Relationships xmlns="http://schemas.openxmlformats.org/package/2006/relationships"><Relationship Id="rId3" Type="http://schemas.openxmlformats.org/officeDocument/2006/relationships/hyperlink" Target="https://www.federalregister.gov/documents/2024/02/20/2024-03400/request-for-information-on-the-national-spectrum-research-and-development-plan?utm_campaign=subscription+mailing+list&amp;utm_medium=email&amp;utm_source=federalregister.gov" TargetMode="External"/><Relationship Id="rId2" Type="http://schemas.openxmlformats.org/officeDocument/2006/relationships/notesSlide" Target="../notesSlides/notesSlide3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fcc.gov/march-2024-open-commission-meeting"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www.coms-auth.hk/filemanager/statement/en/upload/632/ca_statement_20240301.pdf" TargetMode="External"/><Relationship Id="rId2" Type="http://schemas.openxmlformats.org/officeDocument/2006/relationships/notesSlide" Target="../notesSlides/notesSlide37.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airmeet.com/e/f55bf7f0-d488-11ee-ae77-858fdb62d007" TargetMode="External"/><Relationship Id="rId4" Type="http://schemas.openxmlformats.org/officeDocument/2006/relationships/hyperlink" Target="https://www.mcmc.gov.my/skmmgovmy/media/General/pdf2/Class-Assignment-No-1-of-2024.pdf"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8/dcn/24/18-24-0010-00-0000-liaison-from-itu-r-radiocommunication-study-group-7-question-itu-r-236-3-7.docx" TargetMode="External"/><Relationship Id="rId7" Type="http://schemas.openxmlformats.org/officeDocument/2006/relationships/image" Target="../media/image2.png"/><Relationship Id="rId2" Type="http://schemas.openxmlformats.org/officeDocument/2006/relationships/notesSlide" Target="../notesSlides/notesSlide38.xml"/><Relationship Id="rId1" Type="http://schemas.openxmlformats.org/officeDocument/2006/relationships/slideLayout" Target="../slideLayouts/slideLayout1.xml"/><Relationship Id="rId6" Type="http://schemas.openxmlformats.org/officeDocument/2006/relationships/hyperlink" Target="https://www.ngmn.org/wp-content/uploads/ITU-R_FRAMEWORK_FOR_IMT-2030.pdf" TargetMode="External"/><Relationship Id="rId5" Type="http://schemas.openxmlformats.org/officeDocument/2006/relationships/hyperlink" Target="https://mentor.ieee.org/802.18/dcn/24/18-24-0017-00-0000-liaison-from-itu-r-working-party-5d-availability-of-addendum-1-to-circular-letter-5-lcce-109.docx" TargetMode="External"/><Relationship Id="rId4" Type="http://schemas.openxmlformats.org/officeDocument/2006/relationships/hyperlink" Target="https://mentor.ieee.org/802.18/dcn/24/18-24-0016-00-0000-liaison-from-itu-r-working-party-5d-re-wrc-27-agenda-item-1-7.pdf" TargetMode="External"/></Relationships>
</file>

<file path=ppt/slides/_rels/slide6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3.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71.xml.rels><?xml version="1.0" encoding="UTF-8" standalone="yes"?>
<Relationships xmlns="http://schemas.openxmlformats.org/package/2006/relationships"><Relationship Id="rId3" Type="http://schemas.openxmlformats.org/officeDocument/2006/relationships/hyperlink" Target="https://mtgevents.com.au/ieee2024/" TargetMode="External"/><Relationship Id="rId2" Type="http://schemas.openxmlformats.org/officeDocument/2006/relationships/notesSlide" Target="../notesSlides/notesSlide4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March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2024 March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14 </a:t>
            </a:r>
            <a:r>
              <a:rPr lang="en-GB" sz="2000" b="0" dirty="0" smtClean="0"/>
              <a:t>March 2024</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3256" name="Document" r:id="rId5" imgW="8284803" imgH="4499241" progId="Word.Document.8">
                  <p:embed/>
                </p:oleObj>
              </mc:Choice>
              <mc:Fallback>
                <p:oleObj name="Document" r:id="rId5" imgW="8284803" imgH="4499241" progId="Word.Document.8">
                  <p:embed/>
                  <p:pic>
                    <p:nvPicPr>
                      <p:cNvPr id="0" name=""/>
                      <p:cNvPicPr>
                        <a:picLocks noChangeAspect="1" noChangeArrowheads="1"/>
                      </p:cNvPicPr>
                      <p:nvPr/>
                    </p:nvPicPr>
                    <p:blipFill>
                      <a:blip r:embed="rId6"/>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March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10</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March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11</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March 2024</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March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March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 </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15</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chemeClr val="tx1"/>
                </a:solidFill>
                <a:latin typeface="+mj-lt"/>
                <a:cs typeface="Arial"/>
              </a:rPr>
              <a:t>IMAT is used </a:t>
            </a:r>
            <a:r>
              <a:rPr lang="en-US" sz="1600" spc="-5" dirty="0">
                <a:solidFill>
                  <a:schemeClr val="tx1"/>
                </a:solidFill>
                <a:latin typeface="+mj-lt"/>
                <a:cs typeface="Arial"/>
              </a:rPr>
              <a:t>for this </a:t>
            </a:r>
            <a:r>
              <a:rPr lang="en-US" sz="1600" spc="-5" dirty="0" smtClean="0">
                <a:solidFill>
                  <a:schemeClr val="tx1"/>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a:t>
            </a: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2024</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a:t>
            </a:r>
            <a:r>
              <a:rPr lang="en-US" sz="1400" dirty="0"/>
              <a:t>Hyatt Regency Denver at Colorado Convention </a:t>
            </a:r>
            <a:r>
              <a:rPr lang="en-US" sz="1400" dirty="0" smtClean="0"/>
              <a:t>Center</a:t>
            </a:r>
            <a:r>
              <a:rPr lang="sv-SE" sz="1400" dirty="0" smtClean="0"/>
              <a:t>, Denver, CO, </a:t>
            </a:r>
            <a:r>
              <a:rPr lang="sv-SE" sz="1400" dirty="0"/>
              <a:t>USA</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spc="-5" dirty="0" smtClean="0">
                <a:solidFill>
                  <a:schemeClr val="tx1"/>
                </a:solidFill>
                <a:latin typeface="+mj-lt"/>
                <a:cs typeface="Arial"/>
              </a:rPr>
              <a:t>Must</a:t>
            </a:r>
            <a:r>
              <a:rPr lang="en-US" sz="1400" spc="-5" dirty="0" smtClean="0">
                <a:solidFill>
                  <a:srgbClr val="FF0000"/>
                </a:solidFill>
                <a:latin typeface="+mj-lt"/>
                <a:cs typeface="Arial"/>
              </a:rPr>
              <a: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19</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t>
            </a:r>
            <a:r>
              <a:rPr lang="en-US" sz="1400" dirty="0" smtClean="0">
                <a:solidFill>
                  <a:schemeClr val="tx1"/>
                </a:solidFill>
                <a:cs typeface="Arial" panose="020B0604020202020204" pitchFamily="34" charset="0"/>
                <a:hlinkClick r:id="rId4"/>
              </a:rPr>
              <a:t>Google </a:t>
            </a:r>
            <a:r>
              <a:rPr lang="en-US" sz="1400" dirty="0">
                <a:solidFill>
                  <a:schemeClr val="tx1"/>
                </a:solidFill>
                <a:cs typeface="Arial" panose="020B0604020202020204" pitchFamily="34" charset="0"/>
                <a:hlinkClick r:id="rId4"/>
              </a:rPr>
              <a:t>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solidFill>
                  <a:schemeClr val="tx1"/>
                </a:solidFill>
                <a:cs typeface="Arial"/>
              </a:rPr>
              <a:t>When you want to be on the queue for comment, </a:t>
            </a:r>
            <a:r>
              <a:rPr lang="en-US" sz="1400" spc="-5" dirty="0">
                <a:solidFill>
                  <a:schemeClr val="tx1"/>
                </a:solidFill>
                <a:cs typeface="Arial"/>
              </a:rPr>
              <a:t>please type “Q” or “q” in the </a:t>
            </a:r>
            <a:r>
              <a:rPr lang="en-US" sz="1400" spc="-5" dirty="0" err="1" smtClean="0">
                <a:solidFill>
                  <a:schemeClr val="tx1"/>
                </a:solidFill>
                <a:cs typeface="Arial"/>
              </a:rPr>
              <a:t>Webex</a:t>
            </a:r>
            <a:r>
              <a:rPr lang="en-US" sz="1400" spc="-5" dirty="0" smtClean="0">
                <a:solidFill>
                  <a:schemeClr val="tx1"/>
                </a:solidFill>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For non-officer election agendas, please cast your vote for any straw poll or motion using </a:t>
            </a:r>
            <a:r>
              <a:rPr lang="en-US" sz="1400" spc="-5" dirty="0" err="1" smtClean="0">
                <a:cs typeface="Arial"/>
              </a:rPr>
              <a:t>Webex</a:t>
            </a:r>
            <a:endParaRPr lang="en-US" sz="1400" spc="-5" dirty="0" smtClean="0">
              <a:cs typeface="Arial"/>
            </a:endParaRPr>
          </a:p>
          <a:p>
            <a:pPr marL="1030288" marR="117475" lvl="2" indent="-230188" algn="just">
              <a:buFont typeface="Times New Roman" pitchFamily="16" charset="0"/>
              <a:buChar char="•"/>
              <a:tabLst>
                <a:tab pos="230188" algn="l"/>
              </a:tabLst>
            </a:pPr>
            <a:r>
              <a:rPr lang="en-US" sz="1400" spc="-5" dirty="0">
                <a:solidFill>
                  <a:srgbClr val="FF0000"/>
                </a:solidFill>
                <a:cs typeface="Arial"/>
              </a:rPr>
              <a:t>For </a:t>
            </a:r>
            <a:r>
              <a:rPr lang="en-US" sz="1400" spc="-5" dirty="0" smtClean="0">
                <a:solidFill>
                  <a:srgbClr val="FF0000"/>
                </a:solidFill>
                <a:cs typeface="Arial"/>
              </a:rPr>
              <a:t>officer </a:t>
            </a:r>
            <a:r>
              <a:rPr lang="en-US" sz="1400" spc="-5" dirty="0">
                <a:solidFill>
                  <a:srgbClr val="FF0000"/>
                </a:solidFill>
                <a:cs typeface="Arial"/>
              </a:rPr>
              <a:t>election </a:t>
            </a:r>
            <a:r>
              <a:rPr lang="en-US" sz="1400" spc="-5" dirty="0" smtClean="0">
                <a:solidFill>
                  <a:srgbClr val="FF0000"/>
                </a:solidFill>
                <a:cs typeface="Arial"/>
              </a:rPr>
              <a:t>agendas, </a:t>
            </a:r>
            <a:r>
              <a:rPr lang="en-US" sz="1400" spc="-5" dirty="0">
                <a:solidFill>
                  <a:srgbClr val="FF0000"/>
                </a:solidFill>
                <a:cs typeface="Arial"/>
              </a:rPr>
              <a:t>please cast your vote for </a:t>
            </a:r>
            <a:r>
              <a:rPr lang="en-US" sz="1400" spc="-5" dirty="0" smtClean="0">
                <a:solidFill>
                  <a:srgbClr val="FF0000"/>
                </a:solidFill>
                <a:cs typeface="Arial"/>
              </a:rPr>
              <a:t>motion </a:t>
            </a:r>
            <a:r>
              <a:rPr lang="en-US" sz="1400" spc="-5" dirty="0">
                <a:solidFill>
                  <a:srgbClr val="FF0000"/>
                </a:solidFill>
                <a:cs typeface="Arial"/>
              </a:rPr>
              <a:t>using </a:t>
            </a:r>
            <a:r>
              <a:rPr lang="en-US" sz="1400" spc="-5" dirty="0" err="1" smtClean="0">
                <a:solidFill>
                  <a:srgbClr val="FF0000"/>
                </a:solidFill>
                <a:cs typeface="Arial"/>
              </a:rPr>
              <a:t>DirectVote</a:t>
            </a:r>
            <a:r>
              <a:rPr lang="en-US" sz="1400" spc="-5" dirty="0" smtClean="0">
                <a:solidFill>
                  <a:srgbClr val="FF0000"/>
                </a:solidFill>
                <a:cs typeface="Arial"/>
              </a:rPr>
              <a:t> Line</a:t>
            </a:r>
            <a:endParaRPr lang="en-US" sz="1400" spc="-5" dirty="0">
              <a:solidFill>
                <a:srgbClr val="FF0000"/>
              </a:solidFill>
              <a:cs typeface="Arial"/>
            </a:endParaRPr>
          </a:p>
          <a:p>
            <a:pPr marL="1030288" marR="117475" lvl="2" indent="-230188" algn="just">
              <a:buFont typeface="Times New Roman" pitchFamily="16" charset="0"/>
              <a:buChar char="•"/>
              <a:tabLst>
                <a:tab pos="230188" algn="l"/>
              </a:tabLst>
            </a:pP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2024</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Tuesday AM2 and Thursday </a:t>
            </a:r>
            <a:r>
              <a:rPr lang="en-US" sz="1800" dirty="0" smtClean="0">
                <a:solidFill>
                  <a:schemeClr val="tx1"/>
                </a:solidFill>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2024</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2925069580"/>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11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12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13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14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15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solidFill>
                            <a:schemeClr val="tx1"/>
                          </a:solidFill>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rPr>
                        <a:t>(</a:t>
                      </a:r>
                      <a:r>
                        <a:rPr lang="en-US" sz="1200" dirty="0" smtClean="0">
                          <a:solidFill>
                            <a:schemeClr val="tx1"/>
                          </a:solidFill>
                        </a:rPr>
                        <a:t>Room</a:t>
                      </a:r>
                      <a:r>
                        <a:rPr lang="en-US" sz="1200" smtClean="0">
                          <a:solidFill>
                            <a:schemeClr val="tx1"/>
                          </a:solidFill>
                        </a:rPr>
                        <a:t>:</a:t>
                      </a:r>
                      <a:r>
                        <a:rPr lang="en-US" sz="1200" baseline="0" smtClean="0">
                          <a:solidFill>
                            <a:schemeClr val="tx1"/>
                          </a:solidFill>
                        </a:rPr>
                        <a:t> </a:t>
                      </a:r>
                      <a:r>
                        <a:rPr lang="en-US" sz="1200" smtClean="0"/>
                        <a:t>Granite BC</a:t>
                      </a:r>
                      <a:r>
                        <a:rPr kumimoji="0" lang="en-US" altLang="en-US" sz="1200" b="0" i="0" u="none" strike="noStrike" cap="none" normalizeH="0" baseline="0" smtClean="0">
                          <a:ln>
                            <a:noFill/>
                          </a:ln>
                          <a:solidFill>
                            <a:schemeClr val="tx1"/>
                          </a:solidFill>
                          <a:effectLst/>
                          <a:latin typeface="Times New Roman" panose="02020603050405020304" pitchFamily="18" charset="0"/>
                          <a:ea typeface="MS PGothic" panose="020B0600070205080204" pitchFamily="34" charset="-128"/>
                        </a:rPr>
                        <a:t>)</a:t>
                      </a:r>
                      <a:endPar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 </a:t>
                      </a:r>
                      <a:r>
                        <a:rPr lang="en-US" sz="1200" dirty="0" smtClean="0"/>
                        <a:t>Granite BC</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Opening meeting (TUE AM2, 12 March 2024)</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a:t>
            </a:r>
            <a:endParaRPr lang="en-US" dirty="0"/>
          </a:p>
        </p:txBody>
      </p:sp>
    </p:spTree>
    <p:extLst>
      <p:ext uri="{BB962C8B-B14F-4D97-AF65-F5344CB8AC3E}">
        <p14:creationId xmlns:p14="http://schemas.microsoft.com/office/powerpoint/2010/main" val="30141631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2024 January interim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2024 January interim session as </a:t>
            </a:r>
            <a:r>
              <a:rPr lang="en-US" sz="1800" spc="-5" dirty="0">
                <a:latin typeface="+mj-lt"/>
                <a:cs typeface="Arial"/>
              </a:rPr>
              <a:t>shown in the document </a:t>
            </a:r>
            <a:r>
              <a:rPr lang="en-US" sz="1800" spc="-5" dirty="0" smtClean="0">
                <a:solidFill>
                  <a:srgbClr val="FF0000"/>
                </a:solidFill>
                <a:latin typeface="+mj-lt"/>
                <a:cs typeface="Arial"/>
                <a:hlinkClick r:id="rId3"/>
              </a:rPr>
              <a:t>18-24/0014r0</a:t>
            </a:r>
            <a:r>
              <a:rPr lang="en-US" sz="1800" spc="-5" dirty="0" smtClean="0">
                <a:latin typeface="+mj-lt"/>
                <a:cs typeface="Arial"/>
              </a:rPr>
              <a:t>, </a:t>
            </a:r>
            <a:r>
              <a:rPr lang="en-US" sz="1800" spc="-5" dirty="0">
                <a:latin typeface="+mj-lt"/>
                <a:cs typeface="Arial"/>
              </a:rPr>
              <a:t>with editorial privilege for the </a:t>
            </a:r>
            <a:r>
              <a:rPr lang="en-US" sz="1800" spc="-5" dirty="0" smtClean="0">
                <a:latin typeface="+mj-lt"/>
                <a:cs typeface="Arial"/>
              </a:rPr>
              <a:t>IEEE 802.18 </a:t>
            </a:r>
            <a:r>
              <a:rPr lang="en-US" sz="1800" spc="-5" dirty="0">
                <a:latin typeface="+mj-lt"/>
                <a:cs typeface="Arial"/>
              </a:rPr>
              <a:t>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t>
            </a:r>
            <a:r>
              <a:rPr lang="en-US" sz="1600" spc="-5" dirty="0" err="1" smtClean="0">
                <a:latin typeface="+mj-lt"/>
                <a:cs typeface="Arial"/>
              </a:rPr>
              <a:t>kimin</a:t>
            </a:r>
            <a:r>
              <a:rPr lang="en-US" sz="1600" spc="-5" dirty="0" smtClean="0">
                <a:latin typeface="+mj-lt"/>
                <a:cs typeface="Arial"/>
              </a:rPr>
              <a:t> Palm</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10:30am MT, Tuesday, 12 March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Norway </a:t>
            </a:r>
            <a:r>
              <a:rPr lang="en-US" sz="1400" spc="-5" dirty="0" err="1">
                <a:solidFill>
                  <a:schemeClr val="tx1"/>
                </a:solidFill>
                <a:cs typeface="Arial"/>
              </a:rPr>
              <a:t>Nkom</a:t>
            </a:r>
            <a:r>
              <a:rPr lang="en-US" sz="1400" spc="-5" dirty="0">
                <a:solidFill>
                  <a:schemeClr val="tx1"/>
                </a:solidFill>
                <a:cs typeface="Arial"/>
              </a:rPr>
              <a:t>:  </a:t>
            </a:r>
            <a:r>
              <a:rPr lang="en-US" sz="1400" dirty="0">
                <a:hlinkClick r:id="rId4"/>
              </a:rPr>
              <a:t>Consultation on future use of free resources in the frequency band 87.5-108 MHz</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8:00am MT, Thursday, 14 March 2024</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Brazil ANATEL:  </a:t>
            </a:r>
            <a:r>
              <a:rPr lang="en-GB" sz="1400" u="sng" dirty="0">
                <a:hlinkClick r:id="rId5"/>
              </a:rPr>
              <a:t>Granting Subsidy on the demand for radiofrequency spectrum in </a:t>
            </a:r>
            <a:r>
              <a:rPr lang="en-GB" sz="1400" u="sng" dirty="0" smtClean="0">
                <a:hlinkClick r:id="rId5"/>
              </a:rPr>
              <a:t>Brazil</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 FCC:  </a:t>
            </a:r>
            <a:r>
              <a:rPr lang="en-US" sz="1400" dirty="0">
                <a:hlinkClick r:id="rId6"/>
              </a:rPr>
              <a:t>6 GHz Second Further Notice of Proposed </a:t>
            </a:r>
            <a:r>
              <a:rPr lang="en-US" sz="1400" dirty="0" smtClean="0">
                <a:hlinkClick r:id="rId6"/>
              </a:rPr>
              <a:t>Rulemaking</a:t>
            </a:r>
            <a:endParaRPr lang="en-US" sz="1400" dirty="0" smtClean="0"/>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US NSF</a:t>
            </a:r>
            <a:r>
              <a:rPr lang="en-US" sz="1400" spc="-5" dirty="0">
                <a:solidFill>
                  <a:schemeClr val="tx1"/>
                </a:solidFill>
                <a:cs typeface="Arial"/>
              </a:rPr>
              <a:t>: </a:t>
            </a:r>
            <a:r>
              <a:rPr lang="en-US" sz="1400" spc="-5" dirty="0" smtClean="0">
                <a:solidFill>
                  <a:schemeClr val="tx1"/>
                </a:solidFill>
                <a:cs typeface="Arial"/>
              </a:rPr>
              <a:t> </a:t>
            </a:r>
            <a:r>
              <a:rPr lang="en-US" sz="1400" spc="-5" dirty="0" smtClean="0">
                <a:solidFill>
                  <a:schemeClr val="tx1"/>
                </a:solidFill>
                <a:cs typeface="Arial"/>
                <a:hlinkClick r:id="rId7"/>
              </a:rPr>
              <a:t>Request </a:t>
            </a:r>
            <a:r>
              <a:rPr lang="en-US" sz="1400" spc="-5" dirty="0">
                <a:solidFill>
                  <a:schemeClr val="tx1"/>
                </a:solidFill>
                <a:cs typeface="Arial"/>
                <a:hlinkClick r:id="rId7"/>
              </a:rPr>
              <a:t>for Information on the National Spectrum Research and Development Plan</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Thursday, 21 March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dirty="0">
                <a:hlinkClick r:id="rId8"/>
              </a:rPr>
              <a:t>RSS-295 Issue 1: </a:t>
            </a:r>
            <a:r>
              <a:rPr lang="en-US" sz="1400" dirty="0" err="1">
                <a:hlinkClick r:id="rId8"/>
              </a:rPr>
              <a:t>Licence</a:t>
            </a:r>
            <a:r>
              <a:rPr lang="en-US" sz="1400" dirty="0">
                <a:hlinkClick r:id="rId8"/>
              </a:rPr>
              <a:t>-Exempt Radio Apparatus Operating in the Frequency Bands 116-123 GHz, 174.8-182 GHz, 185-190 GHz and 244-246 </a:t>
            </a:r>
            <a:r>
              <a:rPr lang="en-US" sz="1400" dirty="0" smtClean="0">
                <a:hlinkClick r:id="rId8"/>
              </a:rPr>
              <a:t>GHz</a:t>
            </a:r>
            <a:endParaRPr lang="en-US" sz="1400" dirty="0" smtClean="0"/>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Thursday, 18 April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Thailand NBTC:  </a:t>
            </a:r>
            <a:r>
              <a:rPr lang="en-US" sz="1400" spc="-5" dirty="0">
                <a:solidFill>
                  <a:schemeClr val="tx1"/>
                </a:solidFill>
                <a:cs typeface="Arial"/>
                <a:hlinkClick r:id="rId9"/>
              </a:rPr>
              <a:t>Draft amendment to technical standards for telecommunications equipment and equipment using the frequency 5.925 – 6.425 GHz</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dirty="0">
                <a:hlinkClick r:id="rId10"/>
              </a:rPr>
              <a:t>RSS-210 Issue 11: </a:t>
            </a:r>
            <a:r>
              <a:rPr lang="en-US" sz="1400" dirty="0" err="1">
                <a:hlinkClick r:id="rId10"/>
              </a:rPr>
              <a:t>Licence</a:t>
            </a:r>
            <a:r>
              <a:rPr lang="en-US" sz="1400" dirty="0">
                <a:hlinkClick r:id="rId10"/>
              </a:rPr>
              <a:t>-Exempt Radio Apparatus: Category I Equipment</a:t>
            </a: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11"/>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US Federal Communications Commission (FCC)’s consultation</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6 GHz Second Further Notice of Proposed Rulemaking</a:t>
            </a:r>
            <a:endParaRPr lang="en-GB" sz="1800" dirty="0" smtClean="0"/>
          </a:p>
          <a:p>
            <a:pPr marL="630238" marR="117475" lvl="1" indent="-230188" algn="just">
              <a:buChar char="•"/>
              <a:tabLst>
                <a:tab pos="230188" algn="l"/>
              </a:tabLst>
            </a:pPr>
            <a:r>
              <a:rPr lang="en-US" sz="1600" spc="-5" dirty="0" smtClean="0">
                <a:cs typeface="Arial"/>
              </a:rPr>
              <a:t>Publication date:  26 February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 </a:t>
            </a:r>
            <a:r>
              <a:rPr lang="en-US" sz="1600" spc="-5" dirty="0" smtClean="0">
                <a:cs typeface="Arial"/>
              </a:rPr>
              <a:t> 27 March 2024</a:t>
            </a:r>
          </a:p>
          <a:p>
            <a:pPr marL="1030288" marR="117475" lvl="2" indent="-230188" algn="just">
              <a:buClr>
                <a:srgbClr val="FF0000"/>
              </a:buClr>
              <a:buFont typeface="Times New Roman" pitchFamily="16" charset="0"/>
              <a:buChar char="•"/>
              <a:tabLst>
                <a:tab pos="230188" algn="l"/>
              </a:tabLst>
            </a:pPr>
            <a:r>
              <a:rPr lang="en-US" sz="1400" spc="-5" dirty="0" smtClean="0">
                <a:solidFill>
                  <a:srgbClr val="FF0000"/>
                </a:solidFill>
                <a:cs typeface="Arial"/>
              </a:rPr>
              <a:t>Internal </a:t>
            </a:r>
            <a:r>
              <a:rPr lang="en-US" sz="1400" spc="-5" dirty="0">
                <a:solidFill>
                  <a:srgbClr val="FF0000"/>
                </a:solidFill>
                <a:cs typeface="Arial"/>
              </a:rPr>
              <a:t>802.18 </a:t>
            </a:r>
            <a:r>
              <a:rPr lang="en-US" sz="1400" spc="-5" dirty="0" smtClean="0">
                <a:solidFill>
                  <a:srgbClr val="FF0000"/>
                </a:solidFill>
                <a:cs typeface="Arial"/>
              </a:rPr>
              <a:t>deadline:  08:00am MT, 14 March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smtClean="0">
                <a:hlinkClick r:id="rId3"/>
              </a:rPr>
              <a:t>https</a:t>
            </a:r>
            <a:r>
              <a:rPr lang="en-US" sz="1600" dirty="0">
                <a:hlinkClick r:id="rId3"/>
              </a:rPr>
              <a:t>://</a:t>
            </a:r>
            <a:r>
              <a:rPr lang="en-US" sz="1600" dirty="0" smtClean="0">
                <a:hlinkClick r:id="rId3"/>
              </a:rPr>
              <a:t>www.federalregister.gov/documents/2024/02/26/2023-28620/unlicensed-use-of-the-6-ghz-band-and-expanding-flexible-use-in-mid-band-spectrum-between-37-and-24</a:t>
            </a:r>
            <a:endParaRPr lang="en-US" sz="1600" spc="-5" dirty="0" smtClean="0">
              <a:latin typeface="+mj-lt"/>
              <a:cs typeface="Arial"/>
            </a:endParaRP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18-24/0007</a:t>
            </a:r>
            <a:endParaRPr lang="en-US" sz="1600" spc="-5" dirty="0">
              <a:cs typeface="Arial"/>
            </a:endParaRPr>
          </a:p>
          <a:p>
            <a:pPr marL="630238" marR="117475" lvl="1" indent="-230188" algn="just">
              <a:spcBef>
                <a:spcPts val="600"/>
              </a:spcBef>
              <a:buChar char="•"/>
              <a:tabLst>
                <a:tab pos="230188" algn="l"/>
              </a:tabLst>
            </a:pPr>
            <a:endParaRPr lang="en-US" sz="16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March </a:t>
            </a:r>
            <a:r>
              <a:rPr lang="en-US" dirty="0"/>
              <a:t>2024</a:t>
            </a:r>
            <a:endParaRPr lang="en-GB" dirty="0"/>
          </a:p>
        </p:txBody>
      </p:sp>
    </p:spTree>
    <p:extLst>
      <p:ext uri="{BB962C8B-B14F-4D97-AF65-F5344CB8AC3E}">
        <p14:creationId xmlns:p14="http://schemas.microsoft.com/office/powerpoint/2010/main" val="39876286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Europe</a:t>
            </a:r>
            <a:r>
              <a:rPr lang="en-US" sz="1800" spc="-5" dirty="0">
                <a:cs typeface="Arial"/>
              </a:rPr>
              <a:t>, Middle East, and Africa</a:t>
            </a:r>
          </a:p>
          <a:p>
            <a:pPr marL="630238" marR="117475" lvl="1" indent="-230188" algn="just">
              <a:buClrTx/>
              <a:buFont typeface="Times New Roman" pitchFamily="16" charset="0"/>
              <a:buChar char="•"/>
              <a:tabLst>
                <a:tab pos="230188" algn="l"/>
              </a:tabLst>
            </a:pPr>
            <a:r>
              <a:rPr lang="en-US" sz="1800" spc="-5" dirty="0">
                <a:cs typeface="Arial"/>
              </a:rPr>
              <a:t>European Commission</a:t>
            </a:r>
          </a:p>
          <a:p>
            <a:pPr marL="630238" marR="117475" lvl="1" indent="-230188" algn="just">
              <a:buClrTx/>
              <a:buFont typeface="Times New Roman" pitchFamily="16" charset="0"/>
              <a:buChar char="•"/>
              <a:tabLst>
                <a:tab pos="230188" algn="l"/>
              </a:tabLst>
            </a:pPr>
            <a:r>
              <a:rPr lang="en-US" sz="1800" spc="-5" dirty="0" smtClean="0">
                <a:cs typeface="Arial"/>
              </a:rPr>
              <a:t>ETSI BRAN</a:t>
            </a:r>
          </a:p>
          <a:p>
            <a:pPr marL="1030288" marR="117475" lvl="2" indent="-230188" algn="just">
              <a:buClrTx/>
              <a:buFont typeface="Times New Roman" pitchFamily="16" charset="0"/>
              <a:buChar char="•"/>
              <a:tabLst>
                <a:tab pos="230188" algn="l"/>
              </a:tabLst>
            </a:pPr>
            <a:r>
              <a:rPr lang="en-US" sz="1600" spc="-5" dirty="0" smtClean="0">
                <a:cs typeface="Arial"/>
              </a:rPr>
              <a:t>March 2024 </a:t>
            </a:r>
            <a:r>
              <a:rPr lang="en-US" sz="1600" spc="-5" dirty="0" smtClean="0">
                <a:cs typeface="Arial"/>
                <a:hlinkClick r:id="rId3"/>
              </a:rPr>
              <a:t>update</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p>
          <a:p>
            <a:pPr marL="1030288" marR="117475" lvl="2" indent="-230188" algn="just">
              <a:buClrTx/>
              <a:buFont typeface="Times New Roman" pitchFamily="16" charset="0"/>
              <a:buChar char="•"/>
              <a:tabLst>
                <a:tab pos="230188" algn="l"/>
              </a:tabLst>
            </a:pPr>
            <a:r>
              <a:rPr lang="en-US" sz="1600" spc="-5" dirty="0">
                <a:cs typeface="Arial"/>
                <a:hlinkClick r:id="rId4"/>
              </a:rPr>
              <a:t>Update</a:t>
            </a:r>
            <a:r>
              <a:rPr lang="en-US" sz="1600" spc="-5" dirty="0">
                <a:cs typeface="Arial"/>
              </a:rPr>
              <a:t> on UWB Regulation Framework in </a:t>
            </a:r>
            <a:r>
              <a:rPr lang="en-US" sz="1600" spc="-5" dirty="0" smtClean="0">
                <a:cs typeface="Arial"/>
              </a:rPr>
              <a:t>Europe</a:t>
            </a:r>
          </a:p>
          <a:p>
            <a:pPr marL="1030288" marR="117475" lvl="2" indent="-230188" algn="just">
              <a:buClrTx/>
              <a:buFont typeface="Times New Roman" pitchFamily="16" charset="0"/>
              <a:buChar char="•"/>
              <a:tabLst>
                <a:tab pos="230188" algn="l"/>
              </a:tabLst>
            </a:pPr>
            <a:r>
              <a:rPr lang="en-US" sz="1600" dirty="0" smtClean="0">
                <a:hlinkClick r:id="rId5"/>
              </a:rPr>
              <a:t>Overview</a:t>
            </a:r>
            <a:r>
              <a:rPr lang="en-US" sz="1600" dirty="0" smtClean="0"/>
              <a:t> on CEPT </a:t>
            </a:r>
            <a:r>
              <a:rPr lang="en-US" sz="1600" dirty="0"/>
              <a:t>ECC Report in PC on OOB limits for VLB RLAN in </a:t>
            </a:r>
            <a:r>
              <a:rPr lang="en-US" sz="1600" dirty="0" smtClean="0"/>
              <a:t>6 GHz</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UK </a:t>
            </a:r>
            <a:r>
              <a:rPr lang="en-US" sz="1800" spc="-5" dirty="0" err="1">
                <a:solidFill>
                  <a:schemeClr val="tx1"/>
                </a:solidFill>
                <a:cs typeface="Arial"/>
              </a:rPr>
              <a:t>Ofcom</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1030288" marR="117475" lvl="2" indent="-230188" algn="just">
              <a:buClrTx/>
              <a:buFont typeface="Times New Roman" pitchFamily="16" charset="0"/>
              <a:buChar char="•"/>
              <a:tabLst>
                <a:tab pos="230188" algn="l"/>
              </a:tabLst>
            </a:pPr>
            <a:r>
              <a:rPr lang="en-US" sz="1600" spc="-5" dirty="0">
                <a:solidFill>
                  <a:schemeClr val="tx1"/>
                </a:solidFill>
                <a:cs typeface="Arial"/>
              </a:rPr>
              <a:t>UAE TDRA announced its </a:t>
            </a:r>
            <a:r>
              <a:rPr lang="en-US" sz="1600" spc="-5" dirty="0">
                <a:solidFill>
                  <a:schemeClr val="tx1"/>
                </a:solidFill>
                <a:cs typeface="Arial"/>
                <a:hlinkClick r:id="rId6"/>
              </a:rPr>
              <a:t>decision</a:t>
            </a:r>
            <a:r>
              <a:rPr lang="en-US" sz="1600" spc="-5" dirty="0">
                <a:solidFill>
                  <a:schemeClr val="tx1"/>
                </a:solidFill>
                <a:cs typeface="Arial"/>
              </a:rPr>
              <a:t> on the technical requirements on Ultra-Wide Band and Short Range Devices following the consultation in July 2023.</a:t>
            </a: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882925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Americas</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p>
          <a:p>
            <a:pPr marL="1030288" marR="117475" lvl="2" indent="-230188" algn="just">
              <a:buClrTx/>
              <a:buFont typeface="Times New Roman" pitchFamily="16" charset="0"/>
              <a:buChar char="•"/>
              <a:tabLst>
                <a:tab pos="230188" algn="l"/>
              </a:tabLst>
            </a:pPr>
            <a:r>
              <a:rPr lang="en-US" sz="1600" dirty="0">
                <a:solidFill>
                  <a:schemeClr val="tx1"/>
                </a:solidFill>
              </a:rPr>
              <a:t>On 20 February 2024, National Science Foundation </a:t>
            </a:r>
            <a:r>
              <a:rPr lang="en-US" sz="1600" dirty="0">
                <a:solidFill>
                  <a:schemeClr val="tx1"/>
                </a:solidFill>
                <a:hlinkClick r:id="rId3"/>
              </a:rPr>
              <a:t>released</a:t>
            </a:r>
            <a:r>
              <a:rPr lang="en-US" sz="1600" dirty="0">
                <a:solidFill>
                  <a:schemeClr val="tx1"/>
                </a:solidFill>
              </a:rPr>
              <a:t> a </a:t>
            </a:r>
            <a:r>
              <a:rPr lang="en-US" sz="1600" dirty="0"/>
              <a:t>Request for Information on the National Spectrum Research and Development Plan.  The submission deadline is 21 March 2024.</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600" dirty="0">
                <a:solidFill>
                  <a:schemeClr val="tx1"/>
                </a:solidFill>
              </a:rPr>
              <a:t>The </a:t>
            </a:r>
            <a:r>
              <a:rPr lang="en-US" sz="1600" dirty="0">
                <a:solidFill>
                  <a:schemeClr val="tx1"/>
                </a:solidFill>
                <a:hlinkClick r:id="rId4"/>
              </a:rPr>
              <a:t>March 2024 Open Commission Meeting</a:t>
            </a:r>
            <a:r>
              <a:rPr lang="en-US" sz="1600" dirty="0">
                <a:solidFill>
                  <a:schemeClr val="tx1"/>
                </a:solidFill>
              </a:rPr>
              <a:t> is scheduled at 10:30am ET on 14 March 2024.</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Canada</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02541651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(3)</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a:t>
            </a:r>
          </a:p>
          <a:p>
            <a:pPr marL="1030288" marR="117475" lvl="2" indent="-230188">
              <a:buClrTx/>
              <a:buFont typeface="Times New Roman" pitchFamily="16" charset="0"/>
              <a:buChar char="•"/>
              <a:tabLst>
                <a:tab pos="230188" algn="l"/>
              </a:tabLst>
            </a:pPr>
            <a:r>
              <a:rPr lang="en-US" sz="1600" dirty="0">
                <a:solidFill>
                  <a:schemeClr val="tx1"/>
                </a:solidFill>
              </a:rPr>
              <a:t>On 1 March 2024, Hong Kong Communications Authority </a:t>
            </a:r>
            <a:r>
              <a:rPr lang="en-US" sz="1600" dirty="0">
                <a:solidFill>
                  <a:schemeClr val="tx1"/>
                </a:solidFill>
                <a:hlinkClick r:id="rId3"/>
              </a:rPr>
              <a:t>announced</a:t>
            </a:r>
            <a:r>
              <a:rPr lang="en-US" sz="1600" dirty="0">
                <a:solidFill>
                  <a:schemeClr val="tx1"/>
                </a:solidFill>
              </a:rPr>
              <a:t> </a:t>
            </a:r>
            <a:r>
              <a:rPr lang="en-US" sz="1600" dirty="0"/>
              <a:t>to assign a total of 400 MHz of spectrum in 6570 MHz - 6770 MHz and 6925 MHz -7125 MHz band by way of auction for the provision of public mobile services.</a:t>
            </a:r>
          </a:p>
          <a:p>
            <a:pPr marL="1030288" marR="117475" lvl="2" indent="-230188">
              <a:buClrTx/>
              <a:buFont typeface="Times New Roman" pitchFamily="16" charset="0"/>
              <a:buChar char="•"/>
              <a:tabLst>
                <a:tab pos="230188" algn="l"/>
              </a:tabLst>
            </a:pPr>
            <a:r>
              <a:rPr lang="en-US" sz="1600" dirty="0">
                <a:solidFill>
                  <a:schemeClr val="tx1"/>
                </a:solidFill>
              </a:rPr>
              <a:t>On 5 March 2024, </a:t>
            </a:r>
            <a:r>
              <a:rPr lang="en-US" sz="1600" dirty="0"/>
              <a:t>Malaysia’s Malaysian Communications and Multimedia Commission (MCMC) </a:t>
            </a:r>
            <a:r>
              <a:rPr lang="en-US" sz="1600" dirty="0">
                <a:hlinkClick r:id="rId4"/>
              </a:rPr>
              <a:t>published</a:t>
            </a:r>
            <a:r>
              <a:rPr lang="en-US" sz="1600" dirty="0"/>
              <a:t> the latest version of class assignment for different classes of devices with technical conditions including the maximum transmit power field strengths/conditions.  </a:t>
            </a:r>
          </a:p>
          <a:p>
            <a:pPr marL="1030288" marR="117475" lvl="2" indent="-230188">
              <a:buClrTx/>
              <a:buFont typeface="Times New Roman" pitchFamily="16" charset="0"/>
              <a:buChar char="•"/>
              <a:tabLst>
                <a:tab pos="230188" algn="l"/>
              </a:tabLst>
            </a:pPr>
            <a:r>
              <a:rPr lang="en-US" sz="1600" dirty="0">
                <a:solidFill>
                  <a:schemeClr val="tx1"/>
                </a:solidFill>
              </a:rPr>
              <a:t>India TRAI </a:t>
            </a:r>
            <a:r>
              <a:rPr lang="en-US" sz="1600" dirty="0">
                <a:solidFill>
                  <a:schemeClr val="tx1"/>
                </a:solidFill>
                <a:hlinkClick r:id="rId5"/>
              </a:rPr>
              <a:t>organizes</a:t>
            </a:r>
            <a:r>
              <a:rPr lang="en-US" sz="1600" dirty="0">
                <a:solidFill>
                  <a:schemeClr val="tx1"/>
                </a:solidFill>
              </a:rPr>
              <a:t> an </a:t>
            </a:r>
            <a:r>
              <a:rPr lang="en-US" sz="1600" dirty="0"/>
              <a:t>Open House Discussion (OHD) on the Consultation Paper on “Open and De-licensed use of Unused or Limited Used Spectrum Bands for Demand Generation for Limited Period in Tera Hertz Range” on 8 March 2024.</a:t>
            </a:r>
            <a:endParaRPr lang="en-US" sz="1600" dirty="0">
              <a:solidFill>
                <a:schemeClr val="tx1"/>
              </a:solidFil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000390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(4)</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endParaRPr lang="en-US" sz="1800" spc="-5" dirty="0">
              <a:solidFill>
                <a:schemeClr val="tx1"/>
              </a:solidFill>
              <a:cs typeface="Arial"/>
            </a:endParaRPr>
          </a:p>
          <a:p>
            <a:pPr marL="630238" marR="117475" lvl="1" indent="-230188" algn="just">
              <a:buFont typeface="Times New Roman" pitchFamily="16" charset="0"/>
              <a:buChar char="•"/>
              <a:tabLst>
                <a:tab pos="230188" algn="l"/>
              </a:tabLst>
            </a:pPr>
            <a:r>
              <a:rPr lang="en-US" sz="1600" dirty="0">
                <a:hlinkClick r:id="rId3"/>
              </a:rPr>
              <a:t>Liaison</a:t>
            </a:r>
            <a:r>
              <a:rPr lang="en-US" sz="1600" dirty="0"/>
              <a:t> from ITU-R </a:t>
            </a:r>
            <a:r>
              <a:rPr lang="en-US" sz="1600" dirty="0" err="1"/>
              <a:t>Radiocommunication</a:t>
            </a:r>
            <a:r>
              <a:rPr lang="en-US" sz="1600" dirty="0"/>
              <a:t> Study Group 7 QUESTION ITU-R 236-3/7</a:t>
            </a:r>
          </a:p>
          <a:p>
            <a:pPr marL="630238" marR="117475" lvl="1" indent="-230188" algn="just">
              <a:buFont typeface="Times New Roman" pitchFamily="16" charset="0"/>
              <a:buChar char="•"/>
              <a:tabLst>
                <a:tab pos="230188" algn="l"/>
              </a:tabLst>
            </a:pPr>
            <a:r>
              <a:rPr lang="en-US" sz="1600" dirty="0">
                <a:hlinkClick r:id="rId4"/>
              </a:rPr>
              <a:t>Liaison</a:t>
            </a:r>
            <a:r>
              <a:rPr lang="en-US" sz="1600" dirty="0"/>
              <a:t> from ITU-R Working Party 5D re: WRC-27 agenda item 1.7</a:t>
            </a:r>
          </a:p>
          <a:p>
            <a:pPr marL="630238" marR="117475" lvl="1" indent="-230188" algn="just">
              <a:buFont typeface="Times New Roman" pitchFamily="16" charset="0"/>
              <a:buChar char="•"/>
              <a:tabLst>
                <a:tab pos="230188" algn="l"/>
              </a:tabLst>
            </a:pPr>
            <a:r>
              <a:rPr lang="en-US" sz="1600" dirty="0">
                <a:hlinkClick r:id="rId5"/>
              </a:rPr>
              <a:t>Liaison</a:t>
            </a:r>
            <a:r>
              <a:rPr lang="en-US" sz="1600" dirty="0"/>
              <a:t> from ITU-R Working Party 5D re: the proposed development process of Revision 3 of the ITU.R Recommendation M.2150</a:t>
            </a:r>
          </a:p>
          <a:p>
            <a:pPr marL="630238" marR="117475" lvl="1" indent="-230188" algn="just">
              <a:buFont typeface="Times New Roman" pitchFamily="16" charset="0"/>
              <a:buChar char="•"/>
              <a:tabLst>
                <a:tab pos="230188" algn="l"/>
              </a:tabLst>
            </a:pPr>
            <a:r>
              <a:rPr lang="en-US" sz="1600" spc="-5" dirty="0">
                <a:solidFill>
                  <a:schemeClr val="tx1"/>
                </a:solidFill>
                <a:cs typeface="Arial"/>
              </a:rPr>
              <a:t>On 15 February 2024, NGMN </a:t>
            </a:r>
            <a:r>
              <a:rPr lang="en-US" sz="1600" spc="-5" dirty="0">
                <a:solidFill>
                  <a:schemeClr val="tx1"/>
                </a:solidFill>
                <a:cs typeface="Arial"/>
                <a:hlinkClick r:id="rId6"/>
              </a:rPr>
              <a:t>publishes</a:t>
            </a:r>
            <a:r>
              <a:rPr lang="en-US" sz="1600" spc="-5" dirty="0">
                <a:solidFill>
                  <a:schemeClr val="tx1"/>
                </a:solidFill>
                <a:cs typeface="Arial"/>
              </a:rPr>
              <a:t> ITU-R Framework for IMT-2030: Review and Future Direction.</a:t>
            </a:r>
          </a:p>
          <a:p>
            <a:pPr marL="230188" marR="117475" indent="-230188" algn="just">
              <a:buFont typeface="Times New Roman" pitchFamily="16" charset="0"/>
              <a:buChar char="•"/>
              <a:tabLst>
                <a:tab pos="230188" algn="l"/>
              </a:tabLst>
            </a:pPr>
            <a:endParaRPr lang="en-US" sz="1800" spc="-5" dirty="0">
              <a:solidFill>
                <a:schemeClr val="tx1"/>
              </a:solidFil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13149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5</a:t>
            </a:r>
            <a:r>
              <a:rPr lang="en-US" kern="0" dirty="0" smtClean="0">
                <a:latin typeface="Times New Roman" charset="0"/>
              </a:rPr>
              <a:t>: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29</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7163405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3</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5.1:  Announcements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68913466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285750" indent="-285750" algn="just">
              <a:buFont typeface="Arial" panose="020B0604020202020204" pitchFamily="34" charset="0"/>
              <a:buChar char="•"/>
            </a:pPr>
            <a:r>
              <a:rPr lang="en-US" sz="1800" dirty="0"/>
              <a:t>Individual experts who attend electronically for a specific purpose/presentation can be designated as such by the </a:t>
            </a:r>
            <a:r>
              <a:rPr lang="en-US" sz="1800" dirty="0" smtClean="0"/>
              <a:t>RR-TAG </a:t>
            </a:r>
            <a:r>
              <a:rPr lang="en-US" sz="1800" dirty="0"/>
              <a:t>Chair and receive a registration fee waiver and limited attendance </a:t>
            </a:r>
            <a:r>
              <a:rPr lang="en-US" sz="1800" dirty="0" smtClean="0"/>
              <a:t>rights.</a:t>
            </a:r>
          </a:p>
          <a:p>
            <a:pPr marL="685800" lvl="1" algn="just">
              <a:buFont typeface="Arial" panose="020B0604020202020204" pitchFamily="34" charset="0"/>
              <a:buChar char="•"/>
            </a:pPr>
            <a:r>
              <a:rPr lang="en-US" sz="1600" dirty="0" smtClean="0"/>
              <a:t>See </a:t>
            </a:r>
            <a:r>
              <a:rPr lang="en-US" sz="1600" dirty="0"/>
              <a:t>section 5 in </a:t>
            </a:r>
            <a:r>
              <a:rPr lang="en-US" sz="1600" dirty="0">
                <a:hlinkClick r:id="rId3"/>
              </a:rPr>
              <a:t>https://</a:t>
            </a:r>
            <a:r>
              <a:rPr lang="en-US" sz="1600" dirty="0" smtClean="0">
                <a:hlinkClick r:id="rId3"/>
              </a:rPr>
              <a:t>mentor.ieee.org/802-ec/dcn/17/ec-17-0090-26-0PNP-ieee-802-lmsc-operations-manual.pdf</a:t>
            </a:r>
            <a:endParaRPr lang="en-US" sz="1600" dirty="0" smtClean="0"/>
          </a:p>
          <a:p>
            <a:pPr marL="1085850" lvl="2" algn="just">
              <a:buFont typeface="Arial" panose="020B0604020202020204" pitchFamily="34" charset="0"/>
              <a:buChar char="•"/>
            </a:pPr>
            <a:r>
              <a:rPr lang="en-US" sz="1400" i="1" dirty="0" smtClean="0"/>
              <a:t>The </a:t>
            </a:r>
            <a:r>
              <a:rPr lang="en-US" sz="1400" i="1" dirty="0"/>
              <a:t>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r>
              <a:rPr lang="en-US" sz="1400" i="1" dirty="0" smtClean="0"/>
              <a:t>.</a:t>
            </a:r>
          </a:p>
          <a:p>
            <a:pPr marL="1085850" lvl="2" algn="just">
              <a:buFont typeface="Arial" panose="020B0604020202020204" pitchFamily="34" charset="0"/>
              <a:buChar char="•"/>
            </a:pPr>
            <a:endParaRPr lang="en-US" sz="800" dirty="0"/>
          </a:p>
          <a:p>
            <a:pPr>
              <a:buFont typeface="Arial" panose="020B0604020202020204" pitchFamily="34" charset="0"/>
              <a:buChar char="•"/>
            </a:pPr>
            <a:r>
              <a:rPr lang="en-US" sz="1800" dirty="0"/>
              <a:t>The </a:t>
            </a:r>
            <a:r>
              <a:rPr lang="en-US" sz="1800" dirty="0" smtClean="0"/>
              <a:t>individual </a:t>
            </a:r>
            <a:r>
              <a:rPr lang="en-US" sz="1800" dirty="0"/>
              <a:t>listed below </a:t>
            </a:r>
            <a:r>
              <a:rPr lang="en-US" sz="1800" dirty="0" smtClean="0"/>
              <a:t>is </a:t>
            </a:r>
            <a:r>
              <a:rPr lang="en-US" sz="1800" dirty="0"/>
              <a:t>hereby designated as specific individual </a:t>
            </a:r>
            <a:r>
              <a:rPr lang="en-US" sz="1800" dirty="0" smtClean="0"/>
              <a:t>expert </a:t>
            </a:r>
            <a:r>
              <a:rPr lang="en-US" sz="1800" dirty="0"/>
              <a:t>on their respective topics and subject to the restrictions and benefits described in the </a:t>
            </a:r>
            <a:r>
              <a:rPr lang="en-US" sz="1800" dirty="0" smtClean="0"/>
              <a:t>IEEE 802 Operations Manual.</a:t>
            </a:r>
          </a:p>
          <a:p>
            <a:pPr lvl="1">
              <a:buFont typeface="Arial" panose="020B0604020202020204" pitchFamily="34" charset="0"/>
              <a:buChar char="•"/>
            </a:pPr>
            <a:r>
              <a:rPr lang="en-US" sz="1600" dirty="0" err="1" smtClean="0"/>
              <a:t>Aleksander</a:t>
            </a:r>
            <a:r>
              <a:rPr lang="en-US" sz="1600" dirty="0" smtClean="0"/>
              <a:t> Sołtysik (Chair, </a:t>
            </a:r>
            <a:r>
              <a:rPr lang="en-US" sz="1600" dirty="0"/>
              <a:t>Radio Spectrum Policy </a:t>
            </a:r>
            <a:r>
              <a:rPr lang="en-US" sz="1600" dirty="0" smtClean="0"/>
              <a:t>Group</a:t>
            </a:r>
            <a:r>
              <a:rPr lang="en-US" sz="1600" dirty="0"/>
              <a:t>)</a:t>
            </a:r>
            <a:endParaRPr lang="en-US" sz="1600" dirty="0" smtClean="0"/>
          </a:p>
          <a:p>
            <a:pPr lvl="2">
              <a:buFont typeface="Arial" panose="020B0604020202020204" pitchFamily="34" charset="0"/>
              <a:buChar char="•"/>
            </a:pPr>
            <a:r>
              <a:rPr lang="en-US" sz="1400" dirty="0" smtClean="0"/>
              <a:t>Attendance is limited to the closing meeting timeslot of the March 2024 plenary in which the respective presentation is scheduled. </a:t>
            </a:r>
            <a:br>
              <a:rPr lang="en-US" sz="1400" dirty="0" smtClean="0"/>
            </a:br>
            <a:endParaRPr lang="en-US" sz="1400" dirty="0" smtClean="0"/>
          </a:p>
          <a:p>
            <a:pPr marL="457200" lvl="1" indent="0"/>
            <a:r>
              <a:rPr lang="en-US" dirty="0"/>
              <a:t/>
            </a:r>
            <a:br>
              <a:rPr lang="en-US" dirty="0"/>
            </a:br>
            <a:endParaRPr lang="en-US" dirty="0"/>
          </a:p>
        </p:txBody>
      </p:sp>
      <p:sp>
        <p:nvSpPr>
          <p:cNvPr id="20485" name="Footer Placeholder 1"/>
          <p:cNvSpPr>
            <a:spLocks noGrp="1"/>
          </p:cNvSpPr>
          <p:nvPr>
            <p:ph type="ftr" sz="quarter" idx="4294967295"/>
          </p:nvPr>
        </p:nvSpPr>
        <p:spPr>
          <a:xfrm>
            <a:off x="9224642" y="6477000"/>
            <a:ext cx="2167260"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smtClean="0"/>
              <a:t>Edward Au (Huawei)</a:t>
            </a:r>
            <a:endParaRPr lang="en-US" altLang="en-US" sz="1200" b="0" dirty="0"/>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31</a:t>
            </a:fld>
            <a:endParaRPr lang="en-US" altLang="en-US" sz="1200" b="0"/>
          </a:p>
        </p:txBody>
      </p:sp>
      <p:sp>
        <p:nvSpPr>
          <p:cNvPr id="7" name="Date Placeholder 1"/>
          <p:cNvSpPr>
            <a:spLocks noGrp="1"/>
          </p:cNvSpPr>
          <p:nvPr>
            <p:ph type="dt" idx="15"/>
          </p:nvPr>
        </p:nvSpPr>
        <p:spPr>
          <a:xfrm>
            <a:off x="990600" y="336550"/>
            <a:ext cx="3048000" cy="273050"/>
          </a:xfrm>
        </p:spPr>
        <p:txBody>
          <a:bodyPr/>
          <a:lstStyle/>
          <a:p>
            <a:r>
              <a:rPr lang="en-US" dirty="0" smtClean="0"/>
              <a:t>March 2024</a:t>
            </a:r>
            <a:endParaRPr lang="en-GB" dirty="0"/>
          </a:p>
        </p:txBody>
      </p:sp>
      <p:sp>
        <p:nvSpPr>
          <p:cNvPr id="8" name="Rectangle 2"/>
          <p:cNvSpPr txBox="1">
            <a:spLocks noChangeArrowheads="1"/>
          </p:cNvSpPr>
          <p:nvPr/>
        </p:nvSpPr>
        <p:spPr bwMode="auto">
          <a:xfrm>
            <a:off x="990600" y="606426"/>
            <a:ext cx="10367426" cy="890587"/>
          </a:xfrm>
          <a:prstGeom prst="rect">
            <a:avLst/>
          </a:prstGeom>
          <a:noFill/>
          <a:ln w="9525">
            <a:noFill/>
            <a:round/>
            <a:headEnd/>
            <a:tailEnd/>
          </a:ln>
          <a:effectLst/>
        </p:spPr>
        <p:txBody>
          <a:bodyPr vert="horz" wrap="square" lIns="91440" tIns="45720" rIns="91440" bIns="4572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smtClean="0">
                <a:solidFill>
                  <a:srgbClr val="0070C0"/>
                </a:solidFill>
              </a:rPr>
              <a:t>Designation of Individual Experts</a:t>
            </a:r>
            <a:endParaRPr lang="en-US" sz="2800" kern="0" dirty="0">
              <a:solidFill>
                <a:srgbClr val="0070C0"/>
              </a:solidFill>
            </a:endParaRPr>
          </a:p>
        </p:txBody>
      </p:sp>
    </p:spTree>
    <p:extLst>
      <p:ext uri="{BB962C8B-B14F-4D97-AF65-F5344CB8AC3E}">
        <p14:creationId xmlns:p14="http://schemas.microsoft.com/office/powerpoint/2010/main" val="60882064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5.2:  Officer election</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68949301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Timeline</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The </a:t>
            </a:r>
            <a:r>
              <a:rPr lang="en-US" sz="1800" spc="-5" dirty="0">
                <a:cs typeface="Arial"/>
              </a:rPr>
              <a:t>officer elected positions, including Chair and Vice Chair(s), are open for election in the IEEE 802 March 2024 mixed-mode plenary</a:t>
            </a:r>
            <a:r>
              <a:rPr lang="en-US" sz="1800" spc="-5" dirty="0" smtClean="0">
                <a:cs typeface="Arial"/>
              </a:rPr>
              <a: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Nominations opened on Sunday, 10 February 2024, </a:t>
            </a:r>
            <a:r>
              <a:rPr lang="en-US" sz="1800" spc="-5" dirty="0">
                <a:cs typeface="Arial"/>
              </a:rPr>
              <a:t>received and closed </a:t>
            </a:r>
            <a:r>
              <a:rPr lang="en-US" sz="1800" spc="-5" dirty="0" smtClean="0">
                <a:cs typeface="Arial"/>
              </a:rPr>
              <a:t>at the end of Monday, 11 March 2024. </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Introductory </a:t>
            </a:r>
            <a:r>
              <a:rPr lang="en-US" sz="1800" spc="-5" dirty="0">
                <a:cs typeface="Arial"/>
              </a:rPr>
              <a:t>statements made by </a:t>
            </a:r>
            <a:r>
              <a:rPr lang="en-US" sz="1800" spc="-5" dirty="0" smtClean="0">
                <a:cs typeface="Arial"/>
              </a:rPr>
              <a:t>each candidate </a:t>
            </a:r>
            <a:r>
              <a:rPr lang="en-US" sz="1800" spc="-5" dirty="0">
                <a:cs typeface="Arial"/>
              </a:rPr>
              <a:t>with </a:t>
            </a:r>
            <a:r>
              <a:rPr lang="en-US" sz="1800" spc="-5" dirty="0" smtClean="0">
                <a:cs typeface="Arial"/>
              </a:rPr>
              <a:t>Q&amp;A today.</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Elections take </a:t>
            </a:r>
            <a:r>
              <a:rPr lang="en-US" sz="1800" spc="-5" dirty="0" smtClean="0">
                <a:cs typeface="Arial"/>
              </a:rPr>
              <a:t>place using </a:t>
            </a:r>
            <a:r>
              <a:rPr lang="en-US" sz="1800" spc="-5" dirty="0" err="1" smtClean="0">
                <a:cs typeface="Arial"/>
              </a:rPr>
              <a:t>DirectVote</a:t>
            </a:r>
            <a:r>
              <a:rPr lang="en-US" sz="1800" spc="-5" dirty="0" smtClean="0">
                <a:cs typeface="Arial"/>
              </a:rPr>
              <a:t> Line </a:t>
            </a:r>
            <a:r>
              <a:rPr lang="en-US" sz="1800" spc="-5" dirty="0">
                <a:cs typeface="Arial"/>
              </a:rPr>
              <a:t>during the </a:t>
            </a:r>
            <a:r>
              <a:rPr lang="en-US" sz="1800" spc="-5" dirty="0" smtClean="0">
                <a:cs typeface="Arial"/>
              </a:rPr>
              <a:t>IEEE 802.18 closing meeting on Thursday, 14 March 2024. </a:t>
            </a:r>
          </a:p>
          <a:p>
            <a:pPr marL="630238" marR="117475" lvl="1" indent="-230188" algn="just">
              <a:buClrTx/>
              <a:buFont typeface="Times New Roman" pitchFamily="16" charset="0"/>
              <a:buChar char="•"/>
              <a:tabLst>
                <a:tab pos="230188" algn="l"/>
              </a:tabLst>
            </a:pPr>
            <a:r>
              <a:rPr lang="en-US" sz="1800" spc="-5" dirty="0" smtClean="0">
                <a:cs typeface="Arial"/>
              </a:rPr>
              <a:t>The Chair and Vice Chair(s) </a:t>
            </a:r>
            <a:r>
              <a:rPr lang="en-US" sz="1800" spc="-5" dirty="0">
                <a:cs typeface="Arial"/>
              </a:rPr>
              <a:t>are subject to confirmation by IEEE 802 </a:t>
            </a:r>
            <a:r>
              <a:rPr lang="en-US" sz="1800" spc="-5" dirty="0" smtClean="0">
                <a:cs typeface="Arial"/>
              </a:rPr>
              <a:t>EC on Friday, 15 March 2024.</a:t>
            </a:r>
            <a:endParaRPr lang="en-US" sz="1800" spc="-5" dirty="0">
              <a:cs typeface="Arial"/>
            </a:endParaRPr>
          </a:p>
          <a:p>
            <a:pPr marL="630238" marR="117475" lvl="1" indent="-230188" algn="just">
              <a:buClrTx/>
              <a:buFont typeface="Times New Roman" pitchFamily="16" charset="0"/>
              <a:buChar char="•"/>
              <a:tabLst>
                <a:tab pos="230188" algn="l"/>
              </a:tabLst>
            </a:pPr>
            <a:endParaRPr lang="en-US" sz="1800" spc="-5" dirty="0" smtClean="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2330783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Candidate introduction and Q&amp;A</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cs typeface="Arial"/>
              </a:rPr>
              <a:t>Chair candidate:</a:t>
            </a:r>
          </a:p>
          <a:p>
            <a:pPr marL="630238" marR="117475" lvl="1" indent="-230188" algn="just">
              <a:buClrTx/>
              <a:buFont typeface="Times New Roman" pitchFamily="16" charset="0"/>
              <a:buChar char="•"/>
              <a:tabLst>
                <a:tab pos="230188" algn="l"/>
              </a:tabLst>
            </a:pPr>
            <a:r>
              <a:rPr lang="en-US" sz="1800" spc="-5" dirty="0">
                <a:cs typeface="Arial"/>
              </a:rPr>
              <a:t>Edward Au (Huawei Technologies)</a:t>
            </a: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Vice Chair candidates (in alphabetical order of their family names):</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Stuart Kerry (OK-Brit; Self)</a:t>
            </a:r>
            <a:endParaRPr lang="en-US" sz="1800" spc="-5" dirty="0">
              <a:cs typeface="Arial"/>
            </a:endParaRPr>
          </a:p>
          <a:p>
            <a:pPr marL="630238" marR="117475" lvl="1" indent="-230188" algn="just">
              <a:buClrTx/>
              <a:buFont typeface="Times New Roman" pitchFamily="16" charset="0"/>
              <a:buChar char="•"/>
              <a:tabLst>
                <a:tab pos="230188" algn="l"/>
              </a:tabLst>
            </a:pPr>
            <a:r>
              <a:rPr lang="en-US" sz="1800" dirty="0"/>
              <a:t>Gaurav </a:t>
            </a:r>
            <a:r>
              <a:rPr lang="en-US" sz="1800" dirty="0" err="1" smtClean="0"/>
              <a:t>Patwardhan</a:t>
            </a:r>
            <a:r>
              <a:rPr lang="en-US" sz="1800" dirty="0" smtClean="0"/>
              <a:t> (</a:t>
            </a:r>
            <a:r>
              <a:rPr lang="en-US" sz="1800" dirty="0"/>
              <a:t>Hewlett Packard </a:t>
            </a:r>
            <a:r>
              <a:rPr lang="en-US" sz="1800" dirty="0" smtClean="0"/>
              <a:t>Enterprise)</a:t>
            </a:r>
          </a:p>
          <a:p>
            <a:pPr marL="630238" marR="117475" lvl="1" indent="-230188" algn="just">
              <a:buClrTx/>
              <a:buFont typeface="Times New Roman" pitchFamily="16" charset="0"/>
              <a:buChar char="•"/>
              <a:tabLst>
                <a:tab pos="230188" algn="l"/>
              </a:tabLst>
            </a:pPr>
            <a:r>
              <a:rPr lang="en-US" sz="1800" dirty="0" smtClean="0"/>
              <a:t>Al </a:t>
            </a:r>
            <a:r>
              <a:rPr lang="en-US" sz="1800" dirty="0" err="1" smtClean="0"/>
              <a:t>Petrick</a:t>
            </a:r>
            <a:r>
              <a:rPr lang="en-US" sz="1800" dirty="0" smtClean="0"/>
              <a:t> (</a:t>
            </a:r>
            <a:r>
              <a:rPr lang="en-US" sz="1800" dirty="0" err="1" smtClean="0"/>
              <a:t>Skywork</a:t>
            </a:r>
            <a:r>
              <a:rPr lang="en-US" sz="1800" dirty="0" smtClean="0"/>
              <a:t> Solution)</a:t>
            </a:r>
          </a:p>
          <a:p>
            <a:pPr marL="630238" marR="117475" lvl="1" indent="-230188" algn="just">
              <a:buClrTx/>
              <a:buFont typeface="Times New Roman" pitchFamily="16" charset="0"/>
              <a:buChar char="•"/>
              <a:tabLst>
                <a:tab pos="230188" algn="l"/>
              </a:tabLst>
            </a:pPr>
            <a:r>
              <a:rPr lang="en-US" sz="1800" dirty="0" smtClean="0"/>
              <a:t>Ben Rolfe (</a:t>
            </a:r>
            <a:r>
              <a:rPr lang="en-US" sz="1800" dirty="0"/>
              <a:t>Blind Creek </a:t>
            </a:r>
            <a:r>
              <a:rPr lang="en-US" sz="1800" dirty="0" smtClean="0"/>
              <a:t>Associates)</a:t>
            </a:r>
            <a:endParaRPr lang="en-US" sz="1800" dirty="0"/>
          </a:p>
          <a:p>
            <a:pPr marL="630238" marR="117475" lvl="1" indent="-230188" algn="just">
              <a:buClrTx/>
              <a:buFont typeface="Times New Roman" pitchFamily="16" charset="0"/>
              <a:buChar char="•"/>
              <a:tabLst>
                <a:tab pos="230188" algn="l"/>
              </a:tabLst>
            </a:pPr>
            <a:endParaRPr lang="en-US" sz="1800" spc="-5" dirty="0" smtClean="0">
              <a:cs typeface="Arial"/>
            </a:endParaRPr>
          </a:p>
          <a:p>
            <a:pPr marL="630238" marR="117475" lvl="1" indent="-230188" algn="just">
              <a:buClrTx/>
              <a:buFont typeface="Times New Roman" pitchFamily="16" charset="0"/>
              <a:buChar char="•"/>
              <a:tabLst>
                <a:tab pos="230188" algn="l"/>
              </a:tabLst>
            </a:pPr>
            <a:endParaRPr lang="en-US" sz="1800" spc="-5" dirty="0" smtClean="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85411589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2024</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Closing meeting (THU AM1, 14 March 2024)</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35</a:t>
            </a:r>
            <a:endParaRPr lang="en-US" dirty="0"/>
          </a:p>
        </p:txBody>
      </p:sp>
    </p:spTree>
    <p:extLst>
      <p:ext uri="{BB962C8B-B14F-4D97-AF65-F5344CB8AC3E}">
        <p14:creationId xmlns:p14="http://schemas.microsoft.com/office/powerpoint/2010/main" val="22737132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36</a:t>
            </a:r>
            <a:endParaRPr lang="en-US" dirty="0"/>
          </a:p>
        </p:txBody>
      </p:sp>
    </p:spTree>
    <p:extLst>
      <p:ext uri="{BB962C8B-B14F-4D97-AF65-F5344CB8AC3E}">
        <p14:creationId xmlns:p14="http://schemas.microsoft.com/office/powerpoint/2010/main" val="208878101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37</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2024 March IEEE 802 plenary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10 March 2024 to 15 March 2024.</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web.cvent.com/event/1fb7683a-77e3-48fe-a703-472af68d3ee5/regProcessStep1</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46176620"/>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0091299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Closing Agenda” tab of the document 18-24/0011r5.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Hassan </a:t>
            </a:r>
            <a:r>
              <a:rPr lang="en-US" sz="1600" spc="-5" dirty="0" err="1" smtClean="0">
                <a:latin typeface="+mj-lt"/>
                <a:cs typeface="Arial"/>
              </a:rPr>
              <a:t>Yaghoobi</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Rich Kennedy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Removed the agenda item 4.1.2.</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718640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2024 March IEEE 802 plenary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10 March 2024 to 15 March 2024.</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web.cvent.com/event/1fb7683a-77e3-48fe-a703-472af68d3ee5/regProcessStep1</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40</a:t>
            </a:r>
            <a:endParaRPr lang="en-US" dirty="0"/>
          </a:p>
        </p:txBody>
      </p:sp>
    </p:spTree>
    <p:extLst>
      <p:ext uri="{BB962C8B-B14F-4D97-AF65-F5344CB8AC3E}">
        <p14:creationId xmlns:p14="http://schemas.microsoft.com/office/powerpoint/2010/main" val="283568077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March 2024</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41</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63466183"/>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March 2024</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42</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1304818"/>
      </p:ext>
    </p:extLst>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43</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March 2024</a:t>
            </a:r>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9445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44</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March 2024</a:t>
            </a:r>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3408447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March 2024</a:t>
            </a:r>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31361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46</a:t>
            </a:r>
            <a:endParaRPr lang="en-US" altLang="en-US" sz="1200" b="0" dirty="0"/>
          </a:p>
        </p:txBody>
      </p:sp>
    </p:spTree>
    <p:extLst>
      <p:ext uri="{BB962C8B-B14F-4D97-AF65-F5344CB8AC3E}">
        <p14:creationId xmlns:p14="http://schemas.microsoft.com/office/powerpoint/2010/main" val="30074117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cs typeface="Arial"/>
              </a:rPr>
              <a:t>Recording attendance:</a:t>
            </a:r>
          </a:p>
          <a:p>
            <a:pPr marL="630238" marR="117475" lvl="1" indent="-230188" algn="just">
              <a:spcBef>
                <a:spcPts val="600"/>
              </a:spcBef>
              <a:buChar char="•"/>
              <a:tabLst>
                <a:tab pos="230188" algn="l"/>
              </a:tabLst>
            </a:pPr>
            <a:r>
              <a:rPr lang="en-US" sz="1600" spc="-5" dirty="0">
                <a:solidFill>
                  <a:schemeClr val="tx1"/>
                </a:solidFill>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cs typeface="Arial"/>
                <a:hlinkClick r:id="rId3"/>
              </a:rPr>
              <a:t>https://imat.ieee.org/my-site/home</a:t>
            </a:r>
            <a:endParaRPr lang="en-US" sz="1600" spc="-5" dirty="0">
              <a:solidFill>
                <a:srgbClr val="FF0000"/>
              </a:solidFill>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cs typeface="Arial"/>
            </a:endParaRPr>
          </a:p>
          <a:p>
            <a:pPr marL="630238" marR="117475" lvl="1" indent="-230188" algn="just">
              <a:spcBef>
                <a:spcPts val="600"/>
              </a:spcBef>
              <a:buChar char="•"/>
              <a:tabLst>
                <a:tab pos="230188" algn="l"/>
              </a:tabLst>
            </a:pPr>
            <a:r>
              <a:rPr lang="en-US" sz="1600" spc="-5" dirty="0">
                <a:cs typeface="Arial"/>
              </a:rPr>
              <a:t>Please ensure that the following information is listed correctly when joining the call: “FIRST NAME LAST NAME, Affiliation” </a:t>
            </a:r>
          </a:p>
          <a:p>
            <a:pPr marL="630238" marR="117475" lvl="1" indent="-230188" algn="just">
              <a:spcBef>
                <a:spcPts val="600"/>
              </a:spcBef>
              <a:buChar char="•"/>
              <a:tabLst>
                <a:tab pos="230188" algn="l"/>
              </a:tabLst>
            </a:pPr>
            <a:r>
              <a:rPr lang="en-US" sz="1600" spc="-5" dirty="0">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2024</a:t>
            </a:r>
          </a:p>
        </p:txBody>
      </p:sp>
    </p:spTree>
    <p:extLst>
      <p:ext uri="{BB962C8B-B14F-4D97-AF65-F5344CB8AC3E}">
        <p14:creationId xmlns:p14="http://schemas.microsoft.com/office/powerpoint/2010/main" val="376126901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cs typeface="Arial"/>
              </a:rPr>
              <a:t>In person:   </a:t>
            </a:r>
          </a:p>
          <a:p>
            <a:pPr marL="1030288" marR="117475" lvl="2" indent="-230188" algn="just">
              <a:buFont typeface="Times New Roman" pitchFamily="16" charset="0"/>
              <a:buChar char="•"/>
              <a:tabLst>
                <a:tab pos="230188" algn="l"/>
              </a:tabLst>
            </a:pPr>
            <a:r>
              <a:rPr lang="en-US" sz="1400" spc="-5" dirty="0">
                <a:cs typeface="Arial"/>
              </a:rPr>
              <a:t>The meeting venue is </a:t>
            </a:r>
            <a:r>
              <a:rPr lang="en-US" sz="1400" dirty="0"/>
              <a:t>Hyatt Regency Denver at Colorado Convention Center</a:t>
            </a:r>
            <a:r>
              <a:rPr lang="sv-SE" sz="1400" dirty="0"/>
              <a:t>, Denver, CO, USA</a:t>
            </a:r>
            <a:endParaRPr lang="en-US" sz="1400" spc="-5" dirty="0">
              <a:cs typeface="Arial"/>
            </a:endParaRPr>
          </a:p>
          <a:p>
            <a:pPr marL="1030288" marR="117475" lvl="2" indent="-230188" algn="just">
              <a:buFont typeface="Times New Roman" pitchFamily="16" charset="0"/>
              <a:buChar char="•"/>
              <a:tabLst>
                <a:tab pos="230188" algn="l"/>
              </a:tabLst>
            </a:pPr>
            <a:r>
              <a:rPr lang="en-US" sz="1400" spc="-5" dirty="0">
                <a:solidFill>
                  <a:schemeClr val="tx1"/>
                </a:solidFill>
                <a:cs typeface="Arial"/>
              </a:rPr>
              <a:t>Must</a:t>
            </a:r>
            <a:r>
              <a:rPr lang="en-US" sz="1400" spc="-5" dirty="0">
                <a:solidFill>
                  <a:srgbClr val="FF0000"/>
                </a:solidFill>
                <a:cs typeface="Arial"/>
              </a:rPr>
              <a:t> </a:t>
            </a:r>
            <a:r>
              <a:rPr lang="en-US" sz="1400" spc="-5" dirty="0">
                <a:cs typeface="Arial"/>
              </a:rPr>
              <a:t>join the meeting via </a:t>
            </a:r>
            <a:r>
              <a:rPr lang="en-US" sz="1400" spc="-5" dirty="0" err="1">
                <a:cs typeface="Arial"/>
              </a:rPr>
              <a:t>Webex</a:t>
            </a:r>
            <a:r>
              <a:rPr lang="en-US" sz="1400" spc="-5" dirty="0">
                <a:cs typeface="Arial"/>
              </a:rPr>
              <a:t> for queue and voting management (see below) </a:t>
            </a:r>
            <a:r>
              <a:rPr lang="en-US" sz="1400" spc="-5" dirty="0">
                <a:solidFill>
                  <a:srgbClr val="FF0000"/>
                </a:solidFill>
                <a:cs typeface="Arial"/>
              </a:rPr>
              <a:t>with audio and video disabled</a:t>
            </a:r>
            <a:r>
              <a:rPr lang="en-US" sz="1400" spc="-5" dirty="0">
                <a:cs typeface="Arial"/>
              </a:rPr>
              <a:t>.</a:t>
            </a:r>
            <a:endParaRPr lang="en-US" sz="1200" spc="-5" dirty="0">
              <a:cs typeface="Arial"/>
            </a:endParaRPr>
          </a:p>
          <a:p>
            <a:pPr marL="630238" marR="117475" lvl="1" indent="-230188" algn="just">
              <a:buFont typeface="Times New Roman" pitchFamily="16" charset="0"/>
              <a:buChar char="•"/>
              <a:tabLst>
                <a:tab pos="230188" algn="l"/>
              </a:tabLst>
            </a:pPr>
            <a:r>
              <a:rPr lang="en-US" sz="1600" spc="-5" dirty="0">
                <a:cs typeface="Arial"/>
              </a:rPr>
              <a:t>Remote:  </a:t>
            </a:r>
          </a:p>
          <a:p>
            <a:pPr marL="1030288" marR="117475" lvl="2" indent="-230188" algn="just">
              <a:buFont typeface="Times New Roman" pitchFamily="16" charset="0"/>
              <a:buChar char="•"/>
              <a:tabLst>
                <a:tab pos="230188" algn="l"/>
              </a:tabLst>
            </a:pPr>
            <a:r>
              <a:rPr lang="en-US" sz="1400" spc="-5" dirty="0">
                <a:cs typeface="Arial"/>
              </a:rPr>
              <a:t>Join the meeting via </a:t>
            </a:r>
            <a:r>
              <a:rPr lang="en-US" sz="1400" spc="-5" dirty="0" err="1">
                <a:cs typeface="Arial"/>
              </a:rPr>
              <a:t>Webex</a:t>
            </a:r>
            <a:r>
              <a:rPr lang="en-US" sz="1400" spc="-5" dirty="0">
                <a:cs typeface="Arial"/>
              </a:rPr>
              <a:t> </a:t>
            </a:r>
            <a:r>
              <a:rPr lang="en-US" sz="1400" spc="-5" dirty="0">
                <a:solidFill>
                  <a:srgbClr val="FF0000"/>
                </a:solidFill>
                <a:cs typeface="Arial"/>
              </a:rPr>
              <a:t>with video disabled</a:t>
            </a:r>
            <a:r>
              <a:rPr lang="en-US" sz="1400" spc="-5" dirty="0">
                <a:cs typeface="Arial"/>
              </a:rPr>
              <a:t>. </a:t>
            </a:r>
          </a:p>
          <a:p>
            <a:pPr marL="1030288" marR="117475" lvl="2" indent="-230188" algn="just">
              <a:buFont typeface="Times New Roman" pitchFamily="16" charset="0"/>
              <a:buChar char="•"/>
              <a:tabLst>
                <a:tab pos="230188" algn="l"/>
              </a:tabLst>
            </a:pPr>
            <a:r>
              <a:rPr lang="en-US" sz="1400" spc="-5" dirty="0">
                <a:cs typeface="Arial"/>
              </a:rPr>
              <a:t>Set your audio as “Music mode”.  See </a:t>
            </a:r>
            <a:r>
              <a:rPr lang="en-US" sz="1400" spc="-5" dirty="0">
                <a:cs typeface="Arial"/>
                <a:hlinkClick r:id="rId3"/>
              </a:rPr>
              <a:t>slide 19</a:t>
            </a:r>
            <a:r>
              <a:rPr lang="en-US" sz="1400" spc="-5" dirty="0">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a:solidFill>
                  <a:schemeClr val="tx1"/>
                </a:solidFill>
                <a:cs typeface="Arial" panose="020B0604020202020204" pitchFamily="34" charset="0"/>
              </a:rPr>
              <a:t>Call-in 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cs typeface="Arial"/>
            </a:endParaRPr>
          </a:p>
          <a:p>
            <a:pPr marL="630238" marR="117475" lvl="1" indent="-230188" algn="just">
              <a:buClrTx/>
              <a:buFont typeface="Times New Roman" pitchFamily="16" charset="0"/>
              <a:buChar char="•"/>
              <a:tabLst>
                <a:tab pos="230188" algn="l"/>
              </a:tabLst>
            </a:pPr>
            <a:endParaRPr lang="en-US" sz="1600" dirty="0"/>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Queue and voting management</a:t>
            </a:r>
          </a:p>
          <a:p>
            <a:pPr marL="630238" marR="117475" lvl="1" indent="-230188" algn="just">
              <a:buFont typeface="Times New Roman" pitchFamily="16" charset="0"/>
              <a:buChar char="•"/>
              <a:tabLst>
                <a:tab pos="230188" algn="l"/>
              </a:tabLst>
            </a:pPr>
            <a:r>
              <a:rPr lang="en-US" sz="1600" spc="-5" dirty="0">
                <a:cs typeface="Arial"/>
              </a:rPr>
              <a:t>Regardless of your participation type, </a:t>
            </a:r>
          </a:p>
          <a:p>
            <a:pPr marL="1030288" marR="117475" lvl="2" indent="-230188" algn="just">
              <a:buFont typeface="Times New Roman" pitchFamily="16" charset="0"/>
              <a:buChar char="•"/>
              <a:tabLst>
                <a:tab pos="230188" algn="l"/>
              </a:tabLst>
            </a:pPr>
            <a:r>
              <a:rPr lang="en-US" sz="1400" spc="-5" dirty="0">
                <a:solidFill>
                  <a:schemeClr val="tx1"/>
                </a:solidFill>
                <a:cs typeface="Arial"/>
              </a:rPr>
              <a:t>When you want to be on the queue for comment, please type “Q” or “q” in the </a:t>
            </a:r>
            <a:r>
              <a:rPr lang="en-US" sz="1400" spc="-5" dirty="0" err="1">
                <a:solidFill>
                  <a:schemeClr val="tx1"/>
                </a:solidFill>
                <a:cs typeface="Arial"/>
              </a:rPr>
              <a:t>Webex</a:t>
            </a:r>
            <a:r>
              <a:rPr lang="en-US" sz="1400" spc="-5" dirty="0">
                <a:solidFill>
                  <a:schemeClr val="tx1"/>
                </a:solidFill>
                <a:cs typeface="Arial"/>
              </a:rPr>
              <a:t> chat window </a:t>
            </a:r>
          </a:p>
          <a:p>
            <a:pPr marL="1030288" marR="117475" lvl="2" indent="-230188" algn="just">
              <a:buFont typeface="Times New Roman" pitchFamily="16" charset="0"/>
              <a:buChar char="•"/>
              <a:tabLst>
                <a:tab pos="230188" algn="l"/>
              </a:tabLst>
            </a:pPr>
            <a:r>
              <a:rPr lang="en-US" sz="1400" spc="-5" dirty="0">
                <a:cs typeface="Arial"/>
              </a:rPr>
              <a:t>For non-officer election agendas, please cast your vote for any straw poll or motion using </a:t>
            </a:r>
            <a:r>
              <a:rPr lang="en-US" sz="1400" spc="-5" dirty="0" err="1">
                <a:cs typeface="Arial"/>
              </a:rPr>
              <a:t>Webex</a:t>
            </a:r>
            <a:endParaRPr lang="en-US" sz="1400" spc="-5" dirty="0">
              <a:cs typeface="Arial"/>
            </a:endParaRPr>
          </a:p>
          <a:p>
            <a:pPr marL="1030288" marR="117475" lvl="2" indent="-230188" algn="just">
              <a:buFont typeface="Times New Roman" pitchFamily="16" charset="0"/>
              <a:buChar char="•"/>
              <a:tabLst>
                <a:tab pos="230188" algn="l"/>
              </a:tabLst>
            </a:pPr>
            <a:r>
              <a:rPr lang="en-US" sz="1400" spc="-5" dirty="0">
                <a:solidFill>
                  <a:srgbClr val="FF0000"/>
                </a:solidFill>
                <a:cs typeface="Arial"/>
              </a:rPr>
              <a:t>For officer election agendas, please cast your vote for motion using </a:t>
            </a:r>
            <a:r>
              <a:rPr lang="en-US" sz="1400" spc="-5" dirty="0" err="1" smtClean="0">
                <a:solidFill>
                  <a:srgbClr val="FF0000"/>
                </a:solidFill>
                <a:cs typeface="Arial"/>
              </a:rPr>
              <a:t>DirectVote</a:t>
            </a:r>
            <a:r>
              <a:rPr lang="en-US" sz="1400" spc="-5" dirty="0" smtClean="0">
                <a:solidFill>
                  <a:srgbClr val="FF0000"/>
                </a:solidFill>
                <a:cs typeface="Arial"/>
              </a:rPr>
              <a:t> Line</a:t>
            </a:r>
            <a:endParaRPr lang="en-US" sz="14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2024</a:t>
            </a:r>
          </a:p>
        </p:txBody>
      </p:sp>
    </p:spTree>
    <p:extLst>
      <p:ext uri="{BB962C8B-B14F-4D97-AF65-F5344CB8AC3E}">
        <p14:creationId xmlns:p14="http://schemas.microsoft.com/office/powerpoint/2010/main" val="423928399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Tuesday AM2 and Thursday </a:t>
            </a:r>
            <a:r>
              <a:rPr lang="en-US" sz="1800" dirty="0" smtClean="0">
                <a:solidFill>
                  <a:schemeClr val="tx1"/>
                </a:solidFill>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2024</a:t>
            </a:r>
          </a:p>
        </p:txBody>
      </p:sp>
    </p:spTree>
    <p:extLst>
      <p:ext uri="{BB962C8B-B14F-4D97-AF65-F5344CB8AC3E}">
        <p14:creationId xmlns:p14="http://schemas.microsoft.com/office/powerpoint/2010/main" val="4762973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294222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  New business (Part 1)</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50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4348022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Announcements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51</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924708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285750" indent="-285750" algn="just">
              <a:buFont typeface="Arial" panose="020B0604020202020204" pitchFamily="34" charset="0"/>
              <a:buChar char="•"/>
            </a:pPr>
            <a:r>
              <a:rPr lang="en-US" sz="1800" dirty="0"/>
              <a:t>Individual experts who attend electronically for a specific purpose/presentation can be designated as such by the </a:t>
            </a:r>
            <a:r>
              <a:rPr lang="en-US" sz="1800" dirty="0" smtClean="0"/>
              <a:t>RR-TAG </a:t>
            </a:r>
            <a:r>
              <a:rPr lang="en-US" sz="1800" dirty="0"/>
              <a:t>Chair and receive a registration fee waiver and limited attendance </a:t>
            </a:r>
            <a:r>
              <a:rPr lang="en-US" sz="1800" dirty="0" smtClean="0"/>
              <a:t>rights.</a:t>
            </a:r>
          </a:p>
          <a:p>
            <a:pPr marL="685800" lvl="1" algn="just">
              <a:buFont typeface="Arial" panose="020B0604020202020204" pitchFamily="34" charset="0"/>
              <a:buChar char="•"/>
            </a:pPr>
            <a:r>
              <a:rPr lang="en-US" sz="1600" dirty="0" smtClean="0"/>
              <a:t>See </a:t>
            </a:r>
            <a:r>
              <a:rPr lang="en-US" sz="1600" dirty="0"/>
              <a:t>section 5 in </a:t>
            </a:r>
            <a:r>
              <a:rPr lang="en-US" sz="1600" dirty="0">
                <a:hlinkClick r:id="rId3"/>
              </a:rPr>
              <a:t>https://</a:t>
            </a:r>
            <a:r>
              <a:rPr lang="en-US" sz="1600" dirty="0" smtClean="0">
                <a:hlinkClick r:id="rId3"/>
              </a:rPr>
              <a:t>mentor.ieee.org/802-ec/dcn/17/ec-17-0090-26-0PNP-ieee-802-lmsc-operations-manual.pdf</a:t>
            </a:r>
            <a:endParaRPr lang="en-US" sz="1600" dirty="0" smtClean="0"/>
          </a:p>
          <a:p>
            <a:pPr marL="1085850" lvl="2" algn="just">
              <a:buFont typeface="Arial" panose="020B0604020202020204" pitchFamily="34" charset="0"/>
              <a:buChar char="•"/>
            </a:pPr>
            <a:r>
              <a:rPr lang="en-US" sz="1400" i="1" dirty="0" smtClean="0"/>
              <a:t>The </a:t>
            </a:r>
            <a:r>
              <a:rPr lang="en-US" sz="1400" i="1" dirty="0"/>
              <a:t>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r>
              <a:rPr lang="en-US" sz="1400" i="1" dirty="0" smtClean="0"/>
              <a:t>.</a:t>
            </a:r>
          </a:p>
          <a:p>
            <a:pPr marL="1085850" lvl="2" algn="just">
              <a:buFont typeface="Arial" panose="020B0604020202020204" pitchFamily="34" charset="0"/>
              <a:buChar char="•"/>
            </a:pPr>
            <a:endParaRPr lang="en-US" sz="800" dirty="0"/>
          </a:p>
          <a:p>
            <a:pPr>
              <a:buFont typeface="Arial" panose="020B0604020202020204" pitchFamily="34" charset="0"/>
              <a:buChar char="•"/>
            </a:pPr>
            <a:r>
              <a:rPr lang="en-US" sz="1800" dirty="0"/>
              <a:t>The </a:t>
            </a:r>
            <a:r>
              <a:rPr lang="en-US" sz="1800" dirty="0" smtClean="0"/>
              <a:t>individual </a:t>
            </a:r>
            <a:r>
              <a:rPr lang="en-US" sz="1800" dirty="0"/>
              <a:t>listed below </a:t>
            </a:r>
            <a:r>
              <a:rPr lang="en-US" sz="1800" dirty="0" smtClean="0"/>
              <a:t>is </a:t>
            </a:r>
            <a:r>
              <a:rPr lang="en-US" sz="1800" dirty="0"/>
              <a:t>hereby designated as specific individual </a:t>
            </a:r>
            <a:r>
              <a:rPr lang="en-US" sz="1800" dirty="0" smtClean="0"/>
              <a:t>expert </a:t>
            </a:r>
            <a:r>
              <a:rPr lang="en-US" sz="1800" dirty="0"/>
              <a:t>on their respective topics and subject to the restrictions and benefits described in the </a:t>
            </a:r>
            <a:r>
              <a:rPr lang="en-US" sz="1800" dirty="0" smtClean="0"/>
              <a:t>IEEE 802 Operations Manual.</a:t>
            </a:r>
          </a:p>
          <a:p>
            <a:pPr lvl="1">
              <a:buFont typeface="Arial" panose="020B0604020202020204" pitchFamily="34" charset="0"/>
              <a:buChar char="•"/>
            </a:pPr>
            <a:r>
              <a:rPr lang="en-US" sz="1600" dirty="0" err="1" smtClean="0"/>
              <a:t>Aleksander</a:t>
            </a:r>
            <a:r>
              <a:rPr lang="en-US" sz="1600" dirty="0" smtClean="0"/>
              <a:t> Sołtysik (Chair, </a:t>
            </a:r>
            <a:r>
              <a:rPr lang="en-US" sz="1600" dirty="0"/>
              <a:t>Radio Spectrum Policy </a:t>
            </a:r>
            <a:r>
              <a:rPr lang="en-US" sz="1600" dirty="0" smtClean="0"/>
              <a:t>Group)</a:t>
            </a:r>
          </a:p>
          <a:p>
            <a:pPr lvl="1">
              <a:buFont typeface="Arial" panose="020B0604020202020204" pitchFamily="34" charset="0"/>
              <a:buChar char="•"/>
            </a:pPr>
            <a:r>
              <a:rPr lang="en-US" sz="1600" dirty="0"/>
              <a:t>Julia </a:t>
            </a:r>
            <a:r>
              <a:rPr lang="en-US" sz="1600" dirty="0" err="1"/>
              <a:t>Inmaculada</a:t>
            </a:r>
            <a:r>
              <a:rPr lang="en-US" sz="1600" dirty="0"/>
              <a:t> </a:t>
            </a:r>
            <a:r>
              <a:rPr lang="en-US" sz="1600" dirty="0" err="1"/>
              <a:t>Criado</a:t>
            </a:r>
            <a:r>
              <a:rPr lang="en-US" sz="1600" dirty="0"/>
              <a:t> </a:t>
            </a:r>
            <a:r>
              <a:rPr lang="en-US" sz="1600" dirty="0" err="1" smtClean="0"/>
              <a:t>Casado</a:t>
            </a:r>
            <a:r>
              <a:rPr lang="en-US" sz="1600" dirty="0" smtClean="0"/>
              <a:t> (Vice Chair</a:t>
            </a:r>
            <a:r>
              <a:rPr lang="en-US" sz="1600" dirty="0"/>
              <a:t>, Radio Spectrum Policy Group</a:t>
            </a:r>
            <a:r>
              <a:rPr lang="en-US" sz="1600" dirty="0" smtClean="0"/>
              <a:t>)</a:t>
            </a:r>
          </a:p>
          <a:p>
            <a:pPr lvl="2">
              <a:buFont typeface="Arial" panose="020B0604020202020204" pitchFamily="34" charset="0"/>
              <a:buChar char="•"/>
            </a:pPr>
            <a:r>
              <a:rPr lang="en-US" sz="1400" dirty="0" smtClean="0"/>
              <a:t>Attendance is limited to the closing meeting timeslot of the March 2024 plenary in which the respective presentation is scheduled. </a:t>
            </a:r>
            <a:br>
              <a:rPr lang="en-US" sz="1400" dirty="0" smtClean="0"/>
            </a:br>
            <a:endParaRPr lang="en-US" sz="1400" dirty="0" smtClean="0"/>
          </a:p>
          <a:p>
            <a:pPr marL="457200" lvl="1" indent="0"/>
            <a:r>
              <a:rPr lang="en-US" dirty="0"/>
              <a:t/>
            </a:r>
            <a:br>
              <a:rPr lang="en-US" dirty="0"/>
            </a:br>
            <a:endParaRPr lang="en-US" dirty="0"/>
          </a:p>
        </p:txBody>
      </p:sp>
      <p:sp>
        <p:nvSpPr>
          <p:cNvPr id="20485" name="Footer Placeholder 1"/>
          <p:cNvSpPr>
            <a:spLocks noGrp="1"/>
          </p:cNvSpPr>
          <p:nvPr>
            <p:ph type="ftr" sz="quarter" idx="4294967295"/>
          </p:nvPr>
        </p:nvSpPr>
        <p:spPr>
          <a:xfrm>
            <a:off x="9224642" y="6477000"/>
            <a:ext cx="2167260"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smtClean="0"/>
              <a:t>Edward Au (Huawei)</a:t>
            </a:r>
            <a:endParaRPr lang="en-US" altLang="en-US" sz="1200" b="0" dirty="0"/>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52</a:t>
            </a:fld>
            <a:endParaRPr lang="en-US" altLang="en-US" sz="1200" b="0"/>
          </a:p>
        </p:txBody>
      </p:sp>
      <p:sp>
        <p:nvSpPr>
          <p:cNvPr id="7" name="Date Placeholder 1"/>
          <p:cNvSpPr>
            <a:spLocks noGrp="1"/>
          </p:cNvSpPr>
          <p:nvPr>
            <p:ph type="dt" idx="15"/>
          </p:nvPr>
        </p:nvSpPr>
        <p:spPr>
          <a:xfrm>
            <a:off x="990600" y="336550"/>
            <a:ext cx="3048000" cy="273050"/>
          </a:xfrm>
        </p:spPr>
        <p:txBody>
          <a:bodyPr/>
          <a:lstStyle/>
          <a:p>
            <a:r>
              <a:rPr lang="en-US" dirty="0" smtClean="0"/>
              <a:t>March 2024</a:t>
            </a:r>
            <a:endParaRPr lang="en-GB" dirty="0"/>
          </a:p>
        </p:txBody>
      </p:sp>
      <p:sp>
        <p:nvSpPr>
          <p:cNvPr id="8" name="Rectangle 2"/>
          <p:cNvSpPr txBox="1">
            <a:spLocks noChangeArrowheads="1"/>
          </p:cNvSpPr>
          <p:nvPr/>
        </p:nvSpPr>
        <p:spPr bwMode="auto">
          <a:xfrm>
            <a:off x="990600" y="606426"/>
            <a:ext cx="10367426" cy="890587"/>
          </a:xfrm>
          <a:prstGeom prst="rect">
            <a:avLst/>
          </a:prstGeom>
          <a:noFill/>
          <a:ln w="9525">
            <a:noFill/>
            <a:round/>
            <a:headEnd/>
            <a:tailEnd/>
          </a:ln>
          <a:effectLst/>
        </p:spPr>
        <p:txBody>
          <a:bodyPr vert="horz" wrap="square" lIns="91440" tIns="45720" rIns="91440" bIns="4572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smtClean="0">
                <a:solidFill>
                  <a:srgbClr val="0070C0"/>
                </a:solidFill>
              </a:rPr>
              <a:t>Designation of Individual Experts</a:t>
            </a:r>
            <a:endParaRPr lang="en-US" sz="2800" kern="0" dirty="0">
              <a:solidFill>
                <a:srgbClr val="0070C0"/>
              </a:solidFill>
            </a:endParaRPr>
          </a:p>
        </p:txBody>
      </p:sp>
    </p:spTree>
    <p:extLst>
      <p:ext uri="{BB962C8B-B14F-4D97-AF65-F5344CB8AC3E}">
        <p14:creationId xmlns:p14="http://schemas.microsoft.com/office/powerpoint/2010/main" val="152506193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3.2:  Members enrichment activities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53</a:t>
            </a:r>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9160835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Enrichment activities</a:t>
            </a:r>
            <a:endParaRPr lang="en-US" sz="2800" dirty="0">
              <a:solidFill>
                <a:srgbClr val="0070C0"/>
              </a:solidFill>
            </a:endParaRPr>
          </a:p>
        </p:txBody>
      </p:sp>
      <p:sp>
        <p:nvSpPr>
          <p:cNvPr id="10" name="Content Placeholder 2"/>
          <p:cNvSpPr>
            <a:spLocks noGrp="1"/>
          </p:cNvSpPr>
          <p:nvPr>
            <p:ph idx="1"/>
          </p:nvPr>
        </p:nvSpPr>
        <p:spPr>
          <a:xfrm>
            <a:off x="914400" y="1524000"/>
            <a:ext cx="10583032" cy="4495800"/>
          </a:xfrm>
        </p:spPr>
        <p:txBody>
          <a:bodyPr/>
          <a:lstStyle/>
          <a:p>
            <a:pPr marL="230188" marR="117475" indent="-230188" algn="just">
              <a:buFont typeface="Times New Roman" pitchFamily="16" charset="0"/>
              <a:buChar char="•"/>
              <a:tabLst>
                <a:tab pos="230188" algn="l"/>
              </a:tabLst>
            </a:pPr>
            <a:r>
              <a:rPr lang="en-US" sz="1800" dirty="0" smtClean="0"/>
              <a:t>Invited presentation</a:t>
            </a:r>
          </a:p>
          <a:p>
            <a:pPr marL="630238" marR="117475" lvl="1" indent="-230188" algn="just">
              <a:buFont typeface="Times New Roman" pitchFamily="16" charset="0"/>
              <a:buChar char="•"/>
              <a:tabLst>
                <a:tab pos="230188" algn="l"/>
              </a:tabLst>
            </a:pPr>
            <a:r>
              <a:rPr lang="en-US" sz="1600" b="0" dirty="0" smtClean="0"/>
              <a:t>Title:  </a:t>
            </a:r>
            <a:r>
              <a:rPr lang="en-US" sz="1600" dirty="0" smtClean="0"/>
              <a:t>The </a:t>
            </a:r>
            <a:r>
              <a:rPr lang="en-US" sz="1600" dirty="0"/>
              <a:t>RSPG Work </a:t>
            </a:r>
            <a:r>
              <a:rPr lang="en-US" sz="1600" dirty="0" err="1"/>
              <a:t>Programme</a:t>
            </a:r>
            <a:r>
              <a:rPr lang="en-US" sz="1600" dirty="0"/>
              <a:t> for 2024-2025</a:t>
            </a:r>
            <a:endParaRPr lang="en-US" sz="1600" b="0" dirty="0"/>
          </a:p>
          <a:p>
            <a:pPr marL="630238" marR="117475" lvl="1" indent="-230188" algn="just">
              <a:buFont typeface="Times New Roman" pitchFamily="16" charset="0"/>
              <a:buChar char="•"/>
              <a:tabLst>
                <a:tab pos="230188" algn="l"/>
              </a:tabLst>
            </a:pPr>
            <a:r>
              <a:rPr lang="en-US" sz="1600" b="0" dirty="0"/>
              <a:t>Author</a:t>
            </a:r>
            <a:r>
              <a:rPr lang="en-US" sz="1600" b="0" dirty="0" smtClean="0"/>
              <a:t>:  Dr. </a:t>
            </a:r>
            <a:r>
              <a:rPr lang="en-US" sz="1600" dirty="0" err="1" smtClean="0"/>
              <a:t>Aleksander</a:t>
            </a:r>
            <a:r>
              <a:rPr lang="en-US" sz="1600" dirty="0" smtClean="0"/>
              <a:t> </a:t>
            </a:r>
            <a:r>
              <a:rPr lang="en-US" sz="1600" dirty="0"/>
              <a:t>Sołtysik (Chair, Radio Spectrum Policy Group</a:t>
            </a:r>
            <a:r>
              <a:rPr lang="en-US" sz="1600" dirty="0" smtClean="0"/>
              <a:t>)</a:t>
            </a:r>
            <a:endParaRPr lang="en-US" sz="1600" b="0" dirty="0"/>
          </a:p>
          <a:p>
            <a:pPr marL="630238" marR="117475" lvl="1" indent="-230188" algn="just">
              <a:buFont typeface="Times New Roman" pitchFamily="16" charset="0"/>
              <a:buChar char="•"/>
              <a:tabLst>
                <a:tab pos="230188" algn="l"/>
              </a:tabLst>
            </a:pPr>
            <a:r>
              <a:rPr lang="en-US" sz="1600" b="0" dirty="0"/>
              <a:t>Document</a:t>
            </a:r>
            <a:r>
              <a:rPr lang="en-US" sz="1600" b="0" dirty="0" smtClean="0"/>
              <a:t>: </a:t>
            </a:r>
            <a:r>
              <a:rPr lang="en-US" sz="1600" b="0" dirty="0" smtClean="0">
                <a:hlinkClick r:id="rId3"/>
              </a:rPr>
              <a:t>18-24/0025</a:t>
            </a:r>
            <a:endParaRPr lang="en-US" sz="1600" b="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March 2024</a:t>
            </a:r>
          </a:p>
        </p:txBody>
      </p:sp>
      <p:pic>
        <p:nvPicPr>
          <p:cNvPr id="4098" name="Picture 2" descr="Dr Aleksander Sołtysik"/>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46659" y="1600200"/>
            <a:ext cx="2211367" cy="2946647"/>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p:cNvSpPr/>
          <p:nvPr/>
        </p:nvSpPr>
        <p:spPr>
          <a:xfrm>
            <a:off x="9421565" y="4562656"/>
            <a:ext cx="2008435" cy="276999"/>
          </a:xfrm>
          <a:prstGeom prst="rect">
            <a:avLst/>
          </a:prstGeom>
        </p:spPr>
        <p:txBody>
          <a:bodyPr wrap="none">
            <a:spAutoFit/>
          </a:bodyPr>
          <a:lstStyle/>
          <a:p>
            <a:r>
              <a:rPr lang="en-US" sz="1200" dirty="0" smtClean="0">
                <a:solidFill>
                  <a:schemeClr val="tx1"/>
                </a:solidFill>
              </a:rPr>
              <a:t>  Source</a:t>
            </a:r>
            <a:r>
              <a:rPr lang="en-US" sz="1200" dirty="0">
                <a:solidFill>
                  <a:schemeClr val="tx1"/>
                </a:solidFill>
              </a:rPr>
              <a:t>: </a:t>
            </a:r>
            <a:r>
              <a:rPr lang="en-US" sz="1200" dirty="0" err="1" smtClean="0">
                <a:solidFill>
                  <a:schemeClr val="tx1"/>
                </a:solidFill>
              </a:rPr>
              <a:t>Aleksander</a:t>
            </a:r>
            <a:r>
              <a:rPr lang="en-US" sz="1200" dirty="0" smtClean="0">
                <a:solidFill>
                  <a:schemeClr val="tx1"/>
                </a:solidFill>
              </a:rPr>
              <a:t> </a:t>
            </a:r>
            <a:r>
              <a:rPr lang="en-US" sz="1200" dirty="0" err="1" smtClean="0">
                <a:solidFill>
                  <a:schemeClr val="tx1"/>
                </a:solidFill>
              </a:rPr>
              <a:t>Soltysik</a:t>
            </a:r>
            <a:endParaRPr lang="en-US" sz="1200" dirty="0">
              <a:solidFill>
                <a:schemeClr val="tx1"/>
              </a:solidFill>
            </a:endParaRPr>
          </a:p>
        </p:txBody>
      </p:sp>
    </p:spTree>
    <p:extLst>
      <p:ext uri="{BB962C8B-B14F-4D97-AF65-F5344CB8AC3E}">
        <p14:creationId xmlns:p14="http://schemas.microsoft.com/office/powerpoint/2010/main" val="335002579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Past Enrichment activities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u="sng" dirty="0"/>
              <a:t>May </a:t>
            </a:r>
            <a:r>
              <a:rPr lang="en-US" sz="1800" u="sng" dirty="0" smtClean="0"/>
              <a:t>2023 interim</a:t>
            </a:r>
            <a:r>
              <a:rPr lang="en-US" sz="1800" u="sng" dirty="0"/>
              <a:t>:</a:t>
            </a:r>
            <a:r>
              <a:rPr lang="en-US" sz="1800" dirty="0"/>
              <a:t>  An overview of the European spectrum regulation and the </a:t>
            </a:r>
            <a:r>
              <a:rPr lang="en-US" sz="1800" dirty="0" err="1"/>
              <a:t>harmonised</a:t>
            </a:r>
            <a:r>
              <a:rPr lang="en-US" sz="1800" dirty="0"/>
              <a:t> market of the European Union </a:t>
            </a:r>
            <a:endParaRPr lang="en-US" sz="1800" spc="-5" dirty="0">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hlinkClick r:id="rId3"/>
              </a:rPr>
              <a:t>Presented</a:t>
            </a:r>
            <a:r>
              <a:rPr lang="en-US" sz="1600" spc="-5" dirty="0">
                <a:solidFill>
                  <a:schemeClr val="tx1"/>
                </a:solidFill>
                <a:cs typeface="Arial"/>
              </a:rPr>
              <a:t> by Guido </a:t>
            </a:r>
            <a:r>
              <a:rPr lang="en-US" sz="1600" spc="-5" dirty="0" err="1">
                <a:solidFill>
                  <a:schemeClr val="tx1"/>
                </a:solidFill>
                <a:cs typeface="Arial"/>
              </a:rPr>
              <a:t>Hiertz</a:t>
            </a:r>
            <a:r>
              <a:rPr lang="en-US" sz="1600" spc="-5" dirty="0">
                <a:solidFill>
                  <a:schemeClr val="tx1"/>
                </a:solidFill>
                <a:cs typeface="Arial"/>
              </a:rPr>
              <a:t> (Ericsson) and </a:t>
            </a:r>
            <a:r>
              <a:rPr lang="en-US" sz="1600" dirty="0"/>
              <a:t>Sebastian Max (Ericsson)</a:t>
            </a:r>
            <a:endParaRPr lang="en-US" sz="1600" spc="-5" dirty="0">
              <a:solidFill>
                <a:schemeClr val="tx1"/>
              </a:solidFill>
              <a:cs typeface="Arial"/>
            </a:endParaRPr>
          </a:p>
          <a:p>
            <a:pPr marL="230188" marR="117475" indent="-230188" algn="just">
              <a:spcBef>
                <a:spcPts val="1200"/>
              </a:spcBef>
              <a:buFont typeface="Times New Roman" pitchFamily="16" charset="0"/>
              <a:buChar char="•"/>
              <a:tabLst>
                <a:tab pos="230188" algn="l"/>
              </a:tabLst>
            </a:pPr>
            <a:r>
              <a:rPr lang="en-US" sz="1800" u="sng" spc="-5" dirty="0" smtClean="0">
                <a:cs typeface="Arial"/>
              </a:rPr>
              <a:t>July 2023 plenary</a:t>
            </a:r>
            <a:r>
              <a:rPr lang="en-US" sz="1800" u="sng" spc="-5" dirty="0">
                <a:cs typeface="Arial"/>
              </a:rPr>
              <a:t>:</a:t>
            </a:r>
            <a:r>
              <a:rPr lang="en-US" sz="1800" spc="-5" dirty="0">
                <a:cs typeface="Arial"/>
              </a:rPr>
              <a:t>  Spectrum Sensibilities: 2030 and Beyond</a:t>
            </a:r>
            <a:endParaRPr lang="en-US" sz="14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hlinkClick r:id="rId4"/>
              </a:rPr>
              <a:t>Presented</a:t>
            </a:r>
            <a:r>
              <a:rPr lang="en-US" sz="1600" spc="-5" dirty="0">
                <a:solidFill>
                  <a:schemeClr val="tx1"/>
                </a:solidFill>
                <a:cs typeface="Arial"/>
              </a:rPr>
              <a:t> by Rich Kennedy (Bluetooth SIG)</a:t>
            </a:r>
          </a:p>
          <a:p>
            <a:pPr marL="230188" marR="117475" indent="-230188" algn="just">
              <a:spcBef>
                <a:spcPts val="1200"/>
              </a:spcBef>
              <a:buFont typeface="Times New Roman" pitchFamily="16" charset="0"/>
              <a:buChar char="•"/>
              <a:tabLst>
                <a:tab pos="230188" algn="l"/>
              </a:tabLst>
            </a:pPr>
            <a:r>
              <a:rPr lang="en-US" sz="1800" u="sng" dirty="0" smtClean="0"/>
              <a:t>September 2023 interim</a:t>
            </a:r>
            <a:r>
              <a:rPr lang="en-US" sz="1800" u="sng" dirty="0"/>
              <a:t>:</a:t>
            </a:r>
            <a:r>
              <a:rPr lang="en-US" sz="1800" dirty="0"/>
              <a:t>  International spectrum regulatory process: 2023 World </a:t>
            </a:r>
            <a:r>
              <a:rPr lang="en-US" sz="1800" dirty="0" err="1"/>
              <a:t>Radiocommunication</a:t>
            </a:r>
            <a:r>
              <a:rPr lang="en-US" sz="1800" dirty="0"/>
              <a:t> Conference - 6 GHz Spectrum</a:t>
            </a:r>
            <a:endParaRPr lang="en-US" sz="1800" spc="-5" dirty="0">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hlinkClick r:id="rId5"/>
              </a:rPr>
              <a:t>Presented</a:t>
            </a:r>
            <a:r>
              <a:rPr lang="en-US" sz="1600" spc="-5" dirty="0">
                <a:solidFill>
                  <a:schemeClr val="tx1"/>
                </a:solidFill>
                <a:cs typeface="Arial"/>
              </a:rPr>
              <a:t> by Alex </a:t>
            </a:r>
            <a:r>
              <a:rPr lang="en-US" sz="1600" spc="-5" dirty="0" err="1">
                <a:solidFill>
                  <a:schemeClr val="tx1"/>
                </a:solidFill>
                <a:cs typeface="Arial"/>
              </a:rPr>
              <a:t>Roytblat</a:t>
            </a:r>
            <a:r>
              <a:rPr lang="en-US" sz="1600" spc="-5" dirty="0">
                <a:solidFill>
                  <a:schemeClr val="tx1"/>
                </a:solidFill>
                <a:cs typeface="Arial"/>
              </a:rPr>
              <a:t> (Wi-Fi Alliance</a:t>
            </a:r>
            <a:r>
              <a:rPr lang="en-US" sz="1600" dirty="0"/>
              <a:t>)</a:t>
            </a:r>
            <a:endParaRPr lang="en-US" sz="1600" spc="-5" dirty="0">
              <a:solidFill>
                <a:schemeClr val="tx1"/>
              </a:solidFill>
              <a:cs typeface="Arial"/>
            </a:endParaRPr>
          </a:p>
          <a:p>
            <a:pPr marL="230188" marR="117475" indent="-230188" algn="just">
              <a:spcBef>
                <a:spcPts val="1200"/>
              </a:spcBef>
              <a:buFont typeface="Times New Roman" pitchFamily="16" charset="0"/>
              <a:buChar char="•"/>
              <a:tabLst>
                <a:tab pos="230188" algn="l"/>
              </a:tabLst>
            </a:pPr>
            <a:r>
              <a:rPr lang="en-US" sz="1800" u="sng" spc="-5" dirty="0" smtClean="0">
                <a:cs typeface="Arial"/>
              </a:rPr>
              <a:t>November 2023 plenary</a:t>
            </a:r>
            <a:r>
              <a:rPr lang="en-US" sz="1800" u="sng" spc="-5" dirty="0">
                <a:cs typeface="Arial"/>
              </a:rPr>
              <a:t>:</a:t>
            </a:r>
            <a:r>
              <a:rPr lang="en-US" sz="1800" spc="-5" dirty="0">
                <a:cs typeface="Arial"/>
              </a:rPr>
              <a:t>  </a:t>
            </a:r>
            <a:r>
              <a:rPr lang="en-US" sz="1800" dirty="0"/>
              <a:t>A Look Inside the U.S. Federal Communications Commission</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hlinkClick r:id="rId6"/>
              </a:rPr>
              <a:t>Presented</a:t>
            </a:r>
            <a:r>
              <a:rPr lang="en-US" sz="1600" spc="-5" dirty="0">
                <a:solidFill>
                  <a:schemeClr val="tx1"/>
                </a:solidFill>
                <a:cs typeface="Arial"/>
              </a:rPr>
              <a:t> by Tim Jeffries (</a:t>
            </a:r>
            <a:r>
              <a:rPr lang="en-US" sz="1600" spc="-5" dirty="0" err="1">
                <a:solidFill>
                  <a:schemeClr val="tx1"/>
                </a:solidFill>
                <a:cs typeface="Arial"/>
              </a:rPr>
              <a:t>Futurewei</a:t>
            </a:r>
            <a:r>
              <a:rPr lang="en-US" sz="1600" spc="-5" dirty="0" smtClean="0">
                <a:solidFill>
                  <a:schemeClr val="tx1"/>
                </a:solidFill>
                <a:cs typeface="Arial"/>
              </a:rPr>
              <a:t>)</a:t>
            </a:r>
            <a:endParaRPr lang="en-US" sz="1400" dirty="0"/>
          </a:p>
          <a:p>
            <a:pPr marL="230188" marR="117475" indent="-230188" algn="just">
              <a:spcBef>
                <a:spcPts val="1200"/>
              </a:spcBef>
              <a:buFont typeface="Times New Roman" pitchFamily="16" charset="0"/>
              <a:buChar char="•"/>
              <a:tabLst>
                <a:tab pos="230188" algn="l"/>
              </a:tabLst>
            </a:pPr>
            <a:r>
              <a:rPr lang="en-US" sz="1800" u="sng" spc="-5" dirty="0" smtClean="0">
                <a:cs typeface="Arial"/>
              </a:rPr>
              <a:t>January 2024 interim:</a:t>
            </a:r>
            <a:r>
              <a:rPr lang="en-US" sz="1800" spc="-5" dirty="0" smtClean="0">
                <a:cs typeface="Arial"/>
              </a:rPr>
              <a:t>  CEPT </a:t>
            </a:r>
            <a:r>
              <a:rPr lang="en-US" sz="1800" dirty="0" smtClean="0"/>
              <a:t>current </a:t>
            </a:r>
            <a:r>
              <a:rPr lang="en-US" sz="1800" dirty="0"/>
              <a:t>work on higher power WAS/RLAN in the 6GHz lower band using a dynamic spectrum usage coordination </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hlinkClick r:id="rId7"/>
              </a:rPr>
              <a:t>Presented</a:t>
            </a:r>
            <a:r>
              <a:rPr lang="en-US" sz="1600" spc="-5" dirty="0">
                <a:solidFill>
                  <a:schemeClr val="tx1"/>
                </a:solidFill>
                <a:cs typeface="Arial"/>
              </a:rPr>
              <a:t> by </a:t>
            </a:r>
            <a:r>
              <a:rPr lang="en-US" sz="1600" spc="-5" dirty="0" smtClean="0">
                <a:solidFill>
                  <a:schemeClr val="tx1"/>
                </a:solidFill>
                <a:cs typeface="Arial"/>
              </a:rPr>
              <a:t>Andrea Mora (ANFR)</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March 2024</a:t>
            </a:r>
          </a:p>
        </p:txBody>
      </p:sp>
    </p:spTree>
    <p:extLst>
      <p:ext uri="{BB962C8B-B14F-4D97-AF65-F5344CB8AC3E}">
        <p14:creationId xmlns:p14="http://schemas.microsoft.com/office/powerpoint/2010/main" val="179748393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56</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538102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10:30am MT, Tuesday, 12 March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Norway </a:t>
            </a:r>
            <a:r>
              <a:rPr lang="en-US" sz="1400" spc="-5" dirty="0" err="1">
                <a:solidFill>
                  <a:schemeClr val="tx1"/>
                </a:solidFill>
                <a:cs typeface="Arial"/>
              </a:rPr>
              <a:t>Nkom</a:t>
            </a:r>
            <a:r>
              <a:rPr lang="en-US" sz="1400" spc="-5" dirty="0">
                <a:solidFill>
                  <a:schemeClr val="tx1"/>
                </a:solidFill>
                <a:cs typeface="Arial"/>
              </a:rPr>
              <a:t>:  </a:t>
            </a:r>
            <a:r>
              <a:rPr lang="en-US" sz="1400" dirty="0">
                <a:hlinkClick r:id="rId4"/>
              </a:rPr>
              <a:t>Consultation on future use of free resources in the frequency band 87.5-108 MHz</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8:00am MT, Thursday, 14 March 2024</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Brazil ANATEL:  </a:t>
            </a:r>
            <a:r>
              <a:rPr lang="en-GB" sz="1400" u="sng" dirty="0">
                <a:hlinkClick r:id="rId5"/>
              </a:rPr>
              <a:t>Granting Subsidy on the demand for radiofrequency spectrum in Brazil</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 FCC:  </a:t>
            </a:r>
            <a:r>
              <a:rPr lang="en-US" sz="1400" dirty="0">
                <a:hlinkClick r:id="rId6"/>
              </a:rPr>
              <a:t>6 GHz Second Further Notice of Proposed </a:t>
            </a:r>
            <a:r>
              <a:rPr lang="en-US" sz="1400" dirty="0" smtClean="0">
                <a:hlinkClick r:id="rId6"/>
              </a:rPr>
              <a:t>Rulemaking</a:t>
            </a:r>
            <a:endParaRPr lang="en-US" sz="1400" dirty="0" smtClean="0"/>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 NSF:  </a:t>
            </a:r>
            <a:r>
              <a:rPr lang="en-US" sz="1400" spc="-5" dirty="0">
                <a:solidFill>
                  <a:schemeClr val="tx1"/>
                </a:solidFill>
                <a:cs typeface="Arial"/>
                <a:hlinkClick r:id="rId7"/>
              </a:rPr>
              <a:t>Request for Information on the National Spectrum Research and Development </a:t>
            </a:r>
            <a:r>
              <a:rPr lang="en-US" sz="1400" spc="-5" dirty="0" smtClean="0">
                <a:solidFill>
                  <a:schemeClr val="tx1"/>
                </a:solidFill>
                <a:cs typeface="Arial"/>
                <a:hlinkClick r:id="rId7"/>
              </a:rPr>
              <a:t>Plan</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Thursday, 21 March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dirty="0">
                <a:hlinkClick r:id="rId8"/>
              </a:rPr>
              <a:t>RSS-295 Issue 1: </a:t>
            </a:r>
            <a:r>
              <a:rPr lang="en-US" sz="1400" dirty="0" err="1">
                <a:hlinkClick r:id="rId8"/>
              </a:rPr>
              <a:t>Licence</a:t>
            </a:r>
            <a:r>
              <a:rPr lang="en-US" sz="1400" dirty="0">
                <a:hlinkClick r:id="rId8"/>
              </a:rPr>
              <a:t>-Exempt Radio Apparatus Operating in the Frequency Bands 116-123 GHz, 174.8-182 GHz, 185-190 GHz and 244-246 GHz</a:t>
            </a:r>
            <a:endParaRPr lang="en-US" sz="14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Thursday, 18 April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Thailand NBTC:  </a:t>
            </a:r>
            <a:r>
              <a:rPr lang="en-US" sz="1400" spc="-5" dirty="0">
                <a:solidFill>
                  <a:schemeClr val="tx1"/>
                </a:solidFill>
                <a:cs typeface="Arial"/>
                <a:hlinkClick r:id="rId9"/>
              </a:rPr>
              <a:t>Draft amendment to technical standards for telecommunications equipment and equipment using the frequency 5.925 – 6.425 GHz</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dirty="0">
                <a:hlinkClick r:id="rId10"/>
              </a:rPr>
              <a:t>RSS-210 Issue 11: </a:t>
            </a:r>
            <a:r>
              <a:rPr lang="en-US" sz="1400" dirty="0" err="1">
                <a:hlinkClick r:id="rId10"/>
              </a:rPr>
              <a:t>Licence</a:t>
            </a:r>
            <a:r>
              <a:rPr lang="en-US" sz="1400" dirty="0">
                <a:hlinkClick r:id="rId10"/>
              </a:rPr>
              <a:t>-Exempt Radio Apparatus: Category I Equipment</a:t>
            </a: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11"/>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Tree>
    <p:extLst>
      <p:ext uri="{BB962C8B-B14F-4D97-AF65-F5344CB8AC3E}">
        <p14:creationId xmlns:p14="http://schemas.microsoft.com/office/powerpoint/2010/main" val="294191962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US Federal Communications Commission (FCC)’s consultation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6 </a:t>
            </a:r>
            <a:r>
              <a:rPr lang="en-US" sz="1800" dirty="0"/>
              <a:t>GHz </a:t>
            </a:r>
            <a:r>
              <a:rPr lang="en-US" sz="1800" dirty="0" smtClean="0"/>
              <a:t>Second </a:t>
            </a:r>
            <a:r>
              <a:rPr lang="en-US" sz="1800" dirty="0"/>
              <a:t>Further Notice of Proposed </a:t>
            </a:r>
            <a:r>
              <a:rPr lang="en-US" sz="1800" dirty="0" smtClean="0"/>
              <a:t>Rulemaking</a:t>
            </a:r>
            <a:endParaRPr lang="en-GB" sz="1800" dirty="0" smtClean="0"/>
          </a:p>
          <a:p>
            <a:pPr marL="630238" marR="117475" lvl="1" indent="-230188" algn="just">
              <a:buChar char="•"/>
              <a:tabLst>
                <a:tab pos="230188" algn="l"/>
              </a:tabLst>
            </a:pPr>
            <a:r>
              <a:rPr lang="en-US" sz="1600" spc="-5" dirty="0" smtClean="0">
                <a:cs typeface="Arial"/>
              </a:rPr>
              <a:t>Publication date:  26 February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 </a:t>
            </a:r>
            <a:r>
              <a:rPr lang="en-US" sz="1600" spc="-5" dirty="0" smtClean="0">
                <a:cs typeface="Arial"/>
              </a:rPr>
              <a:t> 27 March 2024</a:t>
            </a:r>
          </a:p>
          <a:p>
            <a:pPr marL="1030288" marR="117475" lvl="2" indent="-230188" algn="just">
              <a:buClr>
                <a:srgbClr val="FF0000"/>
              </a:buClr>
              <a:buFont typeface="Times New Roman" pitchFamily="16" charset="0"/>
              <a:buChar char="•"/>
              <a:tabLst>
                <a:tab pos="230188" algn="l"/>
              </a:tabLst>
            </a:pPr>
            <a:r>
              <a:rPr lang="en-US" sz="1400" spc="-5" dirty="0" smtClean="0">
                <a:solidFill>
                  <a:srgbClr val="FF0000"/>
                </a:solidFill>
                <a:cs typeface="Arial"/>
              </a:rPr>
              <a:t>Internal </a:t>
            </a:r>
            <a:r>
              <a:rPr lang="en-US" sz="1400" spc="-5" dirty="0">
                <a:solidFill>
                  <a:srgbClr val="FF0000"/>
                </a:solidFill>
                <a:cs typeface="Arial"/>
              </a:rPr>
              <a:t>802.18 </a:t>
            </a:r>
            <a:r>
              <a:rPr lang="en-US" sz="1400" spc="-5" dirty="0" smtClean="0">
                <a:solidFill>
                  <a:srgbClr val="FF0000"/>
                </a:solidFill>
                <a:cs typeface="Arial"/>
              </a:rPr>
              <a:t>deadline:  08:00am MT, 14 March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smtClean="0">
                <a:hlinkClick r:id="rId3"/>
              </a:rPr>
              <a:t>https</a:t>
            </a:r>
            <a:r>
              <a:rPr lang="en-US" sz="1600" dirty="0">
                <a:hlinkClick r:id="rId3"/>
              </a:rPr>
              <a:t>://</a:t>
            </a:r>
            <a:r>
              <a:rPr lang="en-US" sz="1600" dirty="0" smtClean="0">
                <a:hlinkClick r:id="rId3"/>
              </a:rPr>
              <a:t>www.federalregister.gov/documents/2024/02/26/2023-28620/unlicensed-use-of-the-6-ghz-band-and-expanding-flexible-use-in-mid-band-spectrum-between-37-and-24</a:t>
            </a:r>
            <a:endParaRPr lang="en-US" sz="1600" spc="-5" dirty="0" smtClean="0">
              <a:latin typeface="+mj-lt"/>
              <a:cs typeface="Arial"/>
            </a:endParaRP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18-24/0007</a:t>
            </a:r>
            <a:endParaRPr lang="en-US" sz="1600" spc="-5" dirty="0">
              <a:cs typeface="Arial"/>
            </a:endParaRPr>
          </a:p>
          <a:p>
            <a:pPr marL="630238" marR="117475" lvl="1" indent="-230188" algn="just">
              <a:spcBef>
                <a:spcPts val="600"/>
              </a:spcBef>
              <a:buChar char="•"/>
              <a:tabLst>
                <a:tab pos="230188" algn="l"/>
              </a:tabLst>
            </a:pPr>
            <a:endParaRPr lang="en-US" sz="16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March </a:t>
            </a:r>
            <a:r>
              <a:rPr lang="en-US" dirty="0"/>
              <a:t>2024</a:t>
            </a:r>
            <a:endParaRPr lang="en-GB" dirty="0"/>
          </a:p>
        </p:txBody>
      </p:sp>
    </p:spTree>
    <p:extLst>
      <p:ext uri="{BB962C8B-B14F-4D97-AF65-F5344CB8AC3E}">
        <p14:creationId xmlns:p14="http://schemas.microsoft.com/office/powerpoint/2010/main" val="171023657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US Federal Communications Commission (FCC)’s consultation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March </a:t>
            </a:r>
            <a:r>
              <a:rPr lang="en-US" dirty="0"/>
              <a:t>2024</a:t>
            </a:r>
            <a:endParaRPr lang="en-GB" dirty="0"/>
          </a:p>
        </p:txBody>
      </p:sp>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#4 (External):  </a:t>
            </a:r>
            <a:r>
              <a:rPr lang="en-US" sz="1800" spc="-5" dirty="0">
                <a:latin typeface="+mj-lt"/>
                <a:cs typeface="Arial"/>
              </a:rPr>
              <a:t>Move to approve document </a:t>
            </a:r>
            <a:r>
              <a:rPr lang="en-US" sz="1800" spc="-5" dirty="0" smtClean="0">
                <a:solidFill>
                  <a:srgbClr val="3333CC"/>
                </a:solidFill>
                <a:latin typeface="+mj-lt"/>
                <a:cs typeface="Arial"/>
              </a:rPr>
              <a:t>18-24/0007r8 </a:t>
            </a:r>
            <a:r>
              <a:rPr lang="en-US" sz="1800" spc="-5" dirty="0" smtClean="0">
                <a:latin typeface="+mj-lt"/>
                <a:cs typeface="Arial"/>
              </a:rPr>
              <a:t>in </a:t>
            </a:r>
            <a:r>
              <a:rPr lang="en-US" sz="1800" spc="-5" dirty="0">
                <a:latin typeface="+mj-lt"/>
                <a:cs typeface="Arial"/>
              </a:rPr>
              <a:t>response to </a:t>
            </a:r>
            <a:r>
              <a:rPr lang="en-US" sz="1800" spc="-5" dirty="0" smtClean="0">
                <a:latin typeface="+mj-lt"/>
                <a:cs typeface="Arial"/>
              </a:rPr>
              <a:t>the US Federal Communications Commission (FCC)’s </a:t>
            </a:r>
            <a:r>
              <a:rPr lang="en-US" sz="1800" spc="-5" dirty="0" smtClean="0">
                <a:solidFill>
                  <a:schemeClr val="tx1"/>
                </a:solidFill>
                <a:cs typeface="Arial"/>
              </a:rPr>
              <a:t>consultation “</a:t>
            </a:r>
            <a:r>
              <a:rPr lang="en-US" sz="1800" dirty="0"/>
              <a:t>6 GHz Second Further Notice of Proposed Rulemaking”,</a:t>
            </a:r>
            <a:r>
              <a:rPr lang="en-US" sz="1800" spc="-5" dirty="0" smtClean="0">
                <a:solidFill>
                  <a:schemeClr val="tx1"/>
                </a:solidFill>
                <a:cs typeface="Arial"/>
              </a:rPr>
              <a:t> </a:t>
            </a:r>
            <a:r>
              <a:rPr lang="en-US" sz="1800" spc="-5" dirty="0" smtClean="0">
                <a:latin typeface="+mj-lt"/>
                <a:cs typeface="Arial"/>
              </a:rPr>
              <a:t>for </a:t>
            </a:r>
            <a:r>
              <a:rPr lang="en-US" sz="1800" spc="-5" dirty="0">
                <a:latin typeface="+mj-lt"/>
                <a:cs typeface="Arial"/>
              </a:rPr>
              <a:t>review and approval by the IEEE </a:t>
            </a:r>
            <a:r>
              <a:rPr lang="en-US" sz="1800" spc="-5" dirty="0" smtClean="0">
                <a:latin typeface="+mj-lt"/>
                <a:cs typeface="Arial"/>
              </a:rPr>
              <a:t>802 LMSC for </a:t>
            </a:r>
            <a:r>
              <a:rPr lang="en-US" sz="1800" spc="-5" dirty="0">
                <a:latin typeface="+mj-lt"/>
                <a:cs typeface="Arial"/>
              </a:rPr>
              <a:t>submission to </a:t>
            </a:r>
            <a:r>
              <a:rPr lang="en-US" sz="1800" spc="-5" dirty="0" smtClean="0">
                <a:latin typeface="+mj-lt"/>
                <a:cs typeface="Arial"/>
              </a:rPr>
              <a:t>the FCC by </a:t>
            </a:r>
            <a:r>
              <a:rPr lang="en-US" sz="1800" spc="-5" dirty="0">
                <a:latin typeface="+mj-lt"/>
                <a:cs typeface="Arial"/>
              </a:rPr>
              <a:t>the response deadline. </a:t>
            </a:r>
            <a:r>
              <a:rPr lang="en-US" sz="1800" spc="-5" dirty="0" smtClean="0">
                <a:latin typeface="+mj-lt"/>
                <a:cs typeface="Arial"/>
              </a:rPr>
              <a:t>The </a:t>
            </a:r>
            <a:r>
              <a:rPr lang="en-US" sz="1800" spc="-5" dirty="0">
                <a:latin typeface="+mj-lt"/>
                <a:cs typeface="Arial"/>
              </a:rPr>
              <a:t>IEEE 802.18 Chair is authorized to make editorial changes as necessary</a:t>
            </a:r>
            <a:r>
              <a:rPr lang="en-US" sz="18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Hassan </a:t>
            </a:r>
            <a:r>
              <a:rPr lang="en-US" sz="1600" spc="-5" dirty="0" err="1" smtClean="0">
                <a:latin typeface="+mj-lt"/>
                <a:cs typeface="Arial"/>
              </a:rPr>
              <a:t>Yaghoobi</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Lei Wang</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p>
          <a:p>
            <a:pPr marL="630238" marR="117475" lvl="1" indent="-230188" algn="just">
              <a:buFont typeface="Times New Roman" pitchFamily="16" charset="0"/>
              <a:buChar char="•"/>
              <a:tabLst>
                <a:tab pos="230188" algn="l"/>
              </a:tabLst>
            </a:pPr>
            <a:r>
              <a:rPr lang="en-US" sz="1600" spc="-5" dirty="0" smtClean="0">
                <a:latin typeface="+mj-lt"/>
                <a:cs typeface="Arial"/>
              </a:rPr>
              <a:t>Result</a:t>
            </a:r>
            <a:r>
              <a:rPr lang="en-US" sz="1600" spc="-5" dirty="0" smtClean="0">
                <a:latin typeface="+mj-lt"/>
                <a:cs typeface="Arial"/>
              </a:rPr>
              <a:t>:  Approved (22 Yes, 1 No, 5 Abstain)</a:t>
            </a:r>
          </a:p>
          <a:p>
            <a:pPr marL="630238" marR="117475" lvl="1" indent="-230188" algn="just">
              <a:buFont typeface="Times New Roman" pitchFamily="16" charset="0"/>
              <a:buChar char="•"/>
              <a:tabLst>
                <a:tab pos="230188" algn="l"/>
              </a:tabLst>
            </a:pPr>
            <a:r>
              <a:rPr lang="en-US" sz="1600" spc="-5" dirty="0" smtClean="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950759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Opening Agenda” tab of the document 18-24/0011r3.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Paul </a:t>
            </a:r>
            <a:r>
              <a:rPr lang="en-US" sz="1600" spc="-5" dirty="0" err="1" smtClean="0">
                <a:latin typeface="+mj-lt"/>
                <a:cs typeface="Arial"/>
              </a:rPr>
              <a:t>Nikolich</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Added a contribution to the General discussion item if time permits today.  If no, consider it on Thursday AM or a future teleconference call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9298220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Europe, Middle East, and Africa</a:t>
            </a:r>
          </a:p>
          <a:p>
            <a:pPr marL="630238" marR="117475" lvl="1" indent="-230188" algn="just">
              <a:buClrTx/>
              <a:buFont typeface="Times New Roman" pitchFamily="16" charset="0"/>
              <a:buChar char="•"/>
              <a:tabLst>
                <a:tab pos="230188" algn="l"/>
              </a:tabLst>
            </a:pPr>
            <a:r>
              <a:rPr lang="en-US" sz="1800" spc="-5" dirty="0" smtClean="0">
                <a:cs typeface="Arial"/>
              </a:rPr>
              <a:t>European Commission</a:t>
            </a:r>
          </a:p>
          <a:p>
            <a:pPr marL="630238" marR="117475" lvl="1" indent="-230188" algn="just">
              <a:buClrTx/>
              <a:buFont typeface="Times New Roman" pitchFamily="16" charset="0"/>
              <a:buChar char="•"/>
              <a:tabLst>
                <a:tab pos="230188" algn="l"/>
              </a:tabLst>
            </a:pPr>
            <a:r>
              <a:rPr lang="en-US" sz="1800" spc="-5" dirty="0" smtClean="0">
                <a:cs typeface="Arial"/>
              </a:rPr>
              <a:t>ETSI BRAN</a:t>
            </a:r>
          </a:p>
          <a:p>
            <a:pPr marL="630238" marR="117475" lvl="1" indent="-230188" algn="just">
              <a:buClrTx/>
              <a:buFont typeface="Times New Roman" pitchFamily="16" charset="0"/>
              <a:buChar char="•"/>
              <a:tabLst>
                <a:tab pos="230188" algn="l"/>
              </a:tabLst>
            </a:pPr>
            <a:r>
              <a:rPr lang="en-US" sz="1800" spc="-5" dirty="0">
                <a:cs typeface="Arial"/>
              </a:rPr>
              <a:t>CEPT</a:t>
            </a:r>
          </a:p>
          <a:p>
            <a:pPr marL="1030288" marR="117475" lvl="2" indent="-230188" algn="just">
              <a:buClrTx/>
              <a:buFont typeface="Times New Roman" pitchFamily="16" charset="0"/>
              <a:buChar char="•"/>
              <a:tabLst>
                <a:tab pos="230188" algn="l"/>
              </a:tabLst>
            </a:pPr>
            <a:r>
              <a:rPr lang="en-US" sz="1600" spc="-5" dirty="0">
                <a:cs typeface="Arial"/>
                <a:hlinkClick r:id="rId3"/>
              </a:rPr>
              <a:t>Update</a:t>
            </a:r>
            <a:r>
              <a:rPr lang="en-US" sz="1600" spc="-5" dirty="0">
                <a:cs typeface="Arial"/>
              </a:rPr>
              <a:t> on UWB Regulation Framework in Europe</a:t>
            </a:r>
          </a:p>
          <a:p>
            <a:pPr marL="1030288" marR="117475" lvl="2" indent="-230188" algn="just">
              <a:buClrTx/>
              <a:buFont typeface="Times New Roman" pitchFamily="16" charset="0"/>
              <a:buChar char="•"/>
              <a:tabLst>
                <a:tab pos="230188" algn="l"/>
              </a:tabLst>
            </a:pPr>
            <a:r>
              <a:rPr lang="en-US" sz="1600" dirty="0">
                <a:hlinkClick r:id="rId4"/>
              </a:rPr>
              <a:t>Overview</a:t>
            </a:r>
            <a:r>
              <a:rPr lang="en-US" sz="1600" dirty="0"/>
              <a:t> on CEPT ECC Report in PC on OOB limits for VLB RLAN in 6 </a:t>
            </a:r>
            <a:r>
              <a:rPr lang="en-US" sz="1600" dirty="0" smtClean="0"/>
              <a:t>GHz</a:t>
            </a:r>
          </a:p>
          <a:p>
            <a:pPr marL="1030288" marR="117475" lvl="2" indent="-230188" algn="just">
              <a:buClrTx/>
              <a:buFont typeface="Times New Roman" pitchFamily="16" charset="0"/>
              <a:buChar char="•"/>
              <a:tabLst>
                <a:tab pos="230188" algn="l"/>
              </a:tabLst>
            </a:pPr>
            <a:r>
              <a:rPr lang="en-US" sz="1600" dirty="0">
                <a:hlinkClick r:id="rId5"/>
              </a:rPr>
              <a:t>Proposed </a:t>
            </a:r>
            <a:r>
              <a:rPr lang="en-US" sz="1600" dirty="0" smtClean="0">
                <a:hlinkClick r:id="rId5"/>
              </a:rPr>
              <a:t>feedback</a:t>
            </a:r>
            <a:r>
              <a:rPr lang="en-US" sz="1600" dirty="0" smtClean="0"/>
              <a:t> </a:t>
            </a:r>
            <a:r>
              <a:rPr lang="en-US" sz="1600" dirty="0"/>
              <a:t>to the CEPT PC on draft ECC Report 355</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UK </a:t>
            </a:r>
            <a:r>
              <a:rPr lang="en-US" sz="1800" spc="-5" dirty="0" err="1" smtClean="0">
                <a:solidFill>
                  <a:schemeClr val="tx1"/>
                </a:solidFill>
                <a:cs typeface="Arial"/>
              </a:rPr>
              <a:t>Ofcom</a:t>
            </a: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rPr>
              <a:t>UAE TDRA announced its </a:t>
            </a:r>
            <a:r>
              <a:rPr lang="en-US" sz="1600" spc="-5" dirty="0" smtClean="0">
                <a:solidFill>
                  <a:schemeClr val="tx1"/>
                </a:solidFill>
                <a:cs typeface="Arial"/>
                <a:hlinkClick r:id="rId6"/>
              </a:rPr>
              <a:t>decision</a:t>
            </a:r>
            <a:r>
              <a:rPr lang="en-US" sz="1600" spc="-5" dirty="0" smtClean="0">
                <a:solidFill>
                  <a:schemeClr val="tx1"/>
                </a:solidFill>
                <a:cs typeface="Arial"/>
              </a:rPr>
              <a:t> on the technical requirements on Ultra-Wide Band and Short Range Devices following the consultation in July 2023.</a:t>
            </a:r>
          </a:p>
          <a:p>
            <a:pPr marL="1030288" marR="117475" lvl="2" indent="-230188" algn="just">
              <a:buClrTx/>
              <a:buFont typeface="Times New Roman" pitchFamily="16" charset="0"/>
              <a:buChar char="•"/>
              <a:tabLst>
                <a:tab pos="230188" algn="l"/>
              </a:tabLst>
            </a:pPr>
            <a:r>
              <a:rPr lang="en-US" sz="1600" spc="-5" dirty="0">
                <a:solidFill>
                  <a:schemeClr val="tx1"/>
                </a:solidFill>
                <a:cs typeface="Arial"/>
                <a:hlinkClick r:id="rId7"/>
              </a:rPr>
              <a:t>Questions</a:t>
            </a:r>
            <a:r>
              <a:rPr lang="en-US" sz="1600" spc="-5" dirty="0">
                <a:solidFill>
                  <a:schemeClr val="tx1"/>
                </a:solidFill>
                <a:cs typeface="Arial"/>
              </a:rPr>
              <a:t> on </a:t>
            </a:r>
            <a:r>
              <a:rPr lang="en-US" sz="1600" spc="-5" dirty="0" smtClean="0">
                <a:solidFill>
                  <a:schemeClr val="tx1"/>
                </a:solidFill>
                <a:cs typeface="Arial"/>
              </a:rPr>
              <a:t>emission </a:t>
            </a:r>
            <a:r>
              <a:rPr lang="en-US" sz="1600" spc="-5" dirty="0">
                <a:solidFill>
                  <a:schemeClr val="tx1"/>
                </a:solidFill>
                <a:cs typeface="Arial"/>
              </a:rPr>
              <a:t>limits for fixed-satellite Services in the bands 19.7 and 21.2 GHz</a:t>
            </a: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4234414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Americas</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p>
          <a:p>
            <a:pPr marL="1030288" marR="117475" lvl="2" indent="-230188" algn="just">
              <a:buClrTx/>
              <a:buFont typeface="Times New Roman" pitchFamily="16" charset="0"/>
              <a:buChar char="•"/>
              <a:tabLst>
                <a:tab pos="230188" algn="l"/>
              </a:tabLst>
            </a:pPr>
            <a:r>
              <a:rPr lang="en-US" sz="1600" dirty="0">
                <a:solidFill>
                  <a:schemeClr val="tx1"/>
                </a:solidFill>
              </a:rPr>
              <a:t>On 20 February 2024, National Science Foundation </a:t>
            </a:r>
            <a:r>
              <a:rPr lang="en-US" sz="1600" dirty="0">
                <a:solidFill>
                  <a:schemeClr val="tx1"/>
                </a:solidFill>
                <a:hlinkClick r:id="rId3"/>
              </a:rPr>
              <a:t>released</a:t>
            </a:r>
            <a:r>
              <a:rPr lang="en-US" sz="1600" dirty="0">
                <a:solidFill>
                  <a:schemeClr val="tx1"/>
                </a:solidFill>
              </a:rPr>
              <a:t> a </a:t>
            </a:r>
            <a:r>
              <a:rPr lang="en-US" sz="1600" dirty="0"/>
              <a:t>Request for Information on the National Spectrum Research and Development Plan.  The submission deadline is 21 March 2024.</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600" dirty="0">
                <a:solidFill>
                  <a:schemeClr val="tx1"/>
                </a:solidFill>
              </a:rPr>
              <a:t>The </a:t>
            </a:r>
            <a:r>
              <a:rPr lang="en-US" sz="1600" dirty="0">
                <a:solidFill>
                  <a:schemeClr val="tx1"/>
                </a:solidFill>
                <a:hlinkClick r:id="rId4"/>
              </a:rPr>
              <a:t>March 2024 Open Commission Meeting</a:t>
            </a:r>
            <a:r>
              <a:rPr lang="en-US" sz="1600" dirty="0">
                <a:solidFill>
                  <a:schemeClr val="tx1"/>
                </a:solidFill>
              </a:rPr>
              <a:t> is scheduled at 10:30am ET on 14 March 2024.</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Canada</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9857042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(3)</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a:t>
            </a:r>
          </a:p>
          <a:p>
            <a:pPr marL="1030288" marR="117475" lvl="2" indent="-230188">
              <a:buClrTx/>
              <a:buFont typeface="Times New Roman" pitchFamily="16" charset="0"/>
              <a:buChar char="•"/>
              <a:tabLst>
                <a:tab pos="230188" algn="l"/>
              </a:tabLst>
            </a:pPr>
            <a:r>
              <a:rPr lang="en-US" sz="1600" dirty="0">
                <a:solidFill>
                  <a:schemeClr val="tx1"/>
                </a:solidFill>
              </a:rPr>
              <a:t>On 1 March 2024, Hong Kong Communications Authority </a:t>
            </a:r>
            <a:r>
              <a:rPr lang="en-US" sz="1600" dirty="0">
                <a:solidFill>
                  <a:schemeClr val="tx1"/>
                </a:solidFill>
                <a:hlinkClick r:id="rId3"/>
              </a:rPr>
              <a:t>announced</a:t>
            </a:r>
            <a:r>
              <a:rPr lang="en-US" sz="1600" dirty="0">
                <a:solidFill>
                  <a:schemeClr val="tx1"/>
                </a:solidFill>
              </a:rPr>
              <a:t> </a:t>
            </a:r>
            <a:r>
              <a:rPr lang="en-US" sz="1600" dirty="0"/>
              <a:t>to assign a total of 400 MHz of spectrum in 6570 MHz - 6770 MHz and 6925 MHz -7125 MHz band by way of auction for the provision of public mobile services.</a:t>
            </a:r>
          </a:p>
          <a:p>
            <a:pPr marL="1030288" marR="117475" lvl="2" indent="-230188">
              <a:buClrTx/>
              <a:buFont typeface="Times New Roman" pitchFamily="16" charset="0"/>
              <a:buChar char="•"/>
              <a:tabLst>
                <a:tab pos="230188" algn="l"/>
              </a:tabLst>
            </a:pPr>
            <a:r>
              <a:rPr lang="en-US" sz="1600" dirty="0">
                <a:solidFill>
                  <a:schemeClr val="tx1"/>
                </a:solidFill>
              </a:rPr>
              <a:t>On 5 March 2024, </a:t>
            </a:r>
            <a:r>
              <a:rPr lang="en-US" sz="1600" dirty="0"/>
              <a:t>Malaysia’s Malaysian Communications and Multimedia Commission (MCMC) </a:t>
            </a:r>
            <a:r>
              <a:rPr lang="en-US" sz="1600" dirty="0">
                <a:hlinkClick r:id="rId4"/>
              </a:rPr>
              <a:t>published</a:t>
            </a:r>
            <a:r>
              <a:rPr lang="en-US" sz="1600" dirty="0"/>
              <a:t> the latest version of class assignment for different classes of devices with technical conditions including the maximum transmit power field strengths/conditions.  </a:t>
            </a:r>
          </a:p>
          <a:p>
            <a:pPr marL="1030288" marR="117475" lvl="2" indent="-230188">
              <a:buClrTx/>
              <a:buFont typeface="Times New Roman" pitchFamily="16" charset="0"/>
              <a:buChar char="•"/>
              <a:tabLst>
                <a:tab pos="230188" algn="l"/>
              </a:tabLst>
            </a:pPr>
            <a:r>
              <a:rPr lang="en-US" sz="1600" dirty="0">
                <a:solidFill>
                  <a:schemeClr val="tx1"/>
                </a:solidFill>
              </a:rPr>
              <a:t>India TRAI </a:t>
            </a:r>
            <a:r>
              <a:rPr lang="en-US" sz="1600" dirty="0">
                <a:solidFill>
                  <a:schemeClr val="tx1"/>
                </a:solidFill>
                <a:hlinkClick r:id="rId5"/>
              </a:rPr>
              <a:t>organizes</a:t>
            </a:r>
            <a:r>
              <a:rPr lang="en-US" sz="1600" dirty="0">
                <a:solidFill>
                  <a:schemeClr val="tx1"/>
                </a:solidFill>
              </a:rPr>
              <a:t> an </a:t>
            </a:r>
            <a:r>
              <a:rPr lang="en-US" sz="1600" dirty="0"/>
              <a:t>Open House Discussion (OHD) on the Consultation Paper on “Open and De-licensed use of Unused or Limited Used Spectrum Bands for Demand Generation for Limited Period in Tera Hertz Range” on 8 March 2024.</a:t>
            </a:r>
            <a:endParaRPr lang="en-US" sz="1600" dirty="0">
              <a:solidFill>
                <a:schemeClr val="tx1"/>
              </a:solidFil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5378646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(4)</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endParaRPr lang="en-US" sz="1800" spc="-5" dirty="0">
              <a:solidFill>
                <a:schemeClr val="tx1"/>
              </a:solidFill>
              <a:cs typeface="Arial"/>
            </a:endParaRPr>
          </a:p>
          <a:p>
            <a:pPr marL="630238" marR="117475" lvl="1" indent="-230188" algn="just">
              <a:buFont typeface="Times New Roman" pitchFamily="16" charset="0"/>
              <a:buChar char="•"/>
              <a:tabLst>
                <a:tab pos="230188" algn="l"/>
              </a:tabLst>
            </a:pPr>
            <a:r>
              <a:rPr lang="en-US" sz="1600" dirty="0">
                <a:hlinkClick r:id="rId3"/>
              </a:rPr>
              <a:t>Liaison</a:t>
            </a:r>
            <a:r>
              <a:rPr lang="en-US" sz="1600" dirty="0"/>
              <a:t> from ITU-R </a:t>
            </a:r>
            <a:r>
              <a:rPr lang="en-US" sz="1600" dirty="0" err="1"/>
              <a:t>Radiocommunication</a:t>
            </a:r>
            <a:r>
              <a:rPr lang="en-US" sz="1600" dirty="0"/>
              <a:t> Study Group 7 QUESTION ITU-R 236-3/7</a:t>
            </a:r>
          </a:p>
          <a:p>
            <a:pPr marL="630238" marR="117475" lvl="1" indent="-230188" algn="just">
              <a:buFont typeface="Times New Roman" pitchFamily="16" charset="0"/>
              <a:buChar char="•"/>
              <a:tabLst>
                <a:tab pos="230188" algn="l"/>
              </a:tabLst>
            </a:pPr>
            <a:r>
              <a:rPr lang="en-US" sz="1600" dirty="0">
                <a:hlinkClick r:id="rId4"/>
              </a:rPr>
              <a:t>Liaison</a:t>
            </a:r>
            <a:r>
              <a:rPr lang="en-US" sz="1600" dirty="0"/>
              <a:t> from ITU-R Working Party 5D re: WRC-27 agenda item 1.7</a:t>
            </a:r>
          </a:p>
          <a:p>
            <a:pPr marL="630238" marR="117475" lvl="1" indent="-230188" algn="just">
              <a:buFont typeface="Times New Roman" pitchFamily="16" charset="0"/>
              <a:buChar char="•"/>
              <a:tabLst>
                <a:tab pos="230188" algn="l"/>
              </a:tabLst>
            </a:pPr>
            <a:r>
              <a:rPr lang="en-US" sz="1600" dirty="0">
                <a:hlinkClick r:id="rId5"/>
              </a:rPr>
              <a:t>Liaison</a:t>
            </a:r>
            <a:r>
              <a:rPr lang="en-US" sz="1600" dirty="0"/>
              <a:t> from ITU-R Working Party 5D re: the proposed development process of Revision 3 of the ITU.R Recommendation M.2150</a:t>
            </a:r>
          </a:p>
          <a:p>
            <a:pPr marL="630238" marR="117475" lvl="1" indent="-230188" algn="just">
              <a:buFont typeface="Times New Roman" pitchFamily="16" charset="0"/>
              <a:buChar char="•"/>
              <a:tabLst>
                <a:tab pos="230188" algn="l"/>
              </a:tabLst>
            </a:pPr>
            <a:r>
              <a:rPr lang="en-US" sz="1600" spc="-5" dirty="0">
                <a:solidFill>
                  <a:schemeClr val="tx1"/>
                </a:solidFill>
                <a:cs typeface="Arial"/>
              </a:rPr>
              <a:t>On 15 February 2024, NGMN </a:t>
            </a:r>
            <a:r>
              <a:rPr lang="en-US" sz="1600" spc="-5" dirty="0">
                <a:solidFill>
                  <a:schemeClr val="tx1"/>
                </a:solidFill>
                <a:cs typeface="Arial"/>
                <a:hlinkClick r:id="rId6"/>
              </a:rPr>
              <a:t>publishes</a:t>
            </a:r>
            <a:r>
              <a:rPr lang="en-US" sz="1600" spc="-5" dirty="0">
                <a:solidFill>
                  <a:schemeClr val="tx1"/>
                </a:solidFill>
                <a:cs typeface="Arial"/>
              </a:rPr>
              <a:t> ITU-R Framework for IMT-2030: Review and Future Direction.</a:t>
            </a:r>
          </a:p>
          <a:p>
            <a:pPr marL="230188" marR="117475" indent="-230188" algn="just">
              <a:buFont typeface="Times New Roman" pitchFamily="16" charset="0"/>
              <a:buChar char="•"/>
              <a:tabLst>
                <a:tab pos="230188" algn="l"/>
              </a:tabLst>
            </a:pPr>
            <a:endParaRPr lang="en-US" sz="1800" spc="-5" dirty="0">
              <a:solidFill>
                <a:schemeClr val="tx1"/>
              </a:solidFil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540232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New business (Part 2)</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64</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943948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5.1:  Officer election</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r>
              <a:rPr lang="en-US" altLang="en-US" sz="1200" b="0" dirty="0" smtClean="0"/>
              <a:t>65</a:t>
            </a:r>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9932592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Chair election</a:t>
            </a:r>
            <a:endParaRPr lang="en-US" sz="2800" dirty="0">
              <a:solidFill>
                <a:srgbClr val="0070C0"/>
              </a:solidFill>
            </a:endParaRPr>
          </a:p>
        </p:txBody>
      </p:sp>
      <p:sp>
        <p:nvSpPr>
          <p:cNvPr id="10" name="Content Placeholder 2"/>
          <p:cNvSpPr>
            <a:spLocks noGrp="1"/>
          </p:cNvSpPr>
          <p:nvPr>
            <p:ph idx="1"/>
          </p:nvPr>
        </p:nvSpPr>
        <p:spPr>
          <a:xfrm>
            <a:off x="914400" y="1524000"/>
            <a:ext cx="10583032" cy="4495800"/>
          </a:xfrm>
        </p:spPr>
        <p:txBody>
          <a:bodyPr/>
          <a:lstStyle/>
          <a:p>
            <a:pPr marL="230188" marR="117475" indent="-230188" algn="just">
              <a:buFont typeface="Times New Roman" pitchFamily="16" charset="0"/>
              <a:buChar char="•"/>
              <a:tabLst>
                <a:tab pos="230188" algn="l"/>
              </a:tabLst>
            </a:pPr>
            <a:r>
              <a:rPr lang="en-US" sz="1800" spc="-5" dirty="0" smtClean="0">
                <a:cs typeface="Arial"/>
              </a:rPr>
              <a:t>To be conducted by Jodi </a:t>
            </a:r>
            <a:r>
              <a:rPr lang="en-US" sz="1800" spc="-5" dirty="0" err="1" smtClean="0">
                <a:cs typeface="Arial"/>
              </a:rPr>
              <a:t>Haasz</a:t>
            </a:r>
            <a:r>
              <a:rPr lang="en-US" sz="1800" spc="-5" dirty="0" smtClean="0">
                <a:cs typeface="Arial"/>
              </a:rPr>
              <a:t>, IEEE SA program manager, using </a:t>
            </a:r>
            <a:r>
              <a:rPr lang="en-US" sz="1800" spc="-5" dirty="0" err="1" smtClean="0">
                <a:cs typeface="Arial"/>
              </a:rPr>
              <a:t>DirectVote</a:t>
            </a:r>
            <a:r>
              <a:rPr lang="en-US" sz="1800" spc="-5" dirty="0" smtClean="0">
                <a:cs typeface="Arial"/>
              </a:rPr>
              <a:t> Line</a:t>
            </a:r>
            <a:endParaRPr lang="en-US" sz="1800" dirty="0"/>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Motion #5 </a:t>
            </a:r>
            <a:r>
              <a:rPr lang="en-US" sz="1800" spc="-5" dirty="0">
                <a:cs typeface="Arial"/>
              </a:rPr>
              <a:t>(External):  </a:t>
            </a:r>
            <a:r>
              <a:rPr lang="en-US" sz="1800" spc="-5" dirty="0" smtClean="0">
                <a:cs typeface="Arial"/>
              </a:rPr>
              <a:t>Confirm </a:t>
            </a:r>
            <a:r>
              <a:rPr lang="en-US" sz="1800" spc="-5" dirty="0">
                <a:cs typeface="Arial"/>
              </a:rPr>
              <a:t>Edward Au as the IEEE 802.18 Chair</a:t>
            </a:r>
            <a:endParaRPr lang="en-US" sz="1800" spc="-5" dirty="0">
              <a:solidFill>
                <a:schemeClr val="tx1"/>
              </a:solidFill>
              <a:cs typeface="Arial"/>
            </a:endParaRPr>
          </a:p>
          <a:p>
            <a:pPr marL="630238" marR="117475" lvl="1" indent="-230188" algn="just">
              <a:buChar char="•"/>
              <a:tabLst>
                <a:tab pos="230188" algn="l"/>
              </a:tabLst>
            </a:pPr>
            <a:r>
              <a:rPr lang="en-US" sz="1600" spc="-5" dirty="0">
                <a:cs typeface="Arial"/>
              </a:rPr>
              <a:t>Moved</a:t>
            </a:r>
            <a:r>
              <a:rPr lang="en-US" sz="1600" spc="-5" dirty="0" smtClean="0">
                <a:cs typeface="Arial"/>
              </a:rPr>
              <a:t>: Guido </a:t>
            </a:r>
            <a:r>
              <a:rPr lang="en-US" sz="1600" spc="-5" dirty="0" err="1" smtClean="0">
                <a:cs typeface="Arial"/>
              </a:rPr>
              <a:t>Hiertz</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 </a:t>
            </a:r>
            <a:r>
              <a:rPr lang="en-US" sz="1600" spc="-5" dirty="0" err="1" smtClean="0">
                <a:cs typeface="Arial"/>
              </a:rPr>
              <a:t>Tuncer</a:t>
            </a:r>
            <a:r>
              <a:rPr lang="en-US" sz="1600" spc="-5" dirty="0" smtClean="0">
                <a:cs typeface="Arial"/>
              </a:rPr>
              <a:t> </a:t>
            </a:r>
            <a:r>
              <a:rPr lang="en-US" sz="1600" spc="-5" dirty="0" err="1" smtClean="0">
                <a:cs typeface="Arial"/>
              </a:rPr>
              <a:t>Baykas</a:t>
            </a:r>
            <a:endParaRPr lang="en-US" sz="1600" spc="-5" dirty="0">
              <a:cs typeface="Arial"/>
            </a:endParaRPr>
          </a:p>
          <a:p>
            <a:pPr marL="630238" marR="117475" lvl="1" indent="-230188" algn="just">
              <a:buFont typeface="Times New Roman" pitchFamily="16" charset="0"/>
              <a:buChar char="•"/>
              <a:tabLst>
                <a:tab pos="230188" algn="l"/>
              </a:tabLst>
            </a:pPr>
            <a:r>
              <a:rPr lang="en-US" sz="1600" spc="-5" dirty="0" smtClean="0">
                <a:cs typeface="Arial"/>
              </a:rPr>
              <a:t>Result: </a:t>
            </a:r>
            <a:r>
              <a:rPr lang="en-US" sz="1600" spc="-5" dirty="0" smtClean="0">
                <a:cs typeface="Arial"/>
              </a:rPr>
              <a:t>Approved (32 Yes, 0 No, 1 Abstain)</a:t>
            </a:r>
            <a:endParaRPr lang="en-US" sz="1600" spc="-5" dirty="0">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March 2024</a:t>
            </a:r>
          </a:p>
        </p:txBody>
      </p:sp>
    </p:spTree>
    <p:extLst>
      <p:ext uri="{BB962C8B-B14F-4D97-AF65-F5344CB8AC3E}">
        <p14:creationId xmlns:p14="http://schemas.microsoft.com/office/powerpoint/2010/main" val="24508710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Vice Chair(s) election (1)</a:t>
            </a:r>
            <a:endParaRPr lang="en-US" sz="2800" dirty="0">
              <a:solidFill>
                <a:srgbClr val="0070C0"/>
              </a:solidFill>
            </a:endParaRPr>
          </a:p>
        </p:txBody>
      </p:sp>
      <p:sp>
        <p:nvSpPr>
          <p:cNvPr id="10" name="Content Placeholder 2"/>
          <p:cNvSpPr>
            <a:spLocks noGrp="1"/>
          </p:cNvSpPr>
          <p:nvPr>
            <p:ph idx="1"/>
          </p:nvPr>
        </p:nvSpPr>
        <p:spPr>
          <a:xfrm>
            <a:off x="914400" y="1524000"/>
            <a:ext cx="10583032" cy="4495800"/>
          </a:xfrm>
        </p:spPr>
        <p:txBody>
          <a:bodyPr/>
          <a:lstStyle/>
          <a:p>
            <a:pPr marL="230188" marR="117475" indent="-230188" algn="just">
              <a:buFont typeface="Times New Roman" pitchFamily="16" charset="0"/>
              <a:buChar char="•"/>
              <a:tabLst>
                <a:tab pos="230188" algn="l"/>
              </a:tabLst>
            </a:pPr>
            <a:r>
              <a:rPr lang="en-US" sz="1800" spc="-5" dirty="0" smtClean="0">
                <a:cs typeface="Arial"/>
              </a:rPr>
              <a:t>To be </a:t>
            </a:r>
            <a:r>
              <a:rPr lang="en-US" sz="1800" spc="-5" dirty="0">
                <a:cs typeface="Arial"/>
              </a:rPr>
              <a:t>c</a:t>
            </a:r>
            <a:r>
              <a:rPr lang="en-US" sz="1800" spc="-5" dirty="0" smtClean="0">
                <a:cs typeface="Arial"/>
              </a:rPr>
              <a:t>onducted </a:t>
            </a:r>
            <a:r>
              <a:rPr lang="en-US" sz="1800" spc="-5" dirty="0">
                <a:cs typeface="Arial"/>
              </a:rPr>
              <a:t>by Jodi </a:t>
            </a:r>
            <a:r>
              <a:rPr lang="en-US" sz="1800" spc="-5" dirty="0" err="1">
                <a:cs typeface="Arial"/>
              </a:rPr>
              <a:t>Haasz</a:t>
            </a:r>
            <a:r>
              <a:rPr lang="en-US" sz="1800" spc="-5" dirty="0">
                <a:cs typeface="Arial"/>
              </a:rPr>
              <a:t>, IEEE SA program manager, using </a:t>
            </a:r>
            <a:r>
              <a:rPr lang="en-US" sz="1800" spc="-5" dirty="0" err="1" smtClean="0">
                <a:cs typeface="Arial"/>
              </a:rPr>
              <a:t>DirectVote</a:t>
            </a:r>
            <a:r>
              <a:rPr lang="en-US" sz="1800" spc="-5" dirty="0" smtClean="0">
                <a:cs typeface="Arial"/>
              </a:rPr>
              <a:t> Line</a:t>
            </a:r>
            <a:endParaRPr lang="en-US" sz="1800" dirty="0"/>
          </a:p>
          <a:p>
            <a:pPr marL="230188" marR="117475" indent="-230188" algn="just">
              <a:buFont typeface="Times New Roman" pitchFamily="16" charset="0"/>
              <a:buChar char="•"/>
              <a:tabLst>
                <a:tab pos="230188" algn="l"/>
              </a:tabLst>
            </a:pPr>
            <a:endParaRPr lang="en-US" sz="1800" dirty="0"/>
          </a:p>
          <a:p>
            <a:pPr marL="230188" marR="117475" indent="-230188" algn="just">
              <a:buFont typeface="Times New Roman" pitchFamily="16" charset="0"/>
              <a:buChar char="•"/>
              <a:tabLst>
                <a:tab pos="230188" algn="l"/>
              </a:tabLst>
            </a:pPr>
            <a:r>
              <a:rPr lang="en-US" sz="1800" spc="-5" dirty="0" smtClean="0">
                <a:cs typeface="Arial"/>
              </a:rPr>
              <a:t>Election #1:  </a:t>
            </a:r>
            <a:r>
              <a:rPr lang="en-US" sz="1800" spc="-5" dirty="0">
                <a:cs typeface="Arial"/>
              </a:rPr>
              <a:t>802.18 Vice Chair - Vote for up to 2 individuals</a:t>
            </a:r>
            <a:endParaRPr lang="en-US" sz="1800" spc="-5" dirty="0">
              <a:solidFill>
                <a:schemeClr val="tx1"/>
              </a:solidFill>
              <a:cs typeface="Arial"/>
            </a:endParaRPr>
          </a:p>
          <a:p>
            <a:pPr marL="630238" marR="117475" lvl="1" indent="-230188" algn="just">
              <a:buChar char="•"/>
              <a:tabLst>
                <a:tab pos="230188" algn="l"/>
              </a:tabLst>
            </a:pPr>
            <a:r>
              <a:rPr lang="en-US" sz="1600" spc="-5" dirty="0" smtClean="0">
                <a:cs typeface="Arial"/>
              </a:rPr>
              <a:t>Stuart Kerry:  14</a:t>
            </a:r>
          </a:p>
          <a:p>
            <a:pPr marL="630238" marR="117475" lvl="1" indent="-230188" algn="just">
              <a:buChar char="•"/>
              <a:tabLst>
                <a:tab pos="230188" algn="l"/>
              </a:tabLst>
            </a:pPr>
            <a:r>
              <a:rPr lang="en-US" sz="1600" dirty="0" smtClean="0"/>
              <a:t>Gaurav </a:t>
            </a:r>
            <a:r>
              <a:rPr lang="en-US" sz="1600" dirty="0" err="1" smtClean="0"/>
              <a:t>Patwardhan</a:t>
            </a:r>
            <a:r>
              <a:rPr lang="en-US" sz="1600" dirty="0" smtClean="0"/>
              <a:t>:  14</a:t>
            </a:r>
            <a:endParaRPr lang="en-US" sz="1600" dirty="0"/>
          </a:p>
          <a:p>
            <a:pPr marL="630238" marR="117475" lvl="1" indent="-230188" algn="just">
              <a:buClrTx/>
              <a:buFont typeface="Times New Roman" pitchFamily="16" charset="0"/>
              <a:buChar char="•"/>
              <a:tabLst>
                <a:tab pos="230188" algn="l"/>
              </a:tabLst>
            </a:pPr>
            <a:r>
              <a:rPr lang="en-US" sz="1600" dirty="0"/>
              <a:t>Al </a:t>
            </a:r>
            <a:r>
              <a:rPr lang="en-US" sz="1600" dirty="0" err="1" smtClean="0"/>
              <a:t>Petrick</a:t>
            </a:r>
            <a:r>
              <a:rPr lang="en-US" sz="1600" dirty="0" smtClean="0"/>
              <a:t>:  20</a:t>
            </a:r>
            <a:endParaRPr lang="en-US" sz="1600" dirty="0"/>
          </a:p>
          <a:p>
            <a:pPr marL="630238" marR="117475" lvl="1" indent="-230188" algn="just">
              <a:buClrTx/>
              <a:buFont typeface="Times New Roman" pitchFamily="16" charset="0"/>
              <a:buChar char="•"/>
              <a:tabLst>
                <a:tab pos="230188" algn="l"/>
              </a:tabLst>
            </a:pPr>
            <a:r>
              <a:rPr lang="en-US" sz="1600" dirty="0"/>
              <a:t>Ben </a:t>
            </a:r>
            <a:r>
              <a:rPr lang="en-US" sz="1600" dirty="0" smtClean="0"/>
              <a:t>Rolfe:  14</a:t>
            </a:r>
            <a:endParaRPr lang="en-US" sz="1600" dirty="0"/>
          </a:p>
          <a:p>
            <a:pPr marL="630238" marR="117475" lvl="1" indent="-230188" algn="just">
              <a:buFont typeface="Times New Roman" pitchFamily="16" charset="0"/>
              <a:buChar char="•"/>
              <a:tabLst>
                <a:tab pos="230188" algn="l"/>
              </a:tabLst>
            </a:pPr>
            <a:endParaRPr lang="en-US" sz="16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Election #2:  </a:t>
            </a:r>
            <a:r>
              <a:rPr lang="en-US" sz="1800" spc="-5" dirty="0">
                <a:cs typeface="Arial"/>
              </a:rPr>
              <a:t>802.18 Vice Chair - Vote for up to </a:t>
            </a:r>
            <a:r>
              <a:rPr lang="en-US" sz="1800" spc="-5" dirty="0" smtClean="0">
                <a:cs typeface="Arial"/>
              </a:rPr>
              <a:t>1 individual</a:t>
            </a:r>
            <a:endParaRPr lang="en-US" sz="1800" spc="-5" dirty="0">
              <a:solidFill>
                <a:schemeClr val="tx1"/>
              </a:solidFill>
              <a:cs typeface="Arial"/>
            </a:endParaRPr>
          </a:p>
          <a:p>
            <a:pPr marL="630238" marR="117475" lvl="1" indent="-230188" algn="just">
              <a:buChar char="•"/>
              <a:tabLst>
                <a:tab pos="230188" algn="l"/>
              </a:tabLst>
            </a:pPr>
            <a:r>
              <a:rPr lang="en-US" sz="1600" spc="-5" dirty="0">
                <a:cs typeface="Arial"/>
              </a:rPr>
              <a:t>Stuart </a:t>
            </a:r>
            <a:r>
              <a:rPr lang="en-US" sz="1600" spc="-5" dirty="0" smtClean="0">
                <a:cs typeface="Arial"/>
              </a:rPr>
              <a:t>Kerry:  10</a:t>
            </a:r>
            <a:endParaRPr lang="en-US" sz="1600" spc="-5" dirty="0">
              <a:cs typeface="Arial"/>
            </a:endParaRPr>
          </a:p>
          <a:p>
            <a:pPr marL="630238" marR="117475" lvl="1" indent="-230188" algn="just">
              <a:buChar char="•"/>
              <a:tabLst>
                <a:tab pos="230188" algn="l"/>
              </a:tabLst>
            </a:pPr>
            <a:r>
              <a:rPr lang="en-US" sz="1600" dirty="0"/>
              <a:t>Gaurav </a:t>
            </a:r>
            <a:r>
              <a:rPr lang="en-US" sz="1600" dirty="0" err="1" smtClean="0"/>
              <a:t>Patwardhan</a:t>
            </a:r>
            <a:r>
              <a:rPr lang="en-US" sz="1600" dirty="0" smtClean="0"/>
              <a:t>:  </a:t>
            </a:r>
            <a:r>
              <a:rPr lang="en-US" sz="1600" dirty="0" smtClean="0"/>
              <a:t>13</a:t>
            </a:r>
            <a:endParaRPr lang="en-US" sz="1600" dirty="0"/>
          </a:p>
          <a:p>
            <a:pPr marL="630238" marR="117475" lvl="1" indent="-230188" algn="just">
              <a:buClrTx/>
              <a:buFont typeface="Times New Roman" pitchFamily="16" charset="0"/>
              <a:buChar char="•"/>
              <a:tabLst>
                <a:tab pos="230188" algn="l"/>
              </a:tabLst>
            </a:pPr>
            <a:r>
              <a:rPr lang="en-US" sz="1600" dirty="0" smtClean="0"/>
              <a:t>Ben Rolfe:  11</a:t>
            </a:r>
            <a:endParaRPr lang="en-US" sz="1600" dirty="0"/>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March 2024</a:t>
            </a:r>
          </a:p>
        </p:txBody>
      </p:sp>
    </p:spTree>
    <p:extLst>
      <p:ext uri="{BB962C8B-B14F-4D97-AF65-F5344CB8AC3E}">
        <p14:creationId xmlns:p14="http://schemas.microsoft.com/office/powerpoint/2010/main" val="180606557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Vice Chair(s) election (2)</a:t>
            </a:r>
            <a:endParaRPr lang="en-US" sz="2800" dirty="0">
              <a:solidFill>
                <a:srgbClr val="0070C0"/>
              </a:solidFill>
            </a:endParaRPr>
          </a:p>
        </p:txBody>
      </p:sp>
      <p:sp>
        <p:nvSpPr>
          <p:cNvPr id="10" name="Content Placeholder 2"/>
          <p:cNvSpPr>
            <a:spLocks noGrp="1"/>
          </p:cNvSpPr>
          <p:nvPr>
            <p:ph idx="1"/>
          </p:nvPr>
        </p:nvSpPr>
        <p:spPr>
          <a:xfrm>
            <a:off x="914400" y="1524000"/>
            <a:ext cx="10583032" cy="4495800"/>
          </a:xfrm>
        </p:spPr>
        <p:txBody>
          <a:bodyPr/>
          <a:lstStyle/>
          <a:p>
            <a:pPr marL="230188" marR="117475" indent="-230188" algn="just">
              <a:buFont typeface="Times New Roman" pitchFamily="16" charset="0"/>
              <a:buChar char="•"/>
              <a:tabLst>
                <a:tab pos="230188" algn="l"/>
              </a:tabLst>
            </a:pPr>
            <a:r>
              <a:rPr lang="en-US" sz="1800" spc="-5" dirty="0" smtClean="0">
                <a:cs typeface="Arial"/>
              </a:rPr>
              <a:t>Motion #6 </a:t>
            </a:r>
            <a:r>
              <a:rPr lang="en-US" sz="1800" spc="-5" dirty="0">
                <a:cs typeface="Arial"/>
              </a:rPr>
              <a:t>(External):  Confirm </a:t>
            </a:r>
            <a:r>
              <a:rPr lang="en-US" sz="1800" spc="-5" dirty="0" smtClean="0">
                <a:cs typeface="Arial"/>
              </a:rPr>
              <a:t>Al </a:t>
            </a:r>
            <a:r>
              <a:rPr lang="en-US" sz="1800" spc="-5" dirty="0" err="1" smtClean="0">
                <a:cs typeface="Arial"/>
              </a:rPr>
              <a:t>Petrick</a:t>
            </a:r>
            <a:r>
              <a:rPr lang="en-US" sz="1800" spc="-5" dirty="0" smtClean="0">
                <a:cs typeface="Arial"/>
              </a:rPr>
              <a:t> as </a:t>
            </a:r>
            <a:r>
              <a:rPr lang="en-US" sz="1800" spc="-5" dirty="0">
                <a:cs typeface="Arial"/>
              </a:rPr>
              <a:t>an IEEE 802.18 </a:t>
            </a:r>
            <a:r>
              <a:rPr lang="en-US" sz="1800" spc="-5" dirty="0" smtClean="0">
                <a:cs typeface="Arial"/>
              </a:rPr>
              <a:t>co-Vice </a:t>
            </a:r>
            <a:r>
              <a:rPr lang="en-US" sz="1800" spc="-5" dirty="0">
                <a:cs typeface="Arial"/>
              </a:rPr>
              <a:t>Chair</a:t>
            </a:r>
            <a:endParaRPr lang="en-US" sz="1800" spc="-5" dirty="0">
              <a:solidFill>
                <a:schemeClr val="tx1"/>
              </a:solidFill>
              <a:cs typeface="Arial"/>
            </a:endParaRPr>
          </a:p>
          <a:p>
            <a:pPr marL="630238" marR="117475" lvl="1" indent="-230188" algn="just">
              <a:buChar char="•"/>
              <a:tabLst>
                <a:tab pos="230188" algn="l"/>
              </a:tabLst>
            </a:pPr>
            <a:r>
              <a:rPr lang="en-US" sz="1600" spc="-5" dirty="0">
                <a:cs typeface="Arial"/>
              </a:rPr>
              <a:t>Moved</a:t>
            </a:r>
            <a:r>
              <a:rPr lang="en-US" sz="1600" spc="-5" dirty="0" smtClean="0">
                <a:cs typeface="Arial"/>
              </a:rPr>
              <a:t>:  Dorothy Stanley</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  </a:t>
            </a:r>
            <a:r>
              <a:rPr lang="en-US" sz="1600" spc="-5" dirty="0" err="1" smtClean="0">
                <a:cs typeface="Arial"/>
              </a:rPr>
              <a:t>kiwin</a:t>
            </a:r>
            <a:r>
              <a:rPr lang="en-US" sz="1600" spc="-5" dirty="0" smtClean="0">
                <a:cs typeface="Arial"/>
              </a:rPr>
              <a:t> Palm</a:t>
            </a:r>
            <a:endParaRPr lang="en-US" sz="1600" spc="-5" dirty="0">
              <a:cs typeface="Arial"/>
            </a:endParaRPr>
          </a:p>
          <a:p>
            <a:pPr marL="630238" marR="117475" lvl="1" indent="-230188" algn="just">
              <a:buFont typeface="Times New Roman" pitchFamily="16" charset="0"/>
              <a:buChar char="•"/>
              <a:tabLst>
                <a:tab pos="230188" algn="l"/>
              </a:tabLst>
            </a:pPr>
            <a:r>
              <a:rPr lang="en-US" sz="1600" spc="-5" dirty="0">
                <a:cs typeface="Arial"/>
              </a:rPr>
              <a:t>Result</a:t>
            </a:r>
            <a:r>
              <a:rPr lang="en-US" sz="1600" spc="-5" dirty="0" smtClean="0">
                <a:cs typeface="Arial"/>
              </a:rPr>
              <a:t>:  </a:t>
            </a:r>
            <a:r>
              <a:rPr lang="en-US" sz="1600" spc="-5" dirty="0" smtClean="0">
                <a:cs typeface="Arial"/>
              </a:rPr>
              <a:t>Approved (27 </a:t>
            </a:r>
            <a:r>
              <a:rPr lang="en-US" sz="1600" spc="-5" dirty="0" smtClean="0">
                <a:cs typeface="Arial"/>
              </a:rPr>
              <a:t>Yes, 1 No, 2 </a:t>
            </a:r>
            <a:r>
              <a:rPr lang="en-US" sz="1600" spc="-5" dirty="0" smtClean="0">
                <a:cs typeface="Arial"/>
              </a:rPr>
              <a:t>Abstain)</a:t>
            </a:r>
            <a:endParaRPr lang="en-US" sz="1600" spc="-5" dirty="0" smtClean="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230188" marR="117475" indent="-230188" algn="just">
              <a:buFont typeface="Times New Roman" pitchFamily="16" charset="0"/>
              <a:buChar char="•"/>
              <a:tabLst>
                <a:tab pos="230188" algn="l"/>
              </a:tabLst>
            </a:pPr>
            <a:r>
              <a:rPr lang="en-US" sz="1800" spc="-5" dirty="0">
                <a:cs typeface="Arial"/>
              </a:rPr>
              <a:t>Motion </a:t>
            </a:r>
            <a:r>
              <a:rPr lang="en-US" sz="1800" spc="-5" dirty="0" smtClean="0">
                <a:cs typeface="Arial"/>
              </a:rPr>
              <a:t>#7 </a:t>
            </a:r>
            <a:r>
              <a:rPr lang="en-US" sz="1800" spc="-5" dirty="0">
                <a:cs typeface="Arial"/>
              </a:rPr>
              <a:t>(External):  Confirm </a:t>
            </a:r>
            <a:r>
              <a:rPr lang="en-US" sz="1800" dirty="0"/>
              <a:t>Gaurav </a:t>
            </a:r>
            <a:r>
              <a:rPr lang="en-US" sz="1800" dirty="0" err="1"/>
              <a:t>Patwardhan</a:t>
            </a:r>
            <a:r>
              <a:rPr lang="en-US" sz="1800" dirty="0"/>
              <a:t> </a:t>
            </a:r>
            <a:r>
              <a:rPr lang="en-US" sz="1800" spc="-5" dirty="0" smtClean="0">
                <a:cs typeface="Arial"/>
              </a:rPr>
              <a:t>as an IEEE </a:t>
            </a:r>
            <a:r>
              <a:rPr lang="en-US" sz="1800" spc="-5" dirty="0">
                <a:cs typeface="Arial"/>
              </a:rPr>
              <a:t>802.18 </a:t>
            </a:r>
            <a:r>
              <a:rPr lang="en-US" sz="1800" spc="-5" dirty="0" smtClean="0">
                <a:cs typeface="Arial"/>
              </a:rPr>
              <a:t>co-Vice </a:t>
            </a:r>
            <a:r>
              <a:rPr lang="en-US" sz="1800" spc="-5" dirty="0">
                <a:cs typeface="Arial"/>
              </a:rPr>
              <a:t>Chair</a:t>
            </a:r>
            <a:endParaRPr lang="en-US" sz="1800" spc="-5" dirty="0">
              <a:solidFill>
                <a:schemeClr val="tx1"/>
              </a:solidFill>
              <a:cs typeface="Arial"/>
            </a:endParaRPr>
          </a:p>
          <a:p>
            <a:pPr marL="630238" marR="117475" lvl="1" indent="-230188" algn="just">
              <a:buChar char="•"/>
              <a:tabLst>
                <a:tab pos="230188" algn="l"/>
              </a:tabLst>
            </a:pPr>
            <a:r>
              <a:rPr lang="en-US" sz="1600" spc="-5" dirty="0">
                <a:cs typeface="Arial"/>
              </a:rPr>
              <a:t>Moved</a:t>
            </a:r>
            <a:r>
              <a:rPr lang="en-US" sz="1600" spc="-5" dirty="0" smtClean="0">
                <a:cs typeface="Arial"/>
              </a:rPr>
              <a:t>:  Hassan </a:t>
            </a:r>
            <a:r>
              <a:rPr lang="en-US" sz="1600" spc="-5" dirty="0" err="1" smtClean="0">
                <a:cs typeface="Arial"/>
              </a:rPr>
              <a:t>Yaghoobi</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  Marc </a:t>
            </a:r>
            <a:r>
              <a:rPr lang="en-US" sz="1600" spc="-5" dirty="0" err="1" smtClean="0">
                <a:cs typeface="Arial"/>
              </a:rPr>
              <a:t>Emmelmann</a:t>
            </a:r>
            <a:endParaRPr lang="en-US" sz="1600" spc="-5" dirty="0">
              <a:cs typeface="Arial"/>
            </a:endParaRPr>
          </a:p>
          <a:p>
            <a:pPr marL="630238" marR="117475" lvl="1" indent="-230188" algn="just">
              <a:buFont typeface="Times New Roman" pitchFamily="16" charset="0"/>
              <a:buChar char="•"/>
              <a:tabLst>
                <a:tab pos="230188" algn="l"/>
              </a:tabLst>
            </a:pPr>
            <a:r>
              <a:rPr lang="en-US" sz="1600" spc="-5" dirty="0">
                <a:cs typeface="Arial"/>
              </a:rPr>
              <a:t>Result</a:t>
            </a:r>
            <a:r>
              <a:rPr lang="en-US" sz="1600" spc="-5" dirty="0" smtClean="0">
                <a:cs typeface="Arial"/>
              </a:rPr>
              <a:t>:  </a:t>
            </a:r>
            <a:r>
              <a:rPr lang="en-US" sz="1600" spc="-5" dirty="0" smtClean="0">
                <a:cs typeface="Arial"/>
              </a:rPr>
              <a:t>Approved (28 </a:t>
            </a:r>
            <a:r>
              <a:rPr lang="en-US" sz="1600" spc="-5" dirty="0" smtClean="0">
                <a:cs typeface="Arial"/>
              </a:rPr>
              <a:t>Yes, 2 No, 3 </a:t>
            </a:r>
            <a:r>
              <a:rPr lang="en-US" sz="1600" spc="-5" dirty="0" smtClean="0">
                <a:cs typeface="Arial"/>
              </a:rPr>
              <a:t>Abstain)</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March 2024</a:t>
            </a:r>
          </a:p>
        </p:txBody>
      </p:sp>
    </p:spTree>
    <p:extLst>
      <p:ext uri="{BB962C8B-B14F-4D97-AF65-F5344CB8AC3E}">
        <p14:creationId xmlns:p14="http://schemas.microsoft.com/office/powerpoint/2010/main" val="298994288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2024</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6: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69</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1.5:  Voter list update</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0362131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70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614454261"/>
              </p:ext>
            </p:extLst>
          </p:nvPr>
        </p:nvGraphicFramePr>
        <p:xfrm>
          <a:off x="1018592" y="1705690"/>
          <a:ext cx="10339434" cy="1468120"/>
        </p:xfrm>
        <a:graphic>
          <a:graphicData uri="http://schemas.openxmlformats.org/drawingml/2006/table">
            <a:tbl>
              <a:tblPr firstRow="1" bandRow="1">
                <a:tableStyleId>{21E4AEA4-8DFA-4A89-87EB-49C32662AFE0}</a:tableStyleId>
              </a:tblPr>
              <a:tblGrid>
                <a:gridCol w="3172408"/>
                <a:gridCol w="71670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through </a:t>
                      </a:r>
                      <a:r>
                        <a:rPr lang="en-US" sz="1500" dirty="0" smtClean="0"/>
                        <a:t>21 March</a:t>
                      </a:r>
                      <a:r>
                        <a:rPr lang="en-US" sz="1500" baseline="0" dirty="0" smtClean="0"/>
                        <a:t> 2024</a:t>
                      </a:r>
                      <a:endParaRPr lang="en-US" sz="1500" dirty="0"/>
                    </a:p>
                  </a:txBody>
                  <a:tcPr/>
                </a:tc>
              </a:tr>
              <a:tr h="370840">
                <a:tc>
                  <a:txBody>
                    <a:bodyPr/>
                    <a:lstStyle/>
                    <a:p>
                      <a:r>
                        <a:rPr lang="en-US" sz="1500" baseline="0" dirty="0" smtClean="0"/>
                        <a:t>2024 May wireless interim</a:t>
                      </a:r>
                    </a:p>
                    <a:p>
                      <a:r>
                        <a:rPr lang="en-US" sz="1500" baseline="0" dirty="0" smtClean="0"/>
                        <a:t>(an credited session)</a:t>
                      </a:r>
                      <a:endParaRPr lang="en-US" sz="1500" dirty="0"/>
                    </a:p>
                  </a:txBody>
                  <a:tcPr/>
                </a:tc>
                <a:tc>
                  <a:txBody>
                    <a:bodyPr/>
                    <a:lstStyle/>
                    <a:p>
                      <a:r>
                        <a:rPr lang="en-US" sz="1500" dirty="0" smtClean="0"/>
                        <a:t>Tuesday AM2 on 14 May 2024, </a:t>
                      </a:r>
                    </a:p>
                    <a:p>
                      <a:r>
                        <a:rPr lang="en-US" sz="1500" dirty="0" smtClean="0"/>
                        <a:t>Thursday AM1 on 16 May 2024</a:t>
                      </a:r>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rPr>
              <a:t>the </a:t>
            </a:r>
            <a:r>
              <a:rPr lang="en-US" sz="1500" b="1" dirty="0">
                <a:solidFill>
                  <a:schemeClr val="tx1"/>
                </a:solidFill>
                <a:cs typeface="Arial" panose="020B0604020202020204" pitchFamily="34" charset="0"/>
              </a:rPr>
              <a:t>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71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a:t>
            </a:r>
            <a:r>
              <a:rPr lang="en-US" sz="2800" dirty="0" smtClean="0">
                <a:solidFill>
                  <a:srgbClr val="0070C0"/>
                </a:solidFill>
              </a:rPr>
              <a:t>2024 May interim</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cs typeface="Arial"/>
              </a:rPr>
              <a:t>Credited session</a:t>
            </a:r>
          </a:p>
          <a:p>
            <a:pPr marL="230188" marR="117475" indent="-230188" algn="just">
              <a:buFont typeface="Times New Roman" pitchFamily="16" charset="0"/>
              <a:buChar char="•"/>
              <a:tabLst>
                <a:tab pos="230188" algn="l"/>
              </a:tabLst>
            </a:pPr>
            <a:r>
              <a:rPr lang="en-US" sz="1800" spc="-5" dirty="0" smtClean="0">
                <a:solidFill>
                  <a:schemeClr val="tx1"/>
                </a:solidFill>
                <a:cs typeface="Arial"/>
                <a:hlinkClick r:id="rId3"/>
              </a:rPr>
              <a:t>Meeting </a:t>
            </a:r>
            <a:r>
              <a:rPr lang="en-US" sz="1800" spc="-5" dirty="0">
                <a:solidFill>
                  <a:schemeClr val="tx1"/>
                </a:solidFill>
                <a:cs typeface="Arial"/>
                <a:hlinkClick r:id="rId3"/>
              </a:rPr>
              <a:t>reservation</a:t>
            </a:r>
            <a:r>
              <a:rPr lang="en-US" sz="1800" spc="-5" dirty="0">
                <a:solidFill>
                  <a:schemeClr val="tx1"/>
                </a:solidFill>
                <a:cs typeface="Arial"/>
              </a:rPr>
              <a:t> begins on </a:t>
            </a:r>
            <a:r>
              <a:rPr lang="en-US" sz="1800" spc="-5" dirty="0" smtClean="0">
                <a:solidFill>
                  <a:schemeClr val="tx1"/>
                </a:solidFill>
                <a:cs typeface="Arial"/>
              </a:rPr>
              <a:t>6 February 2024</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Early </a:t>
            </a:r>
            <a:r>
              <a:rPr lang="en-US" sz="1400" dirty="0">
                <a:solidFill>
                  <a:schemeClr val="tx1"/>
                </a:solidFill>
                <a:latin typeface="Times New Roman" panose="02020603050405020304" pitchFamily="18" charset="0"/>
                <a:ea typeface="Times New Roman" panose="02020603050405020304" pitchFamily="18" charset="0"/>
              </a:rPr>
              <a:t>Registration until </a:t>
            </a:r>
            <a:r>
              <a:rPr lang="en-US" sz="1400" dirty="0" smtClean="0">
                <a:solidFill>
                  <a:schemeClr val="tx1"/>
                </a:solidFill>
                <a:latin typeface="Times New Roman" panose="02020603050405020304" pitchFamily="18" charset="0"/>
                <a:ea typeface="Times New Roman" panose="02020603050405020304" pitchFamily="18" charset="0"/>
              </a:rPr>
              <a:t>5 April 2024</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600.00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Registration until </a:t>
            </a:r>
            <a:r>
              <a:rPr lang="en-US" sz="1400" dirty="0" smtClean="0">
                <a:solidFill>
                  <a:schemeClr val="tx1"/>
                </a:solidFill>
                <a:latin typeface="Times New Roman" panose="02020603050405020304" pitchFamily="18" charset="0"/>
                <a:ea typeface="Times New Roman" panose="02020603050405020304" pitchFamily="18" charset="0"/>
              </a:rPr>
              <a:t>3 May 2024</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800.00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3 May 2024</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1000.00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5 April 2024, </a:t>
            </a:r>
            <a:r>
              <a:rPr lang="en-US" sz="1400" dirty="0">
                <a:solidFill>
                  <a:schemeClr val="tx1"/>
                </a:solidFill>
                <a:latin typeface="Times New Roman" panose="02020603050405020304" pitchFamily="18" charset="0"/>
                <a:ea typeface="Times New Roman" panose="02020603050405020304" pitchFamily="18" charset="0"/>
              </a:rPr>
              <a:t>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5 April 2024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3 May 2024, </a:t>
            </a:r>
            <a:r>
              <a:rPr lang="en-US" sz="1400" dirty="0">
                <a:solidFill>
                  <a:schemeClr val="tx1"/>
                </a:solidFill>
                <a:latin typeface="Times New Roman" panose="02020603050405020304" pitchFamily="18" charset="0"/>
                <a:ea typeface="Times New Roman" panose="02020603050405020304" pitchFamily="18" charset="0"/>
              </a:rPr>
              <a:t>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3 May 2024, </a:t>
            </a:r>
            <a:r>
              <a:rPr lang="en-US" sz="1400" dirty="0">
                <a:solidFill>
                  <a:schemeClr val="tx1"/>
                </a:solidFill>
                <a:latin typeface="Times New Roman" panose="02020603050405020304" pitchFamily="18" charset="0"/>
                <a:ea typeface="Times New Roman" panose="02020603050405020304" pitchFamily="18" charset="0"/>
              </a:rPr>
              <a:t>cancellations will not receive any refund </a:t>
            </a:r>
            <a:endParaRPr lang="en-US" sz="14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r>
              <a:rPr lang="en-US" sz="1400" dirty="0" smtClean="0">
                <a:solidFill>
                  <a:schemeClr val="tx1"/>
                </a:solidFill>
                <a:latin typeface="Times New Roman" panose="02020603050405020304" pitchFamily="18" charset="0"/>
                <a:ea typeface="Times New Roman" panose="02020603050405020304" pitchFamily="18" charset="0"/>
              </a:rPr>
              <a:t>.</a:t>
            </a:r>
            <a:endParaRPr lang="en-US" sz="14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spc="-5" dirty="0">
                <a:solidFill>
                  <a:schemeClr val="tx1"/>
                </a:solidFill>
                <a:cs typeface="Arial"/>
                <a:hlinkClick r:id="rId3"/>
              </a:rPr>
              <a:t>Hotel reservation</a:t>
            </a:r>
            <a:r>
              <a:rPr lang="en-US" sz="1800" spc="-5" dirty="0">
                <a:solidFill>
                  <a:schemeClr val="tx1"/>
                </a:solidFill>
                <a:cs typeface="Arial"/>
              </a:rPr>
              <a:t> </a:t>
            </a:r>
            <a:r>
              <a:rPr lang="en-US" sz="1800" spc="-5" dirty="0" smtClean="0">
                <a:solidFill>
                  <a:schemeClr val="tx1"/>
                </a:solidFill>
                <a:cs typeface="Arial"/>
              </a:rPr>
              <a:t>begins on 6 February 2024</a:t>
            </a:r>
            <a:endParaRPr lang="en-US" sz="1800" spc="-5" dirty="0">
              <a:solidFill>
                <a:schemeClr val="tx1"/>
              </a:solidFill>
              <a:cs typeface="Arial"/>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Group rate is available </a:t>
            </a:r>
            <a:r>
              <a:rPr lang="en-US" sz="1400" dirty="0">
                <a:solidFill>
                  <a:schemeClr val="tx1"/>
                </a:solidFill>
              </a:rPr>
              <a:t>until sold out or </a:t>
            </a:r>
            <a:r>
              <a:rPr lang="en-US" sz="1400" dirty="0" smtClean="0">
                <a:solidFill>
                  <a:schemeClr val="tx1"/>
                </a:solidFill>
              </a:rPr>
              <a:t>5pm CEST, 9 April 2024.</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March </a:t>
            </a:r>
            <a:r>
              <a:rPr lang="en-US" dirty="0"/>
              <a:t>2024</a:t>
            </a:r>
            <a:endParaRPr lang="en-GB" dirty="0"/>
          </a:p>
        </p:txBody>
      </p:sp>
    </p:spTree>
    <p:extLst>
      <p:ext uri="{BB962C8B-B14F-4D97-AF65-F5344CB8AC3E}">
        <p14:creationId xmlns:p14="http://schemas.microsoft.com/office/powerpoint/2010/main" val="145964161"/>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72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 on the weekly teleconference calls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#8 (Internal):  </a:t>
            </a:r>
            <a:r>
              <a:rPr lang="en-US" sz="1800" dirty="0"/>
              <a:t>The 802.18 Chair or Chair designee is directed to conduct, as necessary, </a:t>
            </a:r>
            <a:r>
              <a:rPr lang="en-US" sz="1800" dirty="0" smtClean="0"/>
              <a:t>the following weekly teleconference </a:t>
            </a:r>
            <a:r>
              <a:rPr lang="en-US" sz="1800" dirty="0"/>
              <a:t>calls through </a:t>
            </a:r>
            <a:r>
              <a:rPr lang="en-US" sz="1800" dirty="0" smtClean="0"/>
              <a:t>25 July 2024</a:t>
            </a:r>
          </a:p>
          <a:p>
            <a:pPr marL="630238" marR="117475" lvl="1" indent="-230188" algn="just">
              <a:buChar char="•"/>
              <a:tabLst>
                <a:tab pos="230188" algn="l"/>
              </a:tabLst>
            </a:pPr>
            <a:r>
              <a:rPr lang="en-US" sz="1600" b="1" dirty="0" smtClean="0"/>
              <a:t>RR-TAG calls on </a:t>
            </a:r>
            <a:r>
              <a:rPr lang="en-US" sz="1600" b="1" dirty="0"/>
              <a:t>Thursdays at 15:00 ET </a:t>
            </a:r>
            <a:r>
              <a:rPr lang="en-US" sz="1600" b="1" dirty="0" smtClean="0"/>
              <a:t>for 55 mins</a:t>
            </a:r>
            <a:endParaRPr lang="en-US" sz="1600" b="1" spc="-5" dirty="0" smtClean="0">
              <a:latin typeface="+mj-lt"/>
              <a:cs typeface="Arial"/>
            </a:endParaRPr>
          </a:p>
          <a:p>
            <a:pPr marL="400050" marR="117475" lvl="1" indent="0" algn="just">
              <a:tabLst>
                <a:tab pos="230188" algn="l"/>
              </a:tabLst>
            </a:pPr>
            <a:endParaRPr lang="en-US" sz="1600" b="1"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r>
              <a:rPr lang="en-US" sz="1600" spc="-5" dirty="0" smtClean="0">
                <a:latin typeface="+mj-lt"/>
                <a:cs typeface="Arial"/>
              </a:rPr>
              <a:t>Hassan </a:t>
            </a:r>
            <a:r>
              <a:rPr lang="en-US" sz="1600" spc="-5" dirty="0" err="1" smtClean="0">
                <a:latin typeface="+mj-lt"/>
                <a:cs typeface="Arial"/>
              </a:rPr>
              <a:t>Yaghoobi</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John </a:t>
            </a:r>
            <a:r>
              <a:rPr lang="en-US" sz="1600" spc="-5" dirty="0" smtClean="0">
                <a:latin typeface="+mj-lt"/>
                <a:cs typeface="Arial"/>
              </a:rPr>
              <a:t>Kenney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165262471"/>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73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None</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74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a:t>
            </a:r>
            <a:r>
              <a:rPr lang="en-US" sz="1800" spc="-5" dirty="0" smtClean="0">
                <a:latin typeface="+mj-lt"/>
                <a:cs typeface="Arial"/>
              </a:rPr>
              <a:t>?  None.</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a:r>
            <a:r>
              <a:rPr lang="en-US" sz="1800" spc="-5" dirty="0" smtClean="0">
                <a:latin typeface="+mj-lt"/>
                <a:cs typeface="Arial"/>
              </a:rPr>
              <a:t>at 10:00am MT</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Change in membership</a:t>
            </a:r>
            <a:endParaRPr lang="en-US" sz="2800" dirty="0">
              <a:solidFill>
                <a:srgbClr val="0070C0"/>
              </a:solidFill>
            </a:endParaRPr>
          </a:p>
        </p:txBody>
      </p:sp>
      <p:sp>
        <p:nvSpPr>
          <p:cNvPr id="10" name="Content Placeholder 2"/>
          <p:cNvSpPr>
            <a:spLocks noGrp="1"/>
          </p:cNvSpPr>
          <p:nvPr>
            <p:ph idx="1"/>
          </p:nvPr>
        </p:nvSpPr>
        <p:spPr>
          <a:xfrm>
            <a:off x="914400" y="1524000"/>
            <a:ext cx="10363200" cy="4724400"/>
          </a:xfrm>
        </p:spPr>
        <p:txBody>
          <a:bodyPr/>
          <a:lstStyle/>
          <a:p>
            <a:pPr marL="230188" marR="117475" indent="-230188" algn="just">
              <a:buFont typeface="Times New Roman" pitchFamily="16" charset="0"/>
              <a:buChar char="•"/>
              <a:tabLst>
                <a:tab pos="230188" algn="l"/>
              </a:tabLst>
            </a:pPr>
            <a:r>
              <a:rPr lang="en-US" altLang="en-US" sz="1800" dirty="0" smtClean="0"/>
              <a:t>Membership </a:t>
            </a:r>
            <a:r>
              <a:rPr lang="en-US" altLang="en-US" sz="1800" dirty="0"/>
              <a:t>as of </a:t>
            </a:r>
            <a:r>
              <a:rPr lang="en-US" altLang="en-US" sz="1800" dirty="0" smtClean="0"/>
              <a:t>19 January 2024</a:t>
            </a:r>
            <a:endParaRPr lang="en-US" altLang="en-US" sz="1800" dirty="0"/>
          </a:p>
          <a:p>
            <a:pPr lvl="1" algn="just">
              <a:spcBef>
                <a:spcPts val="300"/>
              </a:spcBef>
              <a:buFont typeface="Arial" panose="020B0604020202020204" pitchFamily="34" charset="0"/>
              <a:buChar char="•"/>
            </a:pPr>
            <a:r>
              <a:rPr lang="en-US" altLang="en-US" sz="1600" dirty="0" smtClean="0"/>
              <a:t>55 </a:t>
            </a:r>
            <a:r>
              <a:rPr lang="en-US" altLang="en-US" sz="1600" dirty="0"/>
              <a:t>voters (including 8 on LMSC)</a:t>
            </a:r>
          </a:p>
          <a:p>
            <a:pPr lvl="1" algn="just">
              <a:spcBef>
                <a:spcPts val="300"/>
              </a:spcBef>
              <a:buFont typeface="Arial" panose="020B0604020202020204" pitchFamily="34" charset="0"/>
              <a:buChar char="•"/>
            </a:pPr>
            <a:r>
              <a:rPr lang="en-US" altLang="en-US" sz="1600" dirty="0"/>
              <a:t>6</a:t>
            </a:r>
            <a:r>
              <a:rPr lang="en-US" altLang="en-US" sz="1600" dirty="0" smtClean="0"/>
              <a:t> </a:t>
            </a:r>
            <a:r>
              <a:rPr lang="en-US" altLang="en-US" sz="1600" dirty="0"/>
              <a:t>nearly voters</a:t>
            </a:r>
          </a:p>
          <a:p>
            <a:pPr lvl="1" algn="just">
              <a:spcBef>
                <a:spcPts val="300"/>
              </a:spcBef>
              <a:buFont typeface="Arial" panose="020B0604020202020204" pitchFamily="34" charset="0"/>
              <a:buChar char="•"/>
            </a:pPr>
            <a:r>
              <a:rPr lang="en-US" altLang="en-US" sz="1600" dirty="0" smtClean="0"/>
              <a:t>14 </a:t>
            </a:r>
            <a:r>
              <a:rPr lang="en-US" altLang="en-US" sz="1600" dirty="0"/>
              <a:t>aspirants </a:t>
            </a:r>
          </a:p>
          <a:p>
            <a:pPr marL="630238" marR="117475" lvl="1" indent="-230188" algn="just">
              <a:buFont typeface="Times New Roman" pitchFamily="16" charset="0"/>
              <a:buChar char="•"/>
              <a:tabLst>
                <a:tab pos="230188" algn="l"/>
              </a:tabLst>
            </a:pPr>
            <a:endParaRPr lang="en-US" sz="1600" spc="-5" dirty="0" smtClean="0">
              <a:latin typeface="+mj-lt"/>
              <a:cs typeface="Arial"/>
            </a:endParaRPr>
          </a:p>
          <a:p>
            <a:pPr marL="230188" marR="117475" indent="-230188" algn="just">
              <a:buFont typeface="Times New Roman" pitchFamily="16" charset="0"/>
              <a:buChar char="•"/>
              <a:tabLst>
                <a:tab pos="230188" algn="l"/>
              </a:tabLst>
            </a:pPr>
            <a:r>
              <a:rPr lang="en-US" altLang="en-US" sz="1800" dirty="0"/>
              <a:t>Membership as of </a:t>
            </a:r>
            <a:r>
              <a:rPr lang="en-US" altLang="en-US" sz="1800" dirty="0" smtClean="0"/>
              <a:t>the opening meeting on 12 March 2024</a:t>
            </a:r>
            <a:endParaRPr lang="en-US" altLang="en-US" sz="1800" dirty="0"/>
          </a:p>
          <a:p>
            <a:pPr lvl="1" algn="just">
              <a:spcBef>
                <a:spcPts val="300"/>
              </a:spcBef>
              <a:buFont typeface="Arial" panose="020B0604020202020204" pitchFamily="34" charset="0"/>
              <a:buChar char="•"/>
            </a:pPr>
            <a:r>
              <a:rPr lang="en-US" altLang="en-US" sz="1600" dirty="0" smtClean="0"/>
              <a:t>58 </a:t>
            </a:r>
            <a:r>
              <a:rPr lang="en-US" altLang="en-US" sz="1600" dirty="0"/>
              <a:t>voters (including 8 on LMSC)</a:t>
            </a:r>
          </a:p>
          <a:p>
            <a:pPr lvl="1" algn="just">
              <a:spcBef>
                <a:spcPts val="300"/>
              </a:spcBef>
              <a:buFont typeface="Arial" panose="020B0604020202020204" pitchFamily="34" charset="0"/>
              <a:buChar char="•"/>
            </a:pPr>
            <a:r>
              <a:rPr lang="en-US" altLang="en-US" sz="1600" dirty="0" smtClean="0"/>
              <a:t>3 nearly </a:t>
            </a:r>
            <a:r>
              <a:rPr lang="en-US" altLang="en-US" sz="1600" dirty="0"/>
              <a:t>voters</a:t>
            </a:r>
          </a:p>
          <a:p>
            <a:pPr lvl="1" algn="just">
              <a:spcBef>
                <a:spcPts val="300"/>
              </a:spcBef>
              <a:buFont typeface="Arial" panose="020B0604020202020204" pitchFamily="34" charset="0"/>
              <a:buChar char="•"/>
            </a:pPr>
            <a:r>
              <a:rPr lang="en-US" altLang="en-US" sz="1600" dirty="0" smtClean="0"/>
              <a:t>14 </a:t>
            </a:r>
            <a:r>
              <a:rPr lang="en-US" altLang="en-US" sz="1600" dirty="0"/>
              <a:t>aspirants </a:t>
            </a: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2024</a:t>
            </a:r>
            <a:endParaRPr lang="en-GB" dirty="0"/>
          </a:p>
        </p:txBody>
      </p:sp>
    </p:spTree>
    <p:extLst>
      <p:ext uri="{BB962C8B-B14F-4D97-AF65-F5344CB8AC3E}">
        <p14:creationId xmlns:p14="http://schemas.microsoft.com/office/powerpoint/2010/main" val="26877878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9</a:t>
            </a:r>
            <a:endParaRPr lang="en-US" dirty="0"/>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70610</TotalTime>
  <Words>5310</Words>
  <Application>Microsoft Office PowerPoint</Application>
  <PresentationFormat>Widescreen</PresentationFormat>
  <Paragraphs>936</Paragraphs>
  <Slides>74</Slides>
  <Notes>47</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74</vt:i4>
      </vt:variant>
    </vt:vector>
  </HeadingPairs>
  <TitlesOfParts>
    <vt:vector size="83" baseType="lpstr">
      <vt:lpstr>Arial Unicode MS</vt:lpstr>
      <vt:lpstr>Monotype Sorts</vt:lpstr>
      <vt:lpstr>MS Gothic</vt:lpstr>
      <vt:lpstr>MS PGothic</vt:lpstr>
      <vt:lpstr>Arial</vt:lpstr>
      <vt:lpstr>Calibri</vt:lpstr>
      <vt:lpstr>Times New Roman</vt:lpstr>
      <vt:lpstr>Office Theme</vt:lpstr>
      <vt:lpstr>Document</vt:lpstr>
      <vt:lpstr>2024 March RR-TAG  Supplementary Materials</vt:lpstr>
      <vt:lpstr>PowerPoint Presentation</vt:lpstr>
      <vt:lpstr>PowerPoint Presentation</vt:lpstr>
      <vt:lpstr>Registration is required to attend this meeting </vt:lpstr>
      <vt:lpstr>PowerPoint Presentation</vt:lpstr>
      <vt:lpstr>Review and approve the 802.18 opening agenda</vt:lpstr>
      <vt:lpstr>PowerPoint Presentation</vt:lpstr>
      <vt:lpstr>Change in membership</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Review and approve the 2024 January interim minutes</vt:lpstr>
      <vt:lpstr>PowerPoint Presentation</vt:lpstr>
      <vt:lpstr>Status of ongoing consultations</vt:lpstr>
      <vt:lpstr>US Federal Communications Commission (FCC)’s consultation</vt:lpstr>
      <vt:lpstr>General discussion items (1)</vt:lpstr>
      <vt:lpstr>General discussion items (2)</vt:lpstr>
      <vt:lpstr>General discussion items (3)</vt:lpstr>
      <vt:lpstr>General discussion items (4)</vt:lpstr>
      <vt:lpstr>PowerPoint Presentation</vt:lpstr>
      <vt:lpstr>PowerPoint Presentation</vt:lpstr>
      <vt:lpstr>PowerPoint Presentation</vt:lpstr>
      <vt:lpstr>PowerPoint Presentation</vt:lpstr>
      <vt:lpstr>Timeline</vt:lpstr>
      <vt:lpstr>Candidate introduction and Q&amp;A</vt:lpstr>
      <vt:lpstr>PowerPoint Presentation</vt:lpstr>
      <vt:lpstr>PowerPoint Presentation</vt:lpstr>
      <vt:lpstr>Registration is required to attend this meeting </vt:lpstr>
      <vt:lpstr>PowerPoint Presentation</vt:lpstr>
      <vt:lpstr>Review and approve the 802.18 closing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PowerPoint Presentation</vt:lpstr>
      <vt:lpstr>PowerPoint Presentation</vt:lpstr>
      <vt:lpstr>PowerPoint Presentation</vt:lpstr>
      <vt:lpstr>PowerPoint Presentation</vt:lpstr>
      <vt:lpstr>Enrichment activities</vt:lpstr>
      <vt:lpstr>Past Enrichment activities</vt:lpstr>
      <vt:lpstr>PowerPoint Presentation</vt:lpstr>
      <vt:lpstr>Status of ongoing consultations</vt:lpstr>
      <vt:lpstr>US Federal Communications Commission (FCC)’s consultation (1)</vt:lpstr>
      <vt:lpstr>US Federal Communications Commission (FCC)’s consultation (2)</vt:lpstr>
      <vt:lpstr>General discussion items (1)</vt:lpstr>
      <vt:lpstr>General discussion items (2)</vt:lpstr>
      <vt:lpstr>General discussion items (3)</vt:lpstr>
      <vt:lpstr>General discussion items (4)</vt:lpstr>
      <vt:lpstr>PowerPoint Presentation</vt:lpstr>
      <vt:lpstr>PowerPoint Presentation</vt:lpstr>
      <vt:lpstr>Chair election</vt:lpstr>
      <vt:lpstr>Vice Chair(s) election (1)</vt:lpstr>
      <vt:lpstr>Vice Chair(s) election (2)</vt:lpstr>
      <vt:lpstr>PowerPoint Presentation</vt:lpstr>
      <vt:lpstr>Future RR-TAG meetings</vt:lpstr>
      <vt:lpstr>Meeting and hotel reservation for the 2024 May interim</vt:lpstr>
      <vt:lpstr>Administrative motion on the weekly teleconference calls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18-24/0012r3</dc:title>
  <dc:creator>Edward Au</dc:creator>
  <cp:keywords>2024 March plenary supplementary materials</cp:keywords>
  <cp:lastModifiedBy>Edward Au</cp:lastModifiedBy>
  <cp:revision>5106</cp:revision>
  <cp:lastPrinted>1601-01-01T00:00:00Z</cp:lastPrinted>
  <dcterms:created xsi:type="dcterms:W3CDTF">2016-03-03T14:54:45Z</dcterms:created>
  <dcterms:modified xsi:type="dcterms:W3CDTF">2024-03-15T13:31:27Z</dcterms:modified>
  <cp:category>IEEE 802.18 RR-TAG </cp:category>
</cp:coreProperties>
</file>