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74"/>
  </p:notesMasterIdLst>
  <p:handoutMasterIdLst>
    <p:handoutMasterId r:id="rId75"/>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89" r:id="rId25"/>
    <p:sldId id="1026" r:id="rId26"/>
    <p:sldId id="1073" r:id="rId27"/>
    <p:sldId id="1027" r:id="rId28"/>
    <p:sldId id="1098" r:id="rId29"/>
    <p:sldId id="1076" r:id="rId30"/>
    <p:sldId id="1077" r:id="rId31"/>
    <p:sldId id="1080" r:id="rId32"/>
    <p:sldId id="1081" r:id="rId33"/>
    <p:sldId id="1079" r:id="rId34"/>
    <p:sldId id="1083" r:id="rId35"/>
    <p:sldId id="1056" r:id="rId36"/>
    <p:sldId id="1057" r:id="rId37"/>
    <p:sldId id="1084" r:id="rId38"/>
    <p:sldId id="1059" r:id="rId39"/>
    <p:sldId id="1060" r:id="rId40"/>
    <p:sldId id="1061" r:id="rId41"/>
    <p:sldId id="1062" r:id="rId42"/>
    <p:sldId id="1063" r:id="rId43"/>
    <p:sldId id="1064" r:id="rId44"/>
    <p:sldId id="1065" r:id="rId45"/>
    <p:sldId id="1066" r:id="rId46"/>
    <p:sldId id="1067" r:id="rId47"/>
    <p:sldId id="1068" r:id="rId48"/>
    <p:sldId id="1069" r:id="rId49"/>
    <p:sldId id="1070" r:id="rId50"/>
    <p:sldId id="1029" r:id="rId51"/>
    <p:sldId id="1044" r:id="rId52"/>
    <p:sldId id="1075" r:id="rId53"/>
    <p:sldId id="1074" r:id="rId54"/>
    <p:sldId id="1091" r:id="rId55"/>
    <p:sldId id="1092" r:id="rId56"/>
    <p:sldId id="1093" r:id="rId57"/>
    <p:sldId id="1097" r:id="rId58"/>
    <p:sldId id="1100" r:id="rId59"/>
    <p:sldId id="1094" r:id="rId60"/>
    <p:sldId id="1095" r:id="rId61"/>
    <p:sldId id="1096" r:id="rId62"/>
    <p:sldId id="1099" r:id="rId63"/>
    <p:sldId id="1090" r:id="rId64"/>
    <p:sldId id="1085" r:id="rId65"/>
    <p:sldId id="1086" r:id="rId66"/>
    <p:sldId id="1087" r:id="rId67"/>
    <p:sldId id="978" r:id="rId68"/>
    <p:sldId id="900" r:id="rId69"/>
    <p:sldId id="1088" r:id="rId70"/>
    <p:sldId id="1033" r:id="rId71"/>
    <p:sldId id="887" r:id="rId72"/>
    <p:sldId id="888"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1257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1760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02258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1228660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4927380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20572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6547893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9305969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14122158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16975497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04744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0012631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21828302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62</a:t>
            </a:fld>
            <a:endParaRPr lang="en-US" dirty="0"/>
          </a:p>
        </p:txBody>
      </p:sp>
    </p:spTree>
    <p:extLst>
      <p:ext uri="{BB962C8B-B14F-4D97-AF65-F5344CB8AC3E}">
        <p14:creationId xmlns:p14="http://schemas.microsoft.com/office/powerpoint/2010/main" val="3894639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dirty="0"/>
          </a:p>
        </p:txBody>
      </p:sp>
    </p:spTree>
    <p:extLst>
      <p:ext uri="{BB962C8B-B14F-4D97-AF65-F5344CB8AC3E}">
        <p14:creationId xmlns:p14="http://schemas.microsoft.com/office/powerpoint/2010/main" val="3816954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65</a:t>
            </a:fld>
            <a:endParaRPr lang="en-US" dirty="0"/>
          </a:p>
        </p:txBody>
      </p:sp>
    </p:spTree>
    <p:extLst>
      <p:ext uri="{BB962C8B-B14F-4D97-AF65-F5344CB8AC3E}">
        <p14:creationId xmlns:p14="http://schemas.microsoft.com/office/powerpoint/2010/main" val="37394770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66</a:t>
            </a:fld>
            <a:endParaRPr lang="en-US" dirty="0"/>
          </a:p>
        </p:txBody>
      </p:sp>
    </p:spTree>
    <p:extLst>
      <p:ext uri="{BB962C8B-B14F-4D97-AF65-F5344CB8AC3E}">
        <p14:creationId xmlns:p14="http://schemas.microsoft.com/office/powerpoint/2010/main" val="30028961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69</a:t>
            </a:fld>
            <a:endParaRPr lang="en-US" dirty="0"/>
          </a:p>
        </p:txBody>
      </p:sp>
    </p:spTree>
    <p:extLst>
      <p:ext uri="{BB962C8B-B14F-4D97-AF65-F5344CB8AC3E}">
        <p14:creationId xmlns:p14="http://schemas.microsoft.com/office/powerpoint/2010/main" val="39450228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70</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71</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72</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802.18-24/0012r1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4-0014-00-0000-rr-tag-january-2024-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ocuments?is_dcn=23&amp;is_group=0000&amp;is_year=2024" TargetMode="External"/><Relationship Id="rId7"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tdra.gov.ae/-/media/About/regulations-and-ruling/AR/Res-35-of-2023--UWB-and-SDR-5.ashx" TargetMode="External"/><Relationship Id="rId5" Type="http://schemas.openxmlformats.org/officeDocument/2006/relationships/hyperlink" Target="https://mentor.ieee.org/802.18/documents?is_dcn=24&amp;is_group=0000&amp;is_year=2024" TargetMode="External"/><Relationship Id="rId4" Type="http://schemas.openxmlformats.org/officeDocument/2006/relationships/hyperlink" Target="https://mentor.ieee.org/802.18/documents?is_dcn=22&amp;is_group=0000&amp;is_year=202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8/documents?is_dcn=25&amp;is_group=0000&amp;is_year=2024"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54&amp;is_year=2023" TargetMode="External"/><Relationship Id="rId7"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8/documents?is_dcn=22&amp;is_group=0000&amp;is_year=2024" TargetMode="External"/><Relationship Id="rId7"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hyperlink" Target="https://mentor.ieee.org/802.18/documents?is_dcn=27&amp;is_group=0000&amp;is_year=2024" TargetMode="External"/><Relationship Id="rId5" Type="http://schemas.openxmlformats.org/officeDocument/2006/relationships/hyperlink" Target="https://tdra.gov.ae/-/media/About/regulations-and-ruling/AR/Res-35-of-2023--UWB-and-SDR-5.ashx" TargetMode="External"/><Relationship Id="rId4" Type="http://schemas.openxmlformats.org/officeDocument/2006/relationships/hyperlink" Target="https://mentor.ieee.org/802.18/documents?is_dcn=24&amp;is_group=0000&amp;is_year=202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March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41"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a:t>Hyatt Regency Denver at Colorado Convention </a:t>
            </a:r>
            <a:r>
              <a:rPr lang="en-US" sz="1400" dirty="0" smtClean="0"/>
              <a:t>Center</a:t>
            </a:r>
            <a:r>
              <a:rPr lang="sv-SE" sz="1400" dirty="0" smtClean="0"/>
              <a:t>, Denver, CO, </a:t>
            </a:r>
            <a:r>
              <a:rPr lang="sv-SE" sz="1400" dirty="0"/>
              <a:t>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For non-officer election agendas, 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a:t>
            </a:r>
            <a:r>
              <a:rPr lang="en-US" sz="1400" spc="-5" dirty="0" smtClean="0">
                <a:solidFill>
                  <a:srgbClr val="FF0000"/>
                </a:solidFill>
                <a:cs typeface="Arial"/>
              </a:rPr>
              <a:t>officer </a:t>
            </a:r>
            <a:r>
              <a:rPr lang="en-US" sz="1400" spc="-5" dirty="0">
                <a:solidFill>
                  <a:srgbClr val="FF0000"/>
                </a:solidFill>
                <a:cs typeface="Arial"/>
              </a:rPr>
              <a:t>election </a:t>
            </a:r>
            <a:r>
              <a:rPr lang="en-US" sz="1400" spc="-5" dirty="0" smtClean="0">
                <a:solidFill>
                  <a:srgbClr val="FF0000"/>
                </a:solidFill>
                <a:cs typeface="Arial"/>
              </a:rPr>
              <a:t>agendas, </a:t>
            </a:r>
            <a:r>
              <a:rPr lang="en-US" sz="1400" spc="-5" dirty="0">
                <a:solidFill>
                  <a:srgbClr val="FF0000"/>
                </a:solidFill>
                <a:cs typeface="Arial"/>
              </a:rPr>
              <a:t>please cast your vote for </a:t>
            </a:r>
            <a:r>
              <a:rPr lang="en-US" sz="1400" spc="-5" dirty="0" smtClean="0">
                <a:solidFill>
                  <a:srgbClr val="FF0000"/>
                </a:solidFill>
                <a:cs typeface="Arial"/>
              </a:rPr>
              <a:t>motion </a:t>
            </a:r>
            <a:r>
              <a:rPr lang="en-US" sz="1400" spc="-5" dirty="0">
                <a:solidFill>
                  <a:srgbClr val="FF0000"/>
                </a:solidFill>
                <a:cs typeface="Arial"/>
              </a:rPr>
              <a:t>using </a:t>
            </a:r>
            <a:r>
              <a:rPr lang="en-US" sz="1400" spc="-5" dirty="0" err="1" smtClean="0">
                <a:solidFill>
                  <a:srgbClr val="FF0000"/>
                </a:solidFill>
                <a:cs typeface="Arial"/>
              </a:rPr>
              <a:t>DirectVote</a:t>
            </a:r>
            <a:r>
              <a:rPr lang="en-US" sz="1400" spc="-5" dirty="0" smtClean="0">
                <a:solidFill>
                  <a:srgbClr val="FF0000"/>
                </a:solidFill>
                <a:cs typeface="Arial"/>
              </a:rPr>
              <a:t> Line</a:t>
            </a:r>
            <a:endParaRPr lang="en-US" sz="1400" spc="-5" dirty="0">
              <a:solidFill>
                <a:srgbClr val="FF0000"/>
              </a:solidFill>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2506958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smtClean="0">
                          <a:solidFill>
                            <a:schemeClr val="tx1"/>
                          </a:solidFill>
                        </a:rPr>
                        <a:t>:</a:t>
                      </a:r>
                      <a:r>
                        <a:rPr lang="en-US" sz="1200" baseline="0" smtClean="0">
                          <a:solidFill>
                            <a:schemeClr val="tx1"/>
                          </a:solidFill>
                        </a:rPr>
                        <a:t> </a:t>
                      </a:r>
                      <a:r>
                        <a:rPr lang="en-US" sz="1200" smtClean="0"/>
                        <a:t>Granite BC</a:t>
                      </a:r>
                      <a:r>
                        <a:rPr kumimoji="0" lang="en-US" altLang="en-US" sz="12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Granite BC</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12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January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January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18-24/0014r0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kimin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a:t>
            </a:r>
            <a:r>
              <a:rPr lang="en-GB" sz="1400" u="sng" dirty="0" smtClean="0">
                <a:hlinkClick r:id="rId5"/>
              </a:rPr>
              <a:t>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NSF</a:t>
            </a:r>
            <a:r>
              <a:rPr lang="en-US" sz="1400" spc="-5" dirty="0">
                <a:solidFill>
                  <a:schemeClr val="tx1"/>
                </a:solidFill>
                <a:cs typeface="Arial"/>
              </a:rPr>
              <a:t>: </a:t>
            </a:r>
            <a:r>
              <a:rPr lang="en-US" sz="1400" spc="-5" dirty="0" smtClean="0">
                <a:solidFill>
                  <a:schemeClr val="tx1"/>
                </a:solidFill>
                <a:cs typeface="Arial"/>
              </a:rPr>
              <a:t> </a:t>
            </a:r>
            <a:r>
              <a:rPr lang="en-US" sz="1400" spc="-5" dirty="0" smtClean="0">
                <a:solidFill>
                  <a:schemeClr val="tx1"/>
                </a:solidFill>
                <a:cs typeface="Arial"/>
                <a:hlinkClick r:id="rId7"/>
              </a:rPr>
              <a:t>Request </a:t>
            </a:r>
            <a:r>
              <a:rPr lang="en-US" sz="1400" spc="-5" dirty="0">
                <a:solidFill>
                  <a:schemeClr val="tx1"/>
                </a:solidFill>
                <a:cs typeface="Arial"/>
                <a:hlinkClick r:id="rId7"/>
              </a:rPr>
              <a:t>for Information on the National Spectrum Research and Development Plan</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a:t>
            </a:r>
            <a:r>
              <a:rPr lang="en-US" sz="1400" dirty="0" smtClean="0">
                <a:hlinkClick r:id="rId8"/>
              </a:rPr>
              <a:t>GHz</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Second Further Notice of Proposed 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39876286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rPr>
              <a:t>March 2024 </a:t>
            </a:r>
            <a:r>
              <a:rPr lang="en-US" sz="1600" spc="-5" dirty="0" smtClean="0">
                <a:cs typeface="Arial"/>
                <a:hlinkClick r:id="rId3"/>
              </a:rPr>
              <a:t>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4"/>
              </a:rPr>
              <a:t>Update</a:t>
            </a:r>
            <a:r>
              <a:rPr lang="en-US" sz="1600" spc="-5" dirty="0">
                <a:cs typeface="Arial"/>
              </a:rPr>
              <a:t> on UWB Regulation Framework in </a:t>
            </a:r>
            <a:r>
              <a:rPr lang="en-US" sz="1600" spc="-5" dirty="0" smtClean="0">
                <a:cs typeface="Arial"/>
              </a:rPr>
              <a:t>Europe</a:t>
            </a:r>
          </a:p>
          <a:p>
            <a:pPr marL="1030288" marR="117475" lvl="2" indent="-230188" algn="just">
              <a:buClrTx/>
              <a:buFont typeface="Times New Roman" pitchFamily="16" charset="0"/>
              <a:buChar char="•"/>
              <a:tabLst>
                <a:tab pos="230188" algn="l"/>
              </a:tabLst>
            </a:pPr>
            <a:r>
              <a:rPr lang="en-US" sz="1600" dirty="0" smtClean="0">
                <a:hlinkClick r:id="rId5"/>
              </a:rPr>
              <a:t>Overview</a:t>
            </a:r>
            <a:r>
              <a:rPr lang="en-US" sz="1600" dirty="0" smtClean="0"/>
              <a:t> on CEPT </a:t>
            </a:r>
            <a:r>
              <a:rPr lang="en-US" sz="1600" dirty="0"/>
              <a:t>ECC Report in PC on OOB limits for VLB RLAN in </a:t>
            </a:r>
            <a:r>
              <a:rPr lang="en-US" sz="1600" dirty="0" smtClean="0"/>
              <a:t>6 GHz</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UAE TDRA announced its </a:t>
            </a:r>
            <a:r>
              <a:rPr lang="en-US" sz="1600" spc="-5" dirty="0">
                <a:solidFill>
                  <a:schemeClr val="tx1"/>
                </a:solidFill>
                <a:cs typeface="Arial"/>
                <a:hlinkClick r:id="rId6"/>
              </a:rPr>
              <a:t>decision</a:t>
            </a:r>
            <a:r>
              <a:rPr lang="en-US" sz="1600" spc="-5" dirty="0">
                <a:solidFill>
                  <a:schemeClr val="tx1"/>
                </a:solidFill>
                <a:cs typeface="Arial"/>
              </a:rPr>
              <a:t> on the technical requirements on Ultra-Wide Band and Short Range Devices following the consultation in July 2023.</a:t>
            </a: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314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err="1" smtClean="0"/>
              <a:t>Aleksander</a:t>
            </a:r>
            <a:r>
              <a:rPr lang="en-US" sz="1600" dirty="0" smtClean="0"/>
              <a:t> Sołtysik (Chair, </a:t>
            </a:r>
            <a:r>
              <a:rPr lang="en-US" sz="1600" dirty="0"/>
              <a:t>Radio Spectrum Policy </a:t>
            </a:r>
            <a:r>
              <a:rPr lang="en-US" sz="1600" dirty="0" smtClean="0"/>
              <a:t>Group</a:t>
            </a:r>
            <a:r>
              <a:rPr lang="en-US" sz="1600" dirty="0"/>
              <a:t>)</a:t>
            </a:r>
            <a:endParaRPr lang="en-US" sz="1600" dirty="0" smtClean="0"/>
          </a:p>
          <a:p>
            <a:pPr lvl="2">
              <a:buFont typeface="Arial" panose="020B0604020202020204" pitchFamily="34" charset="0"/>
              <a:buChar char="•"/>
            </a:pPr>
            <a:r>
              <a:rPr lang="en-US" sz="1400" dirty="0" smtClean="0"/>
              <a:t>Attendance is limited to the closing meeting timeslot of the March 2024 plenary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31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March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608820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894930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Timeline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opened on Sunday, 10 February 2024, </a:t>
            </a:r>
            <a:r>
              <a:rPr lang="en-US" sz="1800" spc="-5" dirty="0">
                <a:cs typeface="Arial"/>
              </a:rPr>
              <a:t>received and closed </a:t>
            </a:r>
            <a:r>
              <a:rPr lang="en-US" sz="1800" spc="-5" dirty="0" smtClean="0">
                <a:cs typeface="Arial"/>
              </a:rPr>
              <a:t>at the end of Monday, 11 March 2024. </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a:t>
            </a:r>
            <a:r>
              <a:rPr lang="en-US" sz="1800" spc="-5" dirty="0" smtClean="0">
                <a:cs typeface="Arial"/>
              </a:rPr>
              <a:t>each candidate </a:t>
            </a:r>
            <a:r>
              <a:rPr lang="en-US" sz="1800" spc="-5" dirty="0">
                <a:cs typeface="Arial"/>
              </a:rPr>
              <a:t>with </a:t>
            </a:r>
            <a:r>
              <a:rPr lang="en-US" sz="1800" spc="-5" dirty="0" smtClean="0">
                <a:cs typeface="Arial"/>
              </a:rPr>
              <a:t>Q&amp;A today.</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a:t>
            </a:r>
            <a:r>
              <a:rPr lang="en-US" sz="1800" spc="-5" dirty="0" smtClean="0">
                <a:cs typeface="Arial"/>
              </a:rPr>
              <a:t>place using </a:t>
            </a:r>
            <a:r>
              <a:rPr lang="en-US" sz="1800" spc="-5" dirty="0" err="1" smtClean="0">
                <a:cs typeface="Arial"/>
              </a:rPr>
              <a:t>DirectVote</a:t>
            </a:r>
            <a:r>
              <a:rPr lang="en-US" sz="1800" spc="-5" dirty="0" smtClean="0">
                <a:cs typeface="Arial"/>
              </a:rPr>
              <a:t> Line </a:t>
            </a:r>
            <a:r>
              <a:rPr lang="en-US" sz="1800" spc="-5" dirty="0">
                <a:cs typeface="Arial"/>
              </a:rPr>
              <a:t>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smtClean="0">
                <a:cs typeface="Arial"/>
              </a:rPr>
              <a:t>The Chair and Vice Chair(s) </a:t>
            </a:r>
            <a:r>
              <a:rPr lang="en-US" sz="1800" spc="-5" dirty="0">
                <a:cs typeface="Arial"/>
              </a:rPr>
              <a:t>are subject to confirmation by IEEE 802 </a:t>
            </a:r>
            <a:r>
              <a:rPr lang="en-US" sz="1800" spc="-5" dirty="0" smtClean="0">
                <a:cs typeface="Arial"/>
              </a:rPr>
              <a:t>EC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Candidate introduction and Q&amp;A</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Chair candidate:</a:t>
            </a:r>
          </a:p>
          <a:p>
            <a:pPr marL="630238" marR="117475" lvl="1" indent="-230188" algn="just">
              <a:buClrTx/>
              <a:buFont typeface="Times New Roman" pitchFamily="16" charset="0"/>
              <a:buChar char="•"/>
              <a:tabLst>
                <a:tab pos="230188" algn="l"/>
              </a:tabLst>
            </a:pPr>
            <a:r>
              <a:rPr lang="en-US" sz="1800" spc="-5" dirty="0">
                <a:cs typeface="Arial"/>
              </a:rPr>
              <a:t>Edward Au (Huawei Technologies)</a:t>
            </a: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Vice Chair candidates (in alphabetical order of their family names):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Stuart Kerry (OK-Brit; Self)</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a:t>Gaurav </a:t>
            </a:r>
            <a:r>
              <a:rPr lang="en-US" sz="1800" dirty="0" err="1" smtClean="0"/>
              <a:t>Patwardhan</a:t>
            </a:r>
            <a:r>
              <a:rPr lang="en-US" sz="1800" dirty="0" smtClean="0"/>
              <a:t> (</a:t>
            </a:r>
            <a:r>
              <a:rPr lang="en-US" sz="1800" dirty="0"/>
              <a:t>Hewlett Packard </a:t>
            </a:r>
            <a:r>
              <a:rPr lang="en-US" sz="1800" dirty="0" smtClean="0"/>
              <a:t>Enterprise)</a:t>
            </a:r>
          </a:p>
          <a:p>
            <a:pPr marL="630238" marR="117475" lvl="1" indent="-230188" algn="just">
              <a:buClrTx/>
              <a:buFont typeface="Times New Roman" pitchFamily="16" charset="0"/>
              <a:buChar char="•"/>
              <a:tabLst>
                <a:tab pos="230188" algn="l"/>
              </a:tabLst>
            </a:pPr>
            <a:r>
              <a:rPr lang="en-US" sz="1800" dirty="0" smtClean="0"/>
              <a:t>Al </a:t>
            </a:r>
            <a:r>
              <a:rPr lang="en-US" sz="1800" dirty="0" err="1" smtClean="0"/>
              <a:t>Petrick</a:t>
            </a:r>
            <a:r>
              <a:rPr lang="en-US" sz="1800" dirty="0" smtClean="0"/>
              <a:t> (</a:t>
            </a:r>
            <a:r>
              <a:rPr lang="en-US" sz="1800" dirty="0" err="1" smtClean="0"/>
              <a:t>Skywork</a:t>
            </a:r>
            <a:r>
              <a:rPr lang="en-US" sz="1800" dirty="0" smtClean="0"/>
              <a:t> Solution)</a:t>
            </a:r>
          </a:p>
          <a:p>
            <a:pPr marL="630238" marR="117475" lvl="1" indent="-230188" algn="just">
              <a:buClrTx/>
              <a:buFont typeface="Times New Roman" pitchFamily="16" charset="0"/>
              <a:buChar char="•"/>
              <a:tabLst>
                <a:tab pos="230188" algn="l"/>
              </a:tabLst>
            </a:pPr>
            <a:r>
              <a:rPr lang="en-US" sz="1800" dirty="0" smtClean="0"/>
              <a:t>Ben Rolfe (</a:t>
            </a:r>
            <a:r>
              <a:rPr lang="en-US" sz="1800" dirty="0"/>
              <a:t>Blind Creek </a:t>
            </a:r>
            <a:r>
              <a:rPr lang="en-US" sz="1800" dirty="0" smtClean="0"/>
              <a:t>Associates)</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541158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14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35</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36</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37</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4617662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rPr>
              <a:t>18-24/0011r4.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40</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41</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42</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a:t>Hyatt Regency Denver at Colorado Convention Center</a:t>
            </a:r>
            <a:r>
              <a:rPr lang="sv-SE" sz="1400" dirty="0"/>
              <a:t>, Denver, CO, USA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a:cs typeface="Arial"/>
              </a:rPr>
              <a:t>For non-officer election agendas, please cast your vote for any straw poll or motion using </a:t>
            </a:r>
            <a:r>
              <a:rPr lang="en-US" sz="1400" spc="-5" dirty="0" err="1">
                <a:cs typeface="Arial"/>
              </a:rPr>
              <a:t>Webex</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officer election agendas, please cast your vote for motion using </a:t>
            </a:r>
            <a:r>
              <a:rPr lang="en-US" sz="1400" spc="-5" dirty="0" err="1" smtClean="0">
                <a:solidFill>
                  <a:srgbClr val="FF0000"/>
                </a:solidFill>
                <a:cs typeface="Arial"/>
              </a:rPr>
              <a:t>DirectVote</a:t>
            </a:r>
            <a:r>
              <a:rPr lang="en-US" sz="1400" spc="-5" dirty="0" smtClean="0">
                <a:solidFill>
                  <a:srgbClr val="FF0000"/>
                </a:solidFill>
                <a:cs typeface="Arial"/>
              </a:rPr>
              <a:t> Line</a:t>
            </a:r>
            <a:endParaRPr lang="en-US" sz="14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 (Part 1)</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51</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smtClean="0"/>
              <a:t>The </a:t>
            </a:r>
            <a:r>
              <a:rPr lang="en-US" sz="1600" dirty="0"/>
              <a:t>RSPG Work </a:t>
            </a:r>
            <a:r>
              <a:rPr lang="en-US" sz="1600" dirty="0" err="1"/>
              <a:t>Programme</a:t>
            </a:r>
            <a:r>
              <a:rPr lang="en-US" sz="1600" dirty="0"/>
              <a:t> for 2024-2025</a:t>
            </a:r>
            <a:endParaRPr lang="en-US" sz="1600" b="0" dirty="0"/>
          </a:p>
          <a:p>
            <a:pPr marL="630238" marR="117475" lvl="1" indent="-230188" algn="just">
              <a:buFont typeface="Times New Roman" pitchFamily="16" charset="0"/>
              <a:buChar char="•"/>
              <a:tabLst>
                <a:tab pos="230188" algn="l"/>
              </a:tabLst>
            </a:pPr>
            <a:r>
              <a:rPr lang="en-US" sz="1600" b="0" dirty="0"/>
              <a:t>Author</a:t>
            </a:r>
            <a:r>
              <a:rPr lang="en-US" sz="1600" b="0" dirty="0" smtClean="0"/>
              <a:t>:  Dr. </a:t>
            </a:r>
            <a:r>
              <a:rPr lang="en-US" sz="1600" dirty="0" err="1" smtClean="0"/>
              <a:t>Aleksander</a:t>
            </a:r>
            <a:r>
              <a:rPr lang="en-US" sz="1600" dirty="0" smtClean="0"/>
              <a:t> </a:t>
            </a:r>
            <a:r>
              <a:rPr lang="en-US" sz="1600" dirty="0"/>
              <a:t>Sołtysik (Chair, Radio Spectrum Policy Group</a:t>
            </a:r>
            <a:r>
              <a:rPr lang="en-US" sz="1600" dirty="0" smtClean="0"/>
              <a:t>)</a:t>
            </a:r>
            <a:endParaRPr lang="en-US" sz="1600" b="0" dirty="0"/>
          </a:p>
          <a:p>
            <a:pPr marL="630238" marR="117475" lvl="1" indent="-230188" algn="just">
              <a:buFont typeface="Times New Roman" pitchFamily="16" charset="0"/>
              <a:buChar char="•"/>
              <a:tabLst>
                <a:tab pos="230188" algn="l"/>
              </a:tabLst>
            </a:pPr>
            <a:r>
              <a:rPr lang="en-US" sz="1600" b="0" dirty="0"/>
              <a:t>Document</a:t>
            </a:r>
            <a:r>
              <a:rPr lang="en-US" sz="1600" b="0" dirty="0" smtClean="0"/>
              <a:t>: </a:t>
            </a:r>
            <a:r>
              <a:rPr lang="en-US" sz="1600" b="0" dirty="0" smtClean="0">
                <a:hlinkClick r:id="rId3"/>
              </a:rPr>
              <a:t>18-24/0025</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pic>
        <p:nvPicPr>
          <p:cNvPr id="4098" name="Picture 2" descr="Dr Aleksander Sołtysi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6659" y="1600200"/>
            <a:ext cx="2211367" cy="294664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9421565" y="4562656"/>
            <a:ext cx="2008435"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err="1" smtClean="0">
                <a:solidFill>
                  <a:schemeClr val="tx1"/>
                </a:solidFill>
              </a:rPr>
              <a:t>Aleksander</a:t>
            </a:r>
            <a:r>
              <a:rPr lang="en-US" sz="1200" dirty="0" smtClean="0">
                <a:solidFill>
                  <a:schemeClr val="tx1"/>
                </a:solidFill>
              </a:rPr>
              <a:t> </a:t>
            </a:r>
            <a:r>
              <a:rPr lang="en-US" sz="1200" dirty="0" err="1" smtClean="0">
                <a:solidFill>
                  <a:schemeClr val="tx1"/>
                </a:solidFill>
              </a:rPr>
              <a:t>Soltysik</a:t>
            </a:r>
            <a:endParaRPr lang="en-US" sz="1200" dirty="0">
              <a:solidFill>
                <a:schemeClr val="tx1"/>
              </a:solidFill>
            </a:endParaRPr>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a:t>May </a:t>
            </a:r>
            <a:r>
              <a:rPr lang="en-US" sz="1800" u="sng" dirty="0" smtClean="0"/>
              <a:t>2023 interim</a:t>
            </a:r>
            <a:r>
              <a:rPr lang="en-US" sz="1800" u="sng" dirty="0"/>
              <a:t>:</a:t>
            </a:r>
            <a:r>
              <a:rPr lang="en-US" sz="1800" dirty="0"/>
              <a:t>  An overview of the European spectrum regulation and the </a:t>
            </a:r>
            <a:r>
              <a:rPr lang="en-US" sz="1800" dirty="0" err="1"/>
              <a:t>harmonised</a:t>
            </a:r>
            <a:r>
              <a:rPr lang="en-US" sz="1800" dirty="0"/>
              <a:t> market of the European Union </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3"/>
              </a:rPr>
              <a:t>Presented</a:t>
            </a:r>
            <a:r>
              <a:rPr lang="en-US" sz="1600" spc="-5" dirty="0">
                <a:solidFill>
                  <a:schemeClr val="tx1"/>
                </a:solidFill>
                <a:cs typeface="Arial"/>
              </a:rPr>
              <a:t> by Guido </a:t>
            </a:r>
            <a:r>
              <a:rPr lang="en-US" sz="1600" spc="-5" dirty="0" err="1">
                <a:solidFill>
                  <a:schemeClr val="tx1"/>
                </a:solidFill>
                <a:cs typeface="Arial"/>
              </a:rPr>
              <a:t>Hiertz</a:t>
            </a:r>
            <a:r>
              <a:rPr lang="en-US" sz="1600" spc="-5" dirty="0">
                <a:solidFill>
                  <a:schemeClr val="tx1"/>
                </a:solidFill>
                <a:cs typeface="Arial"/>
              </a:rPr>
              <a:t> (Ericsson) and </a:t>
            </a:r>
            <a:r>
              <a:rPr lang="en-US" sz="1600" dirty="0"/>
              <a:t>Sebastian Max (Ericsson)</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July 2023 plenary</a:t>
            </a:r>
            <a:r>
              <a:rPr lang="en-US" sz="1800" u="sng" spc="-5" dirty="0">
                <a:cs typeface="Arial"/>
              </a:rPr>
              <a:t>:</a:t>
            </a:r>
            <a:r>
              <a:rPr lang="en-US" sz="1800" spc="-5" dirty="0">
                <a:cs typeface="Arial"/>
              </a:rPr>
              <a:t>  Spectrum Sensibilities: 2030 and Beyond</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4"/>
              </a:rPr>
              <a:t>Presented</a:t>
            </a:r>
            <a:r>
              <a:rPr lang="en-US" sz="1600" spc="-5" dirty="0">
                <a:solidFill>
                  <a:schemeClr val="tx1"/>
                </a:solidFill>
                <a:cs typeface="Arial"/>
              </a:rPr>
              <a:t> by Rich Kennedy (Bluetooth SIG)</a:t>
            </a:r>
          </a:p>
          <a:p>
            <a:pPr marL="230188" marR="117475" indent="-230188" algn="just">
              <a:spcBef>
                <a:spcPts val="1200"/>
              </a:spcBef>
              <a:buFont typeface="Times New Roman" pitchFamily="16" charset="0"/>
              <a:buChar char="•"/>
              <a:tabLst>
                <a:tab pos="230188" algn="l"/>
              </a:tabLst>
            </a:pPr>
            <a:r>
              <a:rPr lang="en-US" sz="1800" u="sng" dirty="0" smtClean="0"/>
              <a:t>September 2023 interim</a:t>
            </a:r>
            <a:r>
              <a:rPr lang="en-US" sz="1800" u="sng" dirty="0"/>
              <a:t>:</a:t>
            </a:r>
            <a:r>
              <a:rPr lang="en-US" sz="1800" dirty="0"/>
              <a:t>  International 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5"/>
              </a:rPr>
              <a:t>Presented</a:t>
            </a:r>
            <a:r>
              <a:rPr lang="en-US" sz="1600" spc="-5" dirty="0">
                <a:solidFill>
                  <a:schemeClr val="tx1"/>
                </a:solidFill>
                <a:cs typeface="Arial"/>
              </a:rPr>
              <a:t> by Alex </a:t>
            </a:r>
            <a:r>
              <a:rPr lang="en-US" sz="1600" spc="-5" dirty="0" err="1">
                <a:solidFill>
                  <a:schemeClr val="tx1"/>
                </a:solidFill>
                <a:cs typeface="Arial"/>
              </a:rPr>
              <a:t>Roytblat</a:t>
            </a:r>
            <a:r>
              <a:rPr lang="en-US" sz="1600" spc="-5" dirty="0">
                <a:solidFill>
                  <a:schemeClr val="tx1"/>
                </a:solidFill>
                <a:cs typeface="Arial"/>
              </a:rPr>
              <a:t> (Wi-Fi Alliance</a:t>
            </a:r>
            <a:r>
              <a:rPr lang="en-US" sz="1600" dirty="0"/>
              <a:t>)</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2023 plenary</a:t>
            </a:r>
            <a:r>
              <a:rPr lang="en-US" sz="1800" u="sng" spc="-5" dirty="0">
                <a:cs typeface="Arial"/>
              </a:rPr>
              <a:t>:</a:t>
            </a:r>
            <a:r>
              <a:rPr lang="en-US" sz="1800" spc="-5" dirty="0">
                <a:cs typeface="Arial"/>
              </a:rPr>
              <a:t>  </a:t>
            </a:r>
            <a:r>
              <a:rPr lang="en-US" sz="1800" dirty="0"/>
              <a:t>A Look Inside the U.S. Federal Communications Commission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6"/>
              </a:rPr>
              <a:t>Presented</a:t>
            </a:r>
            <a:r>
              <a:rPr lang="en-US" sz="1600" spc="-5" dirty="0">
                <a:solidFill>
                  <a:schemeClr val="tx1"/>
                </a:solidFill>
                <a:cs typeface="Arial"/>
              </a:rPr>
              <a:t> by Tim Jeffries (</a:t>
            </a:r>
            <a:r>
              <a:rPr lang="en-US" sz="1600" spc="-5" dirty="0" err="1">
                <a:solidFill>
                  <a:schemeClr val="tx1"/>
                </a:solidFill>
                <a:cs typeface="Arial"/>
              </a:rPr>
              <a:t>Futurewei</a:t>
            </a:r>
            <a:r>
              <a:rPr lang="en-US" sz="1600" spc="-5" dirty="0" smtClean="0">
                <a:solidFill>
                  <a:schemeClr val="tx1"/>
                </a:solidFill>
                <a:cs typeface="Arial"/>
              </a:rPr>
              <a:t>)</a:t>
            </a:r>
            <a:endParaRPr lang="en-US" sz="1400" dirty="0"/>
          </a:p>
          <a:p>
            <a:pPr marL="230188" marR="117475" indent="-230188" algn="just">
              <a:spcBef>
                <a:spcPts val="1200"/>
              </a:spcBef>
              <a:buFont typeface="Times New Roman" pitchFamily="16" charset="0"/>
              <a:buChar char="•"/>
              <a:tabLst>
                <a:tab pos="230188" algn="l"/>
              </a:tabLst>
            </a:pPr>
            <a:r>
              <a:rPr lang="en-US" sz="1800" u="sng" spc="-5" dirty="0" smtClean="0">
                <a:cs typeface="Arial"/>
              </a:rPr>
              <a:t>January 2024 interim:</a:t>
            </a:r>
            <a:r>
              <a:rPr lang="en-US" sz="1800" spc="-5" dirty="0" smtClean="0">
                <a:cs typeface="Arial"/>
              </a:rPr>
              <a:t>  CEPT </a:t>
            </a:r>
            <a:r>
              <a:rPr lang="en-US" sz="1800" dirty="0" smtClean="0"/>
              <a:t>current </a:t>
            </a:r>
            <a:r>
              <a:rPr lang="en-US" sz="1800" dirty="0"/>
              <a:t>work on higher power WAS/RLAN in the 6GHz lower band using a dynamic spectrum usage coordination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7"/>
              </a:rPr>
              <a:t>Presented</a:t>
            </a:r>
            <a:r>
              <a:rPr lang="en-US" sz="1600" spc="-5" dirty="0">
                <a:solidFill>
                  <a:schemeClr val="tx1"/>
                </a:solidFill>
                <a:cs typeface="Arial"/>
              </a:rPr>
              <a:t> by </a:t>
            </a:r>
            <a:r>
              <a:rPr lang="en-US" sz="1600" spc="-5" dirty="0" smtClean="0">
                <a:solidFill>
                  <a:schemeClr val="tx1"/>
                </a:solidFill>
                <a:cs typeface="Arial"/>
              </a:rPr>
              <a:t>Andrea Mora (ANFR)</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NSF:  </a:t>
            </a:r>
            <a:r>
              <a:rPr lang="en-US" sz="1400" spc="-5" dirty="0">
                <a:solidFill>
                  <a:schemeClr val="tx1"/>
                </a:solidFill>
                <a:cs typeface="Arial"/>
                <a:hlinkClick r:id="rId7"/>
              </a:rPr>
              <a:t>Request for Information on the National Spectrum Research and Development </a:t>
            </a:r>
            <a:r>
              <a:rPr lang="en-US" sz="1400" spc="-5" dirty="0" smtClean="0">
                <a:solidFill>
                  <a:schemeClr val="tx1"/>
                </a:solidFill>
                <a:cs typeface="Arial"/>
                <a:hlinkClick r:id="rId7"/>
              </a:rPr>
              <a:t>Plan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941919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a:t>
            </a:r>
            <a:r>
              <a:rPr lang="en-US" sz="1800" dirty="0"/>
              <a:t>GHz </a:t>
            </a:r>
            <a:r>
              <a:rPr lang="en-US" sz="1800" dirty="0" smtClean="0"/>
              <a:t>Second </a:t>
            </a:r>
            <a:r>
              <a:rPr lang="en-US" sz="1800" dirty="0"/>
              <a:t>Further Notice of Proposed </a:t>
            </a:r>
            <a:r>
              <a:rPr lang="en-US" sz="1800" dirty="0" smtClean="0"/>
              <a:t>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7102365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#4 (External):  </a:t>
            </a:r>
            <a:r>
              <a:rPr lang="en-US" sz="1800" spc="-5" dirty="0">
                <a:latin typeface="+mj-lt"/>
                <a:cs typeface="Arial"/>
              </a:rPr>
              <a:t>Move to approve document </a:t>
            </a:r>
            <a:r>
              <a:rPr lang="en-US" sz="1800" spc="-5" dirty="0" smtClean="0">
                <a:solidFill>
                  <a:srgbClr val="3333CC"/>
                </a:solidFill>
                <a:latin typeface="+mj-lt"/>
                <a:cs typeface="Arial"/>
              </a:rPr>
              <a:t>18-24/0007r4 </a:t>
            </a:r>
            <a:r>
              <a:rPr lang="en-US" sz="1800" spc="-5" dirty="0" smtClean="0">
                <a:solidFill>
                  <a:srgbClr val="3333CC"/>
                </a:solidFill>
                <a:latin typeface="+mj-lt"/>
                <a:cs typeface="Arial"/>
              </a:rPr>
              <a:t>[Placeholder]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US Federal Communications Commission (FCC)’s </a:t>
            </a:r>
            <a:r>
              <a:rPr lang="en-US" sz="1800" spc="-5" dirty="0" smtClean="0">
                <a:solidFill>
                  <a:schemeClr val="tx1"/>
                </a:solidFill>
                <a:cs typeface="Arial"/>
              </a:rPr>
              <a:t>consultation “</a:t>
            </a:r>
            <a:r>
              <a:rPr lang="en-US" sz="1800" dirty="0"/>
              <a:t>6 GHz Second Further Notice of Proposed Rulemaking”,</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FCC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950759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National Science Foundation (NSF)’s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Request </a:t>
            </a:r>
            <a:r>
              <a:rPr lang="en-US" sz="1800" dirty="0"/>
              <a:t>for Information on the National Spectrum Research and Development Plan</a:t>
            </a:r>
            <a:endParaRPr lang="en-GB" sz="1800" dirty="0" smtClean="0"/>
          </a:p>
          <a:p>
            <a:pPr marL="630238" marR="117475" lvl="1" indent="-230188" algn="just">
              <a:buChar char="•"/>
              <a:tabLst>
                <a:tab pos="230188" algn="l"/>
              </a:tabLst>
            </a:pPr>
            <a:r>
              <a:rPr lang="en-US" sz="1600" spc="-5" dirty="0" smtClean="0">
                <a:cs typeface="Arial"/>
              </a:rPr>
              <a:t>Publication date:  20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21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www.federalregister.gov/documents/2024/02/20/2024-03400/request-for-information-on-the-national-spectrum-research-and-development-plan</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7403665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Update</a:t>
            </a:r>
            <a:r>
              <a:rPr lang="en-US" sz="1600" spc="-5" dirty="0">
                <a:cs typeface="Arial"/>
              </a:rPr>
              <a:t> on UWB Regulation Framework in Europe</a:t>
            </a:r>
          </a:p>
          <a:p>
            <a:pPr marL="1030288" marR="117475" lvl="2" indent="-230188" algn="just">
              <a:buClrTx/>
              <a:buFont typeface="Times New Roman" pitchFamily="16" charset="0"/>
              <a:buChar char="•"/>
              <a:tabLst>
                <a:tab pos="230188" algn="l"/>
              </a:tabLst>
            </a:pPr>
            <a:r>
              <a:rPr lang="en-US" sz="1600" dirty="0">
                <a:hlinkClick r:id="rId4"/>
              </a:rPr>
              <a:t>Overview</a:t>
            </a:r>
            <a:r>
              <a:rPr lang="en-US" sz="1600" dirty="0"/>
              <a:t> on CEPT ECC Report in PC on OOB limits for VLB RLAN in 6 GHz</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UAE TDRA announced its </a:t>
            </a:r>
            <a:r>
              <a:rPr lang="en-US" sz="1600" spc="-5" dirty="0" smtClean="0">
                <a:solidFill>
                  <a:schemeClr val="tx1"/>
                </a:solidFill>
                <a:cs typeface="Arial"/>
                <a:hlinkClick r:id="rId5"/>
              </a:rPr>
              <a:t>decision</a:t>
            </a:r>
            <a:r>
              <a:rPr lang="en-US" sz="1600" spc="-5" dirty="0" smtClean="0">
                <a:solidFill>
                  <a:schemeClr val="tx1"/>
                </a:solidFill>
                <a:cs typeface="Arial"/>
              </a:rPr>
              <a:t> on the technical requirements on Ultra-Wide Band and Short Range Devices following the consultation in July 2023.</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hlinkClick r:id="rId6"/>
              </a:rPr>
              <a:t>Questions</a:t>
            </a:r>
            <a:r>
              <a:rPr lang="en-US" sz="1600" spc="-5" dirty="0">
                <a:solidFill>
                  <a:schemeClr val="tx1"/>
                </a:solidFill>
                <a:cs typeface="Arial"/>
              </a:rPr>
              <a:t> on </a:t>
            </a:r>
            <a:r>
              <a:rPr lang="en-US" sz="1600" spc="-5" dirty="0" smtClean="0">
                <a:solidFill>
                  <a:schemeClr val="tx1"/>
                </a:solidFill>
                <a:cs typeface="Arial"/>
              </a:rPr>
              <a:t>emission </a:t>
            </a:r>
            <a:r>
              <a:rPr lang="en-US" sz="1600" spc="-5" dirty="0">
                <a:solidFill>
                  <a:schemeClr val="tx1"/>
                </a:solidFill>
                <a:cs typeface="Arial"/>
              </a:rPr>
              <a:t>limits for fixed-satellite Services in the bands 19.7 and 21.2 GHz</a:t>
            </a:r>
            <a:endParaRPr lang="en-US" sz="16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2344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18-24/0011r3.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Paul </a:t>
            </a:r>
            <a:r>
              <a:rPr lang="en-US" sz="1600" spc="-5" dirty="0" err="1" smtClean="0">
                <a:latin typeface="+mj-lt"/>
                <a:cs typeface="Arial"/>
              </a:rPr>
              <a:t>Nikolich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Added a contribution to the General discussion item if time permits today.  If no, consider it on Thursday AM or a future teleconference call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985704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7864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540232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 (Part 2)</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63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43948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64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9932592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Chair election</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conducted by Jodi </a:t>
            </a:r>
            <a:r>
              <a:rPr lang="en-US" sz="1800" spc="-5" dirty="0" err="1" smtClean="0">
                <a:cs typeface="Arial"/>
              </a:rPr>
              <a:t>Haasz</a:t>
            </a:r>
            <a:r>
              <a:rPr lang="en-US" sz="1800" spc="-5" dirty="0" smtClean="0">
                <a:cs typeface="Arial"/>
              </a:rPr>
              <a:t>, IEEE SA program manager, using </a:t>
            </a:r>
            <a:r>
              <a:rPr lang="en-US" sz="1800" spc="-5" dirty="0" err="1" smtClean="0">
                <a:cs typeface="Arial"/>
              </a:rPr>
              <a:t>DirectVote</a:t>
            </a:r>
            <a:r>
              <a:rPr lang="en-US" sz="1800" spc="-5" dirty="0" smtClean="0">
                <a:cs typeface="Arial"/>
              </a:rPr>
              <a:t> Line</a:t>
            </a:r>
            <a:endParaRPr lang="en-US" sz="1800" dirty="0"/>
          </a:p>
          <a:p>
            <a:pPr marL="230188" marR="117475" indent="-230188" algn="just">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24508710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Vice Chair(s) election</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a:t>
            </a:r>
            <a:r>
              <a:rPr lang="en-US" sz="1800" spc="-5" dirty="0">
                <a:cs typeface="Arial"/>
              </a:rPr>
              <a:t>c</a:t>
            </a:r>
            <a:r>
              <a:rPr lang="en-US" sz="1800" spc="-5" dirty="0" smtClean="0">
                <a:cs typeface="Arial"/>
              </a:rPr>
              <a:t>onducted </a:t>
            </a:r>
            <a:r>
              <a:rPr lang="en-US" sz="1800" spc="-5" dirty="0">
                <a:cs typeface="Arial"/>
              </a:rPr>
              <a:t>by Jodi </a:t>
            </a:r>
            <a:r>
              <a:rPr lang="en-US" sz="1800" spc="-5" dirty="0" err="1">
                <a:cs typeface="Arial"/>
              </a:rPr>
              <a:t>Haasz</a:t>
            </a:r>
            <a:r>
              <a:rPr lang="en-US" sz="1800" spc="-5" dirty="0">
                <a:cs typeface="Arial"/>
              </a:rPr>
              <a:t>, IEEE SA program manager, using </a:t>
            </a:r>
            <a:r>
              <a:rPr lang="en-US" sz="1800" spc="-5" dirty="0" err="1" smtClean="0">
                <a:cs typeface="Arial"/>
              </a:rPr>
              <a:t>DirectVote</a:t>
            </a:r>
            <a:r>
              <a:rPr lang="en-US" sz="1800" spc="-5" dirty="0" smtClean="0">
                <a:cs typeface="Arial"/>
              </a:rPr>
              <a:t> Line</a:t>
            </a:r>
            <a:endParaRPr lang="en-US" sz="1800" dirty="0"/>
          </a:p>
          <a:p>
            <a:pPr marL="230188" marR="117475" indent="-230188" algn="just">
              <a:buFont typeface="Times New Roman" pitchFamily="16" charset="0"/>
              <a:buChar char="•"/>
              <a:tabLst>
                <a:tab pos="230188" algn="l"/>
              </a:tabLst>
            </a:pPr>
            <a:endParaRPr lang="en-US" sz="18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8060655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67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614454261"/>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21 March</a:t>
                      </a:r>
                      <a:r>
                        <a:rPr lang="en-US" sz="1500" baseline="0" dirty="0" smtClean="0"/>
                        <a:t> 2024</a:t>
                      </a:r>
                      <a:endParaRPr lang="en-US" sz="1500" dirty="0"/>
                    </a:p>
                  </a:txBody>
                  <a:tcPr/>
                </a:tc>
              </a:tr>
              <a:tr h="370840">
                <a:tc>
                  <a:txBody>
                    <a:bodyPr/>
                    <a:lstStyle/>
                    <a:p>
                      <a:r>
                        <a:rPr lang="en-US" sz="1500" baseline="0" dirty="0" smtClean="0"/>
                        <a:t>2024 May wireless interim</a:t>
                      </a:r>
                    </a:p>
                    <a:p>
                      <a:r>
                        <a:rPr lang="en-US" sz="1500" baseline="0" dirty="0" smtClean="0"/>
                        <a:t>(an credited session)</a:t>
                      </a:r>
                      <a:endParaRPr lang="en-US" sz="1500" dirty="0"/>
                    </a:p>
                  </a:txBody>
                  <a:tcPr/>
                </a:tc>
                <a:tc>
                  <a:txBody>
                    <a:bodyPr/>
                    <a:lstStyle/>
                    <a:p>
                      <a:r>
                        <a:rPr lang="en-US" sz="1500" dirty="0" smtClean="0"/>
                        <a:t>Tuesday AM2 on 14 May 2024, </a:t>
                      </a:r>
                    </a:p>
                    <a:p>
                      <a:r>
                        <a:rPr lang="en-US" sz="1500" dirty="0" smtClean="0"/>
                        <a:t>Thursday AM1 on 16 May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Credited session</a:t>
            </a: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6 February 2024</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5 April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3"/>
              </a:rPr>
              <a:t>Hotel reservation</a:t>
            </a:r>
            <a:r>
              <a:rPr lang="en-US" sz="1800" spc="-5" dirty="0">
                <a:solidFill>
                  <a:schemeClr val="tx1"/>
                </a:solidFill>
                <a:cs typeface="Arial"/>
              </a:rPr>
              <a:t> </a:t>
            </a:r>
            <a:r>
              <a:rPr lang="en-US" sz="1800" spc="-5" dirty="0" smtClean="0">
                <a:solidFill>
                  <a:schemeClr val="tx1"/>
                </a:solidFill>
                <a:cs typeface="Arial"/>
              </a:rPr>
              <a:t>begins on 6 February 2024</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CEST, 9 April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45964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#5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July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None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19 January 2024</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a:t>6</a:t>
            </a:r>
            <a:r>
              <a:rPr lang="en-US" altLang="en-US" sz="1600" dirty="0" smtClean="0"/>
              <a:t> </a:t>
            </a:r>
            <a:r>
              <a:rPr lang="en-US" altLang="en-US" sz="1600" dirty="0"/>
              <a:t>nearly voters</a:t>
            </a:r>
          </a:p>
          <a:p>
            <a:pPr lvl="1" algn="just">
              <a:spcBef>
                <a:spcPts val="300"/>
              </a:spcBef>
              <a:buFont typeface="Arial" panose="020B0604020202020204" pitchFamily="34" charset="0"/>
              <a:buChar char="•"/>
            </a:pPr>
            <a:r>
              <a:rPr lang="en-US" altLang="en-US" sz="1600" dirty="0" smtClean="0"/>
              <a:t>14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12 March 2024</a:t>
            </a:r>
            <a:endParaRPr lang="en-US" altLang="en-US" sz="1800" dirty="0"/>
          </a:p>
          <a:p>
            <a:pPr lvl="1" algn="just">
              <a:spcBef>
                <a:spcPts val="300"/>
              </a:spcBef>
              <a:buFont typeface="Arial" panose="020B0604020202020204" pitchFamily="34" charset="0"/>
              <a:buChar char="•"/>
            </a:pPr>
            <a:r>
              <a:rPr lang="en-US" altLang="en-US" sz="1600" dirty="0" smtClean="0"/>
              <a:t>58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3 nearly </a:t>
            </a:r>
            <a:r>
              <a:rPr lang="en-US" altLang="en-US" sz="1600" dirty="0"/>
              <a:t>voters</a:t>
            </a:r>
          </a:p>
          <a:p>
            <a:pPr lvl="1" algn="just">
              <a:spcBef>
                <a:spcPts val="300"/>
              </a:spcBef>
              <a:buFont typeface="Arial" panose="020B0604020202020204" pitchFamily="34" charset="0"/>
              <a:buChar char="•"/>
            </a:pPr>
            <a:r>
              <a:rPr lang="en-US" altLang="en-US" sz="1600" dirty="0" smtClean="0"/>
              <a:t>14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70460</TotalTime>
  <Words>4918</Words>
  <Application>Microsoft Office PowerPoint</Application>
  <PresentationFormat>Widescreen</PresentationFormat>
  <Paragraphs>895</Paragraphs>
  <Slides>72</Slides>
  <Notes>46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1" baseType="lpstr">
      <vt:lpstr>Arial Unicode MS</vt:lpstr>
      <vt:lpstr>Monotype Sorts</vt:lpstr>
      <vt:lpstr>MS Gothic</vt:lpstr>
      <vt:lpstr>MS PGothic</vt:lpstr>
      <vt:lpstr>Arial</vt:lpstr>
      <vt:lpstr>Calibri</vt:lpstr>
      <vt:lpstr>Times New Roman</vt:lpstr>
      <vt:lpstr>Office Theme</vt:lpstr>
      <vt:lpstr>Document</vt:lpstr>
      <vt:lpstr>2024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January interim minutes</vt:lpstr>
      <vt:lpstr>PowerPoint Presentation</vt:lpstr>
      <vt:lpstr>Status of ongoing consultations</vt:lpstr>
      <vt:lpstr>US Federal Communications Commission (FCC)’s consultation</vt:lpstr>
      <vt:lpstr>General discussion items (1)</vt:lpstr>
      <vt:lpstr>General discussion items (2)</vt:lpstr>
      <vt:lpstr>General discussion items (3)</vt:lpstr>
      <vt:lpstr>General discussion items (4)</vt:lpstr>
      <vt:lpstr>PowerPoint Presentation</vt:lpstr>
      <vt:lpstr>PowerPoint Presentation</vt:lpstr>
      <vt:lpstr>PowerPoint Presentation</vt:lpstr>
      <vt:lpstr>PowerPoint Presentation</vt:lpstr>
      <vt:lpstr>Timeline</vt:lpstr>
      <vt:lpstr>Candidate introduction and Q&amp;A</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PowerPoint Presentation</vt:lpstr>
      <vt:lpstr>Enrichment activities</vt:lpstr>
      <vt:lpstr>Past Enrichment activities</vt:lpstr>
      <vt:lpstr>PowerPoint Presentation</vt:lpstr>
      <vt:lpstr>Status of ongoing consultations</vt:lpstr>
      <vt:lpstr>US Federal Communications Commission (FCC)’s consultation (1)</vt:lpstr>
      <vt:lpstr>US Federal Communications Commission (FCC)’s consultation (2)</vt:lpstr>
      <vt:lpstr>US National Science Foundation (NSF)’s consultation</vt:lpstr>
      <vt:lpstr>General discussion items (1)</vt:lpstr>
      <vt:lpstr>General discussion items (2)</vt:lpstr>
      <vt:lpstr>General discussion items (3)</vt:lpstr>
      <vt:lpstr>General discussion items (4)</vt:lpstr>
      <vt:lpstr>PowerPoint Presentation</vt:lpstr>
      <vt:lpstr>PowerPoint Presentation</vt:lpstr>
      <vt:lpstr>Chair election</vt:lpstr>
      <vt:lpstr>Vice Chair(s) election</vt:lpstr>
      <vt:lpstr>PowerPoint Presentation</vt:lpstr>
      <vt:lpstr>Future RR-TAG meetings</vt:lpstr>
      <vt:lpstr>Meeting and hotel reservation for the 2024 May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18-24/0012r1</dc:title>
  <dc:creator>Edward Au</dc:creator>
  <cp:keywords>2024 March plenary supplementary materials</cp:keywords>
  <cp:lastModifiedBy>Edward Au</cp:lastModifiedBy>
  <cp:revision>5086</cp:revision>
  <cp:lastPrinted>1601-01-01T00:00:00Z</cp:lastPrinted>
  <dcterms:created xsi:type="dcterms:W3CDTF">2016-03-03T14:54:45Z</dcterms:created>
  <dcterms:modified xsi:type="dcterms:W3CDTF">2024-03-12T20:40:53Z</dcterms:modified>
  <cp:category>IEEE 802.18 RR-TAG </cp:category>
</cp:coreProperties>
</file>