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31" r:id="rId13"/>
    <p:sldId id="882" r:id="rId14"/>
    <p:sldId id="930" r:id="rId15"/>
    <p:sldId id="932" r:id="rId16"/>
    <p:sldId id="898" r:id="rId17"/>
    <p:sldId id="929" r:id="rId18"/>
    <p:sldId id="933" r:id="rId19"/>
    <p:sldId id="856" r:id="rId20"/>
    <p:sldId id="864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086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7537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7215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926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059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625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802.18-24/0009r0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4/18-24-0005-00-0000-rr-tag-minutes-11-january-2024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abc-cccr.ca/ised-radio-standards-specification-rss-210-issue-11-february-2024-licence-exempt-radio-apparatus-category-i-equipment/" TargetMode="External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www.rabc-cccr.ca/ised-radio-standards-specification-rss-295-issue-1-licence-exempt-radio-apparatus-operating-in-the-frequency-bands-116-123-ghz-174-8-182-ghz-185-190-ghz-and-244-246-ghz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ederalregister.gov/documents/2024/02/26/2023-28620/unlicensed-use-of-the-6-ghz-band-and-expanding-flexible-use-in-mid-band-spectrum-between-37-and-24" TargetMode="External"/><Relationship Id="rId5" Type="http://schemas.openxmlformats.org/officeDocument/2006/relationships/hyperlink" Target="https://apps.anatel.gov.br/ParticipaAnatel/VisualizarTextoConsulta.aspx?TelaDeOrigem=2&amp;ConsultaId=20211" TargetMode="External"/><Relationship Id="rId4" Type="http://schemas.openxmlformats.org/officeDocument/2006/relationships/hyperlink" Target="https://nkom.no/hoeringer/horing-om-fremtidig-bruk-av-ledige-ressurser-i-frekvensbandet-87-5-108-mhz" TargetMode="External"/><Relationship Id="rId9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fcc.gov/public/attachments/FCC-23-86A1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0007&amp;is_year=202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tdra.gov.ae/-/media/About/regulations-and-ruling/AR/Res-35-of-2023--UWB-and-SDR-5.ash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deralregister.gov/documents/2024/02/20/2024-03400/request-for-information-on-the-national-spectrum-research-and-development-plan?utm_campaign=subscription+mailing+list&amp;utm_medium=email&amp;utm_source=federalregister.gov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fcc.gov/march-2024-open-commission-meeting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4/18-24-0017-00-0000-liaison-from-itu-r-working-party-5d-availability-of-addendum-1-to-circular-letter-5-lcce-109.docx" TargetMode="External"/><Relationship Id="rId3" Type="http://schemas.openxmlformats.org/officeDocument/2006/relationships/hyperlink" Target="https://www.nbtc.go.th/News/Information/64704.aspx" TargetMode="External"/><Relationship Id="rId7" Type="http://schemas.openxmlformats.org/officeDocument/2006/relationships/hyperlink" Target="https://mentor.ieee.org/802.18/dcn/24/18-24-0016-00-0000-liaison-from-itu-r-working-party-5d-re-wrc-27-agenda-item-1-7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4/18-24-0010-00-0000-liaison-from-itu-r-radiocommunication-study-group-7-question-itu-r-236-3-7.docx" TargetMode="External"/><Relationship Id="rId5" Type="http://schemas.openxmlformats.org/officeDocument/2006/relationships/hyperlink" Target="https://www.acma.gov.au/spectrum-tune-6-ghz-band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s://www.acma.gov.au/sites/default/files/2024-01/FYSO%202023-28_6%20month%20progress%20report_Jan%202024.pdf" TargetMode="External"/><Relationship Id="rId9" Type="http://schemas.openxmlformats.org/officeDocument/2006/relationships/hyperlink" Target="https://www.ngmn.org/wp-content/uploads/ITU-R_FRAMEWORK_FOR_IMT-2030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E85XZ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yatt.com/en-US/group-booking/DENCC/G-03IE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tgevents.com.au/ieee2024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February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29 February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00220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11 January 2024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18-24/0005r0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</a:t>
            </a:r>
            <a:r>
              <a:rPr lang="en-US" sz="1800" spc="-5" dirty="0" smtClean="0">
                <a:latin typeface="+mj-lt"/>
                <a:cs typeface="Arial"/>
              </a:rPr>
              <a:t>the IEEE </a:t>
            </a:r>
            <a:r>
              <a:rPr lang="en-US" sz="1800" spc="-5" dirty="0">
                <a:latin typeface="+mj-lt"/>
                <a:cs typeface="Arial"/>
              </a:rPr>
              <a:t>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Discussion: 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Vote:   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ongoing </a:t>
            </a:r>
            <a:r>
              <a:rPr lang="en-US" sz="2800" dirty="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18-24/0001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10:30am MT, Tuesday, 12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March 2024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Norway </a:t>
            </a:r>
            <a:r>
              <a:rPr lang="en-US" sz="1400" spc="-5" dirty="0" err="1" smtClean="0">
                <a:solidFill>
                  <a:schemeClr val="tx1"/>
                </a:solidFill>
                <a:cs typeface="Arial"/>
              </a:rPr>
              <a:t>Nkom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:  </a:t>
            </a:r>
            <a:r>
              <a:rPr lang="en-US" sz="1400" dirty="0" smtClean="0">
                <a:hlinkClick r:id="rId4"/>
              </a:rPr>
              <a:t>Consultation </a:t>
            </a:r>
            <a:r>
              <a:rPr lang="en-US" sz="1400" dirty="0">
                <a:hlinkClick r:id="rId4"/>
              </a:rPr>
              <a:t>on future use of free resources in the frequency band 87.5-108 </a:t>
            </a:r>
            <a:r>
              <a:rPr lang="en-US" sz="1400" dirty="0" smtClean="0">
                <a:hlinkClick r:id="rId4"/>
              </a:rPr>
              <a:t>MHz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8:00am MT, Thursday, 14 March 2024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Brazil ANATEL:  </a:t>
            </a:r>
            <a:r>
              <a:rPr lang="en-GB" sz="1400" u="sng" dirty="0" smtClean="0">
                <a:hlinkClick r:id="rId5"/>
              </a:rPr>
              <a:t>Granting </a:t>
            </a:r>
            <a:r>
              <a:rPr lang="en-GB" sz="1400" u="sng" dirty="0">
                <a:hlinkClick r:id="rId5"/>
              </a:rPr>
              <a:t>Subsidy on the demand for radiofrequency spectrum in Brazil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US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FCC:  </a:t>
            </a:r>
            <a:r>
              <a:rPr lang="en-US" sz="1400" dirty="0">
                <a:hlinkClick r:id="rId6"/>
              </a:rPr>
              <a:t>6 GHz </a:t>
            </a:r>
            <a:r>
              <a:rPr lang="en-US" sz="1400" dirty="0" smtClean="0">
                <a:hlinkClick r:id="rId6"/>
              </a:rPr>
              <a:t>Second </a:t>
            </a:r>
            <a:r>
              <a:rPr lang="en-US" sz="1400" dirty="0">
                <a:hlinkClick r:id="rId6"/>
              </a:rPr>
              <a:t>Further Notice of Proposed </a:t>
            </a:r>
            <a:r>
              <a:rPr lang="en-US" sz="1400" dirty="0" smtClean="0">
                <a:hlinkClick r:id="rId6"/>
              </a:rPr>
              <a:t>Rulemaking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ET, Thursday, 21 March 2024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Canada RABC:  </a:t>
            </a:r>
            <a:r>
              <a:rPr lang="en-US" sz="1400" dirty="0" smtClean="0">
                <a:hlinkClick r:id="rId7"/>
              </a:rPr>
              <a:t>RSS-295 Issue </a:t>
            </a:r>
            <a:r>
              <a:rPr lang="en-US" sz="1400" dirty="0">
                <a:hlinkClick r:id="rId7"/>
              </a:rPr>
              <a:t>1: </a:t>
            </a:r>
            <a:r>
              <a:rPr lang="en-US" sz="1400" dirty="0" err="1">
                <a:hlinkClick r:id="rId7"/>
              </a:rPr>
              <a:t>Licence</a:t>
            </a:r>
            <a:r>
              <a:rPr lang="en-US" sz="1400" dirty="0">
                <a:hlinkClick r:id="rId7"/>
              </a:rPr>
              <a:t>-Exempt Radio Apparatus Operating in the Frequency Bands 116-123 GHz, 174.8-182 GHz, 185-190 GHz and 244-246 </a:t>
            </a:r>
            <a:r>
              <a:rPr lang="en-US" sz="1400" dirty="0" smtClean="0">
                <a:hlinkClick r:id="rId7"/>
              </a:rPr>
              <a:t>GHz</a:t>
            </a:r>
            <a:endParaRPr lang="en-US" sz="1400" dirty="0" smtClean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Thursday,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18 April 2024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Canada RABC:  </a:t>
            </a:r>
            <a:r>
              <a:rPr lang="en-US" sz="1400" dirty="0">
                <a:hlinkClick r:id="rId8"/>
              </a:rPr>
              <a:t>RSS-210 Issue 11: </a:t>
            </a:r>
            <a:r>
              <a:rPr lang="en-US" sz="1400" dirty="0" err="1" smtClean="0">
                <a:hlinkClick r:id="rId8"/>
              </a:rPr>
              <a:t>Licence</a:t>
            </a:r>
            <a:r>
              <a:rPr lang="en-US" sz="1400" dirty="0" smtClean="0">
                <a:hlinkClick r:id="rId8"/>
              </a:rPr>
              <a:t>-Exempt </a:t>
            </a:r>
            <a:r>
              <a:rPr lang="en-US" sz="1400" dirty="0">
                <a:hlinkClick r:id="rId8"/>
              </a:rPr>
              <a:t>Radio Apparatus: Category I Equipment</a:t>
            </a: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 smtClean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US Federal Communications Commission (FCC)’s consultation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 6 </a:t>
            </a:r>
            <a:r>
              <a:rPr lang="en-US" sz="1800" dirty="0"/>
              <a:t>GHz </a:t>
            </a:r>
            <a:r>
              <a:rPr lang="en-US" sz="1800" dirty="0" smtClean="0"/>
              <a:t>Second </a:t>
            </a:r>
            <a:r>
              <a:rPr lang="en-US" sz="1800" dirty="0"/>
              <a:t>Further Notice of Proposed </a:t>
            </a:r>
            <a:r>
              <a:rPr lang="en-US" sz="1800" dirty="0" smtClean="0"/>
              <a:t>Rulemaking</a:t>
            </a:r>
            <a:endParaRPr lang="en-GB" sz="1800" dirty="0" smtClean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26 February 2024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response: </a:t>
            </a:r>
            <a:r>
              <a:rPr lang="en-US" sz="1600" spc="-5" dirty="0" smtClean="0">
                <a:cs typeface="Arial"/>
              </a:rPr>
              <a:t> 27 March 2024</a:t>
            </a:r>
          </a:p>
          <a:p>
            <a:pPr marL="1030288" marR="117475" lvl="2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802.18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deadline:  08:00am MT, 14 March 2024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docs.fcc.gov/public/attachments/FCC-23-86A1.pdf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Draft response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18-24/0007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600" spc="-5" dirty="0" smtClean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78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UAE TDRA announced its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  <a:hlinkClick r:id="rId3"/>
              </a:rPr>
              <a:t>decision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on the technical requirements on Ultra-Wide Band and Short Range Devices following the consultation in July 2023.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Americas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20 February 2024, National Science Foundation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released</a:t>
            </a:r>
            <a:r>
              <a:rPr lang="en-US" sz="1600" dirty="0" smtClean="0">
                <a:solidFill>
                  <a:schemeClr val="tx1"/>
                </a:solidFill>
              </a:rPr>
              <a:t> a </a:t>
            </a:r>
            <a:r>
              <a:rPr lang="en-US" sz="1600" dirty="0" smtClean="0"/>
              <a:t>Request </a:t>
            </a:r>
            <a:r>
              <a:rPr lang="en-US" sz="1600" dirty="0"/>
              <a:t>for Information on the National Spectrum Research and Development </a:t>
            </a:r>
            <a:r>
              <a:rPr lang="en-US" sz="1600" dirty="0" smtClean="0"/>
              <a:t>Plan.  The submission deadline is 21 March 2024.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March 2024 </a:t>
            </a:r>
            <a:r>
              <a:rPr lang="en-US" sz="1600" dirty="0">
                <a:solidFill>
                  <a:schemeClr val="tx1"/>
                </a:solidFill>
                <a:hlinkClick r:id="rId4"/>
              </a:rPr>
              <a:t>Open Commission Meeting</a:t>
            </a:r>
            <a:r>
              <a:rPr lang="en-US" sz="1600" dirty="0">
                <a:solidFill>
                  <a:schemeClr val="tx1"/>
                </a:solidFill>
              </a:rPr>
              <a:t> is scheduled at 10:30am ET on </a:t>
            </a:r>
            <a:r>
              <a:rPr lang="en-US" sz="1600" dirty="0" smtClean="0">
                <a:solidFill>
                  <a:schemeClr val="tx1"/>
                </a:solidFill>
              </a:rPr>
              <a:t>14 March 2024.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0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</a:rPr>
              <a:t>Other </a:t>
            </a:r>
            <a:r>
              <a:rPr lang="en-US" sz="1800" dirty="0" smtClean="0">
                <a:solidFill>
                  <a:schemeClr val="tx1"/>
                </a:solidFill>
              </a:rPr>
              <a:t>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On 9 February 2024, Thailand NBTC released a </a:t>
            </a:r>
            <a:r>
              <a:rPr lang="en-US" sz="1600" dirty="0">
                <a:hlinkClick r:id="rId3"/>
              </a:rPr>
              <a:t>press release</a:t>
            </a:r>
            <a:r>
              <a:rPr lang="en-US" sz="1600" dirty="0"/>
              <a:t> after they conducted trials with a few industry stakeholders of </a:t>
            </a:r>
            <a:r>
              <a:rPr lang="en-US" sz="1600" dirty="0" err="1"/>
              <a:t>metaverse</a:t>
            </a:r>
            <a:r>
              <a:rPr lang="en-US" sz="1600" dirty="0"/>
              <a:t> in 2023</a:t>
            </a:r>
            <a:r>
              <a:rPr lang="en-US" sz="1600" dirty="0" smtClean="0"/>
              <a:t>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Australia ACMA published a 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6-month progress report</a:t>
            </a:r>
            <a:r>
              <a:rPr lang="en-US" sz="1600" dirty="0" smtClean="0">
                <a:solidFill>
                  <a:schemeClr val="tx1"/>
                </a:solidFill>
              </a:rPr>
              <a:t> of the </a:t>
            </a:r>
            <a:r>
              <a:rPr lang="en-US" sz="1600" dirty="0"/>
              <a:t>Five-year spectrum outlook 2023–28 for </a:t>
            </a:r>
            <a:r>
              <a:rPr lang="en-US" sz="1600" dirty="0" smtClean="0"/>
              <a:t>the </a:t>
            </a:r>
            <a:r>
              <a:rPr lang="en-US" sz="1600" dirty="0"/>
              <a:t>2023–24 annual work </a:t>
            </a:r>
            <a:r>
              <a:rPr lang="en-US" sz="1600" dirty="0" smtClean="0"/>
              <a:t>program.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29 February 2024, Australia ACMA will organize an online event, </a:t>
            </a:r>
            <a:r>
              <a:rPr lang="en-US" sz="1600" dirty="0">
                <a:hlinkClick r:id="rId5"/>
              </a:rPr>
              <a:t>Spectrum tune-up: 6 GHz </a:t>
            </a:r>
            <a:r>
              <a:rPr lang="en-US" sz="1600" dirty="0" smtClean="0">
                <a:hlinkClick r:id="rId5"/>
              </a:rPr>
              <a:t>band</a:t>
            </a:r>
            <a:r>
              <a:rPr lang="en-US" sz="1600" dirty="0" smtClean="0"/>
              <a:t>, that explores </a:t>
            </a:r>
            <a:r>
              <a:rPr lang="en-US" sz="1600" dirty="0"/>
              <a:t>potential planning options for the upper 6 GHz band (</a:t>
            </a:r>
            <a:r>
              <a:rPr lang="en-US" sz="1600" dirty="0" smtClean="0"/>
              <a:t>6425 MHz –7125 </a:t>
            </a:r>
            <a:r>
              <a:rPr lang="en-US" sz="1600" dirty="0"/>
              <a:t>MHz) to enable possible radio local area networks (RLANs) and/or wireless broadband use. </a:t>
            </a:r>
            <a:endParaRPr lang="en-US" sz="16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6"/>
              </a:rPr>
              <a:t>Liaison</a:t>
            </a:r>
            <a:r>
              <a:rPr lang="en-US" sz="1600" dirty="0" smtClean="0"/>
              <a:t> </a:t>
            </a:r>
            <a:r>
              <a:rPr lang="en-US" sz="1600" dirty="0"/>
              <a:t>from ITU-R </a:t>
            </a:r>
            <a:r>
              <a:rPr lang="en-US" sz="1600" dirty="0" err="1"/>
              <a:t>Radiocommunication</a:t>
            </a:r>
            <a:r>
              <a:rPr lang="en-US" sz="1600" dirty="0"/>
              <a:t> Study Group 7 QUESTION ITU-R </a:t>
            </a:r>
            <a:r>
              <a:rPr lang="en-US" sz="1600" dirty="0" smtClean="0"/>
              <a:t>236-3/7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7"/>
              </a:rPr>
              <a:t>Liaison</a:t>
            </a:r>
            <a:r>
              <a:rPr lang="en-US" sz="1600" dirty="0" smtClean="0"/>
              <a:t> from ITU-R Working Party 5D re: WRC-27 agenda item 1.7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8"/>
              </a:rPr>
              <a:t>Liaison</a:t>
            </a:r>
            <a:r>
              <a:rPr lang="en-US" sz="1600" dirty="0" smtClean="0"/>
              <a:t> from ITU-R Working Party 5D re: the proposed development process of Revision 3 of the ITU.R Recommendation M.2150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On 15 February 2024, NGMN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9"/>
              </a:rPr>
              <a:t>publishes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 ITU-R Framework for IMT-2030: Review and Future Direction.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36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 in the next 8 days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473354"/>
              </p:ext>
            </p:extLst>
          </p:nvPr>
        </p:nvGraphicFramePr>
        <p:xfrm>
          <a:off x="914400" y="1705690"/>
          <a:ext cx="1028700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15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</a:t>
                      </a:r>
                      <a:r>
                        <a:rPr lang="en-US" sz="1500" dirty="0" smtClean="0"/>
                        <a:t>teleconference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7 March 2024, </a:t>
                      </a:r>
                      <a:r>
                        <a:rPr lang="en-US" sz="1500" baseline="0" dirty="0"/>
                        <a:t>3:00pm ET to 3:55pm ET</a:t>
                      </a:r>
                      <a:endParaRPr lang="en-US" sz="15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at 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March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3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5 December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 January 2024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1150.00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 January 2024,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 January 2024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begins on 5 December 2023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chemeClr val="tx1"/>
                </a:solidFill>
              </a:rPr>
              <a:t>until sold out or </a:t>
            </a:r>
            <a:r>
              <a:rPr lang="en-US" sz="1400" dirty="0" smtClean="0">
                <a:solidFill>
                  <a:schemeClr val="tx1"/>
                </a:solidFill>
              </a:rPr>
              <a:t>5pm </a:t>
            </a:r>
            <a:r>
              <a:rPr lang="en-US" sz="1400" dirty="0">
                <a:solidFill>
                  <a:schemeClr val="tx1"/>
                </a:solidFill>
              </a:rPr>
              <a:t>E</a:t>
            </a:r>
            <a:r>
              <a:rPr lang="en-US" sz="1400" dirty="0" smtClean="0">
                <a:solidFill>
                  <a:schemeClr val="tx1"/>
                </a:solidFill>
              </a:rPr>
              <a:t>T, 16 February 2024.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413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May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Credited session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3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6 February 2024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begins on 6 February 2024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chemeClr val="tx1"/>
                </a:solidFill>
              </a:rPr>
              <a:t>until sold out or </a:t>
            </a:r>
            <a:r>
              <a:rPr lang="en-US" sz="1400" dirty="0" smtClean="0">
                <a:solidFill>
                  <a:schemeClr val="tx1"/>
                </a:solidFill>
              </a:rPr>
              <a:t>5pm CEST, 9 April 2024.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57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latin typeface="+mj-lt"/>
                <a:cs typeface="Arial"/>
              </a:rPr>
              <a:t>TBD</a:t>
            </a:r>
          </a:p>
          <a:p>
            <a:r>
              <a:rPr lang="en-US" sz="1800" dirty="0"/>
              <a:t/>
            </a:r>
            <a:br>
              <a:rPr lang="en-US" sz="1800" dirty="0"/>
            </a:b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19 January 2024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55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6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</a:t>
            </a:r>
            <a:r>
              <a:rPr lang="en-US" altLang="en-US" sz="16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:  </a:t>
            </a:r>
            <a:r>
              <a:rPr lang="en-US" altLang="en-US" sz="160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14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 smtClean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Meeting Decorum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</a:t>
            </a:r>
            <a:r>
              <a:rPr lang="en-US" sz="1600" spc="-5" dirty="0">
                <a:latin typeface="+mj-lt"/>
                <a:cs typeface="Arial"/>
              </a:rPr>
              <a:t>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Board </a:t>
            </a:r>
            <a:r>
              <a:rPr lang="en-US" sz="1600" dirty="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Meeting decorum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>
                <a:solidFill>
                  <a:srgbClr val="00B050"/>
                </a:solidFill>
                <a:cs typeface="Arial"/>
              </a:rPr>
              <a:t>Review:  Response to </a:t>
            </a:r>
            <a:r>
              <a:rPr lang="en-US" sz="1800" i="1" spc="-5" smtClean="0">
                <a:solidFill>
                  <a:srgbClr val="00B050"/>
                </a:solidFill>
                <a:cs typeface="Arial"/>
              </a:rPr>
              <a:t>US FCC’s consultation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(weekly 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74422</TotalTime>
  <Words>1885</Words>
  <Application>Microsoft Office PowerPoint</Application>
  <PresentationFormat>Widescreen</PresentationFormat>
  <Paragraphs>388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 SA standards activities shall allow  the fair &amp; equitable consideration of all viewpoints</vt:lpstr>
      <vt:lpstr>Meeting Decorum</vt:lpstr>
      <vt:lpstr>Agenda</vt:lpstr>
      <vt:lpstr>Administrative motions</vt:lpstr>
      <vt:lpstr>Status of ongoing consultations</vt:lpstr>
      <vt:lpstr>US Federal Communications Commission (FCC)’s consultation</vt:lpstr>
      <vt:lpstr>General discussion items (1)</vt:lpstr>
      <vt:lpstr>General discussion items (2)</vt:lpstr>
      <vt:lpstr>General discussion items (3)</vt:lpstr>
      <vt:lpstr>Meeting schedule in the next 8 days</vt:lpstr>
      <vt:lpstr>Meeting and hotel reservation for the 2024 March plenary</vt:lpstr>
      <vt:lpstr>Meeting and hotel reservation for the 2024 May interim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18-24/0009r0</dc:title>
  <dc:creator>Edward Au</dc:creator>
  <cp:keywords>29 February 2024</cp:keywords>
  <cp:lastModifiedBy>Edward Au</cp:lastModifiedBy>
  <cp:revision>5873</cp:revision>
  <cp:lastPrinted>1601-01-01T00:00:00Z</cp:lastPrinted>
  <dcterms:created xsi:type="dcterms:W3CDTF">2016-03-03T14:54:45Z</dcterms:created>
  <dcterms:modified xsi:type="dcterms:W3CDTF">2024-02-28T02:19:10Z</dcterms:modified>
  <cp:category>IEEE 802.18 RR-TAG agenda</cp:category>
</cp:coreProperties>
</file>