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331" r:id="rId5"/>
    <p:sldId id="688" r:id="rId6"/>
    <p:sldId id="689" r:id="rId7"/>
    <p:sldId id="692" r:id="rId8"/>
    <p:sldId id="691" r:id="rId9"/>
    <p:sldId id="693" r:id="rId10"/>
    <p:sldId id="694" r:id="rId11"/>
    <p:sldId id="695" r:id="rId12"/>
    <p:sldId id="696" r:id="rId13"/>
    <p:sldId id="697" r:id="rId14"/>
    <p:sldId id="699" r:id="rId15"/>
    <p:sldId id="700" r:id="rId16"/>
    <p:sldId id="698" r:id="rId17"/>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648" y="4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xmlns=""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9851224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xmlns=""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xmlns=""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xmlns=""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xmlns=""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xmlns=""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2447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10</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10</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7767815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11</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11</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501642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12</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12</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471446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3045385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3</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3</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79324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4</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4</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2751774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5</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5</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2394202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6</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6</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909482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7</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7</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560301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8</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8</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873638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9</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9</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490409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38162BB5-2F43-4C93-A65F-DE6CD46E77E8}"/>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5" name="Rectangle 5">
            <a:extLst>
              <a:ext uri="{FF2B5EF4-FFF2-40B4-BE49-F238E27FC236}">
                <a16:creationId xmlns:a16="http://schemas.microsoft.com/office/drawing/2014/main" xmlns="" id="{5C5295A9-EA8A-498A-BD6F-FB29FDF0A474}"/>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6" name="Rectangle 6">
            <a:extLst>
              <a:ext uri="{FF2B5EF4-FFF2-40B4-BE49-F238E27FC236}">
                <a16:creationId xmlns:a16="http://schemas.microsoft.com/office/drawing/2014/main" xmlns=""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514D9B2-19E2-4D39-B902-C7695CA5DA69}"/>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5" name="Rectangle 5">
            <a:extLst>
              <a:ext uri="{FF2B5EF4-FFF2-40B4-BE49-F238E27FC236}">
                <a16:creationId xmlns:a16="http://schemas.microsoft.com/office/drawing/2014/main" xmlns="" id="{A795563E-A754-441A-B624-E05B0D0CBD82}"/>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6" name="Rectangle 6">
            <a:extLst>
              <a:ext uri="{FF2B5EF4-FFF2-40B4-BE49-F238E27FC236}">
                <a16:creationId xmlns:a16="http://schemas.microsoft.com/office/drawing/2014/main" xmlns=""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B55944A-7797-439F-86E7-EE09F6FC9493}"/>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5" name="Rectangle 5">
            <a:extLst>
              <a:ext uri="{FF2B5EF4-FFF2-40B4-BE49-F238E27FC236}">
                <a16:creationId xmlns:a16="http://schemas.microsoft.com/office/drawing/2014/main" xmlns="" id="{9C615415-EB2D-4B72-A5C2-33558C2B2377}"/>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6" name="Rectangle 6">
            <a:extLst>
              <a:ext uri="{FF2B5EF4-FFF2-40B4-BE49-F238E27FC236}">
                <a16:creationId xmlns:a16="http://schemas.microsoft.com/office/drawing/2014/main" xmlns=""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7529014E-E29C-478D-8CDE-9A88027343E0}"/>
              </a:ext>
            </a:extLst>
          </p:cNvPr>
          <p:cNvSpPr>
            <a:spLocks noGrp="1" noChangeArrowheads="1"/>
          </p:cNvSpPr>
          <p:nvPr>
            <p:ph type="dt" sz="half" idx="10"/>
          </p:nvPr>
        </p:nvSpPr>
        <p:spPr>
          <a:xfrm>
            <a:off x="928687" y="55602"/>
            <a:ext cx="1406139" cy="553998"/>
          </a:xfrm>
        </p:spPr>
        <p:txBody>
          <a:bodyPr/>
          <a:lstStyle>
            <a:lvl1pPr>
              <a:spcBef>
                <a:spcPct val="0"/>
              </a:spcBef>
              <a:buFontTx/>
              <a:buNone/>
              <a:defRPr/>
            </a:lvl1pPr>
          </a:lstStyle>
          <a:p>
            <a:pPr>
              <a:defRPr/>
            </a:pPr>
            <a:r>
              <a:rPr lang="en-US" altLang="en-US" dirty="0"/>
              <a:t>January 2024</a:t>
            </a:r>
            <a:endParaRPr lang="en-GB" altLang="en-US" dirty="0"/>
          </a:p>
        </p:txBody>
      </p:sp>
      <p:sp>
        <p:nvSpPr>
          <p:cNvPr id="5" name="Rectangle 5">
            <a:extLst>
              <a:ext uri="{FF2B5EF4-FFF2-40B4-BE49-F238E27FC236}">
                <a16:creationId xmlns:a16="http://schemas.microsoft.com/office/drawing/2014/main" xmlns="" id="{4EC967E2-6E9B-4605-BBEA-7F2E8AD12B77}"/>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6" name="Rectangle 6">
            <a:extLst>
              <a:ext uri="{FF2B5EF4-FFF2-40B4-BE49-F238E27FC236}">
                <a16:creationId xmlns:a16="http://schemas.microsoft.com/office/drawing/2014/main" xmlns=""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233326DC-8A0D-407E-94EB-FA2128590767}"/>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5" name="Rectangle 5">
            <a:extLst>
              <a:ext uri="{FF2B5EF4-FFF2-40B4-BE49-F238E27FC236}">
                <a16:creationId xmlns:a16="http://schemas.microsoft.com/office/drawing/2014/main" xmlns="" id="{10F3188F-38BE-4A83-A7D3-192944DBE9A2}"/>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6" name="Rectangle 6">
            <a:extLst>
              <a:ext uri="{FF2B5EF4-FFF2-40B4-BE49-F238E27FC236}">
                <a16:creationId xmlns:a16="http://schemas.microsoft.com/office/drawing/2014/main" xmlns=""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4BDD650-2424-47E3-98F1-A149E38BB68F}"/>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6" name="Footer Placeholder 5">
            <a:extLst>
              <a:ext uri="{FF2B5EF4-FFF2-40B4-BE49-F238E27FC236}">
                <a16:creationId xmlns:a16="http://schemas.microsoft.com/office/drawing/2014/main" xmlns="" id="{373F1FFB-4951-41EA-8164-B5F446A4B402}"/>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7" name="Slide Number Placeholder 6">
            <a:extLst>
              <a:ext uri="{FF2B5EF4-FFF2-40B4-BE49-F238E27FC236}">
                <a16:creationId xmlns:a16="http://schemas.microsoft.com/office/drawing/2014/main" xmlns=""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642AB8B3-1849-4863-89AE-FD02F24DAE68}"/>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8" name="Rectangle 5">
            <a:extLst>
              <a:ext uri="{FF2B5EF4-FFF2-40B4-BE49-F238E27FC236}">
                <a16:creationId xmlns:a16="http://schemas.microsoft.com/office/drawing/2014/main" xmlns="" id="{5F52CA75-157C-44C6-A594-8F14F5B25EAD}"/>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9" name="Rectangle 6">
            <a:extLst>
              <a:ext uri="{FF2B5EF4-FFF2-40B4-BE49-F238E27FC236}">
                <a16:creationId xmlns:a16="http://schemas.microsoft.com/office/drawing/2014/main" xmlns=""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C9D44B1E-F24B-4165-96E9-8985EC077C7B}"/>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4" name="Rectangle 5">
            <a:extLst>
              <a:ext uri="{FF2B5EF4-FFF2-40B4-BE49-F238E27FC236}">
                <a16:creationId xmlns:a16="http://schemas.microsoft.com/office/drawing/2014/main" xmlns="" id="{A08EF126-47DF-4016-BC2A-3310AC418F18}"/>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5" name="Rectangle 6">
            <a:extLst>
              <a:ext uri="{FF2B5EF4-FFF2-40B4-BE49-F238E27FC236}">
                <a16:creationId xmlns:a16="http://schemas.microsoft.com/office/drawing/2014/main" xmlns=""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dirty="0"/>
              <a:t>January 2024</a:t>
            </a:r>
            <a:endParaRPr lang="en-GB" altLang="en-US" dirty="0"/>
          </a:p>
        </p:txBody>
      </p:sp>
      <p:sp>
        <p:nvSpPr>
          <p:cNvPr id="3" name="Rectangle 5">
            <a:extLst>
              <a:ext uri="{FF2B5EF4-FFF2-40B4-BE49-F238E27FC236}">
                <a16:creationId xmlns:a16="http://schemas.microsoft.com/office/drawing/2014/main" xmlns="" id="{E76C83DC-7CE0-4364-9DE9-2BAF8FCA4152}"/>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4" name="Rectangle 6">
            <a:extLst>
              <a:ext uri="{FF2B5EF4-FFF2-40B4-BE49-F238E27FC236}">
                <a16:creationId xmlns:a16="http://schemas.microsoft.com/office/drawing/2014/main" xmlns=""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F94671EC-64E2-4AFD-B525-CD2CF1FB5BFD}"/>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6" name="Footer Placeholder 5">
            <a:extLst>
              <a:ext uri="{FF2B5EF4-FFF2-40B4-BE49-F238E27FC236}">
                <a16:creationId xmlns:a16="http://schemas.microsoft.com/office/drawing/2014/main" xmlns="" id="{32AECCDC-152A-4934-97B0-AC6ED6A933BB}"/>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7" name="Slide Number Placeholder 6">
            <a:extLst>
              <a:ext uri="{FF2B5EF4-FFF2-40B4-BE49-F238E27FC236}">
                <a16:creationId xmlns:a16="http://schemas.microsoft.com/office/drawing/2014/main" xmlns=""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0283C996-666C-4CDA-8E28-8FE98F636413}"/>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6" name="Footer Placeholder 5">
            <a:extLst>
              <a:ext uri="{FF2B5EF4-FFF2-40B4-BE49-F238E27FC236}">
                <a16:creationId xmlns:a16="http://schemas.microsoft.com/office/drawing/2014/main" xmlns="" id="{1F8BFBCF-4A28-436E-B4E2-9F8A24B2AFF4}"/>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7" name="Slide Number Placeholder 6">
            <a:extLst>
              <a:ext uri="{FF2B5EF4-FFF2-40B4-BE49-F238E27FC236}">
                <a16:creationId xmlns:a16="http://schemas.microsoft.com/office/drawing/2014/main" xmlns=""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928687" y="332601"/>
            <a:ext cx="153042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January 2024</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10016523" y="6475413"/>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Andrea Mora (ANFR)</a:t>
            </a:r>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7804498" y="331014"/>
            <a:ext cx="34111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802.18-24/0008r1</a:t>
            </a:r>
            <a:endParaRPr lang="en-GB" altLang="en-US" sz="1800" b="1" dirty="0"/>
          </a:p>
        </p:txBody>
      </p:sp>
      <p:sp>
        <p:nvSpPr>
          <p:cNvPr id="1032" name="Line 8">
            <a:extLst>
              <a:ext uri="{FF2B5EF4-FFF2-40B4-BE49-F238E27FC236}">
                <a16:creationId xmlns:a16="http://schemas.microsoft.com/office/drawing/2014/main" xmlns="" id="{6E8180E1-2FE1-479A-8675-C118557E3971}"/>
              </a:ext>
            </a:extLst>
          </p:cNvPr>
          <p:cNvSpPr>
            <a:spLocks noChangeShapeType="1"/>
          </p:cNvSpPr>
          <p:nvPr/>
        </p:nvSpPr>
        <p:spPr bwMode="auto">
          <a:xfrm>
            <a:off x="912813" y="60801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914400" y="6475413"/>
            <a:ext cx="123110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Invited</a:t>
            </a:r>
            <a:r>
              <a:rPr lang="en-GB" altLang="en-US" baseline="0" dirty="0"/>
              <a:t> presentation</a:t>
            </a:r>
            <a:endParaRPr lang="en-GB" altLang="en-US" dirty="0"/>
          </a:p>
        </p:txBody>
      </p:sp>
      <p:sp>
        <p:nvSpPr>
          <p:cNvPr id="1034" name="Line 10">
            <a:extLst>
              <a:ext uri="{FF2B5EF4-FFF2-40B4-BE49-F238E27FC236}">
                <a16:creationId xmlns:a16="http://schemas.microsoft.com/office/drawing/2014/main" xmlns=""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ccwp.cept.org/WI_Detail.aspx?wiid=812"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mailto:eco@eco.cept.org" TargetMode="External"/><Relationship Id="rId2" Type="http://schemas.openxmlformats.org/officeDocument/2006/relationships/hyperlink" Target="http://www.cept.org/ecc"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www.cept.org/ecc"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www.cept.org/ec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docdb.cept.org/download/1448"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https://docdb.cept.org/document/14482" TargetMode="External"/><Relationship Id="rId4" Type="http://schemas.openxmlformats.org/officeDocument/2006/relationships/hyperlink" Target="https://docdb.cept.org/download/1397"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etsi.org/deliver/etsi_tr/103500_103599/103524/01.01.01_60/tr_103524v010101p.pdf"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docdb.cept.org/document/10170"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docdb.cept.org/download/131"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eccwp.cept.org/WI_Detail.aspx?wiid=812"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s://eccwp.cept.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xmlns="" id="{EB8D47FA-9379-4FE3-9170-9C2567C95305}"/>
              </a:ext>
            </a:extLst>
          </p:cNvPr>
          <p:cNvSpPr>
            <a:spLocks noGrp="1"/>
          </p:cNvSpPr>
          <p:nvPr>
            <p:ph type="ftr" sz="quarter" idx="11"/>
          </p:nvPr>
        </p:nvSpPr>
        <p:spPr>
          <a:xfrm>
            <a:off x="9047073" y="6475413"/>
            <a:ext cx="237565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Andrea Mora (ANFR)</a:t>
            </a:r>
            <a:r>
              <a:rPr lang="en-US" sz="1100" b="0" dirty="0"/>
              <a:t> - PT FM61 Chair</a:t>
            </a:r>
            <a:endParaRPr lang="en-GB" altLang="en-US" sz="1100" b="0" dirty="0"/>
          </a:p>
        </p:txBody>
      </p:sp>
      <p:sp>
        <p:nvSpPr>
          <p:cNvPr id="15363" name="Slide Number Placeholder 5">
            <a:extLst>
              <a:ext uri="{FF2B5EF4-FFF2-40B4-BE49-F238E27FC236}">
                <a16:creationId xmlns:a16="http://schemas.microsoft.com/office/drawing/2014/main" xmlns=""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2" name="Date Placeholder 1">
            <a:extLst>
              <a:ext uri="{FF2B5EF4-FFF2-40B4-BE49-F238E27FC236}">
                <a16:creationId xmlns:a16="http://schemas.microsoft.com/office/drawing/2014/main" xmlns="" id="{F2A9370F-25ED-AD25-9B6F-138F181E6136}"/>
              </a:ext>
            </a:extLst>
          </p:cNvPr>
          <p:cNvSpPr>
            <a:spLocks noGrp="1"/>
          </p:cNvSpPr>
          <p:nvPr>
            <p:ph type="dt" sz="half" idx="10"/>
          </p:nvPr>
        </p:nvSpPr>
        <p:spPr>
          <a:xfrm>
            <a:off x="928687" y="47136"/>
            <a:ext cx="1522281" cy="553998"/>
          </a:xfrm>
        </p:spPr>
        <p:txBody>
          <a:bodyPr/>
          <a:lstStyle/>
          <a:p>
            <a:pPr>
              <a:defRPr/>
            </a:pPr>
            <a:r>
              <a:rPr lang="en-US" altLang="en-US" dirty="0"/>
              <a:t>January 2024</a:t>
            </a:r>
            <a:endParaRPr lang="en-GB" altLang="en-US" dirty="0"/>
          </a:p>
        </p:txBody>
      </p:sp>
      <p:sp>
        <p:nvSpPr>
          <p:cNvPr id="11" name="Rectangle 1"/>
          <p:cNvSpPr>
            <a:spLocks noGrp="1" noChangeArrowheads="1"/>
          </p:cNvSpPr>
          <p:nvPr>
            <p:ph type="title"/>
          </p:nvPr>
        </p:nvSpPr>
        <p:spPr>
          <a:xfrm>
            <a:off x="3505200" y="1435894"/>
            <a:ext cx="7772400" cy="1066800"/>
          </a:xfrm>
          <a:ln/>
        </p:spPr>
        <p:txBody>
          <a:bodyPr/>
          <a:lstStyle/>
          <a:p>
            <a:pPr algn="l"/>
            <a:r>
              <a:rPr lang="en-US" dirty="0"/>
              <a:t>CEPT current work on higher power WAS/RLAN in the 6GHz lower band using a dynamic spectrum usage coordination </a:t>
            </a:r>
            <a:endParaRPr lang="fr-FR" dirty="0"/>
          </a:p>
        </p:txBody>
      </p:sp>
      <p:sp>
        <p:nvSpPr>
          <p:cNvPr id="12" name="Rectangle 2"/>
          <p:cNvSpPr txBox="1">
            <a:spLocks noChangeArrowheads="1"/>
          </p:cNvSpPr>
          <p:nvPr/>
        </p:nvSpPr>
        <p:spPr bwMode="auto">
          <a:xfrm>
            <a:off x="3505200" y="2705776"/>
            <a:ext cx="7772400" cy="771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 </a:t>
            </a:r>
            <a:r>
              <a:rPr lang="en-GB" sz="2000" b="0" kern="0" dirty="0"/>
              <a:t>18 January 2024</a:t>
            </a:r>
          </a:p>
        </p:txBody>
      </p:sp>
      <p:sp>
        <p:nvSpPr>
          <p:cNvPr id="13"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a:t>
            </a:r>
          </a:p>
        </p:txBody>
      </p:sp>
      <p:graphicFrame>
        <p:nvGraphicFramePr>
          <p:cNvPr id="14" name="Object 13"/>
          <p:cNvGraphicFramePr>
            <a:graphicFrameLocks noChangeAspect="1"/>
          </p:cNvGraphicFramePr>
          <p:nvPr>
            <p:extLst>
              <p:ext uri="{D42A27DB-BD31-4B8C-83A1-F6EECF244321}">
                <p14:modId xmlns:p14="http://schemas.microsoft.com/office/powerpoint/2010/main" val="2646578514"/>
              </p:ext>
            </p:extLst>
          </p:nvPr>
        </p:nvGraphicFramePr>
        <p:xfrm>
          <a:off x="2974975" y="4217988"/>
          <a:ext cx="8280400" cy="4516437"/>
        </p:xfrm>
        <a:graphic>
          <a:graphicData uri="http://schemas.openxmlformats.org/presentationml/2006/ole">
            <mc:AlternateContent xmlns:mc="http://schemas.openxmlformats.org/markup-compatibility/2006">
              <mc:Choice xmlns:v="urn:schemas-microsoft-com:vml" Requires="v">
                <p:oleObj spid="_x0000_s1061" name="Document" r:id="rId5" imgW="8288640" imgH="4537080" progId="Word.Document.8">
                  <p:embed/>
                </p:oleObj>
              </mc:Choice>
              <mc:Fallback>
                <p:oleObj name="Document" r:id="rId5" imgW="8288640" imgH="4537080" progId="Word.Document.8">
                  <p:embed/>
                  <p:pic>
                    <p:nvPicPr>
                      <p:cNvPr id="0" name=""/>
                      <p:cNvPicPr>
                        <a:picLocks noChangeAspect="1" noChangeArrowheads="1"/>
                      </p:cNvPicPr>
                      <p:nvPr/>
                    </p:nvPicPr>
                    <p:blipFill>
                      <a:blip r:embed="rId6"/>
                      <a:srcRect/>
                      <a:stretch>
                        <a:fillRect/>
                      </a:stretch>
                    </p:blipFill>
                    <p:spPr bwMode="auto">
                      <a:xfrm>
                        <a:off x="2974975" y="4217988"/>
                        <a:ext cx="8280400" cy="4516437"/>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10</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fr-FR" dirty="0" err="1"/>
              <a:t>Technical</a:t>
            </a:r>
            <a:r>
              <a:rPr lang="fr-FR" dirty="0"/>
              <a:t> </a:t>
            </a:r>
            <a:r>
              <a:rPr lang="fr-FR" dirty="0" err="1"/>
              <a:t>assessment</a:t>
            </a:r>
            <a:r>
              <a:rPr lang="fr-FR" dirty="0"/>
              <a:t> at Project Team SE45</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8921588"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fr-FR" sz="1800" dirty="0">
                <a:hlinkClick r:id="rId3"/>
              </a:rPr>
              <a:t>SE45_05</a:t>
            </a:r>
            <a:r>
              <a:rPr lang="fr-FR" sz="1800" dirty="0"/>
              <a:t> : </a:t>
            </a:r>
            <a:r>
              <a:rPr lang="en-US" sz="1800" dirty="0"/>
              <a:t>Higher power Wireless Access Systems including Radio Local Area Networks (WAS/RLAN) with up to 4 W </a:t>
            </a:r>
            <a:r>
              <a:rPr lang="en-US" sz="1800" dirty="0" err="1"/>
              <a:t>e.i.r.p</a:t>
            </a:r>
            <a:r>
              <a:rPr lang="en-US" sz="1800" dirty="0"/>
              <a:t>. in the 5945−6425 MHz frequency band to enable dynamic spectrum access coordination</a:t>
            </a:r>
          </a:p>
          <a:p>
            <a:endParaRPr lang="fr-FR" sz="1800" dirty="0"/>
          </a:p>
          <a:p>
            <a:pPr marL="0" indent="0">
              <a:buNone/>
            </a:pPr>
            <a:r>
              <a:rPr lang="fr-FR" sz="1800" u="sng" dirty="0"/>
              <a:t>Scope: </a:t>
            </a:r>
          </a:p>
          <a:p>
            <a:pPr marL="0" indent="0">
              <a:buNone/>
            </a:pPr>
            <a:r>
              <a:rPr lang="en-US" sz="1800" dirty="0"/>
              <a:t>Study technical conditions to enable the possible implementation of a dynamic spectrum access coordination function for WAS/RLANs in the 5945-6425 MHz frequency band, beyond what is permitted under ECC Decision (20)01.</a:t>
            </a:r>
          </a:p>
          <a:p>
            <a:endParaRPr lang="en-US" sz="1800" dirty="0"/>
          </a:p>
          <a:p>
            <a:pPr marL="0" indent="0">
              <a:buNone/>
            </a:pPr>
            <a:r>
              <a:rPr lang="en-US" sz="1800" dirty="0"/>
              <a:t>The work should cover the possible use of WAS/RLAN equipment in a range of power levels up to 4 W </a:t>
            </a:r>
            <a:r>
              <a:rPr lang="en-US" sz="1800" dirty="0" err="1"/>
              <a:t>e.i.r.p</a:t>
            </a:r>
            <a:r>
              <a:rPr lang="en-US" sz="1800" dirty="0"/>
              <a:t>. and should consider the protection requirements of incumbent services in the 5945-6425 MHz frequency band (FS, FSS) and in adjacent bands (RAS, CBTC, Road ITS). The analysis should consider the aggregate effects of this additional terrestrial use along with the protection requirements of FSS uplink.</a:t>
            </a:r>
            <a:endParaRPr lang="fr-FR" sz="1800" dirty="0"/>
          </a:p>
          <a:p>
            <a:pPr marL="457200" lvl="1" indent="0">
              <a:buNone/>
            </a:pPr>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spTree>
    <p:extLst>
      <p:ext uri="{BB962C8B-B14F-4D97-AF65-F5344CB8AC3E}">
        <p14:creationId xmlns:p14="http://schemas.microsoft.com/office/powerpoint/2010/main" val="2832919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11</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fr-FR" dirty="0" err="1"/>
              <a:t>Technical</a:t>
            </a:r>
            <a:r>
              <a:rPr lang="fr-FR" dirty="0"/>
              <a:t> </a:t>
            </a:r>
            <a:r>
              <a:rPr lang="fr-FR" dirty="0" err="1"/>
              <a:t>assessment</a:t>
            </a:r>
            <a:r>
              <a:rPr lang="fr-FR" dirty="0"/>
              <a:t> - Project Team SE45</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8890766"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sz="2000" dirty="0"/>
              <a:t>This work should be based on the conclusions of ECC Report 302 as a starting point. The technical studies should aim to clarify suitable: </a:t>
            </a:r>
          </a:p>
          <a:p>
            <a:endParaRPr lang="en-US" sz="2000" dirty="0"/>
          </a:p>
          <a:p>
            <a:pPr>
              <a:buFont typeface="Arial" panose="020B0604020202020204" pitchFamily="34" charset="0"/>
              <a:buChar char="•"/>
            </a:pPr>
            <a:r>
              <a:rPr lang="en-US" sz="2000" dirty="0"/>
              <a:t>Protection criteria</a:t>
            </a:r>
          </a:p>
          <a:p>
            <a:pPr>
              <a:buFont typeface="Arial" panose="020B0604020202020204" pitchFamily="34" charset="0"/>
              <a:buChar char="•"/>
            </a:pPr>
            <a:r>
              <a:rPr lang="en-US" sz="2000" dirty="0"/>
              <a:t>Propagation models </a:t>
            </a:r>
          </a:p>
          <a:p>
            <a:pPr>
              <a:buFont typeface="Arial" panose="020B0604020202020204" pitchFamily="34" charset="0"/>
              <a:buChar char="•"/>
            </a:pPr>
            <a:r>
              <a:rPr lang="en-US" sz="2000" dirty="0"/>
              <a:t>Necessary information on stations of incumbent services to be protected </a:t>
            </a:r>
          </a:p>
          <a:p>
            <a:r>
              <a:rPr lang="en-US" sz="2000" dirty="0"/>
              <a:t/>
            </a:r>
            <a:br>
              <a:rPr lang="en-US" sz="2000" dirty="0"/>
            </a:br>
            <a:endParaRPr lang="en-US" sz="2000" dirty="0"/>
          </a:p>
          <a:p>
            <a:pPr marL="0" indent="0">
              <a:buNone/>
            </a:pPr>
            <a:r>
              <a:rPr lang="en-US" sz="2000" dirty="0"/>
              <a:t>The work should also consider the technical characteristics of current equipment up to 4 W </a:t>
            </a:r>
            <a:r>
              <a:rPr lang="en-US" sz="2000" dirty="0" err="1"/>
              <a:t>e.i.r.p</a:t>
            </a:r>
            <a:r>
              <a:rPr lang="en-US" sz="2000" dirty="0"/>
              <a:t>. used in other Regions outside Europe and their applicability.</a:t>
            </a:r>
          </a:p>
          <a:p>
            <a:pPr marL="457200" lvl="1" indent="0">
              <a:buNone/>
            </a:pPr>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spTree>
    <p:extLst>
      <p:ext uri="{BB962C8B-B14F-4D97-AF65-F5344CB8AC3E}">
        <p14:creationId xmlns:p14="http://schemas.microsoft.com/office/powerpoint/2010/main" val="4098552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12</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fr-FR" dirty="0"/>
              <a:t>Possible </a:t>
            </a:r>
            <a:r>
              <a:rPr lang="fr-FR" dirty="0" err="1"/>
              <a:t>work</a:t>
            </a:r>
            <a:r>
              <a:rPr lang="fr-FR" dirty="0"/>
              <a:t> on the </a:t>
            </a:r>
            <a:r>
              <a:rPr lang="fr-FR" dirty="0" err="1"/>
              <a:t>development</a:t>
            </a:r>
            <a:r>
              <a:rPr lang="fr-FR" dirty="0"/>
              <a:t> of </a:t>
            </a:r>
            <a:r>
              <a:rPr lang="fr-FR" dirty="0" err="1"/>
              <a:t>regulatory</a:t>
            </a:r>
            <a:r>
              <a:rPr lang="fr-FR" dirty="0"/>
              <a:t> </a:t>
            </a:r>
            <a:r>
              <a:rPr lang="fr-FR" dirty="0" err="1"/>
              <a:t>framework</a:t>
            </a:r>
            <a:r>
              <a:rPr lang="fr-FR" dirty="0"/>
              <a:t> – Project Team FM61</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8890766"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fr-FR" sz="1600" dirty="0"/>
              <a:t>FM61_03 : </a:t>
            </a:r>
            <a:r>
              <a:rPr lang="en-US" sz="1600" dirty="0"/>
              <a:t>Higher power Wireless Access Systems including Radio Local Area Networks (WAS/RLAN) including the use of equipment with up to 4W </a:t>
            </a:r>
            <a:r>
              <a:rPr lang="en-US" sz="1600" dirty="0" err="1"/>
              <a:t>e.i.r.p</a:t>
            </a:r>
            <a:r>
              <a:rPr lang="en-US" sz="1600" dirty="0"/>
              <a:t>. in the 5945-6425 MHz frequency band </a:t>
            </a:r>
            <a:r>
              <a:rPr lang="en-US" sz="1600" u="sng" dirty="0"/>
              <a:t>using a dynamic spectrum usage coordination </a:t>
            </a:r>
            <a:endParaRPr lang="fr-FR" sz="1600" u="sng" dirty="0"/>
          </a:p>
          <a:p>
            <a:endParaRPr lang="fr-FR" sz="1600" dirty="0"/>
          </a:p>
          <a:p>
            <a:pPr marL="0" indent="0">
              <a:buNone/>
            </a:pPr>
            <a:r>
              <a:rPr lang="fr-FR" sz="1600" u="sng" dirty="0"/>
              <a:t>Scope: </a:t>
            </a:r>
          </a:p>
          <a:p>
            <a:pPr marL="0" indent="0">
              <a:buNone/>
            </a:pPr>
            <a:r>
              <a:rPr lang="en-US" sz="1600" dirty="0"/>
              <a:t>Study the feasibility of introducing a dynamic spectrum access coordination function under which WAS/RLAN up to 4W could operate, while ensuring the protection of incumbent services (including their possible future deployment) in the 5945-6425 MHz frequency band and in adjacent bands. This work will include:</a:t>
            </a:r>
          </a:p>
          <a:p>
            <a:pPr>
              <a:buFont typeface="Arial" panose="020B0604020202020204" pitchFamily="34" charset="0"/>
              <a:buChar char="•"/>
            </a:pPr>
            <a:r>
              <a:rPr lang="en-US" sz="1600" dirty="0"/>
              <a:t>Define the technical and operational requirements for a dynamic spectrum access coordination function that enables an efficient and safe sharing between high power output RLAN and existing services (in band and in adjacent bands)</a:t>
            </a:r>
          </a:p>
          <a:p>
            <a:pPr>
              <a:buFont typeface="Arial" panose="020B0604020202020204" pitchFamily="34" charset="0"/>
              <a:buChar char="•"/>
            </a:pPr>
            <a:r>
              <a:rPr lang="en-US" sz="1600" dirty="0"/>
              <a:t>Based on the results of compatibility and coexistence studies, propose technical conditions for high output power RLAN that ensure the protection of existing services (in band and in adjacent bands)</a:t>
            </a:r>
          </a:p>
          <a:p>
            <a:pPr>
              <a:buFont typeface="Arial" panose="020B0604020202020204" pitchFamily="34" charset="0"/>
              <a:buChar char="•"/>
            </a:pPr>
            <a:r>
              <a:rPr lang="en-US" sz="1600" dirty="0"/>
              <a:t>Propose a </a:t>
            </a:r>
            <a:r>
              <a:rPr lang="en-US" sz="1600" u="sng" dirty="0"/>
              <a:t>regulatory framework to enable European and/or national implementation</a:t>
            </a:r>
          </a:p>
          <a:p>
            <a:pPr>
              <a:buFont typeface="Arial" panose="020B0604020202020204" pitchFamily="34" charset="0"/>
              <a:buChar char="•"/>
            </a:pPr>
            <a:r>
              <a:rPr lang="en-US" sz="1600" u="sng" dirty="0"/>
              <a:t>Issues related to cross border coordination</a:t>
            </a:r>
          </a:p>
          <a:p>
            <a:pPr marL="457200" lvl="1" indent="0">
              <a:buNone/>
            </a:pPr>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spTree>
    <p:extLst>
      <p:ext uri="{BB962C8B-B14F-4D97-AF65-F5344CB8AC3E}">
        <p14:creationId xmlns:p14="http://schemas.microsoft.com/office/powerpoint/2010/main" val="3180211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773C91E1-679A-4967-A238-0D155C158FDC}"/>
              </a:ext>
            </a:extLst>
          </p:cNvPr>
          <p:cNvSpPr>
            <a:spLocks noGrp="1"/>
          </p:cNvSpPr>
          <p:nvPr>
            <p:ph type="dt" sz="half" idx="10"/>
          </p:nvPr>
        </p:nvSpPr>
        <p:spPr/>
        <p:txBody>
          <a:bodyPr/>
          <a:lstStyle/>
          <a:p>
            <a:pPr>
              <a:defRPr/>
            </a:pPr>
            <a:r>
              <a:rPr lang="en-US" altLang="en-US"/>
              <a:t>January 2024</a:t>
            </a:r>
            <a:endParaRPr lang="en-GB" altLang="en-US" dirty="0"/>
          </a:p>
        </p:txBody>
      </p:sp>
      <p:sp>
        <p:nvSpPr>
          <p:cNvPr id="3" name="Espace réservé du pied de page 2">
            <a:extLst>
              <a:ext uri="{FF2B5EF4-FFF2-40B4-BE49-F238E27FC236}">
                <a16:creationId xmlns:a16="http://schemas.microsoft.com/office/drawing/2014/main" xmlns="" id="{D0053DFB-F0A8-4316-B2E6-8DD35A75F6C1}"/>
              </a:ext>
            </a:extLst>
          </p:cNvPr>
          <p:cNvSpPr>
            <a:spLocks noGrp="1"/>
          </p:cNvSpPr>
          <p:nvPr>
            <p:ph type="ftr" sz="quarter" idx="11"/>
          </p:nvPr>
        </p:nvSpPr>
        <p:spPr>
          <a:xfrm>
            <a:off x="8890766" y="6475413"/>
            <a:ext cx="2501134" cy="184666"/>
          </a:xfrm>
        </p:spPr>
        <p:txBody>
          <a:bodyPr/>
          <a:lstStyle/>
          <a:p>
            <a:pPr>
              <a:defRPr/>
            </a:pPr>
            <a:r>
              <a:rPr lang="en-GB" dirty="0"/>
              <a:t>Andrea Mora (ANFR) – PT FM61 Chair</a:t>
            </a:r>
          </a:p>
        </p:txBody>
      </p:sp>
      <p:sp>
        <p:nvSpPr>
          <p:cNvPr id="4" name="Espace réservé du numéro de diapositive 3">
            <a:extLst>
              <a:ext uri="{FF2B5EF4-FFF2-40B4-BE49-F238E27FC236}">
                <a16:creationId xmlns:a16="http://schemas.microsoft.com/office/drawing/2014/main" xmlns="" id="{95DE42C9-8259-421E-966E-02E39D9501D4}"/>
              </a:ext>
            </a:extLst>
          </p:cNvPr>
          <p:cNvSpPr>
            <a:spLocks noGrp="1"/>
          </p:cNvSpPr>
          <p:nvPr>
            <p:ph type="sldNum" sz="quarter" idx="12"/>
          </p:nvPr>
        </p:nvSpPr>
        <p:spPr/>
        <p:txBody>
          <a:bodyPr/>
          <a:lstStyle/>
          <a:p>
            <a:pPr>
              <a:defRPr/>
            </a:pPr>
            <a:r>
              <a:rPr lang="en-GB" altLang="en-US"/>
              <a:t>Slide </a:t>
            </a:r>
            <a:fld id="{CF441D77-599F-438E-93D4-2ABF912CE1B6}" type="slidenum">
              <a:rPr lang="en-GB" altLang="en-US" smtClean="0"/>
              <a:pPr>
                <a:defRPr/>
              </a:pPr>
              <a:t>13</a:t>
            </a:fld>
            <a:endParaRPr lang="en-GB" altLang="en-US"/>
          </a:p>
        </p:txBody>
      </p:sp>
      <p:graphicFrame>
        <p:nvGraphicFramePr>
          <p:cNvPr id="5" name="Table 4">
            <a:extLst>
              <a:ext uri="{FF2B5EF4-FFF2-40B4-BE49-F238E27FC236}">
                <a16:creationId xmlns:a16="http://schemas.microsoft.com/office/drawing/2014/main" xmlns="" id="{F9F99B76-22CC-47A1-8529-85A1ED378436}"/>
              </a:ext>
            </a:extLst>
          </p:cNvPr>
          <p:cNvGraphicFramePr>
            <a:graphicFrameLocks noGrp="1"/>
          </p:cNvGraphicFramePr>
          <p:nvPr>
            <p:extLst>
              <p:ext uri="{D42A27DB-BD31-4B8C-83A1-F6EECF244321}">
                <p14:modId xmlns:p14="http://schemas.microsoft.com/office/powerpoint/2010/main" val="939000093"/>
              </p:ext>
            </p:extLst>
          </p:nvPr>
        </p:nvGraphicFramePr>
        <p:xfrm>
          <a:off x="5147354" y="2743199"/>
          <a:ext cx="5646466" cy="2843086"/>
        </p:xfrm>
        <a:graphic>
          <a:graphicData uri="http://schemas.openxmlformats.org/drawingml/2006/table">
            <a:tbl>
              <a:tblPr/>
              <a:tblGrid>
                <a:gridCol w="3105805">
                  <a:extLst>
                    <a:ext uri="{9D8B030D-6E8A-4147-A177-3AD203B41FA5}">
                      <a16:colId xmlns:a16="http://schemas.microsoft.com/office/drawing/2014/main" xmlns="" val="20000"/>
                    </a:ext>
                  </a:extLst>
                </a:gridCol>
                <a:gridCol w="2540661">
                  <a:extLst>
                    <a:ext uri="{9D8B030D-6E8A-4147-A177-3AD203B41FA5}">
                      <a16:colId xmlns:a16="http://schemas.microsoft.com/office/drawing/2014/main" xmlns="" val="20001"/>
                    </a:ext>
                  </a:extLst>
                </a:gridCol>
              </a:tblGrid>
              <a:tr h="359654">
                <a:tc>
                  <a:txBody>
                    <a:bodyPr/>
                    <a:lstStyle/>
                    <a:p>
                      <a:pPr marL="0" marR="0" lvl="0" indent="0" algn="l" defTabSz="457200" rtl="0" eaLnBrk="1" fontAlgn="base" latinLnBrk="0" hangingPunct="1">
                        <a:lnSpc>
                          <a:spcPct val="120000"/>
                        </a:lnSpc>
                        <a:spcBef>
                          <a:spcPct val="0"/>
                        </a:spcBef>
                        <a:spcAft>
                          <a:spcPct val="0"/>
                        </a:spcAft>
                        <a:buClrTx/>
                        <a:buSzTx/>
                        <a:buFontTx/>
                        <a:buNone/>
                        <a:tabLst/>
                      </a:pPr>
                      <a:r>
                        <a:rPr kumimoji="0" lang="da-DK" sz="2000" b="1" i="0" u="none" strike="noStrike" cap="none" normalizeH="0" baseline="0" dirty="0">
                          <a:ln>
                            <a:noFill/>
                          </a:ln>
                          <a:solidFill>
                            <a:schemeClr val="tx1"/>
                          </a:solidFill>
                          <a:effectLst/>
                          <a:latin typeface="+mn-lt"/>
                          <a:ea typeface="Calibri" charset="0"/>
                          <a:cs typeface="Times New Roman" charset="0"/>
                        </a:rPr>
                        <a:t>ECC Contact</a:t>
                      </a:r>
                      <a:endParaRPr kumimoji="0" lang="da-DK" sz="2000" b="0" i="0" u="none" strike="noStrike" cap="none" normalizeH="0" baseline="0" dirty="0">
                        <a:ln>
                          <a:noFill/>
                        </a:ln>
                        <a:solidFill>
                          <a:schemeClr val="tx1"/>
                        </a:solidFill>
                        <a:effectLst/>
                        <a:latin typeface="+mn-lt"/>
                        <a:ea typeface="Calibri" charset="0"/>
                        <a:cs typeface="Times New Roman"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da-DK" sz="2000" b="1" i="0" u="none" strike="noStrike" cap="none" normalizeH="0" baseline="0" dirty="0">
                          <a:ln>
                            <a:noFill/>
                          </a:ln>
                          <a:solidFill>
                            <a:schemeClr val="tx1"/>
                          </a:solidFill>
                          <a:effectLst/>
                          <a:latin typeface="Calibri" charset="0"/>
                          <a:ea typeface="Calibri" charset="0"/>
                          <a:cs typeface="Times New Roman" charset="0"/>
                        </a:rPr>
                        <a:t>Web </a:t>
                      </a:r>
                      <a:r>
                        <a:rPr kumimoji="0" lang="da-DK" sz="2000" b="0" i="0" u="none" strike="noStrike" cap="none" normalizeH="0" baseline="0" dirty="0">
                          <a:ln>
                            <a:noFill/>
                          </a:ln>
                          <a:solidFill>
                            <a:schemeClr val="tx1"/>
                          </a:solidFill>
                          <a:effectLst/>
                          <a:latin typeface="Calibri" charset="0"/>
                          <a:ea typeface="Calibri" charset="0"/>
                          <a:cs typeface="Times New Roman" charset="0"/>
                        </a:rPr>
                        <a:t> </a:t>
                      </a:r>
                      <a:r>
                        <a:rPr kumimoji="0" lang="da-DK" sz="2000" b="0" i="0" u="sng" strike="noStrike" cap="none" normalizeH="0" baseline="0" dirty="0">
                          <a:ln>
                            <a:noFill/>
                          </a:ln>
                          <a:solidFill>
                            <a:srgbClr val="0000FF"/>
                          </a:solidFill>
                          <a:effectLst/>
                          <a:latin typeface="Calibri" charset="0"/>
                          <a:ea typeface="Calibri" charset="0"/>
                          <a:cs typeface="Times New Roman" charset="0"/>
                          <a:hlinkClick r:id="rId2"/>
                        </a:rPr>
                        <a:t>www.cept.org/ecc</a:t>
                      </a:r>
                      <a:r>
                        <a:rPr kumimoji="0" lang="da-DK" sz="2000" b="0" i="0" u="none" strike="noStrike" cap="none" normalizeH="0" baseline="0" dirty="0">
                          <a:ln>
                            <a:noFill/>
                          </a:ln>
                          <a:solidFill>
                            <a:schemeClr val="tx1"/>
                          </a:solidFill>
                          <a:effectLst/>
                          <a:latin typeface="Calibri" charset="0"/>
                          <a:ea typeface="Calibri" charset="0"/>
                          <a:cs typeface="Times New Roman" charset="0"/>
                        </a:rPr>
                        <a:t> </a:t>
                      </a:r>
                    </a:p>
                  </a:txBody>
                  <a:tcPr marL="68580" marR="68580" marT="0" marB="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0"/>
                  </a:ext>
                </a:extLst>
              </a:tr>
              <a:tr h="2125816">
                <a:tc>
                  <a:txBody>
                    <a:bodyPr/>
                    <a:lstStyle/>
                    <a:p>
                      <a:pPr marL="0" marR="0" lvl="0" indent="0" algn="l" defTabSz="457200" rtl="0" eaLnBrk="1" fontAlgn="base" latinLnBrk="0" hangingPunct="1">
                        <a:lnSpc>
                          <a:spcPct val="120000"/>
                        </a:lnSpc>
                        <a:spcBef>
                          <a:spcPct val="0"/>
                        </a:spcBef>
                        <a:spcAft>
                          <a:spcPct val="0"/>
                        </a:spcAft>
                        <a:buClrTx/>
                        <a:buSzTx/>
                        <a:buFontTx/>
                        <a:buNone/>
                        <a:tabLst/>
                      </a:pPr>
                      <a:r>
                        <a:rPr kumimoji="0" lang="da-DK" sz="2000" b="0" i="0" u="none" strike="noStrike" cap="none" normalizeH="0" baseline="0" dirty="0">
                          <a:ln>
                            <a:noFill/>
                          </a:ln>
                          <a:solidFill>
                            <a:schemeClr val="tx1"/>
                          </a:solidFill>
                          <a:effectLst/>
                          <a:latin typeface="+mn-lt"/>
                          <a:ea typeface="Calibri" charset="0"/>
                          <a:cs typeface="Times New Roman" charset="0"/>
                        </a:rPr>
                        <a:t>ECO</a:t>
                      </a:r>
                    </a:p>
                    <a:p>
                      <a:pPr>
                        <a:lnSpc>
                          <a:spcPct val="120000"/>
                        </a:lnSpc>
                      </a:pPr>
                      <a:r>
                        <a:rPr lang="en-US" sz="2000" b="0" i="0" u="none" strike="noStrike" kern="1200" baseline="0" dirty="0" err="1">
                          <a:solidFill>
                            <a:schemeClr val="tx1"/>
                          </a:solidFill>
                          <a:latin typeface="+mn-lt"/>
                          <a:ea typeface="+mn-ea"/>
                          <a:cs typeface="+mn-cs"/>
                        </a:rPr>
                        <a:t>Nyropsgade</a:t>
                      </a:r>
                      <a:r>
                        <a:rPr lang="en-US" sz="2000" b="0" i="0" u="none" strike="noStrike" kern="1200" baseline="0" dirty="0">
                          <a:solidFill>
                            <a:schemeClr val="tx1"/>
                          </a:solidFill>
                          <a:latin typeface="+mn-lt"/>
                          <a:ea typeface="+mn-ea"/>
                          <a:cs typeface="+mn-cs"/>
                        </a:rPr>
                        <a:t> 37, 4th floor</a:t>
                      </a:r>
                    </a:p>
                    <a:p>
                      <a:pPr>
                        <a:lnSpc>
                          <a:spcPct val="120000"/>
                        </a:lnSpc>
                      </a:pPr>
                      <a:r>
                        <a:rPr lang="en-US" sz="2000" b="0" i="0" u="none" strike="noStrike" kern="1200" baseline="0" dirty="0">
                          <a:solidFill>
                            <a:schemeClr val="tx1"/>
                          </a:solidFill>
                          <a:latin typeface="+mn-lt"/>
                          <a:ea typeface="+mn-ea"/>
                          <a:cs typeface="+mn-cs"/>
                        </a:rPr>
                        <a:t>DK-1602 Copenhagen</a:t>
                      </a:r>
                    </a:p>
                    <a:p>
                      <a:pPr>
                        <a:lnSpc>
                          <a:spcPct val="120000"/>
                        </a:lnSpc>
                      </a:pPr>
                      <a:r>
                        <a:rPr kumimoji="0" lang="da-DK" sz="2000" b="0" i="0" u="none" strike="noStrike" cap="none" normalizeH="0" baseline="0" dirty="0">
                          <a:ln>
                            <a:noFill/>
                          </a:ln>
                          <a:solidFill>
                            <a:schemeClr val="tx1"/>
                          </a:solidFill>
                          <a:effectLst/>
                          <a:latin typeface="+mn-lt"/>
                          <a:ea typeface="Calibri" charset="0"/>
                          <a:cs typeface="Times New Roman" charset="0"/>
                        </a:rPr>
                        <a:t>Tel:+45 33 89 63 00</a:t>
                      </a:r>
                    </a:p>
                    <a:p>
                      <a:pPr>
                        <a:lnSpc>
                          <a:spcPct val="120000"/>
                        </a:lnSpc>
                      </a:pPr>
                      <a:r>
                        <a:rPr lang="en-US" sz="2000" b="0" i="0" u="none" strike="noStrike" kern="1200" baseline="0" dirty="0">
                          <a:solidFill>
                            <a:schemeClr val="tx1"/>
                          </a:solidFill>
                          <a:latin typeface="+mn-lt"/>
                          <a:ea typeface="+mn-ea"/>
                          <a:cs typeface="+mn-cs"/>
                        </a:rPr>
                        <a:t>E </a:t>
                      </a:r>
                      <a:r>
                        <a:rPr lang="en-US" sz="2000" b="0" i="0" u="none" strike="noStrike" kern="1200" baseline="0" dirty="0">
                          <a:solidFill>
                            <a:schemeClr val="tx1"/>
                          </a:solidFill>
                          <a:latin typeface="+mn-lt"/>
                          <a:ea typeface="+mn-ea"/>
                          <a:cs typeface="+mn-cs"/>
                          <a:hlinkClick r:id="rId3"/>
                        </a:rPr>
                        <a:t>eco@eco.cept.org</a:t>
                      </a:r>
                      <a:endParaRPr lang="en-US" sz="2000" b="0" i="0" u="none" strike="noStrike" kern="1200" baseline="0" dirty="0">
                        <a:solidFill>
                          <a:schemeClr val="tx1"/>
                        </a:solidFill>
                        <a:latin typeface="+mn-lt"/>
                        <a:ea typeface="+mn-ea"/>
                        <a:cs typeface="+mn-cs"/>
                      </a:endParaRPr>
                    </a:p>
                    <a:p>
                      <a:pPr marL="0" marR="0" lvl="0" indent="0" algn="l" defTabSz="457200" rtl="0" eaLnBrk="1" fontAlgn="base" latinLnBrk="0" hangingPunct="1">
                        <a:lnSpc>
                          <a:spcPct val="120000"/>
                        </a:lnSpc>
                        <a:spcBef>
                          <a:spcPct val="0"/>
                        </a:spcBef>
                        <a:spcAft>
                          <a:spcPct val="0"/>
                        </a:spcAft>
                        <a:buClrTx/>
                        <a:buSzTx/>
                        <a:buFontTx/>
                        <a:buNone/>
                        <a:tabLst/>
                      </a:pPr>
                      <a:r>
                        <a:rPr kumimoji="0" lang="da-DK" sz="2000" b="0" i="0" u="none" strike="noStrike" cap="none" normalizeH="0" baseline="0" dirty="0">
                          <a:ln>
                            <a:noFill/>
                          </a:ln>
                          <a:solidFill>
                            <a:schemeClr val="tx1"/>
                          </a:solidFill>
                          <a:effectLst/>
                          <a:latin typeface="+mn-lt"/>
                          <a:ea typeface="Calibri" charset="0"/>
                          <a:cs typeface="Times New Roman" charset="0"/>
                        </a:rPr>
                        <a:t> </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da-DK" sz="2000" b="0" i="0" u="none" strike="noStrike" cap="none" normalizeH="0" baseline="0" dirty="0">
                          <a:ln>
                            <a:noFill/>
                          </a:ln>
                          <a:solidFill>
                            <a:schemeClr val="tx1"/>
                          </a:solidFill>
                          <a:effectLst/>
                          <a:latin typeface="Calibri" charset="0"/>
                          <a:ea typeface="Calibri" charset="0"/>
                          <a:cs typeface="Times New Roman" charset="0"/>
                        </a:rPr>
                        <a:t> </a:t>
                      </a:r>
                    </a:p>
                  </a:txBody>
                  <a:tcPr marL="68580" marR="68580" marT="0" marB="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854103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fr-FR" dirty="0"/>
              <a:t>Content</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8901631" y="6475413"/>
            <a:ext cx="252678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a:t>
            </a:r>
            <a:r>
              <a:rPr lang="en-US" sz="1200" b="0" dirty="0"/>
              <a:t>- PT FM61 Chair</a:t>
            </a:r>
            <a:endParaRPr lang="en-GB" altLang="en-US" sz="1200" b="0" dirty="0"/>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indent="-457200">
              <a:buFont typeface="+mj-lt"/>
              <a:buAutoNum type="arabicPeriod"/>
            </a:pPr>
            <a:endParaRPr lang="fr-FR" dirty="0"/>
          </a:p>
          <a:p>
            <a:pPr marL="457200" indent="-457200">
              <a:buFont typeface="+mj-lt"/>
              <a:buAutoNum type="arabicPeriod"/>
            </a:pPr>
            <a:r>
              <a:rPr lang="fr-FR" dirty="0"/>
              <a:t>Short introduction to CEPT </a:t>
            </a:r>
          </a:p>
          <a:p>
            <a:pPr marL="457200" indent="-457200">
              <a:buFont typeface="+mj-lt"/>
              <a:buAutoNum type="arabicPeriod"/>
            </a:pPr>
            <a:r>
              <a:rPr lang="en-GB" dirty="0"/>
              <a:t>Current European harmonised regulatory framework in 5945-6425 MHz band (6 GHz lower band) </a:t>
            </a:r>
          </a:p>
          <a:p>
            <a:pPr marL="457200" indent="-457200">
              <a:buFont typeface="+mj-lt"/>
              <a:buAutoNum type="arabicPeriod"/>
            </a:pPr>
            <a:r>
              <a:rPr lang="en-GB" dirty="0"/>
              <a:t>CEPT current work </a:t>
            </a:r>
            <a:r>
              <a:rPr lang="fr-FR" dirty="0"/>
              <a:t>on </a:t>
            </a:r>
            <a:r>
              <a:rPr lang="en-US" dirty="0"/>
              <a:t>Higher power Wireless Access Systems including Radio Local Area Networks (WAS/RLAN) including the use of equipment with up to 4W </a:t>
            </a:r>
            <a:r>
              <a:rPr lang="en-US" dirty="0" err="1"/>
              <a:t>e.i.r.p</a:t>
            </a:r>
            <a:r>
              <a:rPr lang="en-US" dirty="0"/>
              <a:t>. in the 5945-6425 MHz frequency band using a dynamic spectrum usage coordination </a:t>
            </a:r>
            <a:endParaRPr lang="en-US" altLang="en-US" kern="0" dirty="0"/>
          </a:p>
          <a:p>
            <a:endParaRPr lang="en-US" altLang="en-US" kern="0"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spTree>
    <p:extLst>
      <p:ext uri="{BB962C8B-B14F-4D97-AF65-F5344CB8AC3E}">
        <p14:creationId xmlns:p14="http://schemas.microsoft.com/office/powerpoint/2010/main" val="4042038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3</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fr-FR" dirty="0"/>
              <a:t>1. CEPT (</a:t>
            </a:r>
            <a:r>
              <a:rPr lang="fr-FR" dirty="0" err="1"/>
              <a:t>European</a:t>
            </a:r>
            <a:r>
              <a:rPr lang="fr-FR" dirty="0"/>
              <a:t> </a:t>
            </a:r>
            <a:r>
              <a:rPr lang="fr-FR" dirty="0" err="1"/>
              <a:t>Conference</a:t>
            </a:r>
            <a:r>
              <a:rPr lang="fr-FR" dirty="0"/>
              <a:t> of Postal and </a:t>
            </a:r>
            <a:r>
              <a:rPr lang="fr-FR" dirty="0" err="1"/>
              <a:t>Telecommunications</a:t>
            </a:r>
            <a:r>
              <a:rPr lang="fr-FR" dirty="0"/>
              <a:t> Administrations)</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8890766"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endParaRPr lang="en-US" altLang="en-US" kern="0" dirty="0"/>
          </a:p>
          <a:p>
            <a:endParaRPr lang="en-US" altLang="en-US" kern="0"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pic>
        <p:nvPicPr>
          <p:cNvPr id="8" name="Image 7">
            <a:extLst>
              <a:ext uri="{FF2B5EF4-FFF2-40B4-BE49-F238E27FC236}">
                <a16:creationId xmlns:a16="http://schemas.microsoft.com/office/drawing/2014/main" xmlns="" id="{41B68A2F-78BC-42D7-A81F-C4988981E4DC}"/>
              </a:ext>
            </a:extLst>
          </p:cNvPr>
          <p:cNvPicPr>
            <a:picLocks noChangeAspect="1"/>
          </p:cNvPicPr>
          <p:nvPr/>
        </p:nvPicPr>
        <p:blipFill>
          <a:blip r:embed="rId3"/>
          <a:stretch>
            <a:fillRect/>
          </a:stretch>
        </p:blipFill>
        <p:spPr>
          <a:xfrm>
            <a:off x="1425397" y="2293296"/>
            <a:ext cx="9338031" cy="3140878"/>
          </a:xfrm>
          <a:prstGeom prst="rect">
            <a:avLst/>
          </a:prstGeom>
        </p:spPr>
      </p:pic>
      <p:sp>
        <p:nvSpPr>
          <p:cNvPr id="4" name="ZoneTexte 3">
            <a:extLst>
              <a:ext uri="{FF2B5EF4-FFF2-40B4-BE49-F238E27FC236}">
                <a16:creationId xmlns:a16="http://schemas.microsoft.com/office/drawing/2014/main" xmlns="" id="{75097BD4-7D98-4B8E-B4E6-BBBDB9ECE2EC}"/>
              </a:ext>
            </a:extLst>
          </p:cNvPr>
          <p:cNvSpPr txBox="1"/>
          <p:nvPr/>
        </p:nvSpPr>
        <p:spPr>
          <a:xfrm>
            <a:off x="9421402" y="5714695"/>
            <a:ext cx="1541124" cy="276999"/>
          </a:xfrm>
          <a:prstGeom prst="rect">
            <a:avLst/>
          </a:prstGeom>
          <a:noFill/>
        </p:spPr>
        <p:txBody>
          <a:bodyPr wrap="square" rtlCol="0">
            <a:spAutoFit/>
          </a:bodyPr>
          <a:lstStyle/>
          <a:p>
            <a:r>
              <a:rPr lang="da-DK" u="sng" dirty="0">
                <a:solidFill>
                  <a:srgbClr val="0000FF"/>
                </a:solidFill>
                <a:latin typeface="Calibri" charset="0"/>
                <a:ea typeface="Calibri" charset="0"/>
                <a:cs typeface="Times New Roman" charset="0"/>
                <a:hlinkClick r:id="rId4"/>
              </a:rPr>
              <a:t>www.cept.org/ecc</a:t>
            </a:r>
            <a:endParaRPr lang="fr-FR" dirty="0"/>
          </a:p>
        </p:txBody>
      </p:sp>
    </p:spTree>
    <p:extLst>
      <p:ext uri="{BB962C8B-B14F-4D97-AF65-F5344CB8AC3E}">
        <p14:creationId xmlns:p14="http://schemas.microsoft.com/office/powerpoint/2010/main" val="1516024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4</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fr-FR" dirty="0"/>
              <a:t>ECC (</a:t>
            </a:r>
            <a:r>
              <a:rPr lang="fr-FR" dirty="0" err="1"/>
              <a:t>Electronic</a:t>
            </a:r>
            <a:r>
              <a:rPr lang="fr-FR" dirty="0"/>
              <a:t> Communications </a:t>
            </a:r>
            <a:r>
              <a:rPr lang="fr-FR" dirty="0" err="1"/>
              <a:t>Committee</a:t>
            </a:r>
            <a:r>
              <a:rPr lang="fr-FR" dirty="0"/>
              <a:t>)</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8890766"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endParaRPr lang="en-US" altLang="en-US" kern="0" dirty="0"/>
          </a:p>
          <a:p>
            <a:endParaRPr lang="en-US" altLang="en-US" kern="0"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pic>
        <p:nvPicPr>
          <p:cNvPr id="9" name="Image 8">
            <a:extLst>
              <a:ext uri="{FF2B5EF4-FFF2-40B4-BE49-F238E27FC236}">
                <a16:creationId xmlns:a16="http://schemas.microsoft.com/office/drawing/2014/main" xmlns="" id="{215F0B79-D1FC-400A-B6ED-98FF46EDC93F}"/>
              </a:ext>
            </a:extLst>
          </p:cNvPr>
          <p:cNvPicPr>
            <a:picLocks noChangeAspect="1"/>
          </p:cNvPicPr>
          <p:nvPr/>
        </p:nvPicPr>
        <p:blipFill>
          <a:blip r:embed="rId3"/>
          <a:stretch>
            <a:fillRect/>
          </a:stretch>
        </p:blipFill>
        <p:spPr>
          <a:xfrm>
            <a:off x="3267182" y="1591790"/>
            <a:ext cx="5774076" cy="4740405"/>
          </a:xfrm>
          <a:prstGeom prst="rect">
            <a:avLst/>
          </a:prstGeom>
        </p:spPr>
      </p:pic>
      <p:sp>
        <p:nvSpPr>
          <p:cNvPr id="8" name="ZoneTexte 7">
            <a:extLst>
              <a:ext uri="{FF2B5EF4-FFF2-40B4-BE49-F238E27FC236}">
                <a16:creationId xmlns:a16="http://schemas.microsoft.com/office/drawing/2014/main" xmlns="" id="{6CF8918F-03EA-43C5-AAF1-FF3B3E5FD940}"/>
              </a:ext>
            </a:extLst>
          </p:cNvPr>
          <p:cNvSpPr txBox="1"/>
          <p:nvPr/>
        </p:nvSpPr>
        <p:spPr>
          <a:xfrm>
            <a:off x="9123451" y="5917916"/>
            <a:ext cx="1458931" cy="276999"/>
          </a:xfrm>
          <a:prstGeom prst="rect">
            <a:avLst/>
          </a:prstGeom>
          <a:noFill/>
        </p:spPr>
        <p:txBody>
          <a:bodyPr wrap="square" rtlCol="0">
            <a:spAutoFit/>
          </a:bodyPr>
          <a:lstStyle/>
          <a:p>
            <a:r>
              <a:rPr lang="da-DK" u="sng" dirty="0">
                <a:solidFill>
                  <a:srgbClr val="0000FF"/>
                </a:solidFill>
                <a:latin typeface="Calibri" charset="0"/>
                <a:ea typeface="Calibri" charset="0"/>
                <a:cs typeface="Times New Roman" charset="0"/>
                <a:hlinkClick r:id="rId4"/>
              </a:rPr>
              <a:t>www.cept.org/ecc</a:t>
            </a:r>
            <a:endParaRPr lang="fr-FR" dirty="0"/>
          </a:p>
        </p:txBody>
      </p:sp>
    </p:spTree>
    <p:extLst>
      <p:ext uri="{BB962C8B-B14F-4D97-AF65-F5344CB8AC3E}">
        <p14:creationId xmlns:p14="http://schemas.microsoft.com/office/powerpoint/2010/main" val="1550566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5</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fr-FR" dirty="0"/>
              <a:t>2. </a:t>
            </a:r>
            <a:r>
              <a:rPr lang="fr-FR" dirty="0" err="1"/>
              <a:t>Current</a:t>
            </a:r>
            <a:r>
              <a:rPr lang="fr-FR" dirty="0"/>
              <a:t> </a:t>
            </a:r>
            <a:r>
              <a:rPr lang="fr-FR" dirty="0" err="1"/>
              <a:t>European</a:t>
            </a:r>
            <a:r>
              <a:rPr lang="fr-FR" dirty="0"/>
              <a:t> </a:t>
            </a:r>
            <a:r>
              <a:rPr lang="fr-FR" dirty="0" err="1"/>
              <a:t>harmonised</a:t>
            </a:r>
            <a:r>
              <a:rPr lang="fr-FR" dirty="0"/>
              <a:t> </a:t>
            </a:r>
            <a:r>
              <a:rPr lang="fr-FR" dirty="0" err="1"/>
              <a:t>regulatory</a:t>
            </a:r>
            <a:r>
              <a:rPr lang="fr-FR" dirty="0"/>
              <a:t> </a:t>
            </a:r>
            <a:r>
              <a:rPr lang="fr-FR" dirty="0" err="1"/>
              <a:t>framework</a:t>
            </a:r>
            <a:r>
              <a:rPr lang="fr-FR" dirty="0"/>
              <a:t> for WAS/RLAN 6 GHz </a:t>
            </a:r>
            <a:r>
              <a:rPr lang="fr-FR" dirty="0" err="1"/>
              <a:t>lower</a:t>
            </a:r>
            <a:r>
              <a:rPr lang="fr-FR" dirty="0"/>
              <a:t> band (5945-6425 MHz)</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8890766"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u="sng" dirty="0">
                <a:solidFill>
                  <a:srgbClr val="FF0000"/>
                </a:solidFill>
                <a:hlinkClick r:id="rId3"/>
              </a:rPr>
              <a:t>ECC Decision (20)01 </a:t>
            </a:r>
            <a:r>
              <a:rPr lang="en-GB" dirty="0"/>
              <a:t>on </a:t>
            </a:r>
            <a:r>
              <a:rPr lang="fr-FR" dirty="0"/>
              <a:t>the </a:t>
            </a:r>
            <a:r>
              <a:rPr lang="fr-FR" dirty="0" err="1"/>
              <a:t>harmonised</a:t>
            </a:r>
            <a:r>
              <a:rPr lang="fr-FR" dirty="0"/>
              <a:t> use of the </a:t>
            </a:r>
            <a:r>
              <a:rPr lang="fr-FR" dirty="0" err="1"/>
              <a:t>frequency</a:t>
            </a:r>
            <a:r>
              <a:rPr lang="fr-FR" dirty="0"/>
              <a:t> band 5945-6425 MHz for Wireless Access </a:t>
            </a:r>
            <a:r>
              <a:rPr lang="fr-FR" dirty="0" err="1"/>
              <a:t>Systems</a:t>
            </a:r>
            <a:r>
              <a:rPr lang="fr-FR" dirty="0"/>
              <a:t> </a:t>
            </a:r>
            <a:r>
              <a:rPr lang="fr-FR" dirty="0" err="1"/>
              <a:t>inlcuding</a:t>
            </a:r>
            <a:r>
              <a:rPr lang="fr-FR" dirty="0"/>
              <a:t> Radio local Area Networks (WAS/RLAN)</a:t>
            </a:r>
          </a:p>
          <a:p>
            <a:endParaRPr lang="fr-FR" dirty="0"/>
          </a:p>
          <a:p>
            <a:pPr>
              <a:buFont typeface="Arial" panose="020B0604020202020204" pitchFamily="34" charset="0"/>
              <a:buChar char="•"/>
            </a:pPr>
            <a:r>
              <a:rPr lang="fr-FR" sz="1800" dirty="0"/>
              <a:t>LPI (Low Power Indoor) : 200 mW </a:t>
            </a:r>
            <a:r>
              <a:rPr lang="fr-FR" sz="1800" dirty="0" err="1"/>
              <a:t>e.i.r.p</a:t>
            </a:r>
            <a:r>
              <a:rPr lang="fr-FR" sz="1800" dirty="0"/>
              <a:t> – indoor use </a:t>
            </a:r>
            <a:r>
              <a:rPr lang="fr-FR" sz="1800" dirty="0" err="1"/>
              <a:t>only</a:t>
            </a:r>
            <a:endParaRPr lang="fr-FR" sz="1800" dirty="0"/>
          </a:p>
          <a:p>
            <a:pPr>
              <a:buFont typeface="Arial" panose="020B0604020202020204" pitchFamily="34" charset="0"/>
              <a:buChar char="•"/>
            </a:pPr>
            <a:r>
              <a:rPr lang="fr-FR" sz="1800" dirty="0"/>
              <a:t>VLP (Very Low Power) : 25 mW </a:t>
            </a:r>
            <a:r>
              <a:rPr lang="fr-FR" sz="1800" dirty="0" err="1"/>
              <a:t>e.i.r.p</a:t>
            </a:r>
            <a:r>
              <a:rPr lang="fr-FR" sz="1800" dirty="0"/>
              <a:t> - indoor and </a:t>
            </a:r>
            <a:r>
              <a:rPr lang="fr-FR" sz="1800" dirty="0" err="1"/>
              <a:t>outdoor</a:t>
            </a:r>
            <a:r>
              <a:rPr lang="fr-FR" sz="1800" dirty="0"/>
              <a:t> use </a:t>
            </a:r>
          </a:p>
          <a:p>
            <a:pPr>
              <a:buFont typeface="Arial" panose="020B0604020202020204" pitchFamily="34" charset="0"/>
              <a:buChar char="•"/>
            </a:pPr>
            <a:endParaRPr lang="fr-FR" dirty="0"/>
          </a:p>
          <a:p>
            <a:pPr marL="0" indent="0">
              <a:buNone/>
            </a:pPr>
            <a:r>
              <a:rPr lang="en-GB" sz="1600" i="1" dirty="0"/>
              <a:t>Related</a:t>
            </a:r>
            <a:r>
              <a:rPr lang="fr-FR" sz="1600" i="1" dirty="0"/>
              <a:t> ECC Reports: </a:t>
            </a:r>
          </a:p>
          <a:p>
            <a:r>
              <a:rPr lang="fr-FR" sz="1600" dirty="0">
                <a:hlinkClick r:id="rId4"/>
              </a:rPr>
              <a:t>ECC Report 302 </a:t>
            </a:r>
            <a:r>
              <a:rPr lang="fr-FR" sz="1600" dirty="0"/>
              <a:t>– Sharing and compatibility </a:t>
            </a:r>
            <a:r>
              <a:rPr lang="fr-FR" sz="1600" dirty="0" err="1"/>
              <a:t>studies</a:t>
            </a:r>
            <a:r>
              <a:rPr lang="fr-FR" sz="1600" dirty="0"/>
              <a:t> </a:t>
            </a:r>
            <a:r>
              <a:rPr lang="fr-FR" sz="1600" dirty="0" err="1"/>
              <a:t>related</a:t>
            </a:r>
            <a:r>
              <a:rPr lang="fr-FR" sz="1600" dirty="0"/>
              <a:t> to WAS/RLAN in the </a:t>
            </a:r>
            <a:r>
              <a:rPr lang="fr-FR" sz="1600" dirty="0" err="1"/>
              <a:t>frequency</a:t>
            </a:r>
            <a:r>
              <a:rPr lang="fr-FR" sz="1600" dirty="0"/>
              <a:t> </a:t>
            </a:r>
          </a:p>
          <a:p>
            <a:r>
              <a:rPr lang="fr-FR" sz="1600" dirty="0"/>
              <a:t>band 5925-6425 MHz</a:t>
            </a:r>
          </a:p>
          <a:p>
            <a:r>
              <a:rPr lang="fr-FR" sz="1600" dirty="0">
                <a:hlinkClick r:id="rId5"/>
              </a:rPr>
              <a:t>ECC Report 316</a:t>
            </a:r>
            <a:r>
              <a:rPr lang="fr-FR" sz="1600" dirty="0"/>
              <a:t> - </a:t>
            </a:r>
            <a:r>
              <a:rPr lang="en-US" sz="1600" dirty="0"/>
              <a:t>Sharing studies assessing short-term interference from Wireless Access Systems including Radio Local Area Networks (WAS/RLAN) into Fixed Service in the frequency band 5925-6425 MHz</a:t>
            </a:r>
            <a:endParaRPr lang="fr-FR" sz="1600" dirty="0"/>
          </a:p>
          <a:p>
            <a:endParaRPr lang="fr-FR" dirty="0"/>
          </a:p>
          <a:p>
            <a:pPr marL="457200" lvl="1" indent="0">
              <a:buNone/>
            </a:pPr>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pic>
        <p:nvPicPr>
          <p:cNvPr id="8" name="Image 7">
            <a:extLst>
              <a:ext uri="{FF2B5EF4-FFF2-40B4-BE49-F238E27FC236}">
                <a16:creationId xmlns:a16="http://schemas.microsoft.com/office/drawing/2014/main" xmlns="" id="{7A872EA2-066A-44D9-96DA-0D02A6E3E162}"/>
              </a:ext>
            </a:extLst>
          </p:cNvPr>
          <p:cNvPicPr>
            <a:picLocks noChangeAspect="1"/>
          </p:cNvPicPr>
          <p:nvPr/>
        </p:nvPicPr>
        <p:blipFill>
          <a:blip r:embed="rId6"/>
          <a:stretch>
            <a:fillRect/>
          </a:stretch>
        </p:blipFill>
        <p:spPr>
          <a:xfrm>
            <a:off x="9944604" y="2877267"/>
            <a:ext cx="1989137" cy="2802875"/>
          </a:xfrm>
          <a:prstGeom prst="rect">
            <a:avLst/>
          </a:prstGeom>
        </p:spPr>
      </p:pic>
    </p:spTree>
    <p:extLst>
      <p:ext uri="{BB962C8B-B14F-4D97-AF65-F5344CB8AC3E}">
        <p14:creationId xmlns:p14="http://schemas.microsoft.com/office/powerpoint/2010/main" val="1678717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6</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en-US" dirty="0"/>
              <a:t>WAS/RLAN 6GHz (5945-6425 MHz) </a:t>
            </a:r>
            <a:r>
              <a:rPr lang="en-US" dirty="0" err="1"/>
              <a:t>harmonised</a:t>
            </a:r>
            <a:r>
              <a:rPr lang="en-US" dirty="0"/>
              <a:t> framework in Europe - Incumbents</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8890766"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indent="-457200">
              <a:buFont typeface="+mj-lt"/>
              <a:buAutoNum type="arabicPeriod"/>
            </a:pPr>
            <a:endParaRPr lang="fr-FR" dirty="0"/>
          </a:p>
          <a:p>
            <a:r>
              <a:rPr lang="en-US" altLang="en-US" kern="0" dirty="0"/>
              <a:t>TBD</a:t>
            </a:r>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pic>
        <p:nvPicPr>
          <p:cNvPr id="8" name="Image 7">
            <a:extLst>
              <a:ext uri="{FF2B5EF4-FFF2-40B4-BE49-F238E27FC236}">
                <a16:creationId xmlns:a16="http://schemas.microsoft.com/office/drawing/2014/main" xmlns="" id="{3D58008E-19FA-42B8-8AC2-ADF2E7DB7312}"/>
              </a:ext>
            </a:extLst>
          </p:cNvPr>
          <p:cNvPicPr>
            <a:picLocks noChangeAspect="1"/>
          </p:cNvPicPr>
          <p:nvPr/>
        </p:nvPicPr>
        <p:blipFill>
          <a:blip r:embed="rId3"/>
          <a:stretch>
            <a:fillRect/>
          </a:stretch>
        </p:blipFill>
        <p:spPr>
          <a:xfrm>
            <a:off x="1184679" y="1752600"/>
            <a:ext cx="10207221" cy="4694757"/>
          </a:xfrm>
          <a:prstGeom prst="rect">
            <a:avLst/>
          </a:prstGeom>
        </p:spPr>
      </p:pic>
    </p:spTree>
    <p:extLst>
      <p:ext uri="{BB962C8B-B14F-4D97-AF65-F5344CB8AC3E}">
        <p14:creationId xmlns:p14="http://schemas.microsoft.com/office/powerpoint/2010/main" val="3772871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7</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fr-FR" dirty="0"/>
              <a:t>High power </a:t>
            </a:r>
            <a:r>
              <a:rPr lang="fr-FR" dirty="0" err="1"/>
              <a:t>devices</a:t>
            </a:r>
            <a:r>
              <a:rPr lang="fr-FR" dirty="0"/>
              <a:t> at 6GHz </a:t>
            </a:r>
            <a:r>
              <a:rPr lang="fr-FR" dirty="0" err="1"/>
              <a:t>lower</a:t>
            </a:r>
            <a:r>
              <a:rPr lang="fr-FR" dirty="0"/>
              <a:t> band - </a:t>
            </a:r>
            <a:r>
              <a:rPr lang="fr-FR" dirty="0" err="1"/>
              <a:t>Antecedents</a:t>
            </a:r>
            <a:r>
              <a:rPr lang="fr-FR" dirty="0"/>
              <a:t> in ECC </a:t>
            </a:r>
            <a:r>
              <a:rPr lang="fr-FR" dirty="0" err="1"/>
              <a:t>work</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8901040"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28700" y="2056606"/>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GB" sz="1600" dirty="0">
                <a:hlinkClick r:id="rId3"/>
              </a:rPr>
              <a:t>ETSI TR 103 534 v1. 1.1 (2018-10) </a:t>
            </a:r>
            <a:r>
              <a:rPr lang="en-GB" sz="1600" dirty="0" err="1"/>
              <a:t>SRdoc</a:t>
            </a:r>
            <a:r>
              <a:rPr lang="en-GB" sz="1600" dirty="0"/>
              <a:t> WAS/RLAN in the band 5925-6725 MHz</a:t>
            </a:r>
          </a:p>
          <a:p>
            <a:endParaRPr lang="en-GB" sz="1600" dirty="0"/>
          </a:p>
          <a:p>
            <a:pPr marL="285750" indent="-285750">
              <a:buFontTx/>
              <a:buChar char="-"/>
            </a:pPr>
            <a:r>
              <a:rPr lang="en-GB" sz="1600" dirty="0"/>
              <a:t>EIRP up to 1W (indoor and outdoor use)</a:t>
            </a:r>
          </a:p>
          <a:p>
            <a:endParaRPr lang="en-GB" sz="1600" dirty="0"/>
          </a:p>
          <a:p>
            <a:pPr marL="0" indent="0">
              <a:buNone/>
            </a:pPr>
            <a:r>
              <a:rPr lang="en-GB" sz="1600" dirty="0">
                <a:hlinkClick r:id="rId4"/>
              </a:rPr>
              <a:t>ECC Report 302 </a:t>
            </a:r>
            <a:r>
              <a:rPr lang="en-US" sz="1600" dirty="0"/>
              <a:t>Sharing and compatibility studies related to Wireless Access Systems including Radio Local Area Networks (WAS/RLAN) in the frequency band 5925-6425 MHz </a:t>
            </a:r>
          </a:p>
          <a:p>
            <a:pPr marL="0" indent="0">
              <a:buNone/>
            </a:pPr>
            <a:endParaRPr lang="en-US" sz="1600" dirty="0"/>
          </a:p>
          <a:p>
            <a:pPr marL="0" indent="0">
              <a:buNone/>
            </a:pPr>
            <a:r>
              <a:rPr lang="en-US" sz="1600" dirty="0"/>
              <a:t>- </a:t>
            </a:r>
            <a:r>
              <a:rPr lang="en-GB" sz="1600" dirty="0"/>
              <a:t>EIRP up to 1W (outdoor use) was considered in this Report</a:t>
            </a:r>
            <a:endParaRPr lang="en-US" sz="1600" dirty="0"/>
          </a:p>
          <a:p>
            <a:endParaRPr lang="en-GB" sz="1600" dirty="0"/>
          </a:p>
          <a:p>
            <a:pPr marL="0" indent="0">
              <a:buNone/>
            </a:pPr>
            <a:r>
              <a:rPr lang="en-GB" sz="1600" dirty="0"/>
              <a:t>Need of set out restrictions for the coexistence with: </a:t>
            </a:r>
          </a:p>
          <a:p>
            <a:pPr marL="0" indent="0">
              <a:buNone/>
            </a:pPr>
            <a:r>
              <a:rPr lang="en-GB" sz="1600" dirty="0"/>
              <a:t>-   Fixed Satellite Service (FSS) - In band</a:t>
            </a:r>
          </a:p>
          <a:p>
            <a:pPr marL="285750" indent="-285750">
              <a:buFontTx/>
              <a:buChar char="-"/>
            </a:pPr>
            <a:r>
              <a:rPr lang="en-GB" sz="1600" dirty="0"/>
              <a:t>Fixed Service (FS) – In band </a:t>
            </a:r>
          </a:p>
          <a:p>
            <a:pPr marL="285750" indent="-285750">
              <a:buFontTx/>
              <a:buChar char="-"/>
            </a:pPr>
            <a:r>
              <a:rPr lang="en-GB" sz="1600" dirty="0"/>
              <a:t>Intelligent Transport System (ITS) </a:t>
            </a:r>
          </a:p>
          <a:p>
            <a:pPr marL="285750" indent="-285750">
              <a:buFontTx/>
              <a:buChar char="-"/>
            </a:pPr>
            <a:r>
              <a:rPr lang="en-GB" sz="1600" dirty="0"/>
              <a:t>Communication CBTC – In band and  in adjacent band</a:t>
            </a:r>
          </a:p>
          <a:p>
            <a:endParaRPr lang="en-GB" dirty="0"/>
          </a:p>
          <a:p>
            <a:pPr marL="457200" lvl="1" indent="0">
              <a:buNone/>
            </a:pPr>
            <a:r>
              <a:rPr lang="en-US" altLang="en-US" kern="0" dirty="0"/>
              <a:t> </a:t>
            </a:r>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sp>
        <p:nvSpPr>
          <p:cNvPr id="8" name="Rectangle 7">
            <a:extLst>
              <a:ext uri="{FF2B5EF4-FFF2-40B4-BE49-F238E27FC236}">
                <a16:creationId xmlns:a16="http://schemas.microsoft.com/office/drawing/2014/main" xmlns="" id="{29C8BB99-ABAC-480B-A6C1-D256672446F9}"/>
              </a:ext>
            </a:extLst>
          </p:cNvPr>
          <p:cNvSpPr/>
          <p:nvPr/>
        </p:nvSpPr>
        <p:spPr>
          <a:xfrm>
            <a:off x="7161088" y="4648692"/>
            <a:ext cx="4800820" cy="85917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xmlns="" id="{14018CA5-E3A5-4400-B5ED-E7441100679C}"/>
              </a:ext>
            </a:extLst>
          </p:cNvPr>
          <p:cNvSpPr txBox="1"/>
          <p:nvPr/>
        </p:nvSpPr>
        <p:spPr>
          <a:xfrm>
            <a:off x="7284378" y="4812313"/>
            <a:ext cx="4677530" cy="584775"/>
          </a:xfrm>
          <a:prstGeom prst="rect">
            <a:avLst/>
          </a:prstGeom>
          <a:noFill/>
        </p:spPr>
        <p:txBody>
          <a:bodyPr wrap="square" rtlCol="0">
            <a:spAutoFit/>
          </a:bodyPr>
          <a:lstStyle/>
          <a:p>
            <a:r>
              <a:rPr lang="en-GB" sz="1600" b="1" dirty="0">
                <a:solidFill>
                  <a:schemeClr val="tx2"/>
                </a:solidFill>
              </a:rPr>
              <a:t>High power WAS/RLAN at 6GHz lower band is not currently harmonised in Europe</a:t>
            </a:r>
          </a:p>
        </p:txBody>
      </p:sp>
      <p:sp>
        <p:nvSpPr>
          <p:cNvPr id="10" name="Flèche : droite 9">
            <a:extLst>
              <a:ext uri="{FF2B5EF4-FFF2-40B4-BE49-F238E27FC236}">
                <a16:creationId xmlns:a16="http://schemas.microsoft.com/office/drawing/2014/main" xmlns="" id="{A20EBC5B-48B6-4179-80C7-8A71A55A343B}"/>
              </a:ext>
            </a:extLst>
          </p:cNvPr>
          <p:cNvSpPr/>
          <p:nvPr/>
        </p:nvSpPr>
        <p:spPr>
          <a:xfrm>
            <a:off x="6490686" y="4941358"/>
            <a:ext cx="516289" cy="27384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31051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8</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fr-FR" dirty="0"/>
              <a:t>High power </a:t>
            </a:r>
            <a:r>
              <a:rPr lang="fr-FR" dirty="0" err="1"/>
              <a:t>devices</a:t>
            </a:r>
            <a:r>
              <a:rPr lang="fr-FR" dirty="0"/>
              <a:t> at 6GHz </a:t>
            </a:r>
            <a:r>
              <a:rPr lang="fr-FR" dirty="0" err="1"/>
              <a:t>lower</a:t>
            </a:r>
            <a:r>
              <a:rPr lang="fr-FR" dirty="0"/>
              <a:t> band - </a:t>
            </a:r>
            <a:r>
              <a:rPr lang="fr-FR" dirty="0" err="1"/>
              <a:t>Antecedents</a:t>
            </a:r>
            <a:r>
              <a:rPr lang="fr-FR" dirty="0"/>
              <a:t> in ECC </a:t>
            </a:r>
            <a:r>
              <a:rPr lang="fr-FR" dirty="0" err="1"/>
              <a:t>work</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8890766"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GB" dirty="0">
                <a:hlinkClick r:id="rId3"/>
              </a:rPr>
              <a:t>CEPT Report 73 </a:t>
            </a:r>
            <a:r>
              <a:rPr lang="en-GB" dirty="0"/>
              <a:t>Report A: Assessment and study of compatibility and coexistence scenarios for WAS/RLANs in the 5925-6425 MHz</a:t>
            </a:r>
          </a:p>
          <a:p>
            <a:endParaRPr lang="en-GB" i="1" dirty="0"/>
          </a:p>
          <a:p>
            <a:r>
              <a:rPr lang="en-GB" i="1" dirty="0"/>
              <a:t>“…</a:t>
            </a:r>
            <a:r>
              <a:rPr lang="en-GB" sz="1800" i="1" dirty="0"/>
              <a:t>future investigations may include innovative sharing solutions for geographical protection of incumbents systems.”</a:t>
            </a:r>
          </a:p>
          <a:p>
            <a:endParaRPr lang="en-GB" sz="1800" i="1" dirty="0"/>
          </a:p>
          <a:p>
            <a:r>
              <a:rPr lang="en-GB" sz="1800" i="1" dirty="0"/>
              <a:t>“Based on this risk of interference, the feasibility of outdoor WAS/RLAN deployment and high-power WAS/RLAN access points (APs) would require additional studies to address the interference to the incumbent systems, and any additional work to address the feasibility of these deployments could be studied further under a separate ECC deliverable.”</a:t>
            </a:r>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spTree>
    <p:extLst>
      <p:ext uri="{BB962C8B-B14F-4D97-AF65-F5344CB8AC3E}">
        <p14:creationId xmlns:p14="http://schemas.microsoft.com/office/powerpoint/2010/main" val="2628611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9</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fr-FR" dirty="0"/>
              <a:t>3. </a:t>
            </a:r>
            <a:r>
              <a:rPr lang="fr-FR" dirty="0" err="1"/>
              <a:t>Current</a:t>
            </a:r>
            <a:r>
              <a:rPr lang="fr-FR" dirty="0"/>
              <a:t> CEPT w</a:t>
            </a:r>
            <a:r>
              <a:rPr lang="en-GB" dirty="0" err="1"/>
              <a:t>ork</a:t>
            </a:r>
            <a:r>
              <a:rPr lang="en-GB" dirty="0"/>
              <a:t> on High power devices at 6GHz lower band</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8890766"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GB" dirty="0"/>
              <a:t>High power device: up to 4W </a:t>
            </a:r>
            <a:r>
              <a:rPr lang="en-GB" dirty="0" err="1"/>
              <a:t>e.i.r.p</a:t>
            </a:r>
            <a:r>
              <a:rPr lang="en-GB" dirty="0"/>
              <a:t>. </a:t>
            </a:r>
            <a:endParaRPr lang="en-US"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graphicFrame>
        <p:nvGraphicFramePr>
          <p:cNvPr id="8" name="Tableau 7">
            <a:extLst>
              <a:ext uri="{FF2B5EF4-FFF2-40B4-BE49-F238E27FC236}">
                <a16:creationId xmlns:a16="http://schemas.microsoft.com/office/drawing/2014/main" xmlns="" id="{4943C772-7515-4CAA-A7BA-71871D4778A5}"/>
              </a:ext>
            </a:extLst>
          </p:cNvPr>
          <p:cNvGraphicFramePr>
            <a:graphicFrameLocks noGrp="1"/>
          </p:cNvGraphicFramePr>
          <p:nvPr>
            <p:extLst>
              <p:ext uri="{D42A27DB-BD31-4B8C-83A1-F6EECF244321}">
                <p14:modId xmlns:p14="http://schemas.microsoft.com/office/powerpoint/2010/main" val="4008925700"/>
              </p:ext>
            </p:extLst>
          </p:nvPr>
        </p:nvGraphicFramePr>
        <p:xfrm>
          <a:off x="3381909" y="2681556"/>
          <a:ext cx="7895691" cy="3316340"/>
        </p:xfrm>
        <a:graphic>
          <a:graphicData uri="http://schemas.openxmlformats.org/drawingml/2006/table">
            <a:tbl>
              <a:tblPr firstRow="1" bandRow="1">
                <a:tableStyleId>{21E4AEA4-8DFA-4A89-87EB-49C32662AFE0}</a:tableStyleId>
              </a:tblPr>
              <a:tblGrid>
                <a:gridCol w="1276312">
                  <a:extLst>
                    <a:ext uri="{9D8B030D-6E8A-4147-A177-3AD203B41FA5}">
                      <a16:colId xmlns:a16="http://schemas.microsoft.com/office/drawing/2014/main" xmlns="" val="2861549054"/>
                    </a:ext>
                  </a:extLst>
                </a:gridCol>
                <a:gridCol w="3464275">
                  <a:extLst>
                    <a:ext uri="{9D8B030D-6E8A-4147-A177-3AD203B41FA5}">
                      <a16:colId xmlns:a16="http://schemas.microsoft.com/office/drawing/2014/main" xmlns="" val="2221046146"/>
                    </a:ext>
                  </a:extLst>
                </a:gridCol>
                <a:gridCol w="1648898">
                  <a:extLst>
                    <a:ext uri="{9D8B030D-6E8A-4147-A177-3AD203B41FA5}">
                      <a16:colId xmlns:a16="http://schemas.microsoft.com/office/drawing/2014/main" xmlns="" val="3847116150"/>
                    </a:ext>
                  </a:extLst>
                </a:gridCol>
                <a:gridCol w="1506206">
                  <a:extLst>
                    <a:ext uri="{9D8B030D-6E8A-4147-A177-3AD203B41FA5}">
                      <a16:colId xmlns:a16="http://schemas.microsoft.com/office/drawing/2014/main" xmlns="" val="402357165"/>
                    </a:ext>
                  </a:extLst>
                </a:gridCol>
              </a:tblGrid>
              <a:tr h="693430">
                <a:tc>
                  <a:txBody>
                    <a:bodyPr/>
                    <a:lstStyle/>
                    <a:p>
                      <a:r>
                        <a:rPr lang="fr-FR" sz="1400" dirty="0"/>
                        <a:t>Work Item</a:t>
                      </a:r>
                    </a:p>
                  </a:txBody>
                  <a:tcPr/>
                </a:tc>
                <a:tc>
                  <a:txBody>
                    <a:bodyPr/>
                    <a:lstStyle/>
                    <a:p>
                      <a:r>
                        <a:rPr lang="fr-FR" sz="1400" dirty="0" err="1"/>
                        <a:t>Subject</a:t>
                      </a:r>
                      <a:endParaRPr lang="fr-FR" sz="1400" dirty="0"/>
                    </a:p>
                  </a:txBody>
                  <a:tcPr/>
                </a:tc>
                <a:tc>
                  <a:txBody>
                    <a:bodyPr/>
                    <a:lstStyle/>
                    <a:p>
                      <a:r>
                        <a:rPr lang="fr-FR" sz="1400" dirty="0" err="1"/>
                        <a:t>Deliverable</a:t>
                      </a:r>
                      <a:endParaRPr lang="fr-FR"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400" dirty="0"/>
                        <a:t>Target Date</a:t>
                      </a:r>
                    </a:p>
                    <a:p>
                      <a:endParaRPr lang="fr-FR" sz="1400" dirty="0"/>
                    </a:p>
                  </a:txBody>
                  <a:tcPr/>
                </a:tc>
                <a:extLst>
                  <a:ext uri="{0D108BD9-81ED-4DB2-BD59-A6C34878D82A}">
                    <a16:rowId xmlns:a16="http://schemas.microsoft.com/office/drawing/2014/main" xmlns="" val="1622691338"/>
                  </a:ext>
                </a:extLst>
              </a:tr>
              <a:tr h="1202167">
                <a:tc>
                  <a:txBody>
                    <a:bodyPr/>
                    <a:lstStyle/>
                    <a:p>
                      <a:r>
                        <a:rPr lang="fr-FR" sz="1200" dirty="0">
                          <a:hlinkClick r:id="rId3"/>
                        </a:rPr>
                        <a:t>SE45_05</a:t>
                      </a:r>
                      <a:endParaRPr lang="fr-FR" sz="1200" dirty="0"/>
                    </a:p>
                  </a:txBody>
                  <a:tcPr/>
                </a:tc>
                <a:tc>
                  <a:txBody>
                    <a:bodyPr/>
                    <a:lstStyle/>
                    <a:p>
                      <a:r>
                        <a:rPr lang="en-US" sz="1200" dirty="0"/>
                        <a:t>Higher power Wireless Access Systems including Radio Local Area Networks (WAS/RLAN) with up to 4 W </a:t>
                      </a:r>
                      <a:r>
                        <a:rPr lang="en-US" sz="1200" dirty="0" err="1"/>
                        <a:t>e.i.r.p</a:t>
                      </a:r>
                      <a:r>
                        <a:rPr lang="en-US" sz="1200" dirty="0"/>
                        <a:t>. in the 5945−6425 MHz frequency band to enable dynamic spectrum access coordination</a:t>
                      </a:r>
                      <a:endParaRPr lang="fr-FR" sz="1200" dirty="0"/>
                    </a:p>
                  </a:txBody>
                  <a:tcPr/>
                </a:tc>
                <a:tc>
                  <a:txBody>
                    <a:bodyPr/>
                    <a:lstStyle/>
                    <a:p>
                      <a:r>
                        <a:rPr lang="fr-FR" sz="1200" dirty="0"/>
                        <a:t>ECC Report</a:t>
                      </a:r>
                    </a:p>
                  </a:txBody>
                  <a:tcPr/>
                </a:tc>
                <a:tc>
                  <a:txBody>
                    <a:bodyPr/>
                    <a:lstStyle/>
                    <a:p>
                      <a:r>
                        <a:rPr lang="fr-FR" sz="1200" dirty="0"/>
                        <a:t>May 2024*</a:t>
                      </a:r>
                    </a:p>
                  </a:txBody>
                  <a:tcPr/>
                </a:tc>
                <a:extLst>
                  <a:ext uri="{0D108BD9-81ED-4DB2-BD59-A6C34878D82A}">
                    <a16:rowId xmlns:a16="http://schemas.microsoft.com/office/drawing/2014/main" xmlns="" val="3755438973"/>
                  </a:ext>
                </a:extLst>
              </a:tr>
              <a:tr h="1420743">
                <a:tc>
                  <a:txBody>
                    <a:bodyPr/>
                    <a:lstStyle/>
                    <a:p>
                      <a:r>
                        <a:rPr lang="fr-FR" sz="1200" dirty="0">
                          <a:hlinkClick r:id="rId4"/>
                        </a:rPr>
                        <a:t>FM61_03</a:t>
                      </a:r>
                      <a:endParaRPr lang="fr-FR" sz="1200" dirty="0"/>
                    </a:p>
                  </a:txBody>
                  <a:tcPr/>
                </a:tc>
                <a:tc>
                  <a:txBody>
                    <a:bodyPr/>
                    <a:lstStyle/>
                    <a:p>
                      <a:r>
                        <a:rPr lang="en-US" sz="1200" dirty="0"/>
                        <a:t>Higher power Wireless Access Systems including Radio Local Area Networks (WAS/RLAN) including the use of equipment with up to 4W </a:t>
                      </a:r>
                      <a:r>
                        <a:rPr lang="en-US" sz="1200" dirty="0" err="1"/>
                        <a:t>e.i.r.p</a:t>
                      </a:r>
                      <a:r>
                        <a:rPr lang="en-US" sz="1200" dirty="0"/>
                        <a:t>. in the 5945-6425 MHz frequency band using a dynamic spectrum usage coordination </a:t>
                      </a:r>
                      <a:endParaRPr lang="fr-FR" sz="1200" dirty="0"/>
                    </a:p>
                  </a:txBody>
                  <a:tcPr/>
                </a:tc>
                <a:tc>
                  <a:txBody>
                    <a:bodyPr/>
                    <a:lstStyle/>
                    <a:p>
                      <a:r>
                        <a:rPr lang="fr-FR" sz="1200" dirty="0" err="1"/>
                        <a:t>Other</a:t>
                      </a:r>
                      <a:endParaRPr lang="fr-FR" sz="1200" dirty="0"/>
                    </a:p>
                  </a:txBody>
                  <a:tcPr/>
                </a:tc>
                <a:tc>
                  <a:txBody>
                    <a:bodyPr/>
                    <a:lstStyle/>
                    <a:p>
                      <a:r>
                        <a:rPr lang="fr-FR" sz="1200" dirty="0"/>
                        <a:t>June 2024*</a:t>
                      </a:r>
                    </a:p>
                  </a:txBody>
                  <a:tcPr/>
                </a:tc>
                <a:extLst>
                  <a:ext uri="{0D108BD9-81ED-4DB2-BD59-A6C34878D82A}">
                    <a16:rowId xmlns:a16="http://schemas.microsoft.com/office/drawing/2014/main" xmlns="" val="2783488746"/>
                  </a:ext>
                </a:extLst>
              </a:tr>
            </a:tbl>
          </a:graphicData>
        </a:graphic>
      </p:graphicFrame>
      <p:sp>
        <p:nvSpPr>
          <p:cNvPr id="9" name="Flèche : droite 8">
            <a:extLst>
              <a:ext uri="{FF2B5EF4-FFF2-40B4-BE49-F238E27FC236}">
                <a16:creationId xmlns:a16="http://schemas.microsoft.com/office/drawing/2014/main" xmlns="" id="{98ED9010-8284-4710-8530-0DACC212E805}"/>
              </a:ext>
            </a:extLst>
          </p:cNvPr>
          <p:cNvSpPr/>
          <p:nvPr/>
        </p:nvSpPr>
        <p:spPr>
          <a:xfrm>
            <a:off x="2936821" y="3794637"/>
            <a:ext cx="404349" cy="28225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Flèche : droite 9">
            <a:extLst>
              <a:ext uri="{FF2B5EF4-FFF2-40B4-BE49-F238E27FC236}">
                <a16:creationId xmlns:a16="http://schemas.microsoft.com/office/drawing/2014/main" xmlns="" id="{23FF33E4-EB8C-4E1F-913B-24502CD09F4E}"/>
              </a:ext>
            </a:extLst>
          </p:cNvPr>
          <p:cNvSpPr/>
          <p:nvPr/>
        </p:nvSpPr>
        <p:spPr>
          <a:xfrm>
            <a:off x="2974252" y="4908300"/>
            <a:ext cx="404349" cy="28225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xmlns="" id="{42CCE94C-1D9A-460E-A3C7-FDE7E747B4D9}"/>
              </a:ext>
            </a:extLst>
          </p:cNvPr>
          <p:cNvSpPr/>
          <p:nvPr/>
        </p:nvSpPr>
        <p:spPr>
          <a:xfrm>
            <a:off x="1510301" y="3429000"/>
            <a:ext cx="1369968" cy="78560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050" b="1" dirty="0"/>
              <a:t>Technical assessment </a:t>
            </a:r>
          </a:p>
        </p:txBody>
      </p:sp>
      <p:sp>
        <p:nvSpPr>
          <p:cNvPr id="12" name="Rectangle 11">
            <a:extLst>
              <a:ext uri="{FF2B5EF4-FFF2-40B4-BE49-F238E27FC236}">
                <a16:creationId xmlns:a16="http://schemas.microsoft.com/office/drawing/2014/main" xmlns="" id="{B702B67F-D894-48A8-A559-5DCC5A103BCA}"/>
              </a:ext>
            </a:extLst>
          </p:cNvPr>
          <p:cNvSpPr/>
          <p:nvPr/>
        </p:nvSpPr>
        <p:spPr>
          <a:xfrm>
            <a:off x="1284271" y="4656628"/>
            <a:ext cx="1632002" cy="78560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a:t>Regulatory framework development  (depending on administrations decision)</a:t>
            </a:r>
          </a:p>
        </p:txBody>
      </p:sp>
      <p:sp>
        <p:nvSpPr>
          <p:cNvPr id="13" name="ZoneTexte 12">
            <a:extLst>
              <a:ext uri="{FF2B5EF4-FFF2-40B4-BE49-F238E27FC236}">
                <a16:creationId xmlns:a16="http://schemas.microsoft.com/office/drawing/2014/main" xmlns="" id="{309C8FD4-A072-4E0D-B8D6-44042F0130E1}"/>
              </a:ext>
            </a:extLst>
          </p:cNvPr>
          <p:cNvSpPr txBox="1"/>
          <p:nvPr/>
        </p:nvSpPr>
        <p:spPr>
          <a:xfrm>
            <a:off x="6930985" y="6086166"/>
            <a:ext cx="3679017" cy="261610"/>
          </a:xfrm>
          <a:prstGeom prst="rect">
            <a:avLst/>
          </a:prstGeom>
          <a:noFill/>
        </p:spPr>
        <p:txBody>
          <a:bodyPr wrap="square" rtlCol="0">
            <a:spAutoFit/>
          </a:bodyPr>
          <a:lstStyle/>
          <a:p>
            <a:r>
              <a:rPr lang="en-GB" sz="1100" dirty="0"/>
              <a:t>* Probably the target date of these WI will be extended </a:t>
            </a:r>
          </a:p>
        </p:txBody>
      </p:sp>
    </p:spTree>
    <p:extLst>
      <p:ext uri="{BB962C8B-B14F-4D97-AF65-F5344CB8AC3E}">
        <p14:creationId xmlns:p14="http://schemas.microsoft.com/office/powerpoint/2010/main" val="330577193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E66070EE-6505-46E3-AD64-5C9A86CCD1CF}">
  <ds:schemaRefs>
    <ds:schemaRef ds:uri="cc9c437c-ae0c-4066-8d90-a0f7de7861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B4CF723-B635-438C-88CE-66D4278AA6EB}">
  <ds:schemaRefs>
    <ds:schemaRef ds:uri="http://purl.org/dc/dcmitype/"/>
    <ds:schemaRef ds:uri="http://schemas.microsoft.com/office/infopath/2007/PartnerControls"/>
    <ds:schemaRef ds:uri="http://schemas.microsoft.com/office/2006/documentManagement/types"/>
    <ds:schemaRef ds:uri="http://schemas.microsoft.com/office/2006/metadata/properties"/>
    <ds:schemaRef ds:uri="cc9c437c-ae0c-4066-8d90-a0f7de786127"/>
    <ds:schemaRef ds:uri="http://purl.org/dc/terms/"/>
    <ds:schemaRef ds:uri="http://schemas.openxmlformats.org/package/2006/metadata/core-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802-11-Submission</Template>
  <TotalTime>17849</TotalTime>
  <Words>1524</Words>
  <Application>Microsoft Office PowerPoint</Application>
  <PresentationFormat>Widescreen</PresentationFormat>
  <Paragraphs>247</Paragraphs>
  <Slides>13</Slides>
  <Notes>12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Times New Roman</vt:lpstr>
      <vt:lpstr>802-11-Submission</vt:lpstr>
      <vt:lpstr>Document</vt:lpstr>
      <vt:lpstr>CEPT current work on higher power WAS/RLAN in the 6GHz lower band using a dynamic spectrum usage coordination </vt:lpstr>
      <vt:lpstr>Content</vt:lpstr>
      <vt:lpstr>1. CEPT (European Conference of Postal and Telecommunications Administrations)</vt:lpstr>
      <vt:lpstr>ECC (Electronic Communications Committee)</vt:lpstr>
      <vt:lpstr>2. Current European harmonised regulatory framework for WAS/RLAN 6 GHz lower band (5945-6425 MHz)</vt:lpstr>
      <vt:lpstr>WAS/RLAN 6GHz (5945-6425 MHz) harmonised framework in Europe - Incumbents</vt:lpstr>
      <vt:lpstr>High power devices at 6GHz lower band - Antecedents in ECC work</vt:lpstr>
      <vt:lpstr>High power devices at 6GHz lower band - Antecedents in ECC work</vt:lpstr>
      <vt:lpstr>3. Current CEPT work on High power devices at 6GHz lower band</vt:lpstr>
      <vt:lpstr>Technical assessment at Project Team SE45</vt:lpstr>
      <vt:lpstr>Technical assessment - Project Team SE45</vt:lpstr>
      <vt:lpstr>Possible work on the development of regulatory framework – Project Team FM61</vt:lpstr>
      <vt:lpstr>PowerPoint Presentation</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MORA Andrea</dc:creator>
  <cp:keywords>18-24/0008r1</cp:keywords>
  <cp:lastModifiedBy>Edward Au</cp:lastModifiedBy>
  <cp:revision>33</cp:revision>
  <cp:lastPrinted>1998-02-10T13:28:06Z</cp:lastPrinted>
  <dcterms:created xsi:type="dcterms:W3CDTF">2004-12-02T14:01:45Z</dcterms:created>
  <dcterms:modified xsi:type="dcterms:W3CDTF">2024-01-18T12:21:41Z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