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900" r:id="rId3"/>
    <p:sldId id="917" r:id="rId4"/>
    <p:sldId id="907" r:id="rId5"/>
    <p:sldId id="904" r:id="rId6"/>
    <p:sldId id="905" r:id="rId7"/>
    <p:sldId id="906" r:id="rId8"/>
    <p:sldId id="908" r:id="rId9"/>
    <p:sldId id="918" r:id="rId10"/>
    <p:sldId id="909" r:id="rId11"/>
    <p:sldId id="910" r:id="rId12"/>
    <p:sldId id="912" r:id="rId13"/>
    <p:sldId id="911" r:id="rId14"/>
    <p:sldId id="913" r:id="rId15"/>
    <p:sldId id="914" r:id="rId16"/>
    <p:sldId id="915" r:id="rId17"/>
    <p:sldId id="916" r:id="rId18"/>
    <p:sldId id="919" r:id="rId19"/>
    <p:sldId id="920" r:id="rId20"/>
    <p:sldId id="92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5405" autoAdjust="0"/>
  </p:normalViewPr>
  <p:slideViewPr>
    <p:cSldViewPr>
      <p:cViewPr varScale="1">
        <p:scale>
          <a:sx n="82" d="100"/>
          <a:sy n="82" d="100"/>
        </p:scale>
        <p:origin x="965"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59302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8375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80564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2193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7919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27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59943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86278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353943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7454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10402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87034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641011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48157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00471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2131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49884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smtClean="0"/>
              <a:t>,</a:t>
            </a:r>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296611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802.18-24/0004r0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ne.gov.co/Sliders/ANE%202021/Documento%20Consulta%20Pu%CC%81blica%20Estudio.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forms.office.com/r/D2hxjE5b6d"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6949" y="1435894"/>
            <a:ext cx="10380651"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Unofficial translation of selected contents of the Colombia ANE’s consultation on 6 GHz band coexistence study</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a:t>
            </a:r>
            <a:r>
              <a:rPr lang="en-GB" sz="2000" b="0" dirty="0" smtClean="0"/>
              <a:t> January 2024</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83"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Recommendation on scenarios </a:t>
            </a:r>
            <a:br>
              <a:rPr lang="en-US" sz="2800" dirty="0" smtClean="0">
                <a:solidFill>
                  <a:srgbClr val="0070C0"/>
                </a:solidFill>
              </a:rPr>
            </a:br>
            <a:r>
              <a:rPr lang="en-US" sz="2800" dirty="0" smtClean="0">
                <a:solidFill>
                  <a:srgbClr val="0070C0"/>
                </a:solidFill>
              </a:rPr>
              <a:t>between Wi-Fi and </a:t>
            </a:r>
            <a:r>
              <a:rPr lang="en-US" sz="2800" dirty="0">
                <a:solidFill>
                  <a:srgbClr val="0070C0"/>
                </a:solidFill>
              </a:rPr>
              <a:t>fixed point-to-point service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a:t>The simulation analyzes carried out with the Monte Carlo method in the SEAMCAT tool indicate that in general, as long as there is no direct intersection between the beam of the point-to-point radio link with the signal of the </a:t>
            </a:r>
            <a:r>
              <a:rPr lang="en-US" sz="2000" b="0" dirty="0" smtClean="0"/>
              <a:t>Wi-Fi system</a:t>
            </a:r>
            <a:r>
              <a:rPr lang="en-US" sz="2000" b="0" dirty="0"/>
              <a:t>, no harmful interference occurs. </a:t>
            </a:r>
            <a:r>
              <a:rPr lang="en-US" sz="2000" b="0" dirty="0" smtClean="0"/>
              <a:t> However</a:t>
            </a:r>
            <a:r>
              <a:rPr lang="en-US" sz="2000" b="0" dirty="0"/>
              <a:t>, in cases where there is physical overlap between signals in the same band (co-channel), interference does occur on the point-to-point fixed service. </a:t>
            </a:r>
            <a:r>
              <a:rPr lang="en-US" sz="2000" b="0" dirty="0" smtClean="0"/>
              <a:t> According </a:t>
            </a:r>
            <a:r>
              <a:rPr lang="en-US" sz="2000" b="0" dirty="0"/>
              <a:t>to these results, it would be necessary to develop mechanisms that guarantee adequate separation between the systems, either by distance or angle, or both. </a:t>
            </a:r>
            <a:r>
              <a:rPr lang="en-US" sz="2000" b="0" dirty="0" smtClean="0"/>
              <a:t> This </a:t>
            </a:r>
            <a:r>
              <a:rPr lang="en-US" sz="2000" b="0" dirty="0"/>
              <a:t>case is mentioned in the CEPT report </a:t>
            </a:r>
            <a:r>
              <a:rPr lang="en-US" sz="2000" b="0" dirty="0" smtClean="0"/>
              <a:t>ECC302, </a:t>
            </a:r>
            <a:r>
              <a:rPr lang="en-US" sz="2000" b="0" dirty="0"/>
              <a:t>where results similar to those found in the ANE study are reached. </a:t>
            </a:r>
            <a:r>
              <a:rPr lang="en-US" sz="2000" dirty="0" smtClean="0"/>
              <a:t> </a:t>
            </a:r>
            <a:r>
              <a:rPr lang="en-US" sz="2000" u="sng" dirty="0" smtClean="0"/>
              <a:t>It </a:t>
            </a:r>
            <a:r>
              <a:rPr lang="en-US" sz="2000" u="sng" dirty="0"/>
              <a:t>can be concluded that, with separations of the order of 100 meters in the case of APs with omnidirectional antenna, operation without interference from the point-to-point link is achieved</a:t>
            </a:r>
            <a:r>
              <a:rPr lang="en-US" sz="2000" u="sng"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In the case of </a:t>
            </a:r>
            <a:r>
              <a:rPr lang="en-US" sz="2000" b="0" spc="-5" dirty="0" smtClean="0">
                <a:cs typeface="Arial"/>
              </a:rPr>
              <a:t>Wi-Fi </a:t>
            </a:r>
            <a:r>
              <a:rPr lang="en-US" sz="2000" b="0" spc="-5" dirty="0">
                <a:cs typeface="Arial"/>
              </a:rPr>
              <a:t>systems with directive antennas (point-to-point or point-to-multipoint link), it is sufficient to ensure that the </a:t>
            </a:r>
            <a:r>
              <a:rPr lang="en-US" sz="2000" b="0" spc="-5" dirty="0" smtClean="0">
                <a:cs typeface="Arial"/>
              </a:rPr>
              <a:t>Wi-Fi </a:t>
            </a:r>
            <a:r>
              <a:rPr lang="en-US" sz="2000" b="0" spc="-5" dirty="0">
                <a:cs typeface="Arial"/>
              </a:rPr>
              <a:t>antennas do not point towards the fixed radio link or that the </a:t>
            </a:r>
            <a:r>
              <a:rPr lang="en-US" sz="2000" b="0" spc="-5" dirty="0" smtClean="0">
                <a:cs typeface="Arial"/>
              </a:rPr>
              <a:t>Wi-Fi </a:t>
            </a:r>
            <a:r>
              <a:rPr lang="en-US" sz="2000" b="0" spc="-5" dirty="0">
                <a:cs typeface="Arial"/>
              </a:rPr>
              <a:t>system signal does not cross the </a:t>
            </a:r>
            <a:r>
              <a:rPr lang="en-US" sz="2000" b="0" spc="-5" dirty="0" smtClean="0">
                <a:cs typeface="Arial"/>
              </a:rPr>
              <a:t>beam </a:t>
            </a:r>
            <a:r>
              <a:rPr lang="en-US" sz="2000" b="0" spc="-5" dirty="0">
                <a:cs typeface="Arial"/>
              </a:rPr>
              <a:t>of the radio link.</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2547456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Recommendation on scenarios </a:t>
            </a:r>
            <a:br>
              <a:rPr lang="en-US" sz="2800" dirty="0">
                <a:solidFill>
                  <a:srgbClr val="0070C0"/>
                </a:solidFill>
              </a:rPr>
            </a:br>
            <a:r>
              <a:rPr lang="en-US" sz="2800" dirty="0">
                <a:solidFill>
                  <a:srgbClr val="0070C0"/>
                </a:solidFill>
              </a:rPr>
              <a:t>between Wi-Fi and fixed point-to-point service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In </a:t>
            </a:r>
            <a:r>
              <a:rPr lang="en-US" sz="2000" b="0" dirty="0"/>
              <a:t>the case of the laboratory results, where the two systems are in the anechoic chamber and the signal from the point-to-point system approaches the </a:t>
            </a:r>
            <a:r>
              <a:rPr lang="en-US" sz="2000" b="0" dirty="0" smtClean="0"/>
              <a:t>Wi-Fi </a:t>
            </a:r>
            <a:r>
              <a:rPr lang="en-US" sz="2000" b="0" dirty="0"/>
              <a:t>system, what can be seen is that the link begins to degrade and modify its connection </a:t>
            </a:r>
            <a:r>
              <a:rPr lang="en-US" sz="2000" b="0" dirty="0" smtClean="0"/>
              <a:t>scheme</a:t>
            </a:r>
            <a:r>
              <a:rPr lang="en-US" sz="2000" b="0" dirty="0"/>
              <a:t> </a:t>
            </a:r>
            <a:r>
              <a:rPr lang="en-US" sz="2000" b="0" dirty="0" smtClean="0"/>
              <a:t>and modulation </a:t>
            </a:r>
            <a:r>
              <a:rPr lang="en-US" sz="2000" b="0" dirty="0"/>
              <a:t>until the separation between the two systems is about 11 MHz, at which point the link begins to degrade the error rate (BER). </a:t>
            </a:r>
            <a:r>
              <a:rPr lang="en-US" sz="2000" b="0" dirty="0" smtClean="0"/>
              <a:t> These </a:t>
            </a:r>
            <a:r>
              <a:rPr lang="en-US" sz="2000" b="0" dirty="0"/>
              <a:t>results coincide with some results of the simulation scenario</a:t>
            </a:r>
            <a:r>
              <a:rPr lang="en-US" sz="2000" b="0" dirty="0" smtClean="0"/>
              <a:t>.  </a:t>
            </a:r>
            <a:r>
              <a:rPr lang="en-US" sz="2000" u="sng" dirty="0"/>
              <a:t>To conclude, in the case in which the two signals are physically overlapping, a frequency separation (guard band) of at least 11 MHz is required, although ideally it should be 40 </a:t>
            </a:r>
            <a:r>
              <a:rPr lang="en-US" sz="2000" u="sng" dirty="0" err="1"/>
              <a:t>MHz.</a:t>
            </a:r>
            <a:endParaRPr lang="en-US" sz="2000" u="sng"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26244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Recommendation on scenarios </a:t>
            </a:r>
            <a:br>
              <a:rPr lang="en-US" sz="2800" dirty="0">
                <a:solidFill>
                  <a:srgbClr val="0070C0"/>
                </a:solidFill>
              </a:rPr>
            </a:br>
            <a:r>
              <a:rPr lang="en-US" sz="2800" dirty="0">
                <a:solidFill>
                  <a:srgbClr val="0070C0"/>
                </a:solidFill>
              </a:rPr>
              <a:t>between Wi-Fi and fixed point-to-point service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The </a:t>
            </a:r>
            <a:r>
              <a:rPr lang="en-US" sz="2000" b="0" dirty="0"/>
              <a:t>coexistence between the fixed point-to-point service and the current </a:t>
            </a:r>
            <a:r>
              <a:rPr lang="en-US" sz="2000" b="0" dirty="0" smtClean="0"/>
              <a:t>Wi-Fi </a:t>
            </a:r>
            <a:r>
              <a:rPr lang="en-US" sz="2000" b="0" dirty="0"/>
              <a:t>systems (which correspond to the </a:t>
            </a:r>
            <a:r>
              <a:rPr lang="en-US" sz="2000" b="0" dirty="0" smtClean="0"/>
              <a:t>Wi-Fi 6E </a:t>
            </a:r>
            <a:r>
              <a:rPr lang="en-US" sz="2000" b="0" dirty="0"/>
              <a:t>version) requires guaranteeing that the </a:t>
            </a:r>
            <a:r>
              <a:rPr lang="en-US" sz="2000" b="0" dirty="0" smtClean="0"/>
              <a:t>Wi-Fi </a:t>
            </a:r>
            <a:r>
              <a:rPr lang="en-US" sz="2000" b="0" dirty="0"/>
              <a:t>systems do not intercept in any way the links of the fixed point-to-point service near the ends of the </a:t>
            </a:r>
            <a:r>
              <a:rPr lang="en-US" sz="2000" b="0" dirty="0" smtClean="0"/>
              <a:t>link, </a:t>
            </a:r>
            <a:r>
              <a:rPr lang="en-US" sz="2000" b="0" dirty="0"/>
              <a:t>which implies a control system that contains geo-referenced information from the fixed radio links and seeks to ensure that there will be no </a:t>
            </a:r>
            <a:r>
              <a:rPr lang="en-US" sz="2000" b="0" dirty="0" smtClean="0"/>
              <a:t>Wi-Fi </a:t>
            </a:r>
            <a:r>
              <a:rPr lang="en-US" sz="2000" b="0" dirty="0"/>
              <a:t>systems in the vicinity. </a:t>
            </a:r>
            <a:r>
              <a:rPr lang="en-US" sz="2000" b="0" dirty="0" smtClean="0"/>
              <a:t> The </a:t>
            </a:r>
            <a:r>
              <a:rPr lang="en-US" sz="2000" b="0" dirty="0"/>
              <a:t>signal-to-noise ratio necessary for the radio link to remain operational must be greater than -3 dB (useful radio link), which implies that the radio link can withstand some interference from the </a:t>
            </a:r>
            <a:r>
              <a:rPr lang="en-US" sz="2000" b="0" dirty="0" smtClean="0"/>
              <a:t>Wi-Fi </a:t>
            </a:r>
            <a:r>
              <a:rPr lang="en-US" sz="2000" b="0" dirty="0"/>
              <a:t>system and continue operating, although with its performance affected. </a:t>
            </a:r>
            <a:r>
              <a:rPr lang="en-US" sz="2000" b="0" dirty="0" smtClean="0"/>
              <a:t> The </a:t>
            </a:r>
            <a:r>
              <a:rPr lang="en-US" sz="2000" b="0" dirty="0"/>
              <a:t>current </a:t>
            </a:r>
            <a:r>
              <a:rPr lang="en-US" sz="2000" b="0" dirty="0" smtClean="0"/>
              <a:t>Wi-Fi 6E </a:t>
            </a:r>
            <a:r>
              <a:rPr lang="en-US" sz="2000" b="0" dirty="0"/>
              <a:t>system allows the control of its emissions through an AFC system, which is being implemented in the United States, Brazil and other countries</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In addition to the AFC analysis, some of the restrictions mentioned by the FCC must be considered and include restrictions on use in vehicles, hot spots, as well as the mandatory reporting of serial numbers and identifiers (FCC, ANATEL or other) of both </a:t>
            </a:r>
            <a:r>
              <a:rPr lang="en-US" sz="2000" b="0" spc="-5" dirty="0" smtClean="0">
                <a:cs typeface="Arial"/>
              </a:rPr>
              <a:t>APs and </a:t>
            </a:r>
            <a:r>
              <a:rPr lang="en-US" sz="2000" b="0" spc="-5" dirty="0">
                <a:cs typeface="Arial"/>
              </a:rPr>
              <a:t>fixed devices.</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601917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Recommendation on scenarios </a:t>
            </a:r>
            <a:br>
              <a:rPr lang="en-US" sz="2800" dirty="0">
                <a:solidFill>
                  <a:srgbClr val="0070C0"/>
                </a:solidFill>
              </a:rPr>
            </a:br>
            <a:r>
              <a:rPr lang="en-US" sz="2800" dirty="0">
                <a:solidFill>
                  <a:srgbClr val="0070C0"/>
                </a:solidFill>
              </a:rPr>
              <a:t>between Wi-Fi and fixed point-to-point service </a:t>
            </a:r>
            <a:r>
              <a:rPr lang="en-US" sz="2800" dirty="0" smtClean="0">
                <a:solidFill>
                  <a:srgbClr val="0070C0"/>
                </a:solidFill>
              </a:rPr>
              <a:t>(4)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a:t>The analysis of the AFC system is necessary to establish whether this system complies with the stated restrictions. </a:t>
            </a:r>
            <a:r>
              <a:rPr lang="en-US" sz="2000" b="0" dirty="0" smtClean="0"/>
              <a:t> According </a:t>
            </a:r>
            <a:r>
              <a:rPr lang="en-US" sz="2000" b="0" dirty="0"/>
              <a:t>to the </a:t>
            </a:r>
            <a:r>
              <a:rPr lang="en-US" sz="2000" b="0" dirty="0" smtClean="0"/>
              <a:t>Wi-Fi </a:t>
            </a:r>
            <a:r>
              <a:rPr lang="en-US" sz="2000" b="0" dirty="0"/>
              <a:t>Alliance specifications about AFC, it defines an elliptical zone, with the coordinate in the center, where an AP or fixed device can operate, including a certain degree of uncertainty. </a:t>
            </a:r>
            <a:r>
              <a:rPr lang="en-US" sz="2000" b="0" dirty="0" smtClean="0"/>
              <a:t> Polygons</a:t>
            </a:r>
            <a:r>
              <a:rPr lang="en-US" sz="2000" b="0" dirty="0"/>
              <a:t>, linear or radial, are also specified to define the area of operation. </a:t>
            </a:r>
            <a:r>
              <a:rPr lang="en-US" sz="2000" b="0" dirty="0" smtClean="0"/>
              <a:t> The </a:t>
            </a:r>
            <a:r>
              <a:rPr lang="en-US" sz="2000" b="0" dirty="0"/>
              <a:t>AFC must report whether the AP operates indoors, outdoors, or has an unknown state. </a:t>
            </a:r>
            <a:r>
              <a:rPr lang="en-US" sz="2000" b="0" dirty="0" smtClean="0"/>
              <a:t> The </a:t>
            </a:r>
            <a:r>
              <a:rPr lang="en-US" sz="2000" b="0" dirty="0"/>
              <a:t>AFC reports the availability of channels and the allowed power, according to the conditions of the registered radio links. </a:t>
            </a:r>
            <a:r>
              <a:rPr lang="en-US" sz="2000" b="0" dirty="0" smtClean="0"/>
              <a:t> The </a:t>
            </a:r>
            <a:r>
              <a:rPr lang="en-US" sz="2000" b="0" dirty="0"/>
              <a:t>system allows </a:t>
            </a:r>
            <a:r>
              <a:rPr lang="en-US" sz="2000" b="0" dirty="0" smtClean="0"/>
              <a:t>to </a:t>
            </a:r>
            <a:r>
              <a:rPr lang="en-US" sz="2000" b="0" dirty="0"/>
              <a:t>configure specific conditions for each regulator, so that it adapts to the specific conditions of each country</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It may be sufficient to have a record of the devices, to know their location with respect to the radio links, and to have a transition process while the AFC is deployed. </a:t>
            </a:r>
            <a:r>
              <a:rPr lang="en-US" sz="2000" b="0" spc="-5" dirty="0" smtClean="0">
                <a:cs typeface="Arial"/>
              </a:rPr>
              <a:t> </a:t>
            </a:r>
            <a:r>
              <a:rPr lang="en-US" sz="2000" u="sng" spc="-5" dirty="0" smtClean="0">
                <a:cs typeface="Arial"/>
              </a:rPr>
              <a:t>What </a:t>
            </a:r>
            <a:r>
              <a:rPr lang="en-US" sz="2000" u="sng" spc="-5" dirty="0">
                <a:cs typeface="Arial"/>
              </a:rPr>
              <a:t>needs to be guaranteed is a separation of at least </a:t>
            </a:r>
            <a:r>
              <a:rPr lang="en-US" sz="2000" u="sng" spc="-5" dirty="0" smtClean="0">
                <a:cs typeface="Arial"/>
              </a:rPr>
              <a:t>100 meters </a:t>
            </a:r>
            <a:r>
              <a:rPr lang="en-US" sz="2000" u="sng" spc="-5" dirty="0">
                <a:cs typeface="Arial"/>
              </a:rPr>
              <a:t>between standard power </a:t>
            </a:r>
            <a:r>
              <a:rPr lang="en-US" sz="2000" u="sng" spc="-5" dirty="0" smtClean="0">
                <a:cs typeface="Arial"/>
              </a:rPr>
              <a:t>Wi-Fi </a:t>
            </a:r>
            <a:r>
              <a:rPr lang="en-US" sz="2000" u="sng" spc="-5" dirty="0">
                <a:cs typeface="Arial"/>
              </a:rPr>
              <a:t>devices and the radio link antennas or, in the case of directional </a:t>
            </a:r>
            <a:r>
              <a:rPr lang="en-US" sz="2000" u="sng" spc="-5" dirty="0" smtClean="0">
                <a:cs typeface="Arial"/>
              </a:rPr>
              <a:t>Wi-Fi </a:t>
            </a:r>
            <a:r>
              <a:rPr lang="en-US" sz="2000" u="sng" spc="-5" dirty="0">
                <a:cs typeface="Arial"/>
              </a:rPr>
              <a:t>antennas, a deviation of the antenna axes of at least ten degrees </a:t>
            </a:r>
            <a:r>
              <a:rPr lang="en-US" sz="2000" u="sng" spc="-5" dirty="0" smtClean="0">
                <a:cs typeface="Arial"/>
              </a:rPr>
              <a:t>(This </a:t>
            </a:r>
            <a:r>
              <a:rPr lang="en-US" sz="2000" u="sng" spc="-5" dirty="0">
                <a:cs typeface="Arial"/>
              </a:rPr>
              <a:t>limitation may be a little more restrictive than the 30 degrees above the horizon mentioned by the FCC).</a:t>
            </a:r>
            <a:endParaRPr lang="en-US" sz="2000" u="sng"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686502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Recommendation on scenarios </a:t>
            </a:r>
            <a:br>
              <a:rPr lang="en-US" sz="2800" dirty="0">
                <a:solidFill>
                  <a:srgbClr val="0070C0"/>
                </a:solidFill>
              </a:rPr>
            </a:br>
            <a:r>
              <a:rPr lang="en-US" sz="2800" dirty="0">
                <a:solidFill>
                  <a:srgbClr val="0070C0"/>
                </a:solidFill>
              </a:rPr>
              <a:t>between Wi-Fi and fixed point-to-point service </a:t>
            </a:r>
            <a:r>
              <a:rPr lang="en-US" sz="2800" dirty="0" smtClean="0">
                <a:solidFill>
                  <a:srgbClr val="0070C0"/>
                </a:solidFill>
              </a:rPr>
              <a:t>(5)</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In </a:t>
            </a:r>
            <a:r>
              <a:rPr lang="en-US" sz="2000" b="0" dirty="0"/>
              <a:t>summary, to guarantee the coexistence between standard power </a:t>
            </a:r>
            <a:r>
              <a:rPr lang="en-US" sz="2000" b="0" dirty="0" smtClean="0"/>
              <a:t>Wi-Fi </a:t>
            </a:r>
            <a:r>
              <a:rPr lang="en-US" sz="2000" b="0" dirty="0"/>
              <a:t>devices and the point-to-point fixed service, it is necessary to guarantee certain separations that prevent the link signal from crossing with the </a:t>
            </a:r>
            <a:r>
              <a:rPr lang="en-US" sz="2000" b="0" dirty="0" smtClean="0"/>
              <a:t>Wi-Fi </a:t>
            </a:r>
            <a:r>
              <a:rPr lang="en-US" sz="2000" b="0" dirty="0"/>
              <a:t>system signal, through dynamic use of the spectrum and an exclusion zone for </a:t>
            </a:r>
            <a:r>
              <a:rPr lang="en-US" sz="2000" b="0" dirty="0" smtClean="0"/>
              <a:t>Wi-Fi </a:t>
            </a:r>
            <a:r>
              <a:rPr lang="en-US" sz="2000" b="0" dirty="0"/>
              <a:t>devices around the links. </a:t>
            </a:r>
            <a:r>
              <a:rPr lang="en-US" sz="2000" b="0" dirty="0" smtClean="0"/>
              <a:t> The </a:t>
            </a:r>
            <a:r>
              <a:rPr lang="en-US" sz="2000" b="0" dirty="0"/>
              <a:t>AFC system solution may be an alternative that seems to work, according to the literature and some initial tests</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Since it is important to ensure that there is no signal overlap, the use of the 6 GHz band for </a:t>
            </a:r>
            <a:r>
              <a:rPr lang="en-US" sz="2000" b="0" spc="-5" dirty="0" smtClean="0">
                <a:cs typeface="Arial"/>
              </a:rPr>
              <a:t>standard power Wi-Fi </a:t>
            </a:r>
            <a:r>
              <a:rPr lang="en-US" sz="2000" b="0" spc="-5" dirty="0">
                <a:cs typeface="Arial"/>
              </a:rPr>
              <a:t>could be restricted to point-to-multipoint or point-to-point links, thereby reducing the risks of interference, at least in areas where there are licensed fixed links radio operation, while the implementation and deployment of the AFC is carried out</a:t>
            </a:r>
            <a:r>
              <a:rPr lang="en-US" sz="2000" b="0" spc="-5" dirty="0" smtClean="0">
                <a:cs typeface="Arial"/>
              </a:rPr>
              <a:t>.  </a:t>
            </a:r>
            <a:r>
              <a:rPr lang="en-US" sz="2000" b="0" spc="-5" dirty="0">
                <a:cs typeface="Arial"/>
              </a:rPr>
              <a:t>It should also be considered that the FCC and Canada decision defines standard power operation in a subset of the 5925 to 7125 MHz band that excludes the ranges of 6425 to 6525 MHz and 6875 to 7125 </a:t>
            </a:r>
            <a:r>
              <a:rPr lang="en-US" sz="2000" b="0" spc="-5" dirty="0" smtClean="0">
                <a:cs typeface="Arial"/>
              </a:rPr>
              <a:t>MHz </a:t>
            </a:r>
            <a:r>
              <a:rPr lang="en-US" sz="2000" b="0" spc="-5" dirty="0">
                <a:cs typeface="Arial"/>
              </a:rPr>
              <a:t>and imposes some restrictions in addition to the use of the AFC system, as well as power control by the AFC with a control resolution in increments of 3 dB or less and a range of 21 to 36 </a:t>
            </a:r>
            <a:r>
              <a:rPr lang="en-US" sz="2000" b="0" spc="-5" dirty="0" err="1">
                <a:cs typeface="Arial"/>
              </a:rPr>
              <a:t>dBm</a:t>
            </a:r>
            <a:r>
              <a:rPr lang="en-US" sz="2000" b="0" spc="-5" dirty="0">
                <a:cs typeface="Arial"/>
              </a:rPr>
              <a:t> to the devices under the control of the system</a:t>
            </a:r>
            <a:r>
              <a:rPr lang="en-US" sz="2000" b="0" spc="-5" dirty="0" smtClean="0">
                <a:cs typeface="Arial"/>
              </a:rPr>
              <a:t>.  </a:t>
            </a:r>
            <a:r>
              <a:rPr lang="en-US" sz="2000" b="0" spc="-5" dirty="0">
                <a:cs typeface="Arial"/>
              </a:rPr>
              <a:t>For the purposes of this study, the entire band was analyzed.</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2915434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Recommendation on scenarios </a:t>
            </a:r>
            <a:br>
              <a:rPr lang="en-US" sz="2800" dirty="0">
                <a:solidFill>
                  <a:srgbClr val="0070C0"/>
                </a:solidFill>
              </a:rPr>
            </a:br>
            <a:r>
              <a:rPr lang="en-US" sz="2800" dirty="0">
                <a:solidFill>
                  <a:srgbClr val="0070C0"/>
                </a:solidFill>
              </a:rPr>
              <a:t>between Wi-Fi and fixed point-to-point service </a:t>
            </a:r>
            <a:r>
              <a:rPr lang="en-US" sz="2800" dirty="0" smtClean="0">
                <a:solidFill>
                  <a:srgbClr val="0070C0"/>
                </a:solidFill>
              </a:rPr>
              <a:t>(6)</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a:t>It is important to keep in mind that the future version of </a:t>
            </a:r>
            <a:r>
              <a:rPr lang="en-US" sz="2000" b="0" dirty="0" smtClean="0"/>
              <a:t>Wi-Fi</a:t>
            </a:r>
            <a:r>
              <a:rPr lang="en-US" sz="2000" b="0" dirty="0"/>
              <a:t>, known as </a:t>
            </a:r>
            <a:r>
              <a:rPr lang="en-US" sz="2000" b="0" dirty="0" smtClean="0"/>
              <a:t>Wi-Fi </a:t>
            </a:r>
            <a:r>
              <a:rPr lang="en-US" sz="2000" b="0" dirty="0"/>
              <a:t>7, which should be completed by mid-2024, but which already has some operational prototypes that have been shown in some scenarios, incorporates distributed interference control mechanisms. and allows turning off the signal segments that overlap the radio links, according to what has been published by the IEEE 802.11 working </a:t>
            </a:r>
            <a:r>
              <a:rPr lang="en-US" sz="2000" b="0" dirty="0" smtClean="0"/>
              <a:t>group.  It </a:t>
            </a:r>
            <a:r>
              <a:rPr lang="en-US" sz="2000" b="0" dirty="0"/>
              <a:t>must be considered whether the implementation of the AFC is strictly necessary or if an intermediate process can be managed, while </a:t>
            </a:r>
            <a:r>
              <a:rPr lang="en-US" sz="2000" b="0" dirty="0" smtClean="0"/>
              <a:t>Wi-Fi </a:t>
            </a:r>
            <a:r>
              <a:rPr lang="en-US" sz="2000" b="0" dirty="0"/>
              <a:t>7 devices reach the market</a:t>
            </a:r>
            <a:r>
              <a:rPr lang="en-US" sz="2000" b="0" dirty="0" smtClean="0"/>
              <a:t>.  </a:t>
            </a:r>
            <a:r>
              <a:rPr lang="en-US" sz="2000" b="0" dirty="0"/>
              <a:t>If it is assumed that </a:t>
            </a:r>
            <a:r>
              <a:rPr lang="en-US" sz="2000" b="0" dirty="0" smtClean="0"/>
              <a:t>Wi-Fi </a:t>
            </a:r>
            <a:r>
              <a:rPr lang="en-US" sz="2000" b="0" dirty="0"/>
              <a:t>6E was published in 2020 and three years later devices with this technology were available, it is valid to think that for </a:t>
            </a:r>
            <a:r>
              <a:rPr lang="en-US" sz="2000" b="0" dirty="0" smtClean="0"/>
              <a:t>Wi-Fi </a:t>
            </a:r>
            <a:r>
              <a:rPr lang="en-US" sz="2000" b="0" dirty="0"/>
              <a:t>7 the behavior will be similar or there may even be a faster deployment.</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654865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Recommendation on scenarios </a:t>
            </a:r>
            <a:br>
              <a:rPr lang="en-US" sz="2800" dirty="0" smtClean="0">
                <a:solidFill>
                  <a:srgbClr val="0070C0"/>
                </a:solidFill>
              </a:rPr>
            </a:br>
            <a:r>
              <a:rPr lang="en-US" sz="2800" dirty="0" smtClean="0">
                <a:solidFill>
                  <a:srgbClr val="0070C0"/>
                </a:solidFill>
              </a:rPr>
              <a:t>between 6 GHz Wi-Fi </a:t>
            </a:r>
            <a:r>
              <a:rPr lang="en-US" sz="2800" dirty="0">
                <a:solidFill>
                  <a:srgbClr val="0070C0"/>
                </a:solidFill>
              </a:rPr>
              <a:t>and </a:t>
            </a:r>
            <a:r>
              <a:rPr lang="en-US" sz="2800" dirty="0" smtClean="0">
                <a:solidFill>
                  <a:srgbClr val="0070C0"/>
                </a:solidFill>
              </a:rPr>
              <a:t>fixed satellite service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The </a:t>
            </a:r>
            <a:r>
              <a:rPr lang="en-US" sz="2000" b="0" dirty="0"/>
              <a:t>simulated scenarios do not indicate any apparent risk to the fixed satellite service. </a:t>
            </a:r>
            <a:r>
              <a:rPr lang="en-US" sz="2000" b="0" dirty="0" smtClean="0"/>
              <a:t> Although </a:t>
            </a:r>
            <a:r>
              <a:rPr lang="en-US" sz="2000" b="0" dirty="0"/>
              <a:t>the simulation methodology did not include satellite-specific </a:t>
            </a:r>
            <a:r>
              <a:rPr lang="en-US" sz="2000" b="0" dirty="0" smtClean="0"/>
              <a:t>details as </a:t>
            </a:r>
            <a:r>
              <a:rPr lang="en-US" sz="2000" b="0" dirty="0"/>
              <a:t>the ECC 302 report </a:t>
            </a:r>
            <a:r>
              <a:rPr lang="en-US" sz="2000" b="0" dirty="0" smtClean="0"/>
              <a:t>did the </a:t>
            </a:r>
            <a:r>
              <a:rPr lang="en-US" sz="2000" b="0" dirty="0"/>
              <a:t>conclusions are basically the same.</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584934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Questions of the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latin typeface="+mj-lt"/>
              </a:rPr>
              <a:t>Questions 1 to 7 asked for the author’s information.</a:t>
            </a:r>
          </a:p>
          <a:p>
            <a:pPr marL="230188" marR="117475" indent="-230188" algn="just">
              <a:buFont typeface="Times New Roman" pitchFamily="16" charset="0"/>
              <a:buChar char="•"/>
              <a:tabLst>
                <a:tab pos="230188" algn="l"/>
              </a:tabLst>
            </a:pPr>
            <a:r>
              <a:rPr lang="en-US" sz="2000" b="0" dirty="0" smtClean="0">
                <a:latin typeface="+mj-lt"/>
              </a:rPr>
              <a:t>Question 8:  </a:t>
            </a:r>
          </a:p>
          <a:p>
            <a:pPr marL="630238" marR="117475" lvl="1" indent="-230188" algn="just">
              <a:buFont typeface="Times New Roman" pitchFamily="16" charset="0"/>
              <a:buChar char="•"/>
              <a:tabLst>
                <a:tab pos="230188" algn="l"/>
              </a:tabLst>
            </a:pPr>
            <a:r>
              <a:rPr lang="en-US" sz="1600" b="0" dirty="0" smtClean="0">
                <a:latin typeface="+mj-lt"/>
              </a:rPr>
              <a:t>Do </a:t>
            </a:r>
            <a:r>
              <a:rPr lang="en-US" sz="1600" b="0" dirty="0">
                <a:latin typeface="+mj-lt"/>
              </a:rPr>
              <a:t>you consider that the coexistence scenarios included in section </a:t>
            </a:r>
            <a:r>
              <a:rPr lang="en-US" sz="1600" b="0" dirty="0" smtClean="0">
                <a:latin typeface="+mj-lt"/>
              </a:rPr>
              <a:t>3 </a:t>
            </a:r>
            <a:r>
              <a:rPr lang="en-US" sz="1600" b="0" dirty="0">
                <a:latin typeface="+mj-lt"/>
              </a:rPr>
              <a:t>of the </a:t>
            </a:r>
            <a:r>
              <a:rPr lang="en-US" sz="1600" b="0" dirty="0" smtClean="0">
                <a:latin typeface="+mj-lt"/>
              </a:rPr>
              <a:t>published </a:t>
            </a:r>
            <a:r>
              <a:rPr lang="en-US" sz="1600" b="0" dirty="0">
                <a:latin typeface="+mj-lt"/>
              </a:rPr>
              <a:t>document fully reflect the current use of the 6 GHz frequency band in Colombia? If not, justify your answer</a:t>
            </a:r>
            <a:r>
              <a:rPr lang="en-US" sz="1600" b="0" dirty="0" smtClean="0">
                <a:latin typeface="+mj-lt"/>
              </a:rPr>
              <a:t>.</a:t>
            </a:r>
          </a:p>
          <a:p>
            <a:pPr marL="230188" marR="117475" indent="-230188" algn="just">
              <a:buFont typeface="Times New Roman" pitchFamily="16" charset="0"/>
              <a:buChar char="•"/>
              <a:tabLst>
                <a:tab pos="230188" algn="l"/>
              </a:tabLst>
            </a:pPr>
            <a:r>
              <a:rPr lang="en-US" sz="2000" b="0" spc="-5" dirty="0" smtClean="0">
                <a:latin typeface="+mj-lt"/>
                <a:cs typeface="Arial"/>
              </a:rPr>
              <a:t>Question 9:  </a:t>
            </a:r>
          </a:p>
          <a:p>
            <a:pPr marL="630238" marR="117475" lvl="1" indent="-230188" algn="just">
              <a:buFont typeface="Times New Roman" pitchFamily="16" charset="0"/>
              <a:buChar char="•"/>
              <a:tabLst>
                <a:tab pos="230188" algn="l"/>
              </a:tabLst>
            </a:pPr>
            <a:r>
              <a:rPr lang="en-US" sz="1600" b="0" dirty="0" smtClean="0">
                <a:latin typeface="+mj-lt"/>
              </a:rPr>
              <a:t>Do </a:t>
            </a:r>
            <a:r>
              <a:rPr lang="en-US" sz="1600" b="0" dirty="0">
                <a:latin typeface="+mj-lt"/>
              </a:rPr>
              <a:t>you consider it appropriate to allow the operation of wireless access systems under the modality of free use of the radio spectrum outdoors in the entire 6 GHz frequency band? If not, justify your answer</a:t>
            </a:r>
            <a:r>
              <a:rPr lang="en-US" sz="1600" b="0" dirty="0" smtClean="0">
                <a:latin typeface="+mj-lt"/>
              </a:rPr>
              <a:t>.</a:t>
            </a:r>
          </a:p>
          <a:p>
            <a:pPr marL="230188" marR="117475" indent="-230188" algn="just">
              <a:buFont typeface="Times New Roman" pitchFamily="16" charset="0"/>
              <a:buChar char="•"/>
              <a:tabLst>
                <a:tab pos="230188" algn="l"/>
              </a:tabLst>
            </a:pPr>
            <a:r>
              <a:rPr lang="en-US" sz="2000" b="0" spc="-5" dirty="0" smtClean="0">
                <a:latin typeface="+mj-lt"/>
                <a:cs typeface="Arial"/>
              </a:rPr>
              <a:t>Question 10:  </a:t>
            </a:r>
          </a:p>
          <a:p>
            <a:pPr marL="630238" marR="117475" lvl="1" indent="-230188" algn="just">
              <a:buFont typeface="Times New Roman" pitchFamily="16" charset="0"/>
              <a:buChar char="•"/>
              <a:tabLst>
                <a:tab pos="230188" algn="l"/>
              </a:tabLst>
            </a:pPr>
            <a:r>
              <a:rPr lang="en-US" sz="1600" b="0" dirty="0" smtClean="0">
                <a:latin typeface="+mj-lt"/>
              </a:rPr>
              <a:t>Do </a:t>
            </a:r>
            <a:r>
              <a:rPr lang="en-US" sz="1600" b="0" dirty="0">
                <a:latin typeface="+mj-lt"/>
              </a:rPr>
              <a:t>you consider it appropriate to allow the operation of wireless access systems under the modality of free use of the radio spectrum outdoors in the 6 GHz frequency band with a maximum Equivalent Isotropic Radiated Power (EIRP) of 36 </a:t>
            </a:r>
            <a:r>
              <a:rPr lang="en-US" sz="1600" b="0" dirty="0" err="1">
                <a:latin typeface="+mj-lt"/>
              </a:rPr>
              <a:t>dBm</a:t>
            </a:r>
            <a:r>
              <a:rPr lang="en-US" sz="1600" b="0" dirty="0">
                <a:latin typeface="+mj-lt"/>
              </a:rPr>
              <a:t> and power spectral density of 23 </a:t>
            </a:r>
            <a:r>
              <a:rPr lang="en-US" sz="1600" b="0" dirty="0" err="1" smtClean="0">
                <a:latin typeface="+mj-lt"/>
              </a:rPr>
              <a:t>dBm</a:t>
            </a:r>
            <a:r>
              <a:rPr lang="en-US" sz="1600" b="0" dirty="0" smtClean="0">
                <a:latin typeface="+mj-lt"/>
              </a:rPr>
              <a:t>/MHz</a:t>
            </a:r>
            <a:r>
              <a:rPr lang="en-US" sz="1600" b="0" dirty="0">
                <a:latin typeface="+mj-lt"/>
              </a:rPr>
              <a:t>, as identified in the public consultation document in </a:t>
            </a:r>
            <a:r>
              <a:rPr lang="en-US" sz="1600" b="0" dirty="0" smtClean="0">
                <a:latin typeface="+mj-lt"/>
              </a:rPr>
              <a:t>section 1.1? If </a:t>
            </a:r>
            <a:r>
              <a:rPr lang="en-US" sz="1600" b="0" dirty="0">
                <a:latin typeface="+mj-lt"/>
              </a:rPr>
              <a:t>not, justify your answer.</a:t>
            </a:r>
            <a:endParaRPr lang="en-US" sz="1600" b="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894545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Questions of the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latin typeface="+mj-lt"/>
              </a:rPr>
              <a:t>Question 11</a:t>
            </a:r>
            <a:endParaRPr lang="en-US" sz="2000" b="0" spc="-5" dirty="0" smtClean="0">
              <a:latin typeface="+mj-lt"/>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a 40 MHz guard band between wireless access systems under the modality of free use of the radio spectrum outdoors and fixed point-to-point radio links is adequate to ensure coexistence without harmful interference on fixed radio links in the band of 6 GHz frequencies, as mentioned in the public consultation document in section </a:t>
            </a:r>
            <a:r>
              <a:rPr lang="en-US" sz="1600" dirty="0" smtClean="0"/>
              <a:t>3.1? </a:t>
            </a:r>
            <a:r>
              <a:rPr lang="en-US" sz="1600" dirty="0"/>
              <a:t>If not, justify your answer</a:t>
            </a:r>
            <a:r>
              <a:rPr lang="en-US" sz="1600" dirty="0" smtClean="0"/>
              <a:t>.</a:t>
            </a:r>
          </a:p>
          <a:p>
            <a:pPr marL="230188" marR="117475" indent="-230188" algn="just">
              <a:buFont typeface="Times New Roman" pitchFamily="16" charset="0"/>
              <a:buChar char="•"/>
              <a:tabLst>
                <a:tab pos="230188" algn="l"/>
              </a:tabLst>
            </a:pPr>
            <a:r>
              <a:rPr lang="en-US" sz="2000" b="0" dirty="0"/>
              <a:t>Question </a:t>
            </a:r>
            <a:r>
              <a:rPr lang="en-US" sz="2000" b="0" dirty="0" smtClean="0"/>
              <a:t>12</a:t>
            </a:r>
            <a:endParaRPr lang="en-US" sz="2000" b="0" spc="-5" dirty="0">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a spatial separation of 100 m between the stations of wireless access systems under the modality of free use of the radio spectrum outdoors with omnidirectional antennas and the stations of fixed point-to-point radio links, operating with a lower guard band at 40 MHz, is adequate to ensure coexistence without harmful interference on fixed radio links in the 6 GHz frequency band, as mentioned in the public consultation document in section </a:t>
            </a:r>
            <a:r>
              <a:rPr lang="en-US" sz="1600" dirty="0" smtClean="0"/>
              <a:t>3.1? </a:t>
            </a:r>
            <a:r>
              <a:rPr lang="en-US" sz="1600" dirty="0"/>
              <a:t>If not, justify your answer.</a:t>
            </a:r>
          </a:p>
          <a:p>
            <a:pPr marL="230188" marR="117475" indent="-230188" algn="just">
              <a:buFont typeface="Times New Roman" pitchFamily="16" charset="0"/>
              <a:buChar char="•"/>
              <a:tabLst>
                <a:tab pos="230188" algn="l"/>
              </a:tabLst>
            </a:pPr>
            <a:r>
              <a:rPr lang="en-US" sz="2000" b="0" dirty="0"/>
              <a:t>Question </a:t>
            </a:r>
            <a:r>
              <a:rPr lang="en-US" sz="2000" b="0" dirty="0" smtClean="0"/>
              <a:t>13</a:t>
            </a:r>
            <a:endParaRPr lang="en-US" sz="2000" b="0" spc="-5" dirty="0">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a deviation of at least </a:t>
            </a:r>
            <a:r>
              <a:rPr lang="en-US" sz="1600" dirty="0" smtClean="0"/>
              <a:t>10 degree between </a:t>
            </a:r>
            <a:r>
              <a:rPr lang="en-US" sz="1600" dirty="0"/>
              <a:t>the axes of the antennas of the stations of the wireless access systems under the modality of free use of the radio spectrum outdoors with directional antennas and the stations of the fixed point-to-point radio links, operating with a guard band less than 40 </a:t>
            </a:r>
            <a:r>
              <a:rPr lang="en-US" sz="1600" dirty="0" smtClean="0"/>
              <a:t>MHz, </a:t>
            </a:r>
            <a:r>
              <a:rPr lang="en-US" sz="1600" dirty="0"/>
              <a:t>is adequate to ensure coexistence without harmful interference on fixed radio links in the 6 GHz frequency band,  as mentioned in the public consultation document in section </a:t>
            </a:r>
            <a:r>
              <a:rPr lang="en-US" sz="1600" dirty="0" smtClean="0"/>
              <a:t>3.1? </a:t>
            </a:r>
            <a:r>
              <a:rPr lang="en-US" sz="1600" dirty="0"/>
              <a:t>If not, justify your answer.</a:t>
            </a:r>
            <a:endParaRPr lang="en-US" sz="1600" b="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2548051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Questions of the consultation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latin typeface="+mj-lt"/>
              </a:rPr>
              <a:t>Question 14</a:t>
            </a:r>
            <a:endParaRPr lang="en-US" sz="2000" b="0" spc="-5" dirty="0" smtClean="0">
              <a:latin typeface="+mj-lt"/>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additional restrictions to those specified in questions 9 to 13 should be defined to allow the operation of wireless access systems under the modality of free use of the radio spectrum outdoors in the 6 GHz frequency band? If yes, justify your answer</a:t>
            </a:r>
            <a:r>
              <a:rPr lang="en-US" sz="1600" dirty="0" smtClean="0"/>
              <a:t>.</a:t>
            </a:r>
          </a:p>
          <a:p>
            <a:pPr marL="230188" marR="117475" indent="-230188" algn="just">
              <a:buFont typeface="Times New Roman" pitchFamily="16" charset="0"/>
              <a:buChar char="•"/>
              <a:tabLst>
                <a:tab pos="230188" algn="l"/>
              </a:tabLst>
            </a:pPr>
            <a:r>
              <a:rPr lang="en-US" sz="2000" b="0" dirty="0"/>
              <a:t>Question </a:t>
            </a:r>
            <a:r>
              <a:rPr lang="en-US" sz="2000" b="0" dirty="0" smtClean="0"/>
              <a:t>15</a:t>
            </a:r>
            <a:endParaRPr lang="en-US" sz="2000" b="0" spc="-5" dirty="0">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wireless access systems under the modality of free use of the radio spectrum outdoors can coexist with fixed satellite radio links (Earth-space) in the 6 GHz frequency band without any type of restriction? If not, justify your answer.</a:t>
            </a:r>
          </a:p>
          <a:p>
            <a:pPr marL="230188" marR="117475" indent="-230188" algn="just">
              <a:buFont typeface="Times New Roman" pitchFamily="16" charset="0"/>
              <a:buChar char="•"/>
              <a:tabLst>
                <a:tab pos="230188" algn="l"/>
              </a:tabLst>
            </a:pPr>
            <a:r>
              <a:rPr lang="en-US" sz="2000" b="0" dirty="0"/>
              <a:t>Question </a:t>
            </a:r>
            <a:r>
              <a:rPr lang="en-US" sz="2000" b="0" dirty="0" smtClean="0"/>
              <a:t>16</a:t>
            </a:r>
            <a:endParaRPr lang="en-US" sz="2000" b="0" spc="-5" dirty="0">
              <a:cs typeface="Arial"/>
            </a:endParaRPr>
          </a:p>
          <a:p>
            <a:pPr marL="630238" marR="117475" lvl="1" indent="-230188" algn="just">
              <a:buFont typeface="Times New Roman" pitchFamily="16" charset="0"/>
              <a:buChar char="•"/>
              <a:tabLst>
                <a:tab pos="230188" algn="l"/>
              </a:tabLst>
            </a:pPr>
            <a:r>
              <a:rPr lang="en-US" sz="1600" dirty="0" smtClean="0"/>
              <a:t>Taking </a:t>
            </a:r>
            <a:r>
              <a:rPr lang="en-US" sz="1600" dirty="0"/>
              <a:t>into account the future distributed interference control characteristics that the </a:t>
            </a:r>
            <a:r>
              <a:rPr lang="en-US" sz="1600" dirty="0" smtClean="0"/>
              <a:t>Wi-Fi 7 </a:t>
            </a:r>
            <a:r>
              <a:rPr lang="en-US" sz="1600" dirty="0"/>
              <a:t>standard will have, do you consider it necessary to implement an Automatic Frequency Coordination (AFC) system to allow coexistence between wireless access systems under the modality of free use of the radio spectrum outdoors and fixed point-to-point radio links in the 6 GHz frequency band? Justify your answer.</a:t>
            </a:r>
          </a:p>
          <a:p>
            <a:pPr marL="630238" marR="117475" lvl="1" indent="-230188" algn="just">
              <a:buFont typeface="Times New Roman" pitchFamily="16" charset="0"/>
              <a:buChar char="•"/>
              <a:tabLst>
                <a:tab pos="230188" algn="l"/>
              </a:tabLst>
            </a:pPr>
            <a:endParaRPr lang="en-US" sz="1600" b="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434323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Disclaimer</a:t>
            </a:r>
            <a:endParaRPr lang="en-US" sz="2800" dirty="0">
              <a:solidFill>
                <a:srgbClr val="0070C0"/>
              </a:solidFill>
            </a:endParaRPr>
          </a:p>
        </p:txBody>
      </p:sp>
      <p:sp>
        <p:nvSpPr>
          <p:cNvPr id="10" name="Content Placeholder 2"/>
          <p:cNvSpPr>
            <a:spLocks noGrp="1"/>
          </p:cNvSpPr>
          <p:nvPr>
            <p:ph idx="1"/>
          </p:nvPr>
        </p:nvSpPr>
        <p:spPr>
          <a:xfrm>
            <a:off x="838200" y="1524000"/>
            <a:ext cx="10439400" cy="2895600"/>
          </a:xfrm>
        </p:spPr>
        <p:txBody>
          <a:bodyPr/>
          <a:lstStyle/>
          <a:p>
            <a:pPr algn="just">
              <a:spcAft>
                <a:spcPts val="600"/>
              </a:spcAft>
              <a:buFont typeface="Arial" panose="020B0604020202020204" pitchFamily="34" charset="0"/>
              <a:buChar char="•"/>
            </a:pPr>
            <a:r>
              <a:rPr lang="en-US" altLang="en-US" sz="2000" dirty="0" smtClean="0"/>
              <a:t>The contents presented in this slide deck are the author’s unofficial translation of selected contents of </a:t>
            </a:r>
            <a:r>
              <a:rPr lang="en-US" altLang="en-US" sz="2000" dirty="0"/>
              <a:t>the Colombia </a:t>
            </a:r>
            <a:r>
              <a:rPr lang="en-US" altLang="en-US" sz="2000" dirty="0" err="1"/>
              <a:t>Agencia</a:t>
            </a:r>
            <a:r>
              <a:rPr lang="en-US" altLang="en-US" sz="2000" dirty="0"/>
              <a:t> Nacional del </a:t>
            </a:r>
            <a:r>
              <a:rPr lang="en-US" altLang="en-US" sz="2000" dirty="0" err="1"/>
              <a:t>Espectro</a:t>
            </a:r>
            <a:r>
              <a:rPr lang="en-US" altLang="en-US" sz="2000" dirty="0"/>
              <a:t> (ANE)’s </a:t>
            </a:r>
            <a:r>
              <a:rPr lang="en-US" altLang="en-US" sz="2000" dirty="0" smtClean="0"/>
              <a:t>consultation on 6 GHz band coexistence study</a:t>
            </a:r>
            <a:r>
              <a:rPr lang="en-US" sz="2000" dirty="0" smtClean="0"/>
              <a:t>.</a:t>
            </a:r>
            <a:endParaRPr lang="en-US" altLang="en-US" sz="2000" dirty="0" smtClean="0"/>
          </a:p>
          <a:p>
            <a:pPr algn="just">
              <a:spcBef>
                <a:spcPts val="1200"/>
              </a:spcBef>
              <a:spcAft>
                <a:spcPts val="600"/>
              </a:spcAft>
              <a:buFont typeface="Arial" panose="020B0604020202020204" pitchFamily="34" charset="0"/>
              <a:buChar char="•"/>
            </a:pPr>
            <a:r>
              <a:rPr lang="en-US" altLang="en-US" sz="2000" dirty="0" smtClean="0"/>
              <a:t>Please refer to the administration’s website for the exact contents (in Spanish) of the </a:t>
            </a:r>
            <a:r>
              <a:rPr lang="en-US" altLang="en-US" sz="2000" dirty="0" smtClean="0">
                <a:hlinkClick r:id="rId3"/>
              </a:rPr>
              <a:t>report </a:t>
            </a:r>
            <a:r>
              <a:rPr lang="en-US" altLang="en-US" sz="2000" dirty="0" smtClean="0"/>
              <a:t>and the </a:t>
            </a:r>
            <a:r>
              <a:rPr lang="en-US" altLang="en-US" sz="2000" dirty="0" smtClean="0">
                <a:hlinkClick r:id="rId4"/>
              </a:rPr>
              <a:t>proposed questions</a:t>
            </a:r>
            <a:r>
              <a:rPr lang="en-US" altLang="en-US" sz="2000" dirty="0" smtClean="0"/>
              <a:t>.</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Questions of the consultation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smtClean="0">
                <a:latin typeface="+mj-lt"/>
              </a:rPr>
              <a:t>Question </a:t>
            </a:r>
            <a:r>
              <a:rPr lang="en-US" sz="2000" b="0" smtClean="0">
                <a:latin typeface="+mj-lt"/>
              </a:rPr>
              <a:t>17</a:t>
            </a:r>
            <a:endParaRPr lang="en-US" sz="2000" b="0" spc="-5" dirty="0" smtClean="0">
              <a:latin typeface="+mj-lt"/>
              <a:cs typeface="Arial"/>
            </a:endParaRPr>
          </a:p>
          <a:p>
            <a:pPr marL="630238" marR="117475" lvl="1" indent="-230188" algn="just">
              <a:buFont typeface="Times New Roman" pitchFamily="16" charset="0"/>
              <a:buChar char="•"/>
              <a:tabLst>
                <a:tab pos="230188" algn="l"/>
              </a:tabLst>
            </a:pPr>
            <a:r>
              <a:rPr lang="en-US" sz="1600" dirty="0" smtClean="0"/>
              <a:t>Do </a:t>
            </a:r>
            <a:r>
              <a:rPr lang="en-US" sz="1600" dirty="0"/>
              <a:t>you consider that keeping a record of the devices of the wireless access systems under the modality of free use of the radio spectrum outdoors to know their location with respect to the fixed point-to-point radio links is necessary to ensure the correct coexistence between both systems in the 6 GHz frequency band while an AFC system is implemented or while </a:t>
            </a:r>
            <a:r>
              <a:rPr lang="en-US" sz="1600" dirty="0" smtClean="0"/>
              <a:t>Wi-Fi7 </a:t>
            </a:r>
            <a:r>
              <a:rPr lang="en-US" sz="1600" dirty="0"/>
              <a:t>devices hit the market? Justify your answer.</a:t>
            </a:r>
            <a:endParaRPr lang="en-US" sz="1600" b="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687916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Section 2 of the Report</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2000" b="0" dirty="0">
                <a:solidFill>
                  <a:schemeClr val="tx1"/>
                </a:solidFill>
              </a:rPr>
              <a:t>Scope of the Coexistence </a:t>
            </a:r>
            <a:r>
              <a:rPr lang="en-US" sz="2000" b="0" dirty="0" smtClean="0">
                <a:solidFill>
                  <a:schemeClr val="tx1"/>
                </a:solidFill>
              </a:rPr>
              <a:t>Study</a:t>
            </a:r>
          </a:p>
          <a:p>
            <a:pPr marL="230188" marR="117475" indent="-230188" algn="just">
              <a:spcBef>
                <a:spcPts val="1200"/>
              </a:spcBef>
              <a:buFont typeface="Times New Roman" pitchFamily="16" charset="0"/>
              <a:buChar char="•"/>
              <a:tabLst>
                <a:tab pos="230188" algn="l"/>
              </a:tabLst>
            </a:pPr>
            <a:r>
              <a:rPr lang="en-US" sz="2000" b="0" dirty="0">
                <a:solidFill>
                  <a:schemeClr val="tx1"/>
                </a:solidFill>
              </a:rPr>
              <a:t>Simulation </a:t>
            </a:r>
            <a:r>
              <a:rPr lang="en-US" sz="2000" b="0" dirty="0" smtClean="0">
                <a:solidFill>
                  <a:schemeClr val="tx1"/>
                </a:solidFill>
              </a:rPr>
              <a:t>scenarios</a:t>
            </a:r>
          </a:p>
          <a:p>
            <a:pPr marL="230188" marR="117475" indent="-230188" algn="just">
              <a:spcBef>
                <a:spcPts val="1200"/>
              </a:spcBef>
              <a:buFont typeface="Times New Roman" pitchFamily="16" charset="0"/>
              <a:buChar char="•"/>
              <a:tabLst>
                <a:tab pos="230188" algn="l"/>
              </a:tabLst>
            </a:pPr>
            <a:r>
              <a:rPr lang="en-US" sz="2000" b="0" dirty="0">
                <a:solidFill>
                  <a:schemeClr val="tx1"/>
                </a:solidFill>
              </a:rPr>
              <a:t>Scenarios between Wi-Fi and fixed point-to-point </a:t>
            </a:r>
            <a:r>
              <a:rPr lang="en-US" sz="2000" b="0" dirty="0" smtClean="0">
                <a:solidFill>
                  <a:schemeClr val="tx1"/>
                </a:solidFill>
              </a:rPr>
              <a:t>service</a:t>
            </a:r>
          </a:p>
          <a:p>
            <a:pPr marL="230188" marR="117475" indent="-230188" algn="just">
              <a:spcBef>
                <a:spcPts val="1200"/>
              </a:spcBef>
              <a:buFont typeface="Times New Roman" pitchFamily="16" charset="0"/>
              <a:buChar char="•"/>
              <a:tabLst>
                <a:tab pos="230188" algn="l"/>
              </a:tabLst>
            </a:pPr>
            <a:r>
              <a:rPr lang="en-US" sz="2000" b="0" dirty="0">
                <a:solidFill>
                  <a:schemeClr val="tx1"/>
                </a:solidFill>
              </a:rPr>
              <a:t>Scenarios between Wi-Fi and fixed satellite service</a:t>
            </a:r>
            <a:endParaRPr lang="en-US" sz="2000" b="0" dirty="0" smtClean="0">
              <a:solidFill>
                <a:schemeClr val="tx1"/>
              </a:solidFill>
            </a:endParaRPr>
          </a:p>
          <a:p>
            <a:pPr marL="230188" marR="117475" indent="-230188" algn="just">
              <a:buFont typeface="Times New Roman" pitchFamily="16" charset="0"/>
              <a:buChar char="•"/>
              <a:tabLst>
                <a:tab pos="230188" algn="l"/>
              </a:tabLst>
            </a:pP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777125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Scope of the Coexistence Study</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Coexistence </a:t>
            </a:r>
            <a:r>
              <a:rPr lang="en-US" sz="2000" b="0" dirty="0"/>
              <a:t>studies were carried out between </a:t>
            </a:r>
            <a:r>
              <a:rPr lang="en-US" sz="2000" b="0" dirty="0" smtClean="0"/>
              <a:t>Wi-Fi </a:t>
            </a:r>
            <a:r>
              <a:rPr lang="en-US" sz="2000" b="0" dirty="0"/>
              <a:t>systems and point-to-point radio link </a:t>
            </a:r>
            <a:r>
              <a:rPr lang="en-US" sz="2000" b="0" dirty="0" smtClean="0"/>
              <a:t>systems using </a:t>
            </a:r>
            <a:r>
              <a:rPr lang="en-US" sz="2000" b="0" dirty="0"/>
              <a:t>Monte Carlo-type simulations, as well as commercial systems in the laboratory, analyzing the behavior of </a:t>
            </a:r>
            <a:r>
              <a:rPr lang="en-US" sz="2000" b="0" dirty="0" smtClean="0"/>
              <a:t>point-to-point </a:t>
            </a:r>
            <a:r>
              <a:rPr lang="en-US" sz="2000" b="0" dirty="0"/>
              <a:t>fixed service in the operation of systems with </a:t>
            </a:r>
            <a:r>
              <a:rPr lang="en-US" sz="2000" b="0" dirty="0" smtClean="0"/>
              <a:t>Wi-Fi technology.</a:t>
            </a:r>
          </a:p>
          <a:p>
            <a:pPr marL="230188" marR="117475" indent="-230188" algn="just">
              <a:spcBef>
                <a:spcPts val="1200"/>
              </a:spcBef>
              <a:buFont typeface="Times New Roman" pitchFamily="16" charset="0"/>
              <a:buChar char="•"/>
              <a:tabLst>
                <a:tab pos="230188" algn="l"/>
              </a:tabLst>
            </a:pPr>
            <a:r>
              <a:rPr lang="en-US" sz="2000" b="0" dirty="0" smtClean="0"/>
              <a:t>In addition, </a:t>
            </a:r>
            <a:r>
              <a:rPr lang="en-US" sz="2000" b="0" dirty="0"/>
              <a:t>through Monte Carlo simulations, analyzes were made of different coexistence scenarios between </a:t>
            </a:r>
            <a:r>
              <a:rPr lang="en-US" sz="2000" b="0" dirty="0" smtClean="0"/>
              <a:t>Wi-Fi 6E </a:t>
            </a:r>
            <a:r>
              <a:rPr lang="en-US" sz="2000" b="0" dirty="0"/>
              <a:t>technology and the satellite service. </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2861864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Simulation scenarios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In </a:t>
            </a:r>
            <a:r>
              <a:rPr lang="en-US" sz="2000" b="0" dirty="0"/>
              <a:t>the simulations, three scenarios were analyzed that seek to find the levels of impact of point-to-point microwave systems in the presence of </a:t>
            </a:r>
            <a:r>
              <a:rPr lang="en-US" sz="2000" b="0" dirty="0" smtClean="0"/>
              <a:t>Wi-Fi </a:t>
            </a:r>
            <a:r>
              <a:rPr lang="en-US" sz="2000" b="0" dirty="0"/>
              <a:t>devices</a:t>
            </a:r>
            <a:r>
              <a:rPr lang="en-US" sz="2000" b="0" dirty="0" smtClean="0"/>
              <a:t>:</a:t>
            </a:r>
          </a:p>
          <a:p>
            <a:pPr marR="117475" lvl="1" algn="just">
              <a:spcBef>
                <a:spcPts val="600"/>
              </a:spcBef>
              <a:buFont typeface="+mj-lt"/>
              <a:buAutoNum type="arabicPeriod"/>
              <a:tabLst>
                <a:tab pos="230188" algn="l"/>
              </a:tabLst>
            </a:pPr>
            <a:r>
              <a:rPr lang="en-US" sz="1800" spc="-5" dirty="0" smtClean="0">
                <a:cs typeface="Arial"/>
              </a:rPr>
              <a:t>Different </a:t>
            </a:r>
            <a:r>
              <a:rPr lang="en-US" sz="1800" spc="-5" dirty="0">
                <a:cs typeface="Arial"/>
              </a:rPr>
              <a:t>APs </a:t>
            </a:r>
            <a:r>
              <a:rPr lang="en-US" sz="1800" spc="-5" dirty="0" smtClean="0">
                <a:cs typeface="Arial"/>
              </a:rPr>
              <a:t>are </a:t>
            </a:r>
            <a:r>
              <a:rPr lang="en-US" sz="1800" spc="-5" dirty="0">
                <a:cs typeface="Arial"/>
              </a:rPr>
              <a:t>arranged around the fixed </a:t>
            </a:r>
            <a:r>
              <a:rPr lang="en-US" sz="1800" spc="-5" dirty="0" smtClean="0">
                <a:cs typeface="Arial"/>
              </a:rPr>
              <a:t>link</a:t>
            </a:r>
          </a:p>
          <a:p>
            <a:pPr marR="117475" lvl="1" algn="just">
              <a:spcBef>
                <a:spcPts val="600"/>
              </a:spcBef>
              <a:buFont typeface="+mj-lt"/>
              <a:buAutoNum type="arabicPeriod"/>
              <a:tabLst>
                <a:tab pos="230188" algn="l"/>
              </a:tabLst>
            </a:pPr>
            <a:r>
              <a:rPr lang="en-US" sz="1800" spc="-5" dirty="0" smtClean="0">
                <a:cs typeface="Arial"/>
              </a:rPr>
              <a:t>APs </a:t>
            </a:r>
            <a:r>
              <a:rPr lang="en-US" sz="1800" spc="-5" dirty="0">
                <a:cs typeface="Arial"/>
              </a:rPr>
              <a:t>are moved away from the axis of the fixed link in order to establish adequate separation in the event that the signals </a:t>
            </a:r>
            <a:r>
              <a:rPr lang="en-US" sz="1800" spc="-5" dirty="0" smtClean="0">
                <a:cs typeface="Arial"/>
              </a:rPr>
              <a:t>overlap</a:t>
            </a:r>
          </a:p>
          <a:p>
            <a:pPr marR="117475" lvl="1" algn="just">
              <a:spcBef>
                <a:spcPts val="600"/>
              </a:spcBef>
              <a:buFont typeface="+mj-lt"/>
              <a:buAutoNum type="arabicPeriod"/>
              <a:tabLst>
                <a:tab pos="230188" algn="l"/>
              </a:tabLst>
            </a:pPr>
            <a:r>
              <a:rPr lang="en-US" sz="1800" spc="-5" dirty="0" smtClean="0">
                <a:cs typeface="Arial"/>
              </a:rPr>
              <a:t>Directive </a:t>
            </a:r>
            <a:r>
              <a:rPr lang="en-US" sz="1800" spc="-5" dirty="0">
                <a:cs typeface="Arial"/>
              </a:rPr>
              <a:t>antennas are used in the </a:t>
            </a:r>
            <a:r>
              <a:rPr lang="en-US" sz="1800" spc="-5" dirty="0" smtClean="0">
                <a:cs typeface="Arial"/>
              </a:rPr>
              <a:t>Wi-Fi system.  The goal is to simulate </a:t>
            </a:r>
            <a:r>
              <a:rPr lang="en-US" sz="1800" spc="-5" dirty="0">
                <a:cs typeface="Arial"/>
              </a:rPr>
              <a:t>the typical links of regional </a:t>
            </a:r>
            <a:r>
              <a:rPr lang="en-US" sz="1800" spc="-5" dirty="0" smtClean="0">
                <a:cs typeface="Arial"/>
              </a:rPr>
              <a:t>Internet </a:t>
            </a:r>
            <a:r>
              <a:rPr lang="en-US" sz="1800" spc="-5" dirty="0">
                <a:cs typeface="Arial"/>
              </a:rPr>
              <a:t>Service </a:t>
            </a:r>
            <a:r>
              <a:rPr lang="en-US" sz="1800" spc="-5" dirty="0" smtClean="0">
                <a:cs typeface="Arial"/>
              </a:rPr>
              <a:t>Providers and analyze </a:t>
            </a:r>
            <a:r>
              <a:rPr lang="en-US" sz="1800" spc="-5" dirty="0">
                <a:cs typeface="Arial"/>
              </a:rPr>
              <a:t>the effect of interference by deviating the axis of the interfering link with respect to </a:t>
            </a:r>
            <a:r>
              <a:rPr lang="en-US" sz="1800" spc="-5" dirty="0" smtClean="0">
                <a:cs typeface="Arial"/>
              </a:rPr>
              <a:t>those that are interfered.</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275078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Scenarios </a:t>
            </a:r>
            <a:r>
              <a:rPr lang="en-US" sz="2800" dirty="0">
                <a:solidFill>
                  <a:srgbClr val="0070C0"/>
                </a:solidFill>
              </a:rPr>
              <a:t>between </a:t>
            </a:r>
            <a:r>
              <a:rPr lang="en-US" sz="2800" dirty="0" smtClean="0">
                <a:solidFill>
                  <a:srgbClr val="0070C0"/>
                </a:solidFill>
              </a:rPr>
              <a:t>Wi-Fi </a:t>
            </a:r>
            <a:r>
              <a:rPr lang="en-US" sz="2800" dirty="0">
                <a:solidFill>
                  <a:srgbClr val="0070C0"/>
                </a:solidFill>
              </a:rPr>
              <a:t>and fixed point-to-point </a:t>
            </a:r>
            <a:r>
              <a:rPr lang="en-US" sz="2800" dirty="0" smtClean="0">
                <a:solidFill>
                  <a:srgbClr val="0070C0"/>
                </a:solidFill>
              </a:rPr>
              <a:t>service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2000" b="0" dirty="0" smtClean="0"/>
              <a:t>According </a:t>
            </a:r>
            <a:r>
              <a:rPr lang="en-US" sz="2000" b="0" dirty="0"/>
              <a:t>to the test environment that was implemented, it is found that </a:t>
            </a:r>
            <a:r>
              <a:rPr lang="en-US" sz="2000" b="0" dirty="0" smtClean="0"/>
              <a:t>Wi-Fi has a better capability of handling </a:t>
            </a:r>
            <a:r>
              <a:rPr lang="en-US" sz="2000" b="0" dirty="0"/>
              <a:t>interference </a:t>
            </a:r>
            <a:r>
              <a:rPr lang="en-US" sz="2000" b="0" dirty="0" smtClean="0"/>
              <a:t>than </a:t>
            </a:r>
            <a:r>
              <a:rPr lang="en-US" sz="2000" b="0" dirty="0"/>
              <a:t>the radio link when there is no overlap between the signals. </a:t>
            </a:r>
            <a:r>
              <a:rPr lang="en-US" sz="2000" b="0" dirty="0" smtClean="0"/>
              <a:t> At </a:t>
            </a:r>
            <a:r>
              <a:rPr lang="en-US" sz="2000" b="0" dirty="0"/>
              <a:t>the moment when both carriers are close enough (less than </a:t>
            </a:r>
            <a:r>
              <a:rPr lang="en-US" sz="2000" b="0" dirty="0" smtClean="0"/>
              <a:t>40 MHz</a:t>
            </a:r>
            <a:r>
              <a:rPr lang="en-US" sz="2000" b="0" dirty="0"/>
              <a:t>), the system is not able to connect to the </a:t>
            </a:r>
            <a:r>
              <a:rPr lang="en-US" sz="2000" b="0" dirty="0" smtClean="0"/>
              <a:t>Wi-Fi </a:t>
            </a:r>
            <a:r>
              <a:rPr lang="en-US" sz="2000" b="0" dirty="0"/>
              <a:t>network, and the radio links are also not able to maintain their data flow, so, in a scenario no physical separation, guard band required</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In conclusion, it is verified that, with at least 40 MHz of guard bandwidth, </a:t>
            </a:r>
            <a:r>
              <a:rPr lang="en-US" sz="2000" b="0" spc="-5" dirty="0" smtClean="0">
                <a:cs typeface="Arial"/>
              </a:rPr>
              <a:t>Wi-Fi </a:t>
            </a:r>
            <a:r>
              <a:rPr lang="en-US" sz="2000" b="0" spc="-5" dirty="0">
                <a:cs typeface="Arial"/>
              </a:rPr>
              <a:t>is capable of transmitting at optimal speeds, while the radio link only works in the best </a:t>
            </a:r>
            <a:r>
              <a:rPr lang="en-US" sz="2000" b="0" spc="-5" dirty="0" smtClean="0">
                <a:cs typeface="Arial"/>
              </a:rPr>
              <a:t>case </a:t>
            </a:r>
            <a:r>
              <a:rPr lang="en-US" sz="2000" b="0" spc="-5" dirty="0">
                <a:cs typeface="Arial"/>
              </a:rPr>
              <a:t>with a greater frequency difference between carriers (more than </a:t>
            </a:r>
            <a:r>
              <a:rPr lang="en-US" sz="2000" b="0" spc="-5" dirty="0" smtClean="0">
                <a:cs typeface="Arial"/>
              </a:rPr>
              <a:t>40 MHz</a:t>
            </a:r>
            <a:r>
              <a:rPr lang="en-US" sz="2000" b="0" spc="-5" dirty="0">
                <a:cs typeface="Arial"/>
              </a:rPr>
              <a:t>). </a:t>
            </a:r>
            <a:r>
              <a:rPr lang="en-US" sz="2000" b="0" spc="-5" dirty="0" smtClean="0">
                <a:cs typeface="Arial"/>
              </a:rPr>
              <a:t> This </a:t>
            </a:r>
            <a:r>
              <a:rPr lang="en-US" sz="2000" b="0" spc="-5" dirty="0">
                <a:cs typeface="Arial"/>
              </a:rPr>
              <a:t>leads to the recommendation that, in case of proximity between the systems, a frequency separation greater than 40 MHz should be maintained, limiting the number of channels to be used by the </a:t>
            </a:r>
            <a:r>
              <a:rPr lang="en-US" sz="2000" b="0" spc="-5" dirty="0" smtClean="0">
                <a:cs typeface="Arial"/>
              </a:rPr>
              <a:t>Wi-Fi 6E </a:t>
            </a:r>
            <a:r>
              <a:rPr lang="en-US" sz="2000" b="0" spc="-5" dirty="0">
                <a:cs typeface="Arial"/>
              </a:rPr>
              <a:t>system. </a:t>
            </a:r>
            <a:r>
              <a:rPr lang="en-US" sz="2000" b="0" spc="-5" dirty="0" smtClean="0">
                <a:cs typeface="Arial"/>
              </a:rPr>
              <a:t> This </a:t>
            </a:r>
            <a:r>
              <a:rPr lang="en-US" sz="2000" b="0" spc="-5" dirty="0">
                <a:cs typeface="Arial"/>
              </a:rPr>
              <a:t>recommendation applies to the different bandwidths of the point-to-point links analyzed, ranging from 3.5 MHz to 56 </a:t>
            </a:r>
            <a:r>
              <a:rPr lang="en-US" sz="2000" b="0" spc="-5" dirty="0" err="1">
                <a:cs typeface="Arial"/>
              </a:rPr>
              <a:t>MHz.</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2568815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Scenarios </a:t>
            </a:r>
            <a:r>
              <a:rPr lang="en-US" sz="2800" dirty="0">
                <a:solidFill>
                  <a:srgbClr val="0070C0"/>
                </a:solidFill>
              </a:rPr>
              <a:t>between Wi-Fi and fixed point-to-point service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In </a:t>
            </a:r>
            <a:r>
              <a:rPr lang="en-US" sz="2000" b="0" dirty="0"/>
              <a:t>the different scenarios analyzed, when there is overlap between the systems, it is possible to guarantee an operation with a low probability of interference as long as there is no overlap between the coverage of the </a:t>
            </a:r>
            <a:r>
              <a:rPr lang="en-US" sz="2000" b="0" dirty="0" smtClean="0"/>
              <a:t>Wi-Fi </a:t>
            </a:r>
            <a:r>
              <a:rPr lang="en-US" sz="2000" b="0" dirty="0"/>
              <a:t>AP and the radio link path</a:t>
            </a:r>
            <a:r>
              <a:rPr lang="en-US" sz="2000" b="0" dirty="0" smtClean="0"/>
              <a:t>.  </a:t>
            </a:r>
            <a:r>
              <a:rPr lang="en-US" sz="2000" b="0" dirty="0"/>
              <a:t>Separation must be guaranteed between </a:t>
            </a:r>
            <a:r>
              <a:rPr lang="en-US" sz="2000" b="0" dirty="0" smtClean="0"/>
              <a:t>Wi-Fi </a:t>
            </a:r>
            <a:r>
              <a:rPr lang="en-US" sz="2000" b="0" dirty="0"/>
              <a:t>devices and the ends of the point-to-point link. </a:t>
            </a:r>
            <a:r>
              <a:rPr lang="en-US" sz="2000" b="0" dirty="0" smtClean="0"/>
              <a:t> This </a:t>
            </a:r>
            <a:r>
              <a:rPr lang="en-US" sz="2000" b="0" dirty="0"/>
              <a:t>separation must be at least </a:t>
            </a:r>
            <a:r>
              <a:rPr lang="en-US" sz="2000" b="0" dirty="0" smtClean="0"/>
              <a:t>100 meters </a:t>
            </a:r>
            <a:r>
              <a:rPr lang="en-US" sz="2000" b="0" dirty="0"/>
              <a:t>horizontally from the radio link antenna or at least </a:t>
            </a:r>
            <a:r>
              <a:rPr lang="en-US" sz="2000" b="0" dirty="0" smtClean="0"/>
              <a:t>10 </a:t>
            </a:r>
            <a:r>
              <a:rPr lang="en-US" sz="2000" b="0" dirty="0"/>
              <a:t>meters vertically, moving the AP away from the link beam</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In the case of using directive antennas in the </a:t>
            </a:r>
            <a:r>
              <a:rPr lang="en-US" sz="2000" b="0" spc="-5" dirty="0" smtClean="0">
                <a:cs typeface="Arial"/>
              </a:rPr>
              <a:t>Wi-Fi </a:t>
            </a:r>
            <a:r>
              <a:rPr lang="en-US" sz="2000" b="0" spc="-5" dirty="0">
                <a:cs typeface="Arial"/>
              </a:rPr>
              <a:t>system, something common by many ISPs, it is necessary to ensure that the </a:t>
            </a:r>
            <a:r>
              <a:rPr lang="en-US" sz="2000" b="0" spc="-5" dirty="0" smtClean="0">
                <a:cs typeface="Arial"/>
              </a:rPr>
              <a:t>Wi-Fi </a:t>
            </a:r>
            <a:r>
              <a:rPr lang="en-US" sz="2000" b="0" spc="-5" dirty="0">
                <a:cs typeface="Arial"/>
              </a:rPr>
              <a:t>system antennas do not point towards any of the ends of the link</a:t>
            </a:r>
            <a:r>
              <a:rPr lang="en-US" sz="2000" b="0" spc="-5" dirty="0" smtClean="0">
                <a:cs typeface="Arial"/>
              </a:rPr>
              <a:t>.  </a:t>
            </a:r>
            <a:r>
              <a:rPr lang="en-US" sz="2000" b="0" spc="-5" dirty="0">
                <a:cs typeface="Arial"/>
              </a:rPr>
              <a:t>In the event that the </a:t>
            </a:r>
            <a:r>
              <a:rPr lang="en-US" sz="2000" b="0" spc="-5" dirty="0" smtClean="0">
                <a:cs typeface="Arial"/>
              </a:rPr>
              <a:t>Wi-Fi </a:t>
            </a:r>
            <a:r>
              <a:rPr lang="en-US" sz="2000" b="0" spc="-5" dirty="0">
                <a:cs typeface="Arial"/>
              </a:rPr>
              <a:t>system antennas are in the same location of the link, a separation of at least </a:t>
            </a:r>
            <a:r>
              <a:rPr lang="en-US" sz="2000" b="0" spc="-5" dirty="0" smtClean="0">
                <a:cs typeface="Arial"/>
              </a:rPr>
              <a:t>10 </a:t>
            </a:r>
            <a:r>
              <a:rPr lang="en-US" sz="2000" b="0" spc="-5" dirty="0">
                <a:cs typeface="Arial"/>
              </a:rPr>
              <a:t>degrees in angle is required, under the assumption of the use of antennas with a conservative radiation pattern (those specified in the Recommendation ITU-R F.699-7).</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340561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Scenarios between </a:t>
            </a:r>
            <a:r>
              <a:rPr lang="en-US" sz="2800" dirty="0" smtClean="0">
                <a:solidFill>
                  <a:srgbClr val="0070C0"/>
                </a:solidFill>
              </a:rPr>
              <a:t>Wi-Fi </a:t>
            </a:r>
            <a:r>
              <a:rPr lang="en-US" sz="2800" dirty="0">
                <a:solidFill>
                  <a:srgbClr val="0070C0"/>
                </a:solidFill>
              </a:rPr>
              <a:t>and fixed satellite </a:t>
            </a:r>
            <a:r>
              <a:rPr lang="en-US" sz="2800" dirty="0" smtClean="0">
                <a:solidFill>
                  <a:srgbClr val="0070C0"/>
                </a:solidFill>
              </a:rPr>
              <a:t>service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2000" b="0" dirty="0" smtClean="0"/>
              <a:t>In </a:t>
            </a:r>
            <a:r>
              <a:rPr lang="en-US" sz="2000" b="0" dirty="0"/>
              <a:t>the two scenarios that were analyzed, including the extreme scenario with 1000 APs distributed around a satellite station, a probability of interference of less than 10% is found, even with a complete overlap between the systems. </a:t>
            </a:r>
            <a:r>
              <a:rPr lang="en-US" sz="2000" b="0" dirty="0" smtClean="0"/>
              <a:t> This </a:t>
            </a:r>
            <a:r>
              <a:rPr lang="en-US" sz="2000" b="0" dirty="0"/>
              <a:t>suggests that no special protection is required</a:t>
            </a:r>
            <a:r>
              <a:rPr lang="en-US" sz="2000" b="0" dirty="0" smtClean="0"/>
              <a:t>.</a:t>
            </a:r>
          </a:p>
          <a:p>
            <a:pPr marL="230188" marR="117475" indent="-230188" algn="just">
              <a:spcBef>
                <a:spcPts val="1200"/>
              </a:spcBef>
              <a:buFont typeface="Times New Roman" pitchFamily="16" charset="0"/>
              <a:buChar char="•"/>
              <a:tabLst>
                <a:tab pos="230188" algn="l"/>
              </a:tabLst>
            </a:pPr>
            <a:r>
              <a:rPr lang="en-US" sz="2000" b="0" spc="-5" dirty="0">
                <a:cs typeface="Arial"/>
              </a:rPr>
              <a:t>However, following the precautions adopted by the FCC, it is recommended that the elevation angles of the antennas of </a:t>
            </a:r>
            <a:r>
              <a:rPr lang="en-US" sz="2000" b="0" spc="-5" dirty="0" smtClean="0">
                <a:cs typeface="Arial"/>
              </a:rPr>
              <a:t>Wi-Fi </a:t>
            </a:r>
            <a:r>
              <a:rPr lang="en-US" sz="2000" b="0" spc="-5" dirty="0">
                <a:cs typeface="Arial"/>
              </a:rPr>
              <a:t>systems be below </a:t>
            </a:r>
            <a:r>
              <a:rPr lang="en-US" sz="2000" b="0" spc="-5" dirty="0" smtClean="0">
                <a:cs typeface="Arial"/>
              </a:rPr>
              <a:t>30 degrees or </a:t>
            </a:r>
            <a:r>
              <a:rPr lang="en-US" sz="2000" b="0" spc="-5" dirty="0">
                <a:cs typeface="Arial"/>
              </a:rPr>
              <a:t>restrict the power to 21 </a:t>
            </a:r>
            <a:r>
              <a:rPr lang="en-US" sz="2000" b="0" spc="-5" dirty="0" err="1">
                <a:cs typeface="Arial"/>
              </a:rPr>
              <a:t>dBm</a:t>
            </a:r>
            <a:r>
              <a:rPr lang="en-US" sz="2000" b="0" spc="-5" dirty="0">
                <a:cs typeface="Arial"/>
              </a:rPr>
              <a:t> when this elevation is exceeded, in order to protect satellite service.</a:t>
            </a: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452751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Section 3 of the Report</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spcBef>
                <a:spcPts val="1200"/>
              </a:spcBef>
              <a:buFont typeface="Times New Roman" pitchFamily="16" charset="0"/>
              <a:buChar char="•"/>
              <a:tabLst>
                <a:tab pos="230188" algn="l"/>
              </a:tabLst>
            </a:pPr>
            <a:r>
              <a:rPr lang="en-US" sz="2000" b="0" dirty="0" smtClean="0">
                <a:solidFill>
                  <a:schemeClr val="tx1"/>
                </a:solidFill>
              </a:rPr>
              <a:t>Recommendation on </a:t>
            </a:r>
            <a:r>
              <a:rPr lang="en-US" sz="2000" b="0" dirty="0">
                <a:solidFill>
                  <a:schemeClr val="tx1"/>
                </a:solidFill>
              </a:rPr>
              <a:t>scenarios </a:t>
            </a:r>
            <a:r>
              <a:rPr lang="en-US" sz="2000" b="0" dirty="0" smtClean="0">
                <a:solidFill>
                  <a:schemeClr val="tx1"/>
                </a:solidFill>
              </a:rPr>
              <a:t>between </a:t>
            </a:r>
            <a:r>
              <a:rPr lang="en-US" sz="2000" b="0" dirty="0">
                <a:solidFill>
                  <a:schemeClr val="tx1"/>
                </a:solidFill>
              </a:rPr>
              <a:t>Wi-Fi and fixed point-to-point </a:t>
            </a:r>
            <a:r>
              <a:rPr lang="en-US" sz="2000" b="0" dirty="0" smtClean="0">
                <a:solidFill>
                  <a:schemeClr val="tx1"/>
                </a:solidFill>
              </a:rPr>
              <a:t>service</a:t>
            </a:r>
          </a:p>
          <a:p>
            <a:pPr marL="230188" marR="117475" indent="-230188">
              <a:spcBef>
                <a:spcPts val="1200"/>
              </a:spcBef>
              <a:buFont typeface="Times New Roman" pitchFamily="16" charset="0"/>
              <a:buChar char="•"/>
              <a:tabLst>
                <a:tab pos="230188" algn="l"/>
              </a:tabLst>
            </a:pPr>
            <a:r>
              <a:rPr lang="en-US" sz="2000" b="0" dirty="0">
                <a:solidFill>
                  <a:schemeClr val="tx1"/>
                </a:solidFill>
              </a:rPr>
              <a:t>Recommendation </a:t>
            </a:r>
            <a:r>
              <a:rPr lang="en-US" sz="2000" b="0" dirty="0" smtClean="0">
                <a:solidFill>
                  <a:schemeClr val="tx1"/>
                </a:solidFill>
              </a:rPr>
              <a:t>on scenarios </a:t>
            </a:r>
            <a:r>
              <a:rPr lang="en-US" sz="2000" b="0" dirty="0">
                <a:solidFill>
                  <a:schemeClr val="tx1"/>
                </a:solidFill>
              </a:rPr>
              <a:t>between </a:t>
            </a:r>
            <a:r>
              <a:rPr lang="en-US" sz="2000" b="0" dirty="0" smtClean="0">
                <a:solidFill>
                  <a:schemeClr val="tx1"/>
                </a:solidFill>
              </a:rPr>
              <a:t>6 GHz </a:t>
            </a:r>
            <a:r>
              <a:rPr lang="en-US" sz="2000" b="0" dirty="0">
                <a:solidFill>
                  <a:schemeClr val="tx1"/>
                </a:solidFill>
              </a:rPr>
              <a:t>Wi-Fi and fixed satellite service</a:t>
            </a:r>
            <a:endParaRPr lang="en-US" sz="2000" b="0" dirty="0" smtClean="0">
              <a:solidFill>
                <a:schemeClr val="tx1"/>
              </a:solidFill>
            </a:endParaRPr>
          </a:p>
          <a:p>
            <a:pPr marL="230188" marR="117475" indent="-230188">
              <a:spcBef>
                <a:spcPts val="1200"/>
              </a:spcBef>
              <a:buFont typeface="Times New Roman" pitchFamily="16" charset="0"/>
              <a:buChar char="•"/>
              <a:tabLst>
                <a:tab pos="230188" algn="l"/>
              </a:tabLst>
            </a:pPr>
            <a:endParaRPr lang="en-US" sz="2000" b="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4285876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69539</TotalTime>
  <Words>2931</Words>
  <Application>Microsoft Office PowerPoint</Application>
  <PresentationFormat>Widescreen</PresentationFormat>
  <Paragraphs>215</Paragraphs>
  <Slides>20</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MS PGothic</vt:lpstr>
      <vt:lpstr>Arial</vt:lpstr>
      <vt:lpstr>Times New Roman</vt:lpstr>
      <vt:lpstr>Office Theme</vt:lpstr>
      <vt:lpstr>Document</vt:lpstr>
      <vt:lpstr>Unofficial translation of selected contents of the Colombia ANE’s consultation on 6 GHz band coexistence study</vt:lpstr>
      <vt:lpstr>Disclaimer</vt:lpstr>
      <vt:lpstr>Section 2 of the Report</vt:lpstr>
      <vt:lpstr>Scope of the Coexistence Study</vt:lpstr>
      <vt:lpstr>Simulation scenarios</vt:lpstr>
      <vt:lpstr>Scenarios between Wi-Fi and fixed point-to-point service (1)</vt:lpstr>
      <vt:lpstr>Scenarios between Wi-Fi and fixed point-to-point service (2)</vt:lpstr>
      <vt:lpstr>Scenarios between Wi-Fi and fixed satellite service</vt:lpstr>
      <vt:lpstr>Section 3 of the Report</vt:lpstr>
      <vt:lpstr>Recommendation on scenarios  between Wi-Fi and fixed point-to-point service (1)</vt:lpstr>
      <vt:lpstr>Recommendation on scenarios  between Wi-Fi and fixed point-to-point service (2)</vt:lpstr>
      <vt:lpstr>Recommendation on scenarios  between Wi-Fi and fixed point-to-point service (3)</vt:lpstr>
      <vt:lpstr>Recommendation on scenarios  between Wi-Fi and fixed point-to-point service (4)</vt:lpstr>
      <vt:lpstr>Recommendation on scenarios  between Wi-Fi and fixed point-to-point service (5)</vt:lpstr>
      <vt:lpstr>Recommendation on scenarios  between Wi-Fi and fixed point-to-point service (6)</vt:lpstr>
      <vt:lpstr>Recommendation on scenarios  between 6 GHz Wi-Fi and fixed satellite service</vt:lpstr>
      <vt:lpstr>Questions of the consultation (1)</vt:lpstr>
      <vt:lpstr>Questions of the consultation (2)</vt:lpstr>
      <vt:lpstr>Questions of the consultation (3)</vt:lpstr>
      <vt:lpstr>Questions of the consultation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18-24/0004r0</dc:title>
  <dc:creator>Edward Au</dc:creator>
  <cp:keywords>9 January 2024</cp:keywords>
  <cp:lastModifiedBy>Edward Au</cp:lastModifiedBy>
  <cp:revision>5031</cp:revision>
  <cp:lastPrinted>1601-01-01T00:00:00Z</cp:lastPrinted>
  <dcterms:created xsi:type="dcterms:W3CDTF">2016-03-03T14:54:45Z</dcterms:created>
  <dcterms:modified xsi:type="dcterms:W3CDTF">2024-01-09T03:10:29Z</dcterms:modified>
  <cp:category>Colombia ANE's consultation on 6 GHz band coexistence study</cp:category>
</cp:coreProperties>
</file>