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1" r:id="rId13"/>
    <p:sldId id="882" r:id="rId14"/>
    <p:sldId id="930" r:id="rId15"/>
    <p:sldId id="926" r:id="rId16"/>
    <p:sldId id="898" r:id="rId17"/>
    <p:sldId id="923" r:id="rId18"/>
    <p:sldId id="929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8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334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628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926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99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802.18-24/0003r0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45-00-0000-rr-tag-minutes-14-decem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fcc.gov/public/attachments/FCC-23-86A1.pdf" TargetMode="External"/><Relationship Id="rId5" Type="http://schemas.openxmlformats.org/officeDocument/2006/relationships/hyperlink" Target="https://www.ofcom.org.uk/consultations-and-statements/category-2/ofcoms-proposed-plan-of-work-2024-25" TargetMode="External"/><Relationship Id="rId4" Type="http://schemas.openxmlformats.org/officeDocument/2006/relationships/hyperlink" Target="https://www.ane.gov.co/SitePages/det-noticias.aspx?p=47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e.gov.co/SitePages/det-noticias.aspx?p=47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0004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docs.fcc.gov/public/attachments/FCC-23-86A1.pdf" TargetMode="External"/><Relationship Id="rId7" Type="http://schemas.openxmlformats.org/officeDocument/2006/relationships/hyperlink" Target="https://www.ntia.gov/report/2023/national-spectrum-strategy-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vinfo.gov/content/pkg/FR-2023-12-27/pdf/2023-28564.pdf" TargetMode="External"/><Relationship Id="rId5" Type="http://schemas.openxmlformats.org/officeDocument/2006/relationships/hyperlink" Target="https://www.fcc.gov/news-events/events/2024/01/january-2024-open-commission-meeting" TargetMode="External"/><Relationship Id="rId4" Type="http://schemas.openxmlformats.org/officeDocument/2006/relationships/hyperlink" Target="https://www.federalregister.gov/d/2023-28006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ain_content/000918339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cmc.gov.my/skmmgovmy/media/General/SRSP-FS-71-0.pdf" TargetMode="External"/><Relationship Id="rId5" Type="http://schemas.openxmlformats.org/officeDocument/2006/relationships/hyperlink" Target="https://www.mcmc.gov.my/skmmgovmy/media/General/SRSP-FS-5-925.pdf" TargetMode="External"/><Relationship Id="rId4" Type="http://schemas.openxmlformats.org/officeDocument/2006/relationships/hyperlink" Target="https://mentor.ieee.org/802.18/dcn/24/18-24-0002-00-0000-unofficial-translation-of-selected-contents-of-the-japan-mic-s-frequency-realignment-action-plan.ppt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touchpoint.eventsair.com/2024-jan-ieee-802-wireless-interim-session/accommodation" TargetMode="External"/><Relationship Id="rId4" Type="http://schemas.openxmlformats.org/officeDocument/2006/relationships/hyperlink" Target="https://touchpoint.eventsair.com/2024-jan-ieee-802-wireless-interim-sessio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E85XZ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DENCC/G-03I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11 January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14 December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18-23/0145r0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8am ET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Wednesday 17 January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2024: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Colombia ANE: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6 GHz band coexistence study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ET, Thursday, 25 January 2024: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Ofcom’s proposed Plan of Work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2024/25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TBD: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400" dirty="0" smtClean="0">
                <a:hlinkClick r:id="rId6"/>
              </a:rPr>
              <a:t>6 </a:t>
            </a:r>
            <a:r>
              <a:rPr lang="en-US" sz="1400" dirty="0">
                <a:hlinkClick r:id="rId6"/>
              </a:rPr>
              <a:t>GHz Second Report and Order, Second Further Notice of Proposed Rulemaking, and Memorandum Opinion and Order on Remand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Colombia </a:t>
            </a:r>
            <a:r>
              <a:rPr lang="en-US" sz="2800" dirty="0" err="1">
                <a:solidFill>
                  <a:srgbClr val="0070C0"/>
                </a:solidFill>
              </a:rPr>
              <a:t>Agencia</a:t>
            </a:r>
            <a:r>
              <a:rPr lang="en-US" sz="2800" dirty="0">
                <a:solidFill>
                  <a:srgbClr val="0070C0"/>
                </a:solidFill>
              </a:rPr>
              <a:t> Nacional del </a:t>
            </a:r>
            <a:r>
              <a:rPr lang="en-US" sz="2800" dirty="0" err="1" smtClean="0">
                <a:solidFill>
                  <a:srgbClr val="0070C0"/>
                </a:solidFill>
              </a:rPr>
              <a:t>Espectro</a:t>
            </a:r>
            <a:r>
              <a:rPr lang="en-US" sz="2800" dirty="0" smtClean="0">
                <a:solidFill>
                  <a:srgbClr val="0070C0"/>
                </a:solidFill>
              </a:rPr>
              <a:t> (ANE)’s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6 GHz band coexistence study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27 December 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29 January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8:00am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17 January 2024 (opening meeting of the January 2024 interim)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www.ane.gov.co/SitePages/det-noticias.aspx?p=474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Unofficial translation of selected contents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18-24/0004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412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BRAN #123 will begin on 19 February 2024 and end on </a:t>
            </a:r>
            <a:r>
              <a:rPr lang="en-US" sz="1600" spc="-5" smtClean="0">
                <a:cs typeface="Arial"/>
              </a:rPr>
              <a:t>23 February </a:t>
            </a:r>
            <a:r>
              <a:rPr lang="en-US" sz="1600" spc="-5" dirty="0" smtClean="0">
                <a:cs typeface="Arial"/>
              </a:rPr>
              <a:t>2024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New work item:  FM61 – WAS/RLAN AND ITS Work </a:t>
            </a:r>
            <a:r>
              <a:rPr lang="en-US" sz="1600" spc="-5" dirty="0" err="1" smtClean="0">
                <a:cs typeface="Arial"/>
              </a:rPr>
              <a:t>Programme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</a:t>
            </a:r>
            <a:r>
              <a:rPr lang="en-US" sz="1600" dirty="0">
                <a:hlinkClick r:id="rId3"/>
              </a:rPr>
              <a:t>adopted version</a:t>
            </a:r>
            <a:r>
              <a:rPr lang="en-US" sz="1600" dirty="0"/>
              <a:t> of the US FCC's 6 GHz Second Report and Order, Second Further Notice of Proposed Rulemaking, and Memorandum Opinion and Order on Remand is released on 1 November 2023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>
                <a:hlinkClick r:id="rId4"/>
              </a:rPr>
              <a:t>final rule</a:t>
            </a:r>
            <a:r>
              <a:rPr lang="en-US" sz="1600" dirty="0"/>
              <a:t> of Unlicensed Use of the 6 GHz Band; and Expanding Flexible Use in Mid-Band Spectrum Between 3.7 and 24 GHz is now available on the United States Federal </a:t>
            </a:r>
            <a:r>
              <a:rPr lang="en-US" sz="1600" dirty="0" smtClean="0"/>
              <a:t>Register.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  <a:hlinkClick r:id="rId5"/>
              </a:rPr>
              <a:t>January 2024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25 January 2024.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NTIA will host a </a:t>
            </a:r>
            <a:r>
              <a:rPr lang="en-US" sz="1600" dirty="0">
                <a:hlinkClick r:id="rId6"/>
              </a:rPr>
              <a:t>public symposium</a:t>
            </a:r>
            <a:r>
              <a:rPr lang="en-US" sz="1600" dirty="0"/>
              <a:t> on Thursday, 1 February 2024, which focuses on implementation of the </a:t>
            </a:r>
            <a:r>
              <a:rPr lang="en-US" sz="1600" dirty="0">
                <a:hlinkClick r:id="rId7"/>
              </a:rPr>
              <a:t>National Spectrum </a:t>
            </a:r>
            <a:r>
              <a:rPr lang="en-US" sz="1600" dirty="0" smtClean="0">
                <a:hlinkClick r:id="rId7"/>
              </a:rPr>
              <a:t>Strategy</a:t>
            </a:r>
            <a:r>
              <a:rPr lang="en-US" sz="1600" dirty="0" smtClean="0"/>
              <a:t>.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20 December 2023, </a:t>
            </a:r>
            <a:r>
              <a:rPr lang="en-US" sz="1600" dirty="0" smtClean="0"/>
              <a:t>Japan’s Ministry of Internal Affairs and Communications (MIC) </a:t>
            </a:r>
            <a:r>
              <a:rPr lang="en-US" sz="1600" dirty="0">
                <a:hlinkClick r:id="rId3"/>
              </a:rPr>
              <a:t>published</a:t>
            </a:r>
            <a:r>
              <a:rPr lang="en-US" sz="1600" dirty="0"/>
              <a:t> </a:t>
            </a:r>
            <a:r>
              <a:rPr lang="en-US" sz="1600" dirty="0" smtClean="0"/>
              <a:t>the final version of the frequency realignment action item.  Unofficial translation of selected contents is </a:t>
            </a:r>
            <a:r>
              <a:rPr lang="en-US" sz="1600" dirty="0" smtClean="0">
                <a:hlinkClick r:id="rId4"/>
              </a:rPr>
              <a:t>available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26 December 2023, Malaysia’s Malaysian Communications and Multimedia Commission (MCMC) published </a:t>
            </a:r>
            <a:r>
              <a:rPr lang="en-US" sz="1600" dirty="0">
                <a:hlinkClick r:id="rId5"/>
              </a:rPr>
              <a:t>SRSP FS 5.925 - Requirements for Fixed Wireless Systems Operating in the Frequency Band 5925 MHz to 6425 </a:t>
            </a:r>
            <a:r>
              <a:rPr lang="en-US" sz="1600" dirty="0" smtClean="0">
                <a:hlinkClick r:id="rId5"/>
              </a:rPr>
              <a:t>MHz</a:t>
            </a:r>
            <a:r>
              <a:rPr lang="en-US" sz="1600" dirty="0"/>
              <a:t> </a:t>
            </a:r>
            <a:r>
              <a:rPr lang="en-US" sz="1600" dirty="0" smtClean="0"/>
              <a:t>and </a:t>
            </a:r>
            <a:r>
              <a:rPr lang="en-US" sz="1600" dirty="0">
                <a:hlinkClick r:id="rId6"/>
              </a:rPr>
              <a:t>SRSP FS 71.0 - Requirements for Fixed Wireless Systems Operating in the Frequency Bands of 71.0 GHz to 76.0 GHz and 81.0 GHz to 86.0 </a:t>
            </a:r>
            <a:r>
              <a:rPr lang="en-US" sz="1600" dirty="0" smtClean="0">
                <a:hlinkClick r:id="rId6"/>
              </a:rPr>
              <a:t>GHz</a:t>
            </a:r>
            <a:r>
              <a:rPr lang="en-US" sz="1600" dirty="0" smtClean="0"/>
              <a:t>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in January 2024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428056"/>
              </p:ext>
            </p:extLst>
          </p:nvPr>
        </p:nvGraphicFramePr>
        <p:xfrm>
          <a:off x="914400" y="1705690"/>
          <a:ext cx="10287000" cy="2758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r>
                        <a:rPr lang="en-US" sz="1500" strike="noStrike" baseline="0" dirty="0" smtClean="0"/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12 January 2024, </a:t>
                      </a:r>
                      <a:r>
                        <a:rPr lang="en-US" sz="1500" strike="noStrike" baseline="0" dirty="0"/>
                        <a:t>12:00pm ET to 1:00pm ET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January 2024 interim:  Opening meeting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[Registration</a:t>
                      </a:r>
                      <a:r>
                        <a:rPr lang="en-US" sz="1500" baseline="0" dirty="0" smtClean="0"/>
                        <a:t> required]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Wednesday, 17</a:t>
                      </a:r>
                      <a:r>
                        <a:rPr lang="en-US" sz="1500" baseline="0" dirty="0" smtClean="0"/>
                        <a:t> January 2024, 8:00am ET to 10:00am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January 2024 interim:  Closing meeting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[Registration</a:t>
                      </a:r>
                      <a:r>
                        <a:rPr lang="en-US" sz="1500" baseline="0" dirty="0" smtClean="0"/>
                        <a:t> required]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 18</a:t>
                      </a:r>
                      <a:r>
                        <a:rPr lang="en-US" sz="1500" baseline="0" dirty="0" smtClean="0"/>
                        <a:t> January 2024, 8:00am ET to 10:00am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25 January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26 January 2024, </a:t>
                      </a:r>
                      <a:r>
                        <a:rPr lang="en-US" sz="1500" strike="noStrike" baseline="0" dirty="0"/>
                        <a:t>12:00pm ET to 1:00pm ET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</a:t>
            </a:r>
            <a:r>
              <a:rPr lang="en-US" sz="1800" spc="-5" dirty="0" smtClean="0">
                <a:cs typeface="Arial"/>
              </a:rPr>
              <a:t>session:  </a:t>
            </a:r>
            <a:r>
              <a:rPr lang="en-US" sz="1800" dirty="0" smtClean="0"/>
              <a:t>Attendance </a:t>
            </a:r>
            <a:r>
              <a:rPr lang="en-US" sz="1800" dirty="0"/>
              <a:t>at the session will count towards voting right</a:t>
            </a:r>
            <a:endParaRPr lang="en-US" sz="1800" spc="-5" dirty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10 October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(</a:t>
            </a:r>
            <a:r>
              <a:rPr lang="es-ES" sz="1800" dirty="0" smtClean="0">
                <a:solidFill>
                  <a:schemeClr val="tx1"/>
                </a:solidFill>
              </a:rPr>
              <a:t>Hilton Panamá, Panamá</a:t>
            </a:r>
            <a:r>
              <a:rPr lang="en-US" sz="1800" dirty="0" smtClean="0">
                <a:solidFill>
                  <a:schemeClr val="tx1"/>
                </a:solidFill>
              </a:rPr>
              <a:t>)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begins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10 October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</a:t>
            </a:r>
            <a:r>
              <a:rPr lang="en-US" sz="1400" dirty="0">
                <a:solidFill>
                  <a:srgbClr val="FF0000"/>
                </a:solidFill>
              </a:rPr>
              <a:t>E</a:t>
            </a:r>
            <a:r>
              <a:rPr lang="en-US" sz="1400" dirty="0" smtClean="0">
                <a:solidFill>
                  <a:srgbClr val="FF0000"/>
                </a:solidFill>
              </a:rPr>
              <a:t>T, 15 December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9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5 December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1150.00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5 December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r>
              <a:rPr lang="en-US" sz="1400" dirty="0" smtClean="0">
                <a:solidFill>
                  <a:schemeClr val="tx1"/>
                </a:solidFill>
              </a:rPr>
              <a:t>T, 16 February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13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Special arrangement in the January 2024 interim: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spc="-5" dirty="0" smtClean="0">
                <a:solidFill>
                  <a:schemeClr val="tx1"/>
                </a:solidFill>
                <a:latin typeface="+mj-lt"/>
                <a:cs typeface="Arial"/>
              </a:rPr>
              <a:t>The date and time of the Opening meeting is changed from TUE AM2 to WED AM1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spc="-5" dirty="0" smtClean="0">
                <a:solidFill>
                  <a:schemeClr val="tx1"/>
                </a:solidFill>
                <a:latin typeface="+mj-lt"/>
                <a:cs typeface="Arial"/>
              </a:rPr>
              <a:t>Closing meeting is still THU AM1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For March 2024 plenary, the Opening meeting will be scheduled back to TUE AM2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18 November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15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Review:  Response to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Colombia ANE’s 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73851</TotalTime>
  <Words>2041</Words>
  <Application>Microsoft Office PowerPoint</Application>
  <PresentationFormat>Widescreen</PresentationFormat>
  <Paragraphs>398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Colombia Agencia Nacional del Espectro (ANE)’s consultation</vt:lpstr>
      <vt:lpstr>General discussion items (1)</vt:lpstr>
      <vt:lpstr>General discussion items (2)</vt:lpstr>
      <vt:lpstr>General discussion items (2)</vt:lpstr>
      <vt:lpstr>Meeting schedule in January 2024</vt:lpstr>
      <vt:lpstr>Meeting and hotel reservation for the 2024 January interim</vt:lpstr>
      <vt:lpstr>Meeting and hotel reservation for the 2024 March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18-24/0003r0</dc:title>
  <dc:creator>Edward Au</dc:creator>
  <cp:keywords>11 January 2024</cp:keywords>
  <cp:lastModifiedBy>Edward Au</cp:lastModifiedBy>
  <cp:revision>5829</cp:revision>
  <cp:lastPrinted>1601-01-01T00:00:00Z</cp:lastPrinted>
  <dcterms:created xsi:type="dcterms:W3CDTF">2016-03-03T14:54:45Z</dcterms:created>
  <dcterms:modified xsi:type="dcterms:W3CDTF">2024-01-09T03:13:49Z</dcterms:modified>
  <cp:category>IEEE 802.18 RR-TAG agenda</cp:category>
</cp:coreProperties>
</file>