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8"/>
  </p:notesMasterIdLst>
  <p:handoutMasterIdLst>
    <p:handoutMasterId r:id="rId59"/>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086" r:id="rId23"/>
    <p:sldId id="1092" r:id="rId24"/>
    <p:sldId id="1076" r:id="rId25"/>
    <p:sldId id="1087" r:id="rId26"/>
    <p:sldId id="1079" r:id="rId27"/>
    <p:sldId id="1056" r:id="rId28"/>
    <p:sldId id="1057" r:id="rId29"/>
    <p:sldId id="1080" r:id="rId30"/>
    <p:sldId id="1059" r:id="rId31"/>
    <p:sldId id="1060" r:id="rId32"/>
    <p:sldId id="1061" r:id="rId33"/>
    <p:sldId id="1062" r:id="rId34"/>
    <p:sldId id="1063" r:id="rId35"/>
    <p:sldId id="1064" r:id="rId36"/>
    <p:sldId id="1065" r:id="rId37"/>
    <p:sldId id="1066" r:id="rId38"/>
    <p:sldId id="1067" r:id="rId39"/>
    <p:sldId id="1068" r:id="rId40"/>
    <p:sldId id="1069" r:id="rId41"/>
    <p:sldId id="1070" r:id="rId42"/>
    <p:sldId id="1071" r:id="rId43"/>
    <p:sldId id="1029" r:id="rId44"/>
    <p:sldId id="1088" r:id="rId45"/>
    <p:sldId id="1089" r:id="rId46"/>
    <p:sldId id="1081" r:id="rId47"/>
    <p:sldId id="1096" r:id="rId48"/>
    <p:sldId id="1091" r:id="rId49"/>
    <p:sldId id="1093" r:id="rId50"/>
    <p:sldId id="1094" r:id="rId51"/>
    <p:sldId id="1095" r:id="rId52"/>
    <p:sldId id="978" r:id="rId53"/>
    <p:sldId id="900" r:id="rId54"/>
    <p:sldId id="1085" r:id="rId55"/>
    <p:sldId id="887" r:id="rId56"/>
    <p:sldId id="888"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89"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85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995777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560315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603323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987886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1386132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5448828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380404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5615435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42209292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6653378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511849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2868986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41241152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802.18-23/0142r0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4/ec-24-0010-00-WCSG-2024-jan-802w-mixed-mode-interim-session-av-training-panam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3/18-23-0129-00-0000-rr-tag-november-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FCC-23-86A1.pdf" TargetMode="External"/><Relationship Id="rId5" Type="http://schemas.openxmlformats.org/officeDocument/2006/relationships/hyperlink" Target="https://www.ofcom.org.uk/consultations-and-statements/category-2/ofcoms-proposed-plan-of-work-2024-25" TargetMode="External"/><Relationship Id="rId4" Type="http://schemas.openxmlformats.org/officeDocument/2006/relationships/hyperlink" Target="https://www.ane.gov.co/SitePages/det-noticias.aspx?p=474"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0006&amp;is_year=2024" TargetMode="External"/><Relationship Id="rId4" Type="http://schemas.openxmlformats.org/officeDocument/2006/relationships/hyperlink" Target="https://mentor.ieee.org/802.18/documents?is_dcn=0004&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ocs.fcc.gov/public/attachments/FCC-23-86A1.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17/ec-17-0090-25-0PNP-ieee-802-lmsc-operations-manual.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ocuments?is_dcn=141&amp;is_group=0000&amp;is_year=2023"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4/ec-24-0010-00-WCSG-2024-jan-802w-mixed-mode-interim-session-av-training-panama.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ocuments?is_dcn=0008&amp;is_group=0000&amp;is_year=202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7"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18/documents?is_dcn=128&amp;is_group=0000&amp;is_year=2023" TargetMode="External"/><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0006&amp;is_year=2024" TargetMode="External"/><Relationship Id="rId4" Type="http://schemas.openxmlformats.org/officeDocument/2006/relationships/hyperlink" Target="https://mentor.ieee.org/802.18/documents?is_dcn=0004&amp;is_year=2024"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docs.fcc.gov/public/attachments/FCC-23-86A1.pdf" TargetMode="External"/><Relationship Id="rId7" Type="http://schemas.openxmlformats.org/officeDocument/2006/relationships/hyperlink" Target="https://www.ntia.gov/report/2023/national-spectrum-strategy-pdf"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www.govinfo.gov/content/pkg/FR-2023-12-27/pdf/2023-28564.pdf" TargetMode="External"/><Relationship Id="rId5" Type="http://schemas.openxmlformats.org/officeDocument/2006/relationships/hyperlink" Target="https://www.fcc.gov/news-events/events/2024/01/january-2024-open-commission-meeting" TargetMode="External"/><Relationship Id="rId4" Type="http://schemas.openxmlformats.org/officeDocument/2006/relationships/hyperlink" Target="https://www.federalregister.gov/d/2023-28006" TargetMode="External"/></Relationships>
</file>

<file path=ppt/slides/_rels/slide5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soumu.go.jp/main_content/000918339.pdf" TargetMode="External"/><Relationship Id="rId7" Type="http://schemas.openxmlformats.org/officeDocument/2006/relationships/hyperlink" Target="https://mentor.ieee.org/802.15/documents?is_dcn=30&amp;is_group=0thz&amp;is_year=2024"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www.mcmc.gov.my/skmmgovmy/media/General/SRSP-FS-71-0.pdf" TargetMode="External"/><Relationship Id="rId5" Type="http://schemas.openxmlformats.org/officeDocument/2006/relationships/hyperlink" Target="https://www.mcmc.gov.my/skmmgovmy/media/General/SRSP-FS-5-925.pdf" TargetMode="External"/><Relationship Id="rId4" Type="http://schemas.openxmlformats.org/officeDocument/2006/relationships/hyperlink" Target="https://mentor.ieee.org/802.18/documents?is_dcn=0002&amp;is_group=0000&amp;is_year=2024"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cvent.me/PE85XZ"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DENCC/G-03IE"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41&amp;is_group=0000&amp;is_year=2023"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17 January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217"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Hilton Panama, Panama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the </a:t>
            </a:r>
            <a:r>
              <a:rPr lang="en-US" sz="1400" spc="-5" dirty="0" smtClean="0">
                <a:latin typeface="+mj-lt"/>
                <a:cs typeface="Arial"/>
                <a:hlinkClick r:id="rId3"/>
              </a:rPr>
              <a:t>mixed-mode meeting AV training</a:t>
            </a:r>
            <a:r>
              <a:rPr lang="en-US" sz="1400" spc="-5" dirty="0" smtClean="0">
                <a:latin typeface="+mj-lt"/>
                <a:cs typeface="Arial"/>
              </a:rPr>
              <a:t>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Wednesday AM1 and </a:t>
            </a:r>
            <a:r>
              <a:rPr lang="en-US" sz="1800" dirty="0">
                <a:solidFill>
                  <a:schemeClr val="tx1"/>
                </a:solidFill>
                <a:latin typeface="+mj-lt"/>
              </a:rPr>
              <a:t>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642445052"/>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err="1" smtClean="0"/>
                        <a:t>Vitri</a:t>
                      </a:r>
                      <a:r>
                        <a:rPr lang="en-US" sz="1200" dirty="0" smtClean="0"/>
                        <a:t>, Level M</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baseline="0" dirty="0" err="1" smtClean="0">
                          <a:solidFill>
                            <a:schemeClr val="tx1"/>
                          </a:solidFill>
                        </a:rPr>
                        <a:t>Vitri</a:t>
                      </a:r>
                      <a:r>
                        <a:rPr lang="en-US" sz="1200" baseline="0" dirty="0" smtClean="0">
                          <a:solidFill>
                            <a:schemeClr val="tx1"/>
                          </a:solidFill>
                        </a:rPr>
                        <a:t>, Level M</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November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November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18-23/0129r0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(WED AM1, 17 January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8am ET, Wednesday 17 January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Colombia ANE:  </a:t>
            </a:r>
            <a:r>
              <a:rPr lang="en-US" sz="1400" spc="-5" dirty="0">
                <a:solidFill>
                  <a:schemeClr val="tx1"/>
                </a:solidFill>
                <a:cs typeface="Arial"/>
                <a:hlinkClick r:id="rId4"/>
              </a:rPr>
              <a:t>6 GHz band coexistence study</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25 January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a:solidFill>
                  <a:schemeClr val="tx1"/>
                </a:solidFill>
                <a:cs typeface="Arial"/>
              </a:rPr>
              <a:t>Ofcom</a:t>
            </a:r>
            <a:r>
              <a:rPr lang="en-US" sz="1400" spc="-5" dirty="0">
                <a:solidFill>
                  <a:schemeClr val="tx1"/>
                </a:solidFill>
                <a:cs typeface="Arial"/>
              </a:rPr>
              <a:t>:  </a:t>
            </a:r>
            <a:r>
              <a:rPr lang="en-US" sz="1400" spc="-5" dirty="0" err="1">
                <a:solidFill>
                  <a:schemeClr val="tx1"/>
                </a:solidFill>
                <a:cs typeface="Arial"/>
                <a:hlinkClick r:id="rId5"/>
              </a:rPr>
              <a:t>Ofcom’s</a:t>
            </a:r>
            <a:r>
              <a:rPr lang="en-US" sz="1400" spc="-5" dirty="0">
                <a:solidFill>
                  <a:schemeClr val="tx1"/>
                </a:solidFill>
                <a:cs typeface="Arial"/>
                <a:hlinkClick r:id="rId5"/>
              </a:rPr>
              <a:t> proposed Plan of Work 2024/25</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Report and Order, Second Further Notice of Proposed Rulemaking, and Memorandum Opinion and Order on Remand</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band coexistence study</a:t>
            </a:r>
            <a:endParaRPr lang="en-GB" sz="1800" dirty="0" smtClean="0"/>
          </a:p>
          <a:p>
            <a:pPr marL="630238" marR="117475" lvl="1" indent="-230188" algn="just">
              <a:buChar char="•"/>
              <a:tabLst>
                <a:tab pos="230188" algn="l"/>
              </a:tabLst>
            </a:pPr>
            <a:r>
              <a:rPr lang="en-US" sz="1600" spc="-5" dirty="0" smtClean="0">
                <a:cs typeface="Arial"/>
              </a:rPr>
              <a:t>Publication date:  27 December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29 January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8:00am </a:t>
            </a:r>
            <a:r>
              <a:rPr lang="en-US" sz="1400" spc="-5" dirty="0">
                <a:solidFill>
                  <a:srgbClr val="FF0000"/>
                </a:solidFill>
                <a:cs typeface="Arial"/>
              </a:rPr>
              <a:t>ET, </a:t>
            </a:r>
            <a:r>
              <a:rPr lang="en-US" sz="1400" spc="-5" dirty="0" smtClean="0">
                <a:solidFill>
                  <a:srgbClr val="FF0000"/>
                </a:solidFill>
                <a:cs typeface="Arial"/>
              </a:rPr>
              <a:t>17 January 2024 (opening meeting of the January 2024 interim)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www.ane.gov.co/SitePages/det-noticias.aspx?p=474</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Unofficial translation of selected contents</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18-24/0004</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18-24/0006</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2832256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smtClean="0"/>
              <a:t> </a:t>
            </a:r>
            <a:r>
              <a:rPr lang="en-US" sz="1800" dirty="0" smtClean="0"/>
              <a:t>6 </a:t>
            </a:r>
            <a:r>
              <a:rPr lang="en-US" sz="1800" dirty="0"/>
              <a:t>GHz Second Report and Order, Second Further Notice of Proposed Rulemaking, and Memorandum Opinion and Order on </a:t>
            </a:r>
            <a:r>
              <a:rPr lang="en-US" sz="1800" dirty="0" smtClean="0"/>
              <a:t>Remand</a:t>
            </a:r>
            <a:endParaRPr lang="en-GB" sz="1800" dirty="0" smtClean="0"/>
          </a:p>
          <a:p>
            <a:pPr marL="630238" marR="117475" lvl="1" indent="-230188" algn="just">
              <a:buChar char="•"/>
              <a:tabLst>
                <a:tab pos="230188" algn="l"/>
              </a:tabLst>
            </a:pPr>
            <a:r>
              <a:rPr lang="en-US" sz="1600" spc="-5" dirty="0" smtClean="0">
                <a:cs typeface="Arial"/>
              </a:rPr>
              <a:t>Publication date:  TBD</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TBD</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TBD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docs.fcc.gov/public/attachments/FCC-23-86A1.pdf</a:t>
            </a:r>
            <a:r>
              <a:rPr lang="en-US" sz="1600" spc="-5" dirty="0" smtClean="0">
                <a:latin typeface="+mj-lt"/>
                <a:cs typeface="Arial"/>
              </a:rPr>
              <a:t> </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42149644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mentor.ieee.org/802-ec/dcn/17/ec-17-0090-25-0PNP-ieee-802-lmsc-operations-manual.pdf</a:t>
            </a:r>
            <a:endParaRPr lang="en-US" sz="1600" dirty="0"/>
          </a:p>
          <a:p>
            <a:pPr marL="1085850" lvl="2">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000" dirty="0"/>
              <a:t/>
            </a:r>
            <a:br>
              <a:rPr lang="en-US" sz="1000" dirty="0"/>
            </a:br>
            <a:endParaRPr lang="en-US" sz="10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smtClean="0"/>
              <a:t>Andrea </a:t>
            </a:r>
            <a:r>
              <a:rPr lang="en-US" sz="1600" dirty="0"/>
              <a:t>Mora (</a:t>
            </a:r>
            <a:r>
              <a:rPr lang="en-US" sz="1600" dirty="0" err="1"/>
              <a:t>L'agence</a:t>
            </a:r>
            <a:r>
              <a:rPr lang="en-US" sz="1600" dirty="0"/>
              <a:t> </a:t>
            </a:r>
            <a:r>
              <a:rPr lang="en-US" sz="1600" dirty="0" err="1"/>
              <a:t>nationale</a:t>
            </a:r>
            <a:r>
              <a:rPr lang="en-US" sz="1600" dirty="0"/>
              <a:t> des </a:t>
            </a:r>
            <a:r>
              <a:rPr lang="en-US" sz="1600" dirty="0" err="1" smtClean="0"/>
              <a:t>fréquences</a:t>
            </a:r>
            <a:r>
              <a:rPr lang="en-US" sz="1600" dirty="0" smtClean="0"/>
              <a:t>)</a:t>
            </a:r>
          </a:p>
          <a:p>
            <a:pPr lvl="2">
              <a:buFont typeface="Arial" panose="020B0604020202020204" pitchFamily="34" charset="0"/>
              <a:buChar char="•"/>
            </a:pPr>
            <a:r>
              <a:rPr lang="en-US" sz="1400" dirty="0" smtClean="0"/>
              <a:t>Attendance is limited to the closing meeting timeslot of the January 2024 wireless interim in which the respective presentation is scheduled. </a:t>
            </a:r>
            <a:br>
              <a:rPr lang="en-US" sz="1400" dirty="0" smtClean="0"/>
            </a:br>
            <a:endParaRPr lang="en-US" sz="1400" dirty="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5413"/>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36872574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Officer elections in March 2024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The officer elected positions, including Chair and Vice Chair(s), are open for election in the IEEE 802 March 2024 mixed-mode plenary.</a:t>
            </a:r>
          </a:p>
          <a:p>
            <a:pPr marL="630238" marR="117475" lvl="1" indent="-230188" algn="just">
              <a:buClrTx/>
              <a:buFont typeface="Times New Roman" pitchFamily="16" charset="0"/>
              <a:buChar char="•"/>
              <a:tabLst>
                <a:tab pos="230188" algn="l"/>
              </a:tabLst>
            </a:pPr>
            <a:r>
              <a:rPr lang="en-US" sz="1800" spc="-5" dirty="0">
                <a:solidFill>
                  <a:srgbClr val="FF0000"/>
                </a:solidFill>
                <a:cs typeface="Arial"/>
              </a:rPr>
              <a:t>Nominations will be opened on Sunday, 11 February 2024, received and closed the end of Monday, 11 March 2024. Self-nomination is valid.</a:t>
            </a:r>
          </a:p>
          <a:p>
            <a:pPr marL="630238" marR="117475" lvl="1" indent="-230188" algn="just">
              <a:buClrTx/>
              <a:buFont typeface="Times New Roman" pitchFamily="16" charset="0"/>
              <a:buChar char="•"/>
              <a:tabLst>
                <a:tab pos="230188" algn="l"/>
              </a:tabLst>
            </a:pPr>
            <a:r>
              <a:rPr lang="en-US" sz="1800" spc="-5" dirty="0">
                <a:cs typeface="Arial"/>
              </a:rPr>
              <a:t>Introductory statements made by candidates with Q&amp;A during the IEEE 802.18 opening meeting at 10:30am MT on Tuesday, 12 March 2024.</a:t>
            </a:r>
          </a:p>
          <a:p>
            <a:pPr marL="630238" marR="117475" lvl="1" indent="-230188" algn="just">
              <a:buClrTx/>
              <a:buFont typeface="Times New Roman" pitchFamily="16" charset="0"/>
              <a:buChar char="•"/>
              <a:tabLst>
                <a:tab pos="230188" algn="l"/>
              </a:tabLst>
            </a:pPr>
            <a:r>
              <a:rPr lang="en-US" sz="1800" spc="-5" dirty="0">
                <a:cs typeface="Arial"/>
              </a:rPr>
              <a:t>Elections take place during the IEEE 802.18 closing meeting at 8:00am MT on Thursday, 14 March 2024, through </a:t>
            </a:r>
            <a:r>
              <a:rPr lang="en-US" sz="1800" spc="-5" dirty="0" err="1">
                <a:solidFill>
                  <a:srgbClr val="FF0000"/>
                </a:solidFill>
                <a:cs typeface="Arial"/>
              </a:rPr>
              <a:t>DirectVoteLine</a:t>
            </a:r>
            <a:r>
              <a:rPr lang="en-US" sz="1800" spc="-5" dirty="0">
                <a:cs typeface="Arial"/>
              </a:rPr>
              <a:t>.</a:t>
            </a:r>
          </a:p>
          <a:p>
            <a:pPr marL="630238" marR="117475" lvl="1" indent="-230188" algn="just">
              <a:buClrTx/>
              <a:buFont typeface="Times New Roman" pitchFamily="16" charset="0"/>
              <a:buChar char="•"/>
              <a:tabLst>
                <a:tab pos="230188" algn="l"/>
              </a:tabLst>
            </a:pPr>
            <a:r>
              <a:rPr lang="en-US" sz="1800" spc="-5" dirty="0">
                <a:cs typeface="Arial"/>
              </a:rPr>
              <a:t>All positions require majority confirmation vote. </a:t>
            </a:r>
          </a:p>
          <a:p>
            <a:pPr marL="630238" marR="117475" lvl="1" indent="-230188" algn="just">
              <a:buClrTx/>
              <a:buFont typeface="Times New Roman" pitchFamily="16" charset="0"/>
              <a:buChar char="•"/>
              <a:tabLst>
                <a:tab pos="230188" algn="l"/>
              </a:tabLst>
            </a:pPr>
            <a:r>
              <a:rPr lang="en-US" sz="1800" spc="-5" dirty="0">
                <a:cs typeface="Arial"/>
              </a:rPr>
              <a:t>The Chair and Vice Chair(s) are subject to confirmation by IEEE 802 EC, and must provide and have had accepted statements of affiliation and support to IEEE 802 EC recording secretary before the IEEE 802 EC closing plenary on Friday, 15 March 2024.</a:t>
            </a: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18 January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29</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January 2024 to 19 January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touchpoint.eventsair.com/2024-jan-ieee-802-wireless-interim-session</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7851670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18-23/0141r2</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January 2024 to 19 January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touchpoint.eventsair.com/2024-jan-ieee-802-wireless-interim-session</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Hilton Panama, Panama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the </a:t>
            </a:r>
            <a:r>
              <a:rPr lang="en-US" sz="1400" spc="-5" dirty="0">
                <a:cs typeface="Arial"/>
                <a:hlinkClick r:id="rId3"/>
              </a:rPr>
              <a:t>mixed-mode meeting AV training</a:t>
            </a:r>
            <a:r>
              <a:rPr lang="en-US" sz="1400" spc="-5" dirty="0">
                <a:cs typeface="Arial"/>
              </a:rPr>
              <a:t>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Wednesday AM1 and </a:t>
            </a:r>
            <a:r>
              <a:rPr lang="en-US" sz="1800" dirty="0">
                <a:solidFill>
                  <a:schemeClr val="tx1"/>
                </a:solidFill>
                <a:latin typeface="+mj-lt"/>
              </a:rPr>
              <a:t>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679271793"/>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err="1" smtClean="0"/>
                        <a:t>Vitri</a:t>
                      </a:r>
                      <a:r>
                        <a:rPr lang="en-US" sz="1200" dirty="0" smtClean="0"/>
                        <a:t>, Level M</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baseline="0" dirty="0" err="1" smtClean="0">
                          <a:solidFill>
                            <a:schemeClr val="tx1"/>
                          </a:solidFill>
                        </a:rPr>
                        <a:t>Vitri</a:t>
                      </a:r>
                      <a:r>
                        <a:rPr lang="en-US" sz="1200" baseline="0" dirty="0" smtClean="0">
                          <a:solidFill>
                            <a:schemeClr val="tx1"/>
                          </a:solidFill>
                        </a:rPr>
                        <a:t>, Level M</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30161768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Topic:  </a:t>
            </a:r>
            <a:r>
              <a:rPr lang="en-US" altLang="en-US" sz="1600" dirty="0" smtClean="0">
                <a:cs typeface="Arial" panose="020B0604020202020204" pitchFamily="34" charset="0"/>
              </a:rPr>
              <a:t>An </a:t>
            </a:r>
            <a:r>
              <a:rPr lang="en-US" altLang="en-US" sz="1600" dirty="0">
                <a:cs typeface="Arial" panose="020B0604020202020204" pitchFamily="34" charset="0"/>
              </a:rPr>
              <a:t>introduction to CEPT </a:t>
            </a:r>
            <a:r>
              <a:rPr lang="en-US" sz="1600" dirty="0"/>
              <a:t>FM61 - WAS/RLANs</a:t>
            </a:r>
            <a:endParaRPr lang="en-US" sz="1600" b="0" dirty="0" smtClean="0"/>
          </a:p>
          <a:p>
            <a:pPr marL="630238" marR="117475" lvl="1" indent="-230188" algn="just">
              <a:buFont typeface="Times New Roman" pitchFamily="16" charset="0"/>
              <a:buChar char="•"/>
              <a:tabLst>
                <a:tab pos="230188" algn="l"/>
              </a:tabLst>
            </a:pPr>
            <a:r>
              <a:rPr lang="en-US" sz="1600" b="0" dirty="0" smtClean="0"/>
              <a:t>Author:  </a:t>
            </a:r>
            <a:r>
              <a:rPr lang="en-US" altLang="en-US" sz="1600" dirty="0" smtClean="0">
                <a:cs typeface="Arial" panose="020B0604020202020204" pitchFamily="34" charset="0"/>
              </a:rPr>
              <a:t>Andrea Mora (</a:t>
            </a:r>
            <a:r>
              <a:rPr lang="en-US" sz="1600" dirty="0" err="1" smtClean="0"/>
              <a:t>L'agence</a:t>
            </a:r>
            <a:r>
              <a:rPr lang="en-US" sz="1600" dirty="0" smtClean="0"/>
              <a:t> </a:t>
            </a:r>
            <a:r>
              <a:rPr lang="en-US" sz="1600" dirty="0" err="1"/>
              <a:t>nationale</a:t>
            </a:r>
            <a:r>
              <a:rPr lang="en-US" sz="1600" dirty="0"/>
              <a:t> des </a:t>
            </a:r>
            <a:r>
              <a:rPr lang="en-US" sz="1600" dirty="0" err="1" smtClean="0"/>
              <a:t>fréquences</a:t>
            </a:r>
            <a:r>
              <a:rPr lang="en-US" sz="1600" dirty="0" smtClean="0"/>
              <a:t>), Chair, CEPT FM61</a:t>
            </a:r>
            <a:endParaRPr lang="en-US" sz="1600" b="0" dirty="0" smtClean="0"/>
          </a:p>
          <a:p>
            <a:pPr marL="630238" marR="117475" lvl="1" indent="-230188" algn="just">
              <a:buFont typeface="Times New Roman" pitchFamily="16" charset="0"/>
              <a:buChar char="•"/>
              <a:tabLst>
                <a:tab pos="230188" algn="l"/>
              </a:tabLst>
            </a:pPr>
            <a:r>
              <a:rPr lang="en-US" sz="1600" b="0" dirty="0" smtClean="0"/>
              <a:t>Document:  </a:t>
            </a:r>
            <a:r>
              <a:rPr lang="en-US" sz="1600" b="0" dirty="0" smtClean="0">
                <a:hlinkClick r:id="rId3"/>
              </a:rPr>
              <a:t>18-24/0008</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smtClean="0"/>
              <a:t>January 2024</a:t>
            </a:r>
            <a:endParaRPr lang="en-GB" dirty="0"/>
          </a:p>
        </p:txBody>
      </p:sp>
      <p:pic>
        <p:nvPicPr>
          <p:cNvPr id="7" name="Image 10"/>
          <p:cNvPicPr/>
          <p:nvPr/>
        </p:nvPicPr>
        <p:blipFill>
          <a:blip r:embed="rId5">
            <a:extLst>
              <a:ext uri="{28A0092B-C50C-407E-A947-70E740481C1C}">
                <a14:useLocalDpi xmlns:a14="http://schemas.microsoft.com/office/drawing/2010/main" val="0"/>
              </a:ext>
            </a:extLst>
          </a:blip>
          <a:srcRect/>
          <a:stretch>
            <a:fillRect/>
          </a:stretch>
        </p:blipFill>
        <p:spPr bwMode="auto">
          <a:xfrm>
            <a:off x="8967394" y="1600200"/>
            <a:ext cx="2234005" cy="2940613"/>
          </a:xfrm>
          <a:prstGeom prst="rect">
            <a:avLst/>
          </a:prstGeom>
          <a:noFill/>
          <a:ln>
            <a:noFill/>
          </a:ln>
        </p:spPr>
      </p:pic>
      <p:sp>
        <p:nvSpPr>
          <p:cNvPr id="11" name="Rectangle 10"/>
          <p:cNvSpPr/>
          <p:nvPr/>
        </p:nvSpPr>
        <p:spPr>
          <a:xfrm>
            <a:off x="9693286" y="4562656"/>
            <a:ext cx="1588448"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smtClean="0">
                <a:solidFill>
                  <a:schemeClr val="tx1"/>
                </a:solidFill>
              </a:rPr>
              <a:t>Andrea Mora</a:t>
            </a:r>
            <a:endParaRPr lang="en-US" sz="1200" dirty="0">
              <a:solidFill>
                <a:schemeClr val="tx1"/>
              </a:solidFill>
            </a:endParaRPr>
          </a:p>
        </p:txBody>
      </p:sp>
    </p:spTree>
    <p:extLst>
      <p:ext uri="{BB962C8B-B14F-4D97-AF65-F5344CB8AC3E}">
        <p14:creationId xmlns:p14="http://schemas.microsoft.com/office/powerpoint/2010/main" val="4618817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dirty="0" smtClean="0"/>
              <a:t>September </a:t>
            </a:r>
            <a:r>
              <a:rPr lang="en-US" sz="1800" u="sng" dirty="0"/>
              <a:t>interim:</a:t>
            </a:r>
            <a:r>
              <a:rPr lang="en-US" sz="1800" dirty="0"/>
              <a:t>  </a:t>
            </a:r>
            <a:r>
              <a:rPr lang="en-US" sz="1800" dirty="0" smtClean="0"/>
              <a:t>International </a:t>
            </a:r>
            <a:r>
              <a:rPr lang="en-US" sz="1800" dirty="0"/>
              <a:t>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Alex </a:t>
            </a:r>
            <a:r>
              <a:rPr lang="en-US" sz="1600" spc="-5" dirty="0" err="1" smtClean="0">
                <a:solidFill>
                  <a:schemeClr val="tx1"/>
                </a:solidFill>
                <a:cs typeface="Arial"/>
              </a:rPr>
              <a:t>Roytblat</a:t>
            </a:r>
            <a:r>
              <a:rPr lang="en-US" sz="1600" spc="-5" dirty="0" smtClean="0">
                <a:solidFill>
                  <a:schemeClr val="tx1"/>
                </a:solidFill>
                <a:cs typeface="Arial"/>
              </a:rPr>
              <a:t> (Wi-Fi Alliance</a:t>
            </a:r>
            <a:r>
              <a:rPr lang="en-US" sz="1600" dirty="0" smtClean="0"/>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Document:  </a:t>
            </a:r>
            <a:r>
              <a:rPr lang="en-US" sz="1400" spc="-5" dirty="0" smtClean="0">
                <a:solidFill>
                  <a:schemeClr val="tx1"/>
                </a:solidFill>
                <a:cs typeface="Arial"/>
                <a:hlinkClick r:id="rId5"/>
              </a:rPr>
              <a:t>18-23/0105</a:t>
            </a:r>
            <a:endParaRPr lang="en-US"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November plenary</a:t>
            </a:r>
            <a:r>
              <a:rPr lang="en-US" sz="1800" u="sng" spc="-5" dirty="0">
                <a:cs typeface="Arial"/>
              </a:rPr>
              <a:t>:</a:t>
            </a:r>
            <a:r>
              <a:rPr lang="en-US" sz="1800" spc="-5" dirty="0">
                <a:cs typeface="Arial"/>
              </a:rPr>
              <a:t>  </a:t>
            </a:r>
            <a:r>
              <a:rPr lang="en-US" sz="1800" dirty="0" smtClean="0"/>
              <a:t>A </a:t>
            </a:r>
            <a:r>
              <a:rPr lang="en-US" sz="1800" dirty="0"/>
              <a:t>Look Inside the U.S. Federal Communications </a:t>
            </a:r>
            <a:r>
              <a:rPr lang="en-US" sz="1800" dirty="0" smtClean="0"/>
              <a:t>Commission</a:t>
            </a:r>
            <a:endParaRPr lang="en-US" sz="18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Tim Jeffries (</a:t>
            </a:r>
            <a:r>
              <a:rPr lang="en-US" sz="1600" spc="-5" dirty="0" err="1" smtClean="0">
                <a:solidFill>
                  <a:schemeClr val="tx1"/>
                </a:solidFill>
                <a:cs typeface="Arial"/>
              </a:rPr>
              <a:t>Futurewei</a:t>
            </a:r>
            <a:r>
              <a:rPr lang="en-US" sz="1600" spc="-5" dirty="0" smtClean="0">
                <a:solidFill>
                  <a:schemeClr val="tx1"/>
                </a:solidFill>
                <a:cs typeface="Arial"/>
              </a:rPr>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dirty="0" smtClean="0">
                <a:hlinkClick r:id="rId6"/>
              </a:rPr>
              <a:t>18-23/0128</a:t>
            </a:r>
            <a:endParaRPr lang="en-US" sz="1400" dirty="0"/>
          </a:p>
          <a:p>
            <a:pPr marL="1030288" marR="117475" lvl="2" indent="-230188" algn="just">
              <a:spcBef>
                <a:spcPts val="600"/>
              </a:spcBef>
              <a:buFont typeface="Times New Roman" pitchFamily="16" charset="0"/>
              <a:buChar char="•"/>
              <a:tabLst>
                <a:tab pos="230188" algn="l"/>
              </a:tabLst>
            </a:pP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15818574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153120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band coexistence study</a:t>
            </a:r>
            <a:endParaRPr lang="en-GB" sz="1800" dirty="0" smtClean="0"/>
          </a:p>
          <a:p>
            <a:pPr marL="630238" marR="117475" lvl="1" indent="-230188" algn="just">
              <a:buChar char="•"/>
              <a:tabLst>
                <a:tab pos="230188" algn="l"/>
              </a:tabLst>
            </a:pPr>
            <a:r>
              <a:rPr lang="en-US" sz="1600" spc="-5" dirty="0" smtClean="0">
                <a:cs typeface="Arial"/>
              </a:rPr>
              <a:t>Publication date:  27 December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29 January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8:00am </a:t>
            </a:r>
            <a:r>
              <a:rPr lang="en-US" sz="1400" spc="-5" dirty="0">
                <a:solidFill>
                  <a:srgbClr val="FF0000"/>
                </a:solidFill>
                <a:cs typeface="Arial"/>
              </a:rPr>
              <a:t>ET, </a:t>
            </a:r>
            <a:r>
              <a:rPr lang="en-US" sz="1400" spc="-5" dirty="0" smtClean="0">
                <a:solidFill>
                  <a:srgbClr val="FF0000"/>
                </a:solidFill>
                <a:cs typeface="Arial"/>
              </a:rPr>
              <a:t>17 January 2024 (opening meeting of the January 2024 interim)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www.ane.gov.co/SitePages/det-noticias.aspx?p=474</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Unofficial translation of selected contents</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18-24/0004</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18-24/0006</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37774241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Motion </a:t>
            </a:r>
            <a:r>
              <a:rPr lang="en-US" sz="1800" spc="-5" dirty="0" smtClean="0">
                <a:cs typeface="Arial"/>
              </a:rPr>
              <a:t>#4 </a:t>
            </a:r>
            <a:r>
              <a:rPr lang="en-US" sz="1800" spc="-5" dirty="0">
                <a:cs typeface="Arial"/>
              </a:rPr>
              <a:t>(External):  Move to approve document </a:t>
            </a:r>
            <a:r>
              <a:rPr lang="en-US" sz="1800" spc="-5" dirty="0" smtClean="0">
                <a:solidFill>
                  <a:srgbClr val="3333CC"/>
                </a:solidFill>
                <a:cs typeface="Arial"/>
              </a:rPr>
              <a:t>18-24/0006r0 </a:t>
            </a:r>
            <a:r>
              <a:rPr lang="en-US" sz="1800" spc="-5" dirty="0">
                <a:cs typeface="Arial"/>
              </a:rPr>
              <a:t>in response to the Colombia </a:t>
            </a:r>
            <a:r>
              <a:rPr lang="en-US" sz="1800" spc="-5" dirty="0" err="1">
                <a:cs typeface="Arial"/>
              </a:rPr>
              <a:t>Agencia</a:t>
            </a:r>
            <a:r>
              <a:rPr lang="en-US" sz="1800" spc="-5" dirty="0">
                <a:cs typeface="Arial"/>
              </a:rPr>
              <a:t> Nacional del </a:t>
            </a:r>
            <a:r>
              <a:rPr lang="en-US" sz="1800" spc="-5" dirty="0" err="1">
                <a:cs typeface="Arial"/>
              </a:rPr>
              <a:t>Espectro</a:t>
            </a:r>
            <a:r>
              <a:rPr lang="en-US" sz="1800" spc="-5" dirty="0">
                <a:cs typeface="Arial"/>
              </a:rPr>
              <a:t> (ANE)</a:t>
            </a:r>
            <a:r>
              <a:rPr lang="en-US" sz="1800" spc="-5" dirty="0" smtClean="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smtClean="0"/>
              <a:t>6 GHz band coexistence study”,</a:t>
            </a:r>
            <a:r>
              <a:rPr lang="en-US" sz="1800" spc="-5" dirty="0" smtClean="0">
                <a:solidFill>
                  <a:schemeClr val="tx1"/>
                </a:solidFill>
                <a:cs typeface="Arial"/>
              </a:rPr>
              <a:t> </a:t>
            </a:r>
            <a:r>
              <a:rPr lang="en-US" sz="1800" spc="-5" dirty="0">
                <a:cs typeface="Arial"/>
              </a:rPr>
              <a:t>for review and approval by the IEEE 802 LMSC for submission to the </a:t>
            </a:r>
            <a:r>
              <a:rPr lang="en-US" sz="1800" spc="-5" dirty="0" smtClean="0">
                <a:cs typeface="Arial"/>
              </a:rPr>
              <a:t>ANE </a:t>
            </a:r>
            <a:r>
              <a:rPr lang="en-US" sz="1800" spc="-5" dirty="0">
                <a:cs typeface="Arial"/>
              </a:rPr>
              <a:t>by the response deadline. The IEEE 802.18 Chair is authorized to make editorial changes as necessary.</a:t>
            </a:r>
            <a:endParaRPr lang="en-US" sz="1600" spc="-5" dirty="0">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Attendees</a:t>
            </a:r>
            <a:r>
              <a:rPr lang="en-US" sz="1600" spc="-5" dirty="0" smtClean="0">
                <a:cs typeface="Arial"/>
              </a:rPr>
              <a: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Result</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NOTE:  The Chair did not vote</a:t>
            </a:r>
            <a:endParaRPr lang="en-US" sz="1600" spc="-5" dirty="0">
              <a:solidFill>
                <a:srgbClr val="FF0000"/>
              </a:solidFill>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7459726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a:cs typeface="Arial"/>
              </a:rPr>
              <a:t>ETSI BRAN</a:t>
            </a:r>
          </a:p>
          <a:p>
            <a:pPr marL="1030288" marR="117475" lvl="2" indent="-230188" algn="just">
              <a:buClrTx/>
              <a:buFont typeface="Times New Roman" pitchFamily="16" charset="0"/>
              <a:buChar char="•"/>
              <a:tabLst>
                <a:tab pos="230188" algn="l"/>
              </a:tabLst>
            </a:pPr>
            <a:r>
              <a:rPr lang="en-US" sz="1600" spc="-5" dirty="0">
                <a:cs typeface="Arial"/>
              </a:rPr>
              <a:t>BRAN #123 will begin on 19 February 2024 and end on 23 February 2024</a:t>
            </a:r>
          </a:p>
          <a:p>
            <a:pPr marL="630238" marR="117475" lvl="1" indent="-230188" algn="just">
              <a:buClrTx/>
              <a:buFont typeface="Times New Roman" pitchFamily="16" charset="0"/>
              <a:buChar char="•"/>
              <a:tabLst>
                <a:tab pos="230188" algn="l"/>
              </a:tabLst>
            </a:pPr>
            <a:r>
              <a:rPr lang="en-US" sz="1800" spc="-5" dirty="0">
                <a:cs typeface="Arial"/>
              </a:rPr>
              <a:t>CEPT</a:t>
            </a:r>
          </a:p>
          <a:p>
            <a:pPr marL="1030288" marR="117475" lvl="2" indent="-230188" algn="just">
              <a:buClrTx/>
              <a:buFont typeface="Times New Roman" pitchFamily="16" charset="0"/>
              <a:buChar char="•"/>
              <a:tabLst>
                <a:tab pos="230188" algn="l"/>
              </a:tabLst>
            </a:pPr>
            <a:r>
              <a:rPr lang="en-US" sz="1600" spc="-5" dirty="0">
                <a:cs typeface="Arial"/>
              </a:rPr>
              <a:t>New work item:  FM61 – WAS/RLAN AND ITS Work </a:t>
            </a:r>
            <a:r>
              <a:rPr lang="en-US" sz="1600" spc="-5" dirty="0" err="1">
                <a:cs typeface="Arial"/>
              </a:rPr>
              <a:t>Programme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99366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adopted version</a:t>
            </a:r>
            <a:r>
              <a:rPr lang="en-US" sz="1600" dirty="0"/>
              <a:t> of the US FCC's 6 GHz Second Report and Order, Second Further Notice of Proposed Rulemaking, and Memorandum Opinion and Order on Remand is released on 1 November 2023.</a:t>
            </a:r>
          </a:p>
          <a:p>
            <a:pPr marL="1030288" marR="117475" lvl="2" indent="-230188" algn="just">
              <a:buClrTx/>
              <a:buFont typeface="Times New Roman" pitchFamily="16" charset="0"/>
              <a:buChar char="•"/>
              <a:tabLst>
                <a:tab pos="230188" algn="l"/>
              </a:tabLst>
            </a:pPr>
            <a:r>
              <a:rPr lang="en-US" sz="1600" dirty="0"/>
              <a:t>The </a:t>
            </a:r>
            <a:r>
              <a:rPr lang="en-US" sz="1600" dirty="0">
                <a:hlinkClick r:id="rId4"/>
              </a:rPr>
              <a:t>final rule</a:t>
            </a:r>
            <a:r>
              <a:rPr lang="en-US" sz="1600" dirty="0"/>
              <a:t> of Unlicensed Use of the 6 GHz Band; and Expanding Flexible Use in Mid-Band Spectrum Between 3.7 and 24 GHz is now available on the United States Federal Register.</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5"/>
              </a:rPr>
              <a:t>January 2024 Open Commission Meeting</a:t>
            </a:r>
            <a:r>
              <a:rPr lang="en-US" sz="1600" dirty="0">
                <a:solidFill>
                  <a:schemeClr val="tx1"/>
                </a:solidFill>
              </a:rPr>
              <a:t> is scheduled at 10:30am ET on 25 January 2024.</a:t>
            </a:r>
          </a:p>
          <a:p>
            <a:pPr marL="1030288" marR="117475" lvl="2" indent="-230188" algn="just">
              <a:buClrTx/>
              <a:buFont typeface="Times New Roman" pitchFamily="16" charset="0"/>
              <a:buChar char="•"/>
              <a:tabLst>
                <a:tab pos="230188" algn="l"/>
              </a:tabLst>
            </a:pPr>
            <a:r>
              <a:rPr lang="en-US" sz="1600" dirty="0"/>
              <a:t>NTIA will host a </a:t>
            </a:r>
            <a:r>
              <a:rPr lang="en-US" sz="1600" dirty="0">
                <a:hlinkClick r:id="rId6"/>
              </a:rPr>
              <a:t>public symposium</a:t>
            </a:r>
            <a:r>
              <a:rPr lang="en-US" sz="1600" dirty="0"/>
              <a:t> on Thursday, 1 February 2024, which focuses on implementation of the </a:t>
            </a:r>
            <a:r>
              <a:rPr lang="en-US" sz="1600" dirty="0">
                <a:hlinkClick r:id="rId7"/>
              </a:rPr>
              <a:t>National Spectrum Strategy</a:t>
            </a:r>
            <a:r>
              <a:rPr lang="en-US" sz="1600" dirty="0"/>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684063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a:t>
            </a:r>
            <a:r>
              <a:rPr lang="en-US" sz="1800" spc="-5" dirty="0" err="1" smtClean="0">
                <a:solidFill>
                  <a:schemeClr val="tx1"/>
                </a:solidFill>
                <a:cs typeface="Arial"/>
              </a:rPr>
              <a:t>Telecommunity</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solidFill>
                  <a:schemeClr val="tx1"/>
                </a:solidFill>
              </a:rPr>
              <a:t>On 20 December 2023, </a:t>
            </a:r>
            <a:r>
              <a:rPr lang="en-US" sz="1600" dirty="0"/>
              <a:t>Japan’s Ministry of Internal Affairs and Communications (MIC) </a:t>
            </a:r>
            <a:r>
              <a:rPr lang="en-US" sz="1600" dirty="0">
                <a:hlinkClick r:id="rId3"/>
              </a:rPr>
              <a:t>published</a:t>
            </a:r>
            <a:r>
              <a:rPr lang="en-US" sz="1600" dirty="0"/>
              <a:t> the final version of the frequency realignment action item</a:t>
            </a:r>
            <a:r>
              <a:rPr lang="en-US" sz="1600" dirty="0" smtClean="0"/>
              <a:t>.  Unofficial translation of selected contents is </a:t>
            </a:r>
            <a:r>
              <a:rPr lang="en-US" sz="1600" dirty="0" smtClean="0">
                <a:hlinkClick r:id="rId4"/>
              </a:rPr>
              <a:t>available</a:t>
            </a:r>
            <a:r>
              <a:rPr lang="en-US" sz="1600" dirty="0" smtClean="0"/>
              <a:t>.</a:t>
            </a:r>
            <a:endParaRPr lang="en-US" sz="1600" dirty="0"/>
          </a:p>
          <a:p>
            <a:pPr marL="1030288" marR="117475" lvl="2" indent="-230188" algn="just">
              <a:buClrTx/>
              <a:buFont typeface="Times New Roman" pitchFamily="16" charset="0"/>
              <a:buChar char="•"/>
              <a:tabLst>
                <a:tab pos="230188" algn="l"/>
              </a:tabLst>
            </a:pPr>
            <a:r>
              <a:rPr lang="en-US" sz="1600" dirty="0">
                <a:solidFill>
                  <a:schemeClr val="tx1"/>
                </a:solidFill>
              </a:rPr>
              <a:t>On 26 December 2023, Malaysia’s Malaysian Communications and Multimedia Commission (MCMC) published </a:t>
            </a:r>
            <a:r>
              <a:rPr lang="en-US" sz="1600" dirty="0">
                <a:hlinkClick r:id="rId5"/>
              </a:rPr>
              <a:t>SRSP FS 5.925 - Requirements for Fixed Wireless Systems Operating in the Frequency Band 5925 MHz to 6425 MHz</a:t>
            </a:r>
            <a:r>
              <a:rPr lang="en-US" sz="1600" dirty="0"/>
              <a:t> and </a:t>
            </a:r>
            <a:r>
              <a:rPr lang="en-US" sz="1600" dirty="0">
                <a:hlinkClick r:id="rId6"/>
              </a:rPr>
              <a:t>SRSP FS 71.0 - Requirements for Fixed Wireless Systems Operating in the Frequency Bands of 71.0 GHz to 76.0 GHz and 81.0 GHz to 86.0 GHz</a:t>
            </a:r>
            <a:r>
              <a:rPr lang="en-US" sz="1600" dirty="0" smtClean="0"/>
              <a:t>.</a:t>
            </a: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spcBef>
                <a:spcPts val="600"/>
              </a:spcBef>
              <a:buFont typeface="Times New Roman" pitchFamily="16" charset="0"/>
              <a:buChar char="•"/>
              <a:tabLst>
                <a:tab pos="230188" algn="l"/>
              </a:tabLst>
            </a:pPr>
            <a:r>
              <a:rPr lang="en-US" sz="1800" dirty="0">
                <a:latin typeface="Times New Roman" pitchFamily="18" charset="0"/>
                <a:hlinkClick r:id="rId7"/>
              </a:rPr>
              <a:t>Overview</a:t>
            </a:r>
            <a:r>
              <a:rPr lang="en-US" sz="1800" dirty="0">
                <a:latin typeface="Times New Roman" pitchFamily="18" charset="0"/>
              </a:rPr>
              <a:t> on the Results of WRC-2023 relevant for THz Communications</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180250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88229359"/>
              </p:ext>
            </p:extLst>
          </p:nvPr>
        </p:nvGraphicFramePr>
        <p:xfrm>
          <a:off x="1018592" y="1705690"/>
          <a:ext cx="10339434" cy="20167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r>
                        <a:rPr lang="en-US" sz="1500" dirty="0" smtClean="0"/>
                        <a:t>25</a:t>
                      </a:r>
                      <a:r>
                        <a:rPr lang="en-US" sz="1500" baseline="0" dirty="0" smtClean="0"/>
                        <a:t> January 2024 through 7 March 2024, and 21 March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p>
                    <a:p>
                      <a:r>
                        <a:rPr lang="en-US" sz="1500" dirty="0" smtClean="0"/>
                        <a:t>(on demand)</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Friday,</a:t>
                      </a:r>
                      <a:r>
                        <a:rPr lang="en-US" sz="1500" baseline="0" dirty="0" smtClean="0"/>
                        <a:t> </a:t>
                      </a:r>
                      <a:r>
                        <a:rPr lang="en-US" sz="1500" dirty="0" smtClean="0"/>
                        <a:t>26</a:t>
                      </a:r>
                      <a:r>
                        <a:rPr lang="en-US" sz="1500" baseline="0" dirty="0" smtClean="0"/>
                        <a:t> January 2024</a:t>
                      </a:r>
                      <a:endParaRPr lang="en-US" sz="1500" dirty="0"/>
                    </a:p>
                  </a:txBody>
                  <a:tcPr/>
                </a:tc>
              </a:tr>
              <a:tr h="370840">
                <a:tc>
                  <a:txBody>
                    <a:bodyPr/>
                    <a:lstStyle/>
                    <a:p>
                      <a:r>
                        <a:rPr lang="en-US" sz="1500" baseline="0" dirty="0" smtClean="0"/>
                        <a:t>2024 March plenary</a:t>
                      </a:r>
                      <a:endParaRPr lang="en-US" sz="1500" dirty="0"/>
                    </a:p>
                  </a:txBody>
                  <a:tcPr/>
                </a:tc>
                <a:tc>
                  <a:txBody>
                    <a:bodyPr/>
                    <a:lstStyle/>
                    <a:p>
                      <a:r>
                        <a:rPr lang="en-US" sz="1500" dirty="0" smtClean="0"/>
                        <a:t>Tuesday AM2 on 12 March 2024, </a:t>
                      </a:r>
                    </a:p>
                    <a:p>
                      <a:r>
                        <a:rPr lang="en-US" sz="1500" dirty="0" smtClean="0"/>
                        <a:t>Thursday AM1 on 14 March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5 December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12 January 2024</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800.00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1 March 2024</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1150.00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1 March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1500.00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12 January 2024, </a:t>
            </a:r>
            <a:r>
              <a:rPr lang="en-US" sz="1400" strike="sngStrike"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12 January 2024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 March 2024, </a:t>
            </a:r>
            <a:r>
              <a:rPr lang="en-US" sz="1400" dirty="0">
                <a:solidFill>
                  <a:srgbClr val="FF0000"/>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March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4"/>
              </a:rPr>
              <a:t>Hotel reservation</a:t>
            </a:r>
            <a:r>
              <a:rPr lang="en-US" sz="1800" spc="-5" dirty="0">
                <a:solidFill>
                  <a:schemeClr val="tx1"/>
                </a:solidFill>
                <a:cs typeface="Arial"/>
              </a:rPr>
              <a:t> </a:t>
            </a:r>
            <a:r>
              <a:rPr lang="en-US" sz="1800" spc="-5" dirty="0" smtClean="0">
                <a:solidFill>
                  <a:schemeClr val="tx1"/>
                </a:solidFill>
                <a:cs typeface="Arial"/>
              </a:rPr>
              <a:t>begins on 5 December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a:solidFill>
                  <a:schemeClr val="tx1"/>
                </a:solidFill>
              </a:rPr>
              <a:t>E</a:t>
            </a:r>
            <a:r>
              <a:rPr lang="en-US" sz="1400" dirty="0" smtClean="0">
                <a:solidFill>
                  <a:schemeClr val="tx1"/>
                </a:solidFill>
              </a:rPr>
              <a:t>T, 16 February 2024.</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30278022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18-23/0141r2</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70036</TotalTime>
  <Words>3983</Words>
  <Application>Microsoft Office PowerPoint</Application>
  <PresentationFormat>Widescreen</PresentationFormat>
  <Paragraphs>721</Paragraphs>
  <Slides>56</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5" baseType="lpstr">
      <vt:lpstr>Arial Unicode MS</vt:lpstr>
      <vt:lpstr>Monotype Sorts</vt:lpstr>
      <vt:lpstr>MS Gothic</vt:lpstr>
      <vt:lpstr>MS PGothic</vt:lpstr>
      <vt:lpstr>Arial</vt:lpstr>
      <vt:lpstr>Calibri</vt:lpstr>
      <vt:lpstr>Times New Roman</vt:lpstr>
      <vt:lpstr>Office Theme</vt:lpstr>
      <vt:lpstr>Document</vt:lpstr>
      <vt:lpstr>2024 January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November plenary minutes</vt:lpstr>
      <vt:lpstr>PowerPoint Presentation</vt:lpstr>
      <vt:lpstr>Status of ongoing consultations</vt:lpstr>
      <vt:lpstr>Colombia Agencia Nacional del Espectro (ANE)’s consultation</vt:lpstr>
      <vt:lpstr>US Federal Communications Commission (FCC)’s consultation</vt:lpstr>
      <vt:lpstr>PowerPoint Presentation</vt:lpstr>
      <vt:lpstr>PowerPoint Presentation</vt:lpstr>
      <vt:lpstr>Officer elections in March 2024</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Enrichment activities</vt:lpstr>
      <vt:lpstr>Past Enrichment activities</vt:lpstr>
      <vt:lpstr>PowerPoint Presentation</vt:lpstr>
      <vt:lpstr>Colombia Agencia Nacional del Espectro (ANE)’s consultation (1)</vt:lpstr>
      <vt:lpstr>Colombia Agencia Nacional del Espectro (ANE)’s consultation (2)</vt:lpstr>
      <vt:lpstr>General discussion items (1)</vt:lpstr>
      <vt:lpstr>General discussion items (2)</vt:lpstr>
      <vt:lpstr>General discussion items (3)</vt:lpstr>
      <vt:lpstr>PowerPoint Presentation</vt:lpstr>
      <vt:lpstr>Future RR-TAG meetings</vt:lpstr>
      <vt:lpstr>Meeting and hotel reservation for the 2024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18-23/0142r0</dc:title>
  <dc:creator>Edward Au</dc:creator>
  <cp:keywords>2024 January RR-TAG Supplementary Materials</cp:keywords>
  <cp:lastModifiedBy>Edward Au</cp:lastModifiedBy>
  <cp:revision>5054</cp:revision>
  <cp:lastPrinted>1601-01-01T00:00:00Z</cp:lastPrinted>
  <dcterms:created xsi:type="dcterms:W3CDTF">2016-03-03T14:54:45Z</dcterms:created>
  <dcterms:modified xsi:type="dcterms:W3CDTF">2024-01-16T18:56:20Z</dcterms:modified>
  <cp:category>IEEE 802.18 RR-TAG </cp:category>
</cp:coreProperties>
</file>