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5"/>
  </p:notesMasterIdLst>
  <p:handoutMasterIdLst>
    <p:handoutMasterId r:id="rId16"/>
  </p:handoutMasterIdLst>
  <p:sldIdLst>
    <p:sldId id="256" r:id="rId2"/>
    <p:sldId id="900" r:id="rId3"/>
    <p:sldId id="904" r:id="rId4"/>
    <p:sldId id="907" r:id="rId5"/>
    <p:sldId id="908" r:id="rId6"/>
    <p:sldId id="915" r:id="rId7"/>
    <p:sldId id="916" r:id="rId8"/>
    <p:sldId id="910" r:id="rId9"/>
    <p:sldId id="909" r:id="rId10"/>
    <p:sldId id="911" r:id="rId11"/>
    <p:sldId id="912" r:id="rId12"/>
    <p:sldId id="913" r:id="rId13"/>
    <p:sldId id="914"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94" autoAdjust="0"/>
    <p:restoredTop sz="95405" autoAdjust="0"/>
  </p:normalViewPr>
  <p:slideViewPr>
    <p:cSldViewPr>
      <p:cViewPr varScale="1">
        <p:scale>
          <a:sx n="82" d="100"/>
          <a:sy n="82" d="100"/>
        </p:scale>
        <p:origin x="965"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1896"/>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11/28/2023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smtClean="0"/>
              <a:t>,</a:t>
            </a:r>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1111972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smtClean="0"/>
              <a:t>,</a:t>
            </a:r>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6271425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smtClean="0"/>
              <a:t>,</a:t>
            </a:r>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849676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smtClean="0"/>
              <a:t>,</a:t>
            </a:r>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1987546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38660181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smtClean="0"/>
              <a:t>,</a:t>
            </a:r>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13481570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smtClean="0"/>
              <a:t>,</a:t>
            </a:r>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28147512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smtClean="0"/>
              <a:t>,</a:t>
            </a:r>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5013126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smtClean="0"/>
              <a:t>,</a:t>
            </a:r>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20671407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smtClean="0"/>
              <a:t>,</a:t>
            </a:r>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30753464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smtClean="0"/>
              <a:t>,</a:t>
            </a:r>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659794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smtClean="0"/>
              <a:t>,</a:t>
            </a:r>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332468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2023</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November 2023</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Submission</a:t>
            </a:r>
            <a:endParaRPr lang="en-GB" sz="1200" dirty="0">
              <a:solidFill>
                <a:srgbClr val="000000"/>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802.18-23/0135r0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5.emf"/></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5.emf"/></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8/dcn/23/18-23-0059-01-0000-unofficial-translation-of-selected-contents-of-the-china-miit-consultation-on-802-11be.pptx"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4.emf"/></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November </a:t>
            </a:r>
            <a:r>
              <a:rPr lang="en-US" dirty="0" smtClean="0"/>
              <a:t>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3820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Unofficial translation of selected contents of </a:t>
            </a:r>
            <a:br>
              <a:rPr lang="en-US" dirty="0" smtClean="0">
                <a:latin typeface="Times New Roman" charset="0"/>
              </a:rPr>
            </a:br>
            <a:r>
              <a:rPr lang="en-US" dirty="0" smtClean="0">
                <a:latin typeface="Times New Roman" charset="0"/>
              </a:rPr>
              <a:t>the China MIIT </a:t>
            </a:r>
            <a:r>
              <a:rPr lang="en-US" dirty="0" smtClean="0">
                <a:latin typeface="Times New Roman" charset="0"/>
              </a:rPr>
              <a:t>decision</a:t>
            </a:r>
            <a:r>
              <a:rPr lang="en-US" dirty="0" smtClean="0">
                <a:latin typeface="Times New Roman" charset="0"/>
              </a:rPr>
              <a:t> re: </a:t>
            </a:r>
            <a:r>
              <a:rPr lang="en-US" dirty="0" smtClean="0">
                <a:latin typeface="Times New Roman" charset="0"/>
              </a:rPr>
              <a:t>802.11be</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30 November</a:t>
            </a:r>
            <a:r>
              <a:rPr lang="en-GB" sz="2000" b="0" dirty="0" smtClean="0"/>
              <a:t> 2023</a:t>
            </a:r>
            <a:endParaRPr lang="en-GB" sz="2000" b="0" dirty="0"/>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smtClean="0">
                <a:solidFill>
                  <a:srgbClr val="000000"/>
                </a:solidFill>
              </a:rPr>
              <a:t>Author:</a:t>
            </a:r>
            <a:endParaRPr lang="en-GB" sz="2000" b="1" dirty="0">
              <a:solidFill>
                <a:srgbClr val="000000"/>
              </a:solidFill>
            </a:endParaRPr>
          </a:p>
        </p:txBody>
      </p:sp>
      <p:graphicFrame>
        <p:nvGraphicFramePr>
          <p:cNvPr id="12" name="Object 11"/>
          <p:cNvGraphicFramePr>
            <a:graphicFrameLocks noChangeAspect="1"/>
          </p:cNvGraphicFramePr>
          <p:nvPr>
            <p:extLst>
              <p:ext uri="{D42A27DB-BD31-4B8C-83A1-F6EECF244321}">
                <p14:modId xmlns:p14="http://schemas.microsoft.com/office/powerpoint/2010/main" val="3222110337"/>
              </p:ext>
            </p:extLst>
          </p:nvPr>
        </p:nvGraphicFramePr>
        <p:xfrm>
          <a:off x="2971800" y="4191000"/>
          <a:ext cx="8591550" cy="4572000"/>
        </p:xfrm>
        <a:graphic>
          <a:graphicData uri="http://schemas.openxmlformats.org/presentationml/2006/ole">
            <mc:AlternateContent xmlns:mc="http://schemas.openxmlformats.org/markup-compatibility/2006">
              <mc:Choice xmlns:v="urn:schemas-microsoft-com:vml" Requires="v">
                <p:oleObj spid="_x0000_s3167" name="Document" r:id="rId5" imgW="8284803" imgH="4492752" progId="Word.Document.8">
                  <p:embed/>
                </p:oleObj>
              </mc:Choice>
              <mc:Fallback>
                <p:oleObj name="Document" r:id="rId5" imgW="8284803" imgH="4492752" progId="Word.Document.8">
                  <p:embed/>
                  <p:pic>
                    <p:nvPicPr>
                      <p:cNvPr id="0" name=""/>
                      <p:cNvPicPr>
                        <a:picLocks noChangeAspect="1" noChangeArrowheads="1"/>
                      </p:cNvPicPr>
                      <p:nvPr/>
                    </p:nvPicPr>
                    <p:blipFill>
                      <a:blip r:embed="rId6"/>
                      <a:srcRect/>
                      <a:stretch>
                        <a:fillRect/>
                      </a:stretch>
                    </p:blipFill>
                    <p:spPr bwMode="auto">
                      <a:xfrm>
                        <a:off x="2971800" y="4191000"/>
                        <a:ext cx="8591550" cy="45720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Testing methodologies:  EVM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dirty="0" smtClean="0"/>
              <a:t>Block diagram:</a:t>
            </a:r>
            <a:endParaRPr lang="en-US" sz="1800" spc="-5" dirty="0" smtClean="0">
              <a:cs typeface="Arial"/>
            </a:endParaRPr>
          </a:p>
          <a:p>
            <a:pPr marL="630238" marR="117475" lvl="1" indent="-230188" algn="just">
              <a:buFont typeface="Times New Roman" pitchFamily="16" charset="0"/>
              <a:buChar char="•"/>
              <a:tabLst>
                <a:tab pos="230188" algn="l"/>
              </a:tabLst>
            </a:pPr>
            <a:endParaRPr lang="en-US" sz="1600" spc="-5" dirty="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June 2023</a:t>
            </a:r>
            <a:endParaRPr lang="en-GB" dirty="0"/>
          </a:p>
        </p:txBody>
      </p:sp>
      <p:grpSp>
        <p:nvGrpSpPr>
          <p:cNvPr id="4" name="Group 3"/>
          <p:cNvGrpSpPr/>
          <p:nvPr/>
        </p:nvGrpSpPr>
        <p:grpSpPr>
          <a:xfrm>
            <a:off x="2971800" y="2286000"/>
            <a:ext cx="6348974" cy="1946978"/>
            <a:chOff x="2971800" y="2286000"/>
            <a:chExt cx="6348974" cy="1946978"/>
          </a:xfrm>
        </p:grpSpPr>
        <p:pic>
          <p:nvPicPr>
            <p:cNvPr id="2" name="Picture 1"/>
            <p:cNvPicPr>
              <a:picLocks noChangeAspect="1"/>
            </p:cNvPicPr>
            <p:nvPr/>
          </p:nvPicPr>
          <p:blipFill>
            <a:blip r:embed="rId4"/>
            <a:stretch>
              <a:fillRect/>
            </a:stretch>
          </p:blipFill>
          <p:spPr>
            <a:xfrm>
              <a:off x="2971800" y="2286000"/>
              <a:ext cx="6348974" cy="1784666"/>
            </a:xfrm>
            <a:prstGeom prst="rect">
              <a:avLst/>
            </a:prstGeom>
          </p:spPr>
        </p:pic>
        <p:sp>
          <p:nvSpPr>
            <p:cNvPr id="11" name="TextBox 10"/>
            <p:cNvSpPr txBox="1"/>
            <p:nvPr/>
          </p:nvSpPr>
          <p:spPr>
            <a:xfrm>
              <a:off x="3200400" y="2287062"/>
              <a:ext cx="1265090" cy="276999"/>
            </a:xfrm>
            <a:prstGeom prst="rect">
              <a:avLst/>
            </a:prstGeom>
            <a:noFill/>
          </p:spPr>
          <p:txBody>
            <a:bodyPr wrap="none" rtlCol="0">
              <a:spAutoFit/>
            </a:bodyPr>
            <a:lstStyle/>
            <a:p>
              <a:r>
                <a:rPr lang="en-US" sz="1200" dirty="0" smtClean="0">
                  <a:solidFill>
                    <a:schemeClr val="tx1"/>
                  </a:solidFill>
                </a:rPr>
                <a:t>Device under test</a:t>
              </a:r>
              <a:endParaRPr lang="en-US" sz="1200" dirty="0">
                <a:solidFill>
                  <a:schemeClr val="tx1"/>
                </a:solidFill>
              </a:endParaRPr>
            </a:p>
          </p:txBody>
        </p:sp>
        <p:sp>
          <p:nvSpPr>
            <p:cNvPr id="12" name="TextBox 11"/>
            <p:cNvSpPr txBox="1"/>
            <p:nvPr/>
          </p:nvSpPr>
          <p:spPr>
            <a:xfrm>
              <a:off x="7162800" y="3048000"/>
              <a:ext cx="1234284" cy="461665"/>
            </a:xfrm>
            <a:prstGeom prst="rect">
              <a:avLst/>
            </a:prstGeom>
            <a:noFill/>
          </p:spPr>
          <p:txBody>
            <a:bodyPr wrap="square" rtlCol="0">
              <a:spAutoFit/>
            </a:bodyPr>
            <a:lstStyle/>
            <a:p>
              <a:r>
                <a:rPr lang="en-US" sz="1200" dirty="0" smtClean="0">
                  <a:solidFill>
                    <a:schemeClr val="tx1"/>
                  </a:solidFill>
                </a:rPr>
                <a:t>Measurement equipment</a:t>
              </a:r>
              <a:endParaRPr lang="en-US" sz="1200" dirty="0">
                <a:solidFill>
                  <a:schemeClr val="tx1"/>
                </a:solidFill>
              </a:endParaRPr>
            </a:p>
          </p:txBody>
        </p:sp>
        <p:sp>
          <p:nvSpPr>
            <p:cNvPr id="13" name="TextBox 12"/>
            <p:cNvSpPr txBox="1"/>
            <p:nvPr/>
          </p:nvSpPr>
          <p:spPr>
            <a:xfrm>
              <a:off x="5263884" y="3178333"/>
              <a:ext cx="1234284" cy="461665"/>
            </a:xfrm>
            <a:prstGeom prst="rect">
              <a:avLst/>
            </a:prstGeom>
            <a:noFill/>
          </p:spPr>
          <p:txBody>
            <a:bodyPr wrap="square" rtlCol="0">
              <a:spAutoFit/>
            </a:bodyPr>
            <a:lstStyle/>
            <a:p>
              <a:r>
                <a:rPr lang="en-US" sz="1200" dirty="0" smtClean="0">
                  <a:solidFill>
                    <a:schemeClr val="tx1"/>
                  </a:solidFill>
                </a:rPr>
                <a:t>Measurement accessories</a:t>
              </a:r>
              <a:endParaRPr lang="en-US" sz="1200" dirty="0">
                <a:solidFill>
                  <a:schemeClr val="tx1"/>
                </a:solidFill>
              </a:endParaRPr>
            </a:p>
          </p:txBody>
        </p:sp>
        <p:sp>
          <p:nvSpPr>
            <p:cNvPr id="14" name="TextBox 13"/>
            <p:cNvSpPr txBox="1"/>
            <p:nvPr/>
          </p:nvSpPr>
          <p:spPr>
            <a:xfrm>
              <a:off x="3200400" y="3955979"/>
              <a:ext cx="1225015" cy="276999"/>
            </a:xfrm>
            <a:prstGeom prst="rect">
              <a:avLst/>
            </a:prstGeom>
            <a:noFill/>
          </p:spPr>
          <p:txBody>
            <a:bodyPr wrap="none" rtlCol="0">
              <a:spAutoFit/>
            </a:bodyPr>
            <a:lstStyle/>
            <a:p>
              <a:r>
                <a:rPr lang="en-US" sz="1200" dirty="0" smtClean="0">
                  <a:solidFill>
                    <a:schemeClr val="tx1"/>
                  </a:solidFill>
                </a:rPr>
                <a:t>Control software</a:t>
              </a:r>
              <a:endParaRPr lang="en-US" sz="1200" dirty="0">
                <a:solidFill>
                  <a:schemeClr val="tx1"/>
                </a:solidFill>
              </a:endParaRPr>
            </a:p>
          </p:txBody>
        </p:sp>
      </p:grpSp>
    </p:spTree>
    <p:extLst>
      <p:ext uri="{BB962C8B-B14F-4D97-AF65-F5344CB8AC3E}">
        <p14:creationId xmlns:p14="http://schemas.microsoft.com/office/powerpoint/2010/main" val="15539037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Testing methodologies:  EVM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dirty="0" smtClean="0"/>
              <a:t>Test steps:</a:t>
            </a:r>
            <a:endParaRPr lang="en-US" sz="1800" spc="-5" dirty="0" smtClean="0">
              <a:cs typeface="Arial"/>
            </a:endParaRPr>
          </a:p>
          <a:p>
            <a:pPr marL="630238" marR="117475" lvl="1" indent="-230188" algn="just">
              <a:buFont typeface="Times New Roman" pitchFamily="16" charset="0"/>
              <a:buChar char="•"/>
              <a:tabLst>
                <a:tab pos="230188" algn="l"/>
              </a:tabLst>
            </a:pPr>
            <a:r>
              <a:rPr lang="en-US" sz="1600" spc="-5" dirty="0">
                <a:cs typeface="Arial"/>
              </a:rPr>
              <a:t>Connect the device under test to the measurement device with demodulation function through the RF </a:t>
            </a:r>
            <a:r>
              <a:rPr lang="en-US" sz="1600" spc="-5" dirty="0" smtClean="0">
                <a:cs typeface="Arial"/>
              </a:rPr>
              <a:t>line </a:t>
            </a:r>
            <a:r>
              <a:rPr lang="en-US" sz="1600" spc="-5" dirty="0">
                <a:cs typeface="Arial"/>
              </a:rPr>
              <a:t>measuring equipment</a:t>
            </a:r>
            <a:endParaRPr lang="en-US" sz="1600" spc="-5" dirty="0" smtClean="0">
              <a:cs typeface="Arial"/>
            </a:endParaRPr>
          </a:p>
          <a:p>
            <a:pPr marL="630238" marR="117475" lvl="1" indent="-230188" algn="just">
              <a:buFont typeface="Times New Roman" pitchFamily="16" charset="0"/>
              <a:buChar char="•"/>
              <a:tabLst>
                <a:tab pos="230188" algn="l"/>
              </a:tabLst>
            </a:pPr>
            <a:r>
              <a:rPr lang="en-US" sz="1600" spc="-5" dirty="0">
                <a:cs typeface="Arial"/>
              </a:rPr>
              <a:t>Set the device under test to send 4096 QAM modulated </a:t>
            </a:r>
            <a:r>
              <a:rPr lang="en-US" sz="1600" spc="-5" dirty="0" smtClean="0">
                <a:cs typeface="Arial"/>
              </a:rPr>
              <a:t>signal</a:t>
            </a:r>
          </a:p>
          <a:p>
            <a:pPr marL="630238" marR="117475" lvl="1" indent="-230188" algn="just">
              <a:buFont typeface="Times New Roman" pitchFamily="16" charset="0"/>
              <a:buChar char="•"/>
              <a:tabLst>
                <a:tab pos="230188" algn="l"/>
              </a:tabLst>
            </a:pPr>
            <a:r>
              <a:rPr lang="en-US" sz="1600" spc="-5" dirty="0">
                <a:cs typeface="Arial"/>
              </a:rPr>
              <a:t>Measure </a:t>
            </a:r>
            <a:r>
              <a:rPr lang="en-US" sz="1600" spc="-5" dirty="0" smtClean="0">
                <a:cs typeface="Arial"/>
              </a:rPr>
              <a:t>average EVM test </a:t>
            </a:r>
            <a:r>
              <a:rPr lang="en-US" sz="1600" spc="-5" dirty="0">
                <a:cs typeface="Arial"/>
              </a:rPr>
              <a:t>results by </a:t>
            </a:r>
            <a:r>
              <a:rPr lang="en-US" sz="1600" spc="-5" dirty="0" smtClean="0">
                <a:cs typeface="Arial"/>
              </a:rPr>
              <a:t>the measuring equipment</a:t>
            </a:r>
          </a:p>
          <a:p>
            <a:pPr marL="630238" marR="117475" lvl="1" indent="-230188" algn="just">
              <a:buFont typeface="Times New Roman" pitchFamily="16" charset="0"/>
              <a:buChar char="•"/>
              <a:tabLst>
                <a:tab pos="230188" algn="l"/>
              </a:tabLst>
            </a:pPr>
            <a:r>
              <a:rPr lang="en-US" sz="1600" spc="-5" dirty="0">
                <a:cs typeface="Arial"/>
              </a:rPr>
              <a:t>The measurement results should meet the above technical requirements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June 2023</a:t>
            </a:r>
            <a:endParaRPr lang="en-GB" dirty="0"/>
          </a:p>
        </p:txBody>
      </p:sp>
    </p:spTree>
    <p:extLst>
      <p:ext uri="{BB962C8B-B14F-4D97-AF65-F5344CB8AC3E}">
        <p14:creationId xmlns:p14="http://schemas.microsoft.com/office/powerpoint/2010/main" val="22215888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Testing methodologies:  MRU spectrum mask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dirty="0" smtClean="0"/>
              <a:t>Block diagram (the same block diagram as EVM):</a:t>
            </a:r>
            <a:endParaRPr lang="en-US" sz="1800" spc="-5" dirty="0" smtClean="0">
              <a:cs typeface="Arial"/>
            </a:endParaRPr>
          </a:p>
          <a:p>
            <a:pPr marL="630238" marR="117475" lvl="1" indent="-230188" algn="just">
              <a:buFont typeface="Times New Roman" pitchFamily="16" charset="0"/>
              <a:buChar char="•"/>
              <a:tabLst>
                <a:tab pos="230188" algn="l"/>
              </a:tabLst>
            </a:pPr>
            <a:endParaRPr lang="en-US" sz="1600" spc="-5" dirty="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June 2023</a:t>
            </a:r>
            <a:endParaRPr lang="en-GB" dirty="0"/>
          </a:p>
        </p:txBody>
      </p:sp>
      <p:grpSp>
        <p:nvGrpSpPr>
          <p:cNvPr id="11" name="Group 10"/>
          <p:cNvGrpSpPr/>
          <p:nvPr/>
        </p:nvGrpSpPr>
        <p:grpSpPr>
          <a:xfrm>
            <a:off x="2971800" y="2286000"/>
            <a:ext cx="6348974" cy="1946978"/>
            <a:chOff x="2971800" y="2286000"/>
            <a:chExt cx="6348974" cy="1946978"/>
          </a:xfrm>
        </p:grpSpPr>
        <p:pic>
          <p:nvPicPr>
            <p:cNvPr id="12" name="Picture 11"/>
            <p:cNvPicPr>
              <a:picLocks noChangeAspect="1"/>
            </p:cNvPicPr>
            <p:nvPr/>
          </p:nvPicPr>
          <p:blipFill>
            <a:blip r:embed="rId4"/>
            <a:stretch>
              <a:fillRect/>
            </a:stretch>
          </p:blipFill>
          <p:spPr>
            <a:xfrm>
              <a:off x="2971800" y="2286000"/>
              <a:ext cx="6348974" cy="1784666"/>
            </a:xfrm>
            <a:prstGeom prst="rect">
              <a:avLst/>
            </a:prstGeom>
          </p:spPr>
        </p:pic>
        <p:sp>
          <p:nvSpPr>
            <p:cNvPr id="13" name="TextBox 12"/>
            <p:cNvSpPr txBox="1"/>
            <p:nvPr/>
          </p:nvSpPr>
          <p:spPr>
            <a:xfrm>
              <a:off x="3200400" y="2287062"/>
              <a:ext cx="1265090" cy="276999"/>
            </a:xfrm>
            <a:prstGeom prst="rect">
              <a:avLst/>
            </a:prstGeom>
            <a:noFill/>
          </p:spPr>
          <p:txBody>
            <a:bodyPr wrap="none" rtlCol="0">
              <a:spAutoFit/>
            </a:bodyPr>
            <a:lstStyle/>
            <a:p>
              <a:r>
                <a:rPr lang="en-US" sz="1200" dirty="0" smtClean="0">
                  <a:solidFill>
                    <a:schemeClr val="tx1"/>
                  </a:solidFill>
                </a:rPr>
                <a:t>Device under test</a:t>
              </a:r>
              <a:endParaRPr lang="en-US" sz="1200" dirty="0">
                <a:solidFill>
                  <a:schemeClr val="tx1"/>
                </a:solidFill>
              </a:endParaRPr>
            </a:p>
          </p:txBody>
        </p:sp>
        <p:sp>
          <p:nvSpPr>
            <p:cNvPr id="14" name="TextBox 13"/>
            <p:cNvSpPr txBox="1"/>
            <p:nvPr/>
          </p:nvSpPr>
          <p:spPr>
            <a:xfrm>
              <a:off x="7162800" y="3048000"/>
              <a:ext cx="1234284" cy="461665"/>
            </a:xfrm>
            <a:prstGeom prst="rect">
              <a:avLst/>
            </a:prstGeom>
            <a:noFill/>
          </p:spPr>
          <p:txBody>
            <a:bodyPr wrap="square" rtlCol="0">
              <a:spAutoFit/>
            </a:bodyPr>
            <a:lstStyle/>
            <a:p>
              <a:r>
                <a:rPr lang="en-US" sz="1200" dirty="0" smtClean="0">
                  <a:solidFill>
                    <a:schemeClr val="tx1"/>
                  </a:solidFill>
                </a:rPr>
                <a:t>Measurement equipment</a:t>
              </a:r>
              <a:endParaRPr lang="en-US" sz="1200" dirty="0">
                <a:solidFill>
                  <a:schemeClr val="tx1"/>
                </a:solidFill>
              </a:endParaRPr>
            </a:p>
          </p:txBody>
        </p:sp>
        <p:sp>
          <p:nvSpPr>
            <p:cNvPr id="15" name="TextBox 14"/>
            <p:cNvSpPr txBox="1"/>
            <p:nvPr/>
          </p:nvSpPr>
          <p:spPr>
            <a:xfrm>
              <a:off x="5263884" y="3178333"/>
              <a:ext cx="1234284" cy="461665"/>
            </a:xfrm>
            <a:prstGeom prst="rect">
              <a:avLst/>
            </a:prstGeom>
            <a:noFill/>
          </p:spPr>
          <p:txBody>
            <a:bodyPr wrap="square" rtlCol="0">
              <a:spAutoFit/>
            </a:bodyPr>
            <a:lstStyle/>
            <a:p>
              <a:r>
                <a:rPr lang="en-US" sz="1200" dirty="0" smtClean="0">
                  <a:solidFill>
                    <a:schemeClr val="tx1"/>
                  </a:solidFill>
                </a:rPr>
                <a:t>Measurement accessories</a:t>
              </a:r>
              <a:endParaRPr lang="en-US" sz="1200" dirty="0">
                <a:solidFill>
                  <a:schemeClr val="tx1"/>
                </a:solidFill>
              </a:endParaRPr>
            </a:p>
          </p:txBody>
        </p:sp>
        <p:sp>
          <p:nvSpPr>
            <p:cNvPr id="16" name="TextBox 15"/>
            <p:cNvSpPr txBox="1"/>
            <p:nvPr/>
          </p:nvSpPr>
          <p:spPr>
            <a:xfrm>
              <a:off x="3200400" y="3955979"/>
              <a:ext cx="1225015" cy="276999"/>
            </a:xfrm>
            <a:prstGeom prst="rect">
              <a:avLst/>
            </a:prstGeom>
            <a:noFill/>
          </p:spPr>
          <p:txBody>
            <a:bodyPr wrap="none" rtlCol="0">
              <a:spAutoFit/>
            </a:bodyPr>
            <a:lstStyle/>
            <a:p>
              <a:r>
                <a:rPr lang="en-US" sz="1200" dirty="0" smtClean="0">
                  <a:solidFill>
                    <a:schemeClr val="tx1"/>
                  </a:solidFill>
                </a:rPr>
                <a:t>Control software</a:t>
              </a:r>
              <a:endParaRPr lang="en-US" sz="1200" dirty="0">
                <a:solidFill>
                  <a:schemeClr val="tx1"/>
                </a:solidFill>
              </a:endParaRPr>
            </a:p>
          </p:txBody>
        </p:sp>
      </p:grpSp>
    </p:spTree>
    <p:extLst>
      <p:ext uri="{BB962C8B-B14F-4D97-AF65-F5344CB8AC3E}">
        <p14:creationId xmlns:p14="http://schemas.microsoft.com/office/powerpoint/2010/main" val="30960829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Testing methodologies:  MRU spectrum mask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dirty="0" smtClean="0"/>
              <a:t>Test steps:</a:t>
            </a:r>
            <a:endParaRPr lang="en-US" sz="1800" spc="-5" dirty="0" smtClean="0">
              <a:cs typeface="Arial"/>
            </a:endParaRPr>
          </a:p>
          <a:p>
            <a:pPr marL="630238" marR="117475" lvl="1" indent="-230188" algn="just">
              <a:buFont typeface="Times New Roman" pitchFamily="16" charset="0"/>
              <a:buChar char="•"/>
              <a:tabLst>
                <a:tab pos="230188" algn="l"/>
              </a:tabLst>
            </a:pPr>
            <a:r>
              <a:rPr lang="en-US" sz="1600" spc="-5" dirty="0" smtClean="0">
                <a:cs typeface="Arial"/>
              </a:rPr>
              <a:t>Connect </a:t>
            </a:r>
            <a:r>
              <a:rPr lang="en-US" sz="1600" spc="-5" dirty="0">
                <a:cs typeface="Arial"/>
              </a:rPr>
              <a:t>the device under test to the test device with demodulation function through the </a:t>
            </a:r>
            <a:r>
              <a:rPr lang="en-US" sz="1600" spc="-5" dirty="0" smtClean="0">
                <a:cs typeface="Arial"/>
              </a:rPr>
              <a:t>RF line measuring equipment</a:t>
            </a:r>
          </a:p>
          <a:p>
            <a:pPr marL="630238" marR="117475" lvl="1" indent="-230188" algn="just">
              <a:buFont typeface="Times New Roman" pitchFamily="16" charset="0"/>
              <a:buChar char="•"/>
              <a:tabLst>
                <a:tab pos="230188" algn="l"/>
              </a:tabLst>
            </a:pPr>
            <a:r>
              <a:rPr lang="en-US" sz="1600" spc="-5" dirty="0">
                <a:cs typeface="Arial"/>
              </a:rPr>
              <a:t>Adjust the center frequency of the measuring device to the center of the device under </a:t>
            </a:r>
            <a:r>
              <a:rPr lang="en-US" sz="1600" spc="-5" dirty="0" smtClean="0">
                <a:cs typeface="Arial"/>
              </a:rPr>
              <a:t>test’s frequency</a:t>
            </a:r>
            <a:r>
              <a:rPr lang="en-US" sz="1600" spc="-5" dirty="0">
                <a:cs typeface="Arial"/>
              </a:rPr>
              <a:t>, set RBW to </a:t>
            </a:r>
            <a:r>
              <a:rPr lang="en-US" sz="1600" spc="-5" dirty="0" smtClean="0">
                <a:cs typeface="Arial"/>
              </a:rPr>
              <a:t>100 kHz</a:t>
            </a:r>
            <a:r>
              <a:rPr lang="en-US" sz="1600" spc="-5" dirty="0">
                <a:cs typeface="Arial"/>
              </a:rPr>
              <a:t>, VBW to </a:t>
            </a:r>
            <a:r>
              <a:rPr lang="en-US" sz="1600" spc="-5" dirty="0" smtClean="0">
                <a:cs typeface="Arial"/>
              </a:rPr>
              <a:t>7.5 kHz</a:t>
            </a:r>
            <a:r>
              <a:rPr lang="en-US" sz="1600" spc="-5" dirty="0">
                <a:cs typeface="Arial"/>
              </a:rPr>
              <a:t>, and set the detection method to </a:t>
            </a:r>
            <a:r>
              <a:rPr lang="en-US" sz="1600" spc="-5" dirty="0" smtClean="0">
                <a:cs typeface="Arial"/>
              </a:rPr>
              <a:t>RMS</a:t>
            </a:r>
          </a:p>
          <a:p>
            <a:pPr marL="630238" marR="117475" lvl="1" indent="-230188" algn="just">
              <a:buFont typeface="Times New Roman" pitchFamily="16" charset="0"/>
              <a:buChar char="•"/>
              <a:tabLst>
                <a:tab pos="230188" algn="l"/>
              </a:tabLst>
            </a:pPr>
            <a:r>
              <a:rPr lang="en-US" sz="1600" spc="-5" dirty="0">
                <a:cs typeface="Arial"/>
              </a:rPr>
              <a:t>S</a:t>
            </a:r>
            <a:r>
              <a:rPr lang="en-US" sz="1600" spc="-5" dirty="0" smtClean="0">
                <a:cs typeface="Arial"/>
              </a:rPr>
              <a:t>pectrum </a:t>
            </a:r>
            <a:r>
              <a:rPr lang="en-US" sz="1600" spc="-5" dirty="0">
                <a:cs typeface="Arial"/>
              </a:rPr>
              <a:t>envelope of the signal emitted by the device under test shall comply with the </a:t>
            </a:r>
            <a:r>
              <a:rPr lang="en-US" sz="1600" spc="-5" dirty="0" smtClean="0">
                <a:cs typeface="Arial"/>
              </a:rPr>
              <a:t>above-mentioned spectrum mask requirements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June 2023</a:t>
            </a:r>
            <a:endParaRPr lang="en-GB" dirty="0"/>
          </a:p>
        </p:txBody>
      </p:sp>
    </p:spTree>
    <p:extLst>
      <p:ext uri="{BB962C8B-B14F-4D97-AF65-F5344CB8AC3E}">
        <p14:creationId xmlns:p14="http://schemas.microsoft.com/office/powerpoint/2010/main" val="14027635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838200" y="606426"/>
            <a:ext cx="10363200"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Disclaimer</a:t>
            </a:r>
            <a:endParaRPr lang="en-US" sz="2800" dirty="0">
              <a:solidFill>
                <a:srgbClr val="0070C0"/>
              </a:solidFill>
            </a:endParaRPr>
          </a:p>
        </p:txBody>
      </p:sp>
      <p:sp>
        <p:nvSpPr>
          <p:cNvPr id="10" name="Content Placeholder 2"/>
          <p:cNvSpPr>
            <a:spLocks noGrp="1"/>
          </p:cNvSpPr>
          <p:nvPr>
            <p:ph idx="1"/>
          </p:nvPr>
        </p:nvSpPr>
        <p:spPr>
          <a:xfrm>
            <a:off x="838200" y="1524000"/>
            <a:ext cx="10439400" cy="2895600"/>
          </a:xfrm>
        </p:spPr>
        <p:txBody>
          <a:bodyPr/>
          <a:lstStyle/>
          <a:p>
            <a:pPr algn="just">
              <a:spcAft>
                <a:spcPts val="600"/>
              </a:spcAft>
              <a:buFont typeface="Arial" panose="020B0604020202020204" pitchFamily="34" charset="0"/>
              <a:buChar char="•"/>
            </a:pPr>
            <a:r>
              <a:rPr lang="en-US" altLang="en-US" sz="2000" dirty="0" smtClean="0"/>
              <a:t>The contents presented in this slide deck are the author’s unofficial translation of selected contents of the China MIIT </a:t>
            </a:r>
            <a:r>
              <a:rPr lang="en-US" altLang="en-US" sz="2000" dirty="0" smtClean="0"/>
              <a:t>decision </a:t>
            </a:r>
            <a:r>
              <a:rPr lang="en-US" altLang="en-US" sz="2000" dirty="0" smtClean="0"/>
              <a:t>of its </a:t>
            </a:r>
            <a:r>
              <a:rPr lang="en-US" altLang="en-US" sz="2000" dirty="0" smtClean="0"/>
              <a:t>consultation “</a:t>
            </a:r>
            <a:r>
              <a:rPr lang="en-US" sz="2000" dirty="0" smtClean="0"/>
              <a:t>Technical </a:t>
            </a:r>
            <a:r>
              <a:rPr lang="en-US" sz="2000" dirty="0"/>
              <a:t>requirements and test methods for new type approval of </a:t>
            </a:r>
            <a:r>
              <a:rPr lang="en-US" sz="2000" dirty="0" smtClean="0"/>
              <a:t>wireless LAN </a:t>
            </a:r>
            <a:r>
              <a:rPr lang="en-US" sz="2000" dirty="0"/>
              <a:t>equipment adopting IEEE 802.11be technical </a:t>
            </a:r>
            <a:r>
              <a:rPr lang="en-US" sz="2000" dirty="0" smtClean="0"/>
              <a:t>standards” in June/July 2023.</a:t>
            </a:r>
            <a:endParaRPr lang="en-US" altLang="en-US" sz="2000" dirty="0" smtClean="0"/>
          </a:p>
          <a:p>
            <a:pPr algn="just">
              <a:spcAft>
                <a:spcPts val="600"/>
              </a:spcAft>
              <a:buFont typeface="Arial" panose="020B0604020202020204" pitchFamily="34" charset="0"/>
              <a:buChar char="•"/>
            </a:pPr>
            <a:r>
              <a:rPr lang="en-US" altLang="en-US" sz="2000" dirty="0" smtClean="0"/>
              <a:t>Please refer to the administration’s website for the exact contents (in simplified Chinese) of the </a:t>
            </a:r>
            <a:r>
              <a:rPr lang="en-US" altLang="en-US" sz="2000" dirty="0" smtClean="0"/>
              <a:t>decision.</a:t>
            </a:r>
          </a:p>
          <a:p>
            <a:pPr algn="just">
              <a:spcAft>
                <a:spcPts val="600"/>
              </a:spcAft>
              <a:buFont typeface="Arial" panose="020B0604020202020204" pitchFamily="34" charset="0"/>
              <a:buChar char="•"/>
            </a:pPr>
            <a:r>
              <a:rPr lang="en-US" altLang="en-US" sz="2000" dirty="0" smtClean="0"/>
              <a:t>Please refer to </a:t>
            </a:r>
            <a:r>
              <a:rPr lang="en-US" altLang="en-US" sz="2000" dirty="0" smtClean="0">
                <a:hlinkClick r:id="rId3"/>
              </a:rPr>
              <a:t>18-23/0059r1</a:t>
            </a:r>
            <a:r>
              <a:rPr lang="en-US" altLang="en-US" sz="2000" dirty="0" smtClean="0"/>
              <a:t> for the unofficial translation of selected contents of the original consultation.</a:t>
            </a:r>
            <a:endParaRPr lang="en-US" altLang="en-US" sz="2000" dirty="0" smtClean="0"/>
          </a:p>
          <a:p>
            <a:pPr marL="0" indent="0" algn="just"/>
            <a:endParaRPr lang="en-US" altLang="en-US" sz="2000" dirty="0"/>
          </a:p>
          <a:p>
            <a:pPr marL="0" indent="0" algn="just"/>
            <a:endParaRPr lang="en-US" altLang="en-US" sz="2000" dirty="0"/>
          </a:p>
          <a:p>
            <a:pPr algn="just"/>
            <a:endParaRPr lang="en-US" altLang="en-US" sz="2200" dirty="0"/>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216318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Technical Requirement:  Multi-band Operation (MLO)</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dirty="0" smtClean="0"/>
              <a:t>In </a:t>
            </a:r>
            <a:r>
              <a:rPr lang="en-US" sz="1800" dirty="0"/>
              <a:t>the multi-band concurrent state, the operating frequency of the relevant radio transmitting equipment and out-of-band emission power shall comply with </a:t>
            </a:r>
            <a:r>
              <a:rPr lang="en-US" sz="1800" spc="-5" dirty="0" smtClean="0">
                <a:cs typeface="Arial"/>
              </a:rPr>
              <a:t>the </a:t>
            </a:r>
            <a:r>
              <a:rPr lang="en-US" sz="1800" spc="-5" dirty="0">
                <a:cs typeface="Arial"/>
              </a:rPr>
              <a:t>MIIT’s “Notice on Strengthening and Regulating Radio Management in the 2400MHz, 5100MHz and 5800MHz Frequency Bands” (Ministry of Industry and Information Technology No [2021] No. 129</a:t>
            </a:r>
            <a:r>
              <a:rPr lang="en-US" sz="1800" spc="-5" dirty="0" smtClean="0">
                <a:cs typeface="Arial"/>
              </a:rPr>
              <a:t>)</a:t>
            </a:r>
            <a:endParaRPr lang="en-US" sz="1800" spc="-5" dirty="0">
              <a:cs typeface="Arial"/>
            </a:endParaRPr>
          </a:p>
          <a:p>
            <a:pPr marL="230188" marR="117475" indent="-230188" algn="just">
              <a:spcBef>
                <a:spcPts val="1800"/>
              </a:spcBef>
              <a:buChar char="•"/>
              <a:tabLst>
                <a:tab pos="230188" algn="l"/>
              </a:tabLst>
            </a:pPr>
            <a:r>
              <a:rPr lang="en-US" sz="1800" spc="-5" dirty="0" smtClean="0">
                <a:cs typeface="Arial"/>
              </a:rPr>
              <a:t>Operating frequencies</a:t>
            </a:r>
          </a:p>
          <a:p>
            <a:pPr marL="630238" marR="117475" lvl="1" indent="-230188" algn="just">
              <a:spcBef>
                <a:spcPts val="600"/>
              </a:spcBef>
              <a:buFont typeface="Times New Roman" pitchFamily="16" charset="0"/>
              <a:buChar char="•"/>
              <a:tabLst>
                <a:tab pos="230188" algn="l"/>
              </a:tabLst>
            </a:pPr>
            <a:r>
              <a:rPr lang="en-US" sz="1600" b="0" kern="1200" dirty="0">
                <a:solidFill>
                  <a:schemeClr val="dk1"/>
                </a:solidFill>
              </a:rPr>
              <a:t>2400 MHz - 2483.5 MHz, 5150 MHz – 5350 MHz, </a:t>
            </a:r>
            <a:r>
              <a:rPr lang="en-US" altLang="zh-CN" sz="1600" b="0" kern="1200" dirty="0">
                <a:solidFill>
                  <a:schemeClr val="dk1"/>
                </a:solidFill>
              </a:rPr>
              <a:t>5725 MHz – 5850 </a:t>
            </a:r>
            <a:r>
              <a:rPr lang="en-US" sz="1600" b="0" kern="1200" dirty="0" smtClean="0">
                <a:solidFill>
                  <a:schemeClr val="dk1"/>
                </a:solidFill>
              </a:rPr>
              <a:t>MHz</a:t>
            </a:r>
            <a:endParaRPr lang="en-US" sz="1800" spc="-5" dirty="0">
              <a:cs typeface="Arial"/>
            </a:endParaRPr>
          </a:p>
          <a:p>
            <a:pPr marL="230188" marR="117475" indent="-230188" algn="just">
              <a:spcBef>
                <a:spcPts val="1800"/>
              </a:spcBef>
              <a:buChar char="•"/>
              <a:tabLst>
                <a:tab pos="230188" algn="l"/>
              </a:tabLst>
            </a:pPr>
            <a:r>
              <a:rPr lang="en-US" sz="1800" spc="-5" dirty="0" smtClean="0">
                <a:cs typeface="Arial"/>
              </a:rPr>
              <a:t>Out-of-band transmit power</a:t>
            </a:r>
          </a:p>
          <a:p>
            <a:pPr marL="630238" marR="117475" lvl="1" indent="-230188" algn="just">
              <a:buFont typeface="Times New Roman" pitchFamily="16" charset="0"/>
              <a:buChar char="•"/>
              <a:tabLst>
                <a:tab pos="230188" algn="l"/>
              </a:tabLst>
            </a:pPr>
            <a:r>
              <a:rPr lang="en-US" sz="1600" spc="-5" dirty="0" smtClean="0">
                <a:cs typeface="Arial"/>
              </a:rPr>
              <a:t>The </a:t>
            </a:r>
            <a:r>
              <a:rPr lang="en-US" sz="1600" spc="-5" dirty="0">
                <a:cs typeface="Arial"/>
              </a:rPr>
              <a:t>maximum equivalent isotropic radiated power at the upper and lower limits of the operating frequency is not greater than -</a:t>
            </a:r>
            <a:r>
              <a:rPr lang="en-US" sz="1600" spc="-5" dirty="0" smtClean="0">
                <a:cs typeface="Arial"/>
              </a:rPr>
              <a:t>80 </a:t>
            </a:r>
            <a:r>
              <a:rPr lang="en-US" sz="1600" spc="-5" dirty="0" err="1" smtClean="0">
                <a:cs typeface="Arial"/>
              </a:rPr>
              <a:t>dBm</a:t>
            </a:r>
            <a:r>
              <a:rPr lang="en-US" sz="1600" spc="-5" dirty="0" smtClean="0">
                <a:cs typeface="Arial"/>
              </a:rPr>
              <a:t>/Hz</a:t>
            </a:r>
            <a:endParaRPr lang="en-US" sz="1600" spc="-5" dirty="0">
              <a:cs typeface="Arial"/>
            </a:endParaRPr>
          </a:p>
          <a:p>
            <a:pPr marL="230188" marR="117475" indent="-230188" algn="just">
              <a:spcBef>
                <a:spcPts val="1800"/>
              </a:spcBef>
              <a:buChar char="•"/>
              <a:tabLst>
                <a:tab pos="230188" algn="l"/>
              </a:tabLst>
            </a:pPr>
            <a:r>
              <a:rPr lang="en-US" sz="1800" spc="-5" dirty="0" smtClean="0">
                <a:solidFill>
                  <a:srgbClr val="FF0000"/>
                </a:solidFill>
                <a:cs typeface="Arial"/>
              </a:rPr>
              <a:t>Limit value of EVM </a:t>
            </a:r>
            <a:endParaRPr lang="en-US" sz="1800" spc="-5" dirty="0">
              <a:solidFill>
                <a:srgbClr val="FF0000"/>
              </a:solidFill>
              <a:cs typeface="Arial"/>
            </a:endParaRPr>
          </a:p>
          <a:p>
            <a:pPr marL="630238" marR="117475" lvl="1" indent="-230188" algn="just">
              <a:buFont typeface="Times New Roman" pitchFamily="16" charset="0"/>
              <a:buChar char="•"/>
              <a:tabLst>
                <a:tab pos="230188" algn="l"/>
              </a:tabLst>
            </a:pPr>
            <a:r>
              <a:rPr lang="en-US" sz="1600" spc="-5" dirty="0" smtClean="0">
                <a:solidFill>
                  <a:srgbClr val="FF0000"/>
                </a:solidFill>
                <a:cs typeface="Arial"/>
              </a:rPr>
              <a:t>4096 QAM:  </a:t>
            </a:r>
            <a:r>
              <a:rPr lang="en-US" sz="1600" spc="-5" dirty="0" smtClean="0">
                <a:solidFill>
                  <a:srgbClr val="FF0000"/>
                </a:solidFill>
                <a:cs typeface="Arial"/>
              </a:rPr>
              <a:t>-38 </a:t>
            </a:r>
            <a:r>
              <a:rPr lang="en-US" sz="1600" spc="-5" dirty="0" err="1" smtClean="0">
                <a:solidFill>
                  <a:srgbClr val="FF0000"/>
                </a:solidFill>
                <a:cs typeface="Arial"/>
              </a:rPr>
              <a:t>dBm</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November </a:t>
            </a:r>
            <a:r>
              <a:rPr lang="en-US" dirty="0" smtClean="0"/>
              <a:t>2023</a:t>
            </a:r>
            <a:endParaRPr lang="en-GB" dirty="0"/>
          </a:p>
        </p:txBody>
      </p:sp>
    </p:spTree>
    <p:extLst>
      <p:ext uri="{BB962C8B-B14F-4D97-AF65-F5344CB8AC3E}">
        <p14:creationId xmlns:p14="http://schemas.microsoft.com/office/powerpoint/2010/main" val="32750781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Technical Requirement:  MRU spectrum mask </a:t>
            </a:r>
            <a:r>
              <a:rPr lang="en-US" sz="2800" dirty="0" smtClean="0">
                <a:solidFill>
                  <a:srgbClr val="0070C0"/>
                </a:solidFill>
              </a:rPr>
              <a:t>(1)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The non-edge </a:t>
            </a:r>
            <a:r>
              <a:rPr lang="en-US" sz="1800" spc="-5" dirty="0">
                <a:cs typeface="Arial"/>
              </a:rPr>
              <a:t>position is </a:t>
            </a:r>
            <a:r>
              <a:rPr lang="en-US" sz="1800" spc="-5" dirty="0" smtClean="0">
                <a:cs typeface="Arial"/>
              </a:rPr>
              <a:t>punctured </a:t>
            </a:r>
            <a:r>
              <a:rPr lang="en-US" sz="1800" spc="-5" dirty="0">
                <a:cs typeface="Arial"/>
              </a:rPr>
              <a:t>and the bandwidth of the </a:t>
            </a:r>
            <a:r>
              <a:rPr lang="en-US" sz="1800" spc="-5" dirty="0" smtClean="0">
                <a:cs typeface="Arial"/>
              </a:rPr>
              <a:t>punctured </a:t>
            </a:r>
            <a:r>
              <a:rPr lang="en-US" sz="1800" spc="-5" dirty="0" err="1" smtClean="0">
                <a:cs typeface="Arial"/>
              </a:rPr>
              <a:t>subchannel</a:t>
            </a:r>
            <a:r>
              <a:rPr lang="en-US" sz="1800" spc="-5" dirty="0" smtClean="0">
                <a:cs typeface="Arial"/>
              </a:rPr>
              <a:t> </a:t>
            </a:r>
            <a:r>
              <a:rPr lang="en-US" sz="1800" spc="-5" dirty="0">
                <a:cs typeface="Arial"/>
              </a:rPr>
              <a:t>is </a:t>
            </a:r>
            <a:r>
              <a:rPr lang="en-US" sz="1800" spc="-5" dirty="0" smtClean="0">
                <a:cs typeface="Arial"/>
              </a:rPr>
              <a:t>20 MHz</a:t>
            </a:r>
          </a:p>
          <a:p>
            <a:pPr marL="630238" marR="117475" lvl="1" indent="-230188" algn="just">
              <a:buFont typeface="Times New Roman" pitchFamily="16" charset="0"/>
              <a:buChar char="•"/>
              <a:tabLst>
                <a:tab pos="230188" algn="l"/>
              </a:tabLst>
            </a:pPr>
            <a:endParaRPr lang="en-US" sz="1600" spc="-5" dirty="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June 2023</a:t>
            </a:r>
            <a:endParaRPr lang="en-GB" dirty="0"/>
          </a:p>
        </p:txBody>
      </p:sp>
      <p:graphicFrame>
        <p:nvGraphicFramePr>
          <p:cNvPr id="2" name="Table 1"/>
          <p:cNvGraphicFramePr>
            <a:graphicFrameLocks noGrp="1"/>
          </p:cNvGraphicFramePr>
          <p:nvPr>
            <p:extLst>
              <p:ext uri="{D42A27DB-BD31-4B8C-83A1-F6EECF244321}">
                <p14:modId xmlns:p14="http://schemas.microsoft.com/office/powerpoint/2010/main" val="2268719699"/>
              </p:ext>
            </p:extLst>
          </p:nvPr>
        </p:nvGraphicFramePr>
        <p:xfrm>
          <a:off x="1295400" y="2209800"/>
          <a:ext cx="9982200" cy="2032000"/>
        </p:xfrm>
        <a:graphic>
          <a:graphicData uri="http://schemas.openxmlformats.org/drawingml/2006/table">
            <a:tbl>
              <a:tblPr firstRow="1" bandRow="1">
                <a:tableStyleId>{93296810-A885-4BE3-A3E7-6D5BEEA58F35}</a:tableStyleId>
              </a:tblPr>
              <a:tblGrid>
                <a:gridCol w="5486400"/>
                <a:gridCol w="4495800"/>
              </a:tblGrid>
              <a:tr h="548640">
                <a:tc>
                  <a:txBody>
                    <a:bodyPr/>
                    <a:lstStyle/>
                    <a:p>
                      <a:pPr algn="ctr"/>
                      <a:r>
                        <a:rPr lang="en-US" sz="1600" dirty="0" smtClean="0"/>
                        <a:t>Frequency offset from the edge of occupied </a:t>
                      </a:r>
                      <a:r>
                        <a:rPr lang="en-US" sz="1600" dirty="0" err="1" smtClean="0"/>
                        <a:t>subchannel</a:t>
                      </a:r>
                      <a:r>
                        <a:rPr lang="en-US" sz="1600" dirty="0" smtClean="0"/>
                        <a:t>, </a:t>
                      </a:r>
                      <a:r>
                        <a:rPr lang="en-US" sz="1600" dirty="0" smtClean="0">
                          <a:sym typeface="Symbol" panose="05050102010706020507" pitchFamily="18" charset="2"/>
                        </a:rPr>
                        <a:t>f</a:t>
                      </a:r>
                      <a:endParaRPr lang="en-US" sz="1600" dirty="0"/>
                    </a:p>
                  </a:txBody>
                  <a:tcPr anchor="ctr"/>
                </a:tc>
                <a:tc>
                  <a:txBody>
                    <a:bodyPr/>
                    <a:lstStyle/>
                    <a:p>
                      <a:pPr algn="ctr"/>
                      <a:r>
                        <a:rPr lang="en-US" sz="1600" dirty="0" smtClean="0"/>
                        <a:t>Limit value</a:t>
                      </a:r>
                    </a:p>
                    <a:p>
                      <a:pPr algn="ctr"/>
                      <a:r>
                        <a:rPr lang="en-US" sz="1400" dirty="0" smtClean="0"/>
                        <a:t>(NOTE:  PSD is linearly distributed with frequency)</a:t>
                      </a:r>
                      <a:endParaRPr lang="en-US" sz="1400" dirty="0"/>
                    </a:p>
                  </a:txBody>
                  <a:tcPr anchor="ctr"/>
                </a:tc>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smtClean="0"/>
                        <a:t>0 MHz ≤</a:t>
                      </a:r>
                      <a:r>
                        <a:rPr lang="en-US" sz="1600" baseline="0" dirty="0" smtClean="0"/>
                        <a:t>  </a:t>
                      </a:r>
                      <a:r>
                        <a:rPr lang="en-US" sz="1600" dirty="0" smtClean="0">
                          <a:sym typeface="Symbol" panose="05050102010706020507" pitchFamily="18" charset="2"/>
                        </a:rPr>
                        <a:t>f</a:t>
                      </a:r>
                      <a:r>
                        <a:rPr lang="en-US" sz="1600" baseline="0" dirty="0" smtClean="0">
                          <a:sym typeface="Symbol" panose="05050102010706020507" pitchFamily="18" charset="2"/>
                        </a:rPr>
                        <a:t> </a:t>
                      </a:r>
                      <a:r>
                        <a:rPr lang="en-US" sz="1600" baseline="0" dirty="0" smtClean="0"/>
                        <a:t>&lt; 0.5 MHz </a:t>
                      </a:r>
                      <a:endParaRPr lang="en-US" sz="1600" dirty="0"/>
                    </a:p>
                  </a:txBody>
                  <a:tcPr anchor="ctr"/>
                </a:tc>
                <a:tc>
                  <a:txBody>
                    <a:bodyPr/>
                    <a:lstStyle/>
                    <a:p>
                      <a:pPr algn="ctr"/>
                      <a:r>
                        <a:rPr lang="en-US" sz="1600" dirty="0" smtClean="0"/>
                        <a:t>0 to 20 </a:t>
                      </a:r>
                      <a:r>
                        <a:rPr lang="en-US" sz="1600" dirty="0" err="1" smtClean="0"/>
                        <a:t>dBr</a:t>
                      </a:r>
                      <a:endParaRPr lang="en-US" sz="1600" dirty="0"/>
                    </a:p>
                  </a:txBody>
                  <a:tcPr anchor="ctr"/>
                </a:tc>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smtClean="0"/>
                        <a:t>0.5</a:t>
                      </a:r>
                      <a:r>
                        <a:rPr lang="en-US" sz="1600" baseline="0" dirty="0" smtClean="0"/>
                        <a:t> </a:t>
                      </a:r>
                      <a:r>
                        <a:rPr lang="en-US" sz="1600" dirty="0" smtClean="0"/>
                        <a:t>MHz ≤</a:t>
                      </a:r>
                      <a:r>
                        <a:rPr lang="en-US" sz="1600" baseline="0" dirty="0" smtClean="0"/>
                        <a:t>  </a:t>
                      </a:r>
                      <a:r>
                        <a:rPr lang="en-US" sz="1600" dirty="0" smtClean="0">
                          <a:sym typeface="Symbol" panose="05050102010706020507" pitchFamily="18" charset="2"/>
                        </a:rPr>
                        <a:t>f</a:t>
                      </a:r>
                      <a:r>
                        <a:rPr lang="en-US" sz="1600" baseline="0" dirty="0" smtClean="0">
                          <a:sym typeface="Symbol" panose="05050102010706020507" pitchFamily="18" charset="2"/>
                        </a:rPr>
                        <a:t> </a:t>
                      </a:r>
                      <a:r>
                        <a:rPr lang="en-US" sz="1600" baseline="0" dirty="0" smtClean="0"/>
                        <a:t>&lt; 10 MHz</a:t>
                      </a:r>
                    </a:p>
                  </a:txBody>
                  <a:tcPr anchor="ctr"/>
                </a:tc>
                <a:tc>
                  <a:txBody>
                    <a:bodyPr/>
                    <a:lstStyle/>
                    <a:p>
                      <a:pPr algn="ctr"/>
                      <a:r>
                        <a:rPr lang="en-US" sz="1600" dirty="0" smtClean="0"/>
                        <a:t>20 to 23 </a:t>
                      </a:r>
                      <a:r>
                        <a:rPr lang="en-US" sz="1600" dirty="0" err="1" smtClean="0"/>
                        <a:t>dBr</a:t>
                      </a:r>
                      <a:endParaRPr lang="en-US" sz="1600" dirty="0"/>
                    </a:p>
                  </a:txBody>
                  <a:tcPr anchor="ctr"/>
                </a:tc>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smtClean="0"/>
                        <a:t>10</a:t>
                      </a:r>
                      <a:r>
                        <a:rPr lang="en-US" sz="1600" baseline="0" dirty="0" smtClean="0"/>
                        <a:t> </a:t>
                      </a:r>
                      <a:r>
                        <a:rPr lang="en-US" sz="1600" dirty="0" smtClean="0"/>
                        <a:t>MHz ≤</a:t>
                      </a:r>
                      <a:r>
                        <a:rPr lang="en-US" sz="1600" baseline="0" dirty="0" smtClean="0"/>
                        <a:t>  </a:t>
                      </a:r>
                      <a:r>
                        <a:rPr lang="en-US" sz="1600" dirty="0" smtClean="0">
                          <a:sym typeface="Symbol" panose="05050102010706020507" pitchFamily="18" charset="2"/>
                        </a:rPr>
                        <a:t>f</a:t>
                      </a:r>
                      <a:r>
                        <a:rPr lang="en-US" sz="1600" baseline="0" dirty="0" smtClean="0">
                          <a:sym typeface="Symbol" panose="05050102010706020507" pitchFamily="18" charset="2"/>
                        </a:rPr>
                        <a:t> </a:t>
                      </a:r>
                      <a:r>
                        <a:rPr lang="en-US" sz="1600" baseline="0" dirty="0" smtClean="0"/>
                        <a:t>&lt; 19.5 MHz</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smtClean="0"/>
                        <a:t>20 to 23 </a:t>
                      </a:r>
                      <a:r>
                        <a:rPr lang="en-US" sz="1600" dirty="0" err="1" smtClean="0"/>
                        <a:t>dBr</a:t>
                      </a:r>
                      <a:endParaRPr lang="en-US" sz="1600" dirty="0" smtClean="0"/>
                    </a:p>
                  </a:txBody>
                  <a:tcPr anchor="ctr"/>
                </a:tc>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smtClean="0"/>
                        <a:t>19.5</a:t>
                      </a:r>
                      <a:r>
                        <a:rPr lang="en-US" sz="1600" baseline="0" dirty="0" smtClean="0"/>
                        <a:t> </a:t>
                      </a:r>
                      <a:r>
                        <a:rPr lang="en-US" sz="1600" dirty="0" smtClean="0"/>
                        <a:t>MHz ≤</a:t>
                      </a:r>
                      <a:r>
                        <a:rPr lang="en-US" sz="1600" baseline="0" dirty="0" smtClean="0"/>
                        <a:t>  </a:t>
                      </a:r>
                      <a:r>
                        <a:rPr lang="en-US" sz="1600" dirty="0" smtClean="0">
                          <a:sym typeface="Symbol" panose="05050102010706020507" pitchFamily="18" charset="2"/>
                        </a:rPr>
                        <a:t>f</a:t>
                      </a:r>
                      <a:r>
                        <a:rPr lang="en-US" sz="1600" baseline="0" dirty="0" smtClean="0">
                          <a:sym typeface="Symbol" panose="05050102010706020507" pitchFamily="18" charset="2"/>
                        </a:rPr>
                        <a:t> </a:t>
                      </a:r>
                      <a:r>
                        <a:rPr lang="en-US" sz="1600" baseline="0" dirty="0" smtClean="0"/>
                        <a:t>&lt; 20 MHz</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smtClean="0"/>
                        <a:t>0 to 20 </a:t>
                      </a:r>
                      <a:r>
                        <a:rPr lang="en-US" sz="1600" dirty="0" err="1" smtClean="0"/>
                        <a:t>dBr</a:t>
                      </a:r>
                      <a:endParaRPr lang="en-US" sz="1600" dirty="0" smtClean="0"/>
                    </a:p>
                  </a:txBody>
                  <a:tcPr anchor="ctr"/>
                </a:tc>
              </a:tr>
            </a:tbl>
          </a:graphicData>
        </a:graphic>
      </p:graphicFrame>
    </p:spTree>
    <p:extLst>
      <p:ext uri="{BB962C8B-B14F-4D97-AF65-F5344CB8AC3E}">
        <p14:creationId xmlns:p14="http://schemas.microsoft.com/office/powerpoint/2010/main" val="16591511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Technical Requirement:  MRU spectrum </a:t>
            </a:r>
            <a:r>
              <a:rPr lang="en-US" sz="2800" dirty="0" smtClean="0">
                <a:solidFill>
                  <a:srgbClr val="0070C0"/>
                </a:solidFill>
              </a:rPr>
              <a:t>mask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The non-edge </a:t>
            </a:r>
            <a:r>
              <a:rPr lang="en-US" sz="1800" spc="-5" dirty="0">
                <a:cs typeface="Arial"/>
              </a:rPr>
              <a:t>position is </a:t>
            </a:r>
            <a:r>
              <a:rPr lang="en-US" sz="1800" spc="-5" dirty="0" smtClean="0">
                <a:cs typeface="Arial"/>
              </a:rPr>
              <a:t>punctured </a:t>
            </a:r>
            <a:r>
              <a:rPr lang="en-US" sz="1800" spc="-5" dirty="0">
                <a:cs typeface="Arial"/>
              </a:rPr>
              <a:t>and the bandwidth of the </a:t>
            </a:r>
            <a:r>
              <a:rPr lang="en-US" sz="1800" spc="-5" dirty="0" smtClean="0">
                <a:cs typeface="Arial"/>
              </a:rPr>
              <a:t>punctured </a:t>
            </a:r>
            <a:r>
              <a:rPr lang="en-US" sz="1800" spc="-5" dirty="0" err="1" smtClean="0">
                <a:cs typeface="Arial"/>
              </a:rPr>
              <a:t>subchannel</a:t>
            </a:r>
            <a:r>
              <a:rPr lang="en-US" sz="1800" spc="-5" dirty="0" smtClean="0">
                <a:cs typeface="Arial"/>
              </a:rPr>
              <a:t> </a:t>
            </a:r>
            <a:r>
              <a:rPr lang="en-US" sz="1800" spc="-5" dirty="0">
                <a:cs typeface="Arial"/>
              </a:rPr>
              <a:t>is </a:t>
            </a:r>
            <a:r>
              <a:rPr lang="en-US" sz="1800" spc="-5" dirty="0" smtClean="0">
                <a:cs typeface="Arial"/>
              </a:rPr>
              <a:t>20 MHz (cont’d)</a:t>
            </a:r>
          </a:p>
          <a:p>
            <a:pPr marL="630238" marR="117475" lvl="1" indent="-230188" algn="just">
              <a:buFont typeface="Times New Roman" pitchFamily="16" charset="0"/>
              <a:buChar char="•"/>
              <a:tabLst>
                <a:tab pos="230188" algn="l"/>
              </a:tabLst>
            </a:pPr>
            <a:endParaRPr lang="en-US" sz="1600" spc="-5" dirty="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November </a:t>
            </a:r>
            <a:r>
              <a:rPr lang="en-US" dirty="0" smtClean="0"/>
              <a:t>2023</a:t>
            </a:r>
            <a:endParaRPr lang="en-GB" dirty="0"/>
          </a:p>
        </p:txBody>
      </p:sp>
      <p:pic>
        <p:nvPicPr>
          <p:cNvPr id="2" name="Picture 1"/>
          <p:cNvPicPr>
            <a:picLocks noChangeAspect="1"/>
          </p:cNvPicPr>
          <p:nvPr/>
        </p:nvPicPr>
        <p:blipFill>
          <a:blip r:embed="rId4"/>
          <a:stretch>
            <a:fillRect/>
          </a:stretch>
        </p:blipFill>
        <p:spPr>
          <a:xfrm>
            <a:off x="3276600" y="2264007"/>
            <a:ext cx="5952981" cy="2799667"/>
          </a:xfrm>
          <a:prstGeom prst="rect">
            <a:avLst/>
          </a:prstGeom>
        </p:spPr>
      </p:pic>
    </p:spTree>
    <p:extLst>
      <p:ext uri="{BB962C8B-B14F-4D97-AF65-F5344CB8AC3E}">
        <p14:creationId xmlns:p14="http://schemas.microsoft.com/office/powerpoint/2010/main" val="40423007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Technical Requirement:  </a:t>
            </a:r>
            <a:r>
              <a:rPr lang="en-US" sz="2800" dirty="0" smtClean="0">
                <a:solidFill>
                  <a:srgbClr val="0070C0"/>
                </a:solidFill>
              </a:rPr>
              <a:t>EVM</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4096 QAM:  -38 </a:t>
            </a:r>
            <a:r>
              <a:rPr lang="en-US" sz="1800" spc="-5" dirty="0" err="1" smtClean="0">
                <a:cs typeface="Arial"/>
              </a:rPr>
              <a:t>dBm</a:t>
            </a:r>
            <a:endParaRPr lang="en-US" sz="1800" spc="-5" dirty="0" smtClean="0">
              <a:cs typeface="Arial"/>
            </a:endParaRPr>
          </a:p>
          <a:p>
            <a:pPr marL="630238" marR="117475" lvl="1" indent="-230188" algn="just">
              <a:buFont typeface="Times New Roman" pitchFamily="16" charset="0"/>
              <a:buChar char="•"/>
              <a:tabLst>
                <a:tab pos="230188" algn="l"/>
              </a:tabLst>
            </a:pPr>
            <a:r>
              <a:rPr lang="en-US" sz="1600" b="0" spc="-5" dirty="0">
                <a:cs typeface="Arial"/>
              </a:rPr>
              <a:t>NOTE:  The 4096QAM modulation method is an optional technical feature of the IEEE 802.11be standard. This parameter is tested according to </a:t>
            </a:r>
            <a:r>
              <a:rPr lang="en-US" sz="1600" b="0" spc="-5" dirty="0" smtClean="0">
                <a:cs typeface="Arial"/>
              </a:rPr>
              <a:t>various enterprise applications, </a:t>
            </a:r>
            <a:r>
              <a:rPr lang="en-US" sz="1600" b="0" spc="-5" dirty="0">
                <a:cs typeface="Arial"/>
              </a:rPr>
              <a:t>and a test report is issued based on the actual test results.</a:t>
            </a:r>
            <a:endParaRPr lang="en-US" sz="1600" b="0" spc="-5" dirty="0" smtClean="0">
              <a:cs typeface="Arial"/>
            </a:endParaRPr>
          </a:p>
          <a:p>
            <a:pPr marL="630238" marR="117475" lvl="1" indent="-230188" algn="just">
              <a:buFont typeface="Times New Roman" pitchFamily="16" charset="0"/>
              <a:buChar char="•"/>
              <a:tabLst>
                <a:tab pos="230188" algn="l"/>
              </a:tabLst>
            </a:pPr>
            <a:endParaRPr lang="en-US" sz="1600" spc="-5" dirty="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November </a:t>
            </a:r>
            <a:r>
              <a:rPr lang="en-US" dirty="0" smtClean="0"/>
              <a:t>2023</a:t>
            </a:r>
            <a:endParaRPr lang="en-GB" dirty="0"/>
          </a:p>
        </p:txBody>
      </p:sp>
    </p:spTree>
    <p:extLst>
      <p:ext uri="{BB962C8B-B14F-4D97-AF65-F5344CB8AC3E}">
        <p14:creationId xmlns:p14="http://schemas.microsoft.com/office/powerpoint/2010/main" val="2208543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7</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Technical Requirement:  </a:t>
            </a:r>
            <a:r>
              <a:rPr lang="en-US" sz="2800" dirty="0" smtClean="0">
                <a:solidFill>
                  <a:srgbClr val="0070C0"/>
                </a:solidFill>
              </a:rPr>
              <a:t>Miscellaneous</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cs typeface="Arial"/>
              </a:rPr>
              <a:t>Technical requirements such as operating frequency, equivalent isotropic radiated power, equivalent isotropic radiated power spectral density, frequency tolerance, out-of-band transmit power, spurious emissions, and special frequency band spurious emissions are implemented in accordance with the MIIT’s “Notice on Strengthening and Regulating Radio Management in the 2400MHz, 5100MHz and 5800MHz Frequency Bands” (Ministry of Industry and Information Technology No [2021] No. 129)</a:t>
            </a:r>
            <a:endParaRPr lang="en-US" sz="1800" spc="-5" dirty="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November </a:t>
            </a:r>
            <a:r>
              <a:rPr lang="en-US" dirty="0" smtClean="0"/>
              <a:t>2023</a:t>
            </a:r>
            <a:endParaRPr lang="en-GB" dirty="0"/>
          </a:p>
        </p:txBody>
      </p:sp>
    </p:spTree>
    <p:extLst>
      <p:ext uri="{BB962C8B-B14F-4D97-AF65-F5344CB8AC3E}">
        <p14:creationId xmlns:p14="http://schemas.microsoft.com/office/powerpoint/2010/main" val="2708173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Testing methodologies:  Multi-band Operation (MLO)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dirty="0" smtClean="0"/>
              <a:t>Block diagram:</a:t>
            </a:r>
            <a:endParaRPr lang="en-US" sz="1800" spc="-5" dirty="0" smtClean="0">
              <a:cs typeface="Arial"/>
            </a:endParaRPr>
          </a:p>
          <a:p>
            <a:pPr marL="630238" marR="117475" lvl="1" indent="-230188" algn="just">
              <a:buFont typeface="Times New Roman" pitchFamily="16" charset="0"/>
              <a:buChar char="•"/>
              <a:tabLst>
                <a:tab pos="230188" algn="l"/>
              </a:tabLst>
            </a:pPr>
            <a:endParaRPr lang="en-US" sz="1600" spc="-5" dirty="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November </a:t>
            </a:r>
            <a:r>
              <a:rPr lang="en-US" dirty="0" smtClean="0"/>
              <a:t>2023</a:t>
            </a:r>
            <a:endParaRPr lang="en-GB" dirty="0"/>
          </a:p>
        </p:txBody>
      </p:sp>
      <p:grpSp>
        <p:nvGrpSpPr>
          <p:cNvPr id="5" name="Group 4"/>
          <p:cNvGrpSpPr/>
          <p:nvPr/>
        </p:nvGrpSpPr>
        <p:grpSpPr>
          <a:xfrm>
            <a:off x="2590800" y="2174500"/>
            <a:ext cx="7043877" cy="2245100"/>
            <a:chOff x="2590800" y="2174500"/>
            <a:chExt cx="7043877" cy="2245100"/>
          </a:xfrm>
        </p:grpSpPr>
        <p:pic>
          <p:nvPicPr>
            <p:cNvPr id="3" name="Picture 2"/>
            <p:cNvPicPr>
              <a:picLocks noChangeAspect="1"/>
            </p:cNvPicPr>
            <p:nvPr/>
          </p:nvPicPr>
          <p:blipFill>
            <a:blip r:embed="rId4"/>
            <a:stretch>
              <a:fillRect/>
            </a:stretch>
          </p:blipFill>
          <p:spPr>
            <a:xfrm>
              <a:off x="2590800" y="2286000"/>
              <a:ext cx="7043877" cy="1773000"/>
            </a:xfrm>
            <a:prstGeom prst="rect">
              <a:avLst/>
            </a:prstGeom>
          </p:spPr>
        </p:pic>
        <p:sp>
          <p:nvSpPr>
            <p:cNvPr id="4" name="TextBox 3"/>
            <p:cNvSpPr txBox="1"/>
            <p:nvPr/>
          </p:nvSpPr>
          <p:spPr>
            <a:xfrm>
              <a:off x="2743200" y="2174501"/>
              <a:ext cx="917239" cy="276999"/>
            </a:xfrm>
            <a:prstGeom prst="rect">
              <a:avLst/>
            </a:prstGeom>
            <a:noFill/>
          </p:spPr>
          <p:txBody>
            <a:bodyPr wrap="none" rtlCol="0">
              <a:spAutoFit/>
            </a:bodyPr>
            <a:lstStyle/>
            <a:p>
              <a:r>
                <a:rPr lang="en-US" sz="1200" dirty="0" smtClean="0">
                  <a:solidFill>
                    <a:schemeClr val="tx1"/>
                  </a:solidFill>
                </a:rPr>
                <a:t>Data source</a:t>
              </a:r>
              <a:endParaRPr lang="en-US" sz="1200" dirty="0">
                <a:solidFill>
                  <a:schemeClr val="tx1"/>
                </a:solidFill>
              </a:endParaRPr>
            </a:p>
          </p:txBody>
        </p:sp>
        <p:sp>
          <p:nvSpPr>
            <p:cNvPr id="11" name="TextBox 10"/>
            <p:cNvSpPr txBox="1"/>
            <p:nvPr/>
          </p:nvSpPr>
          <p:spPr>
            <a:xfrm>
              <a:off x="2705086" y="3860883"/>
              <a:ext cx="1265090" cy="276999"/>
            </a:xfrm>
            <a:prstGeom prst="rect">
              <a:avLst/>
            </a:prstGeom>
            <a:noFill/>
          </p:spPr>
          <p:txBody>
            <a:bodyPr wrap="none" rtlCol="0">
              <a:spAutoFit/>
            </a:bodyPr>
            <a:lstStyle/>
            <a:p>
              <a:r>
                <a:rPr lang="en-US" sz="1200" dirty="0" smtClean="0">
                  <a:solidFill>
                    <a:schemeClr val="tx1"/>
                  </a:solidFill>
                </a:rPr>
                <a:t>Device under test</a:t>
              </a:r>
              <a:endParaRPr lang="en-US" sz="1200" dirty="0">
                <a:solidFill>
                  <a:schemeClr val="tx1"/>
                </a:solidFill>
              </a:endParaRPr>
            </a:p>
          </p:txBody>
        </p:sp>
        <p:sp>
          <p:nvSpPr>
            <p:cNvPr id="12" name="TextBox 11"/>
            <p:cNvSpPr txBox="1"/>
            <p:nvPr/>
          </p:nvSpPr>
          <p:spPr>
            <a:xfrm>
              <a:off x="6243667" y="2185387"/>
              <a:ext cx="845103" cy="276999"/>
            </a:xfrm>
            <a:prstGeom prst="rect">
              <a:avLst/>
            </a:prstGeom>
            <a:noFill/>
          </p:spPr>
          <p:txBody>
            <a:bodyPr wrap="none" rtlCol="0">
              <a:spAutoFit/>
            </a:bodyPr>
            <a:lstStyle/>
            <a:p>
              <a:r>
                <a:rPr lang="en-US" sz="1200" dirty="0" smtClean="0">
                  <a:solidFill>
                    <a:schemeClr val="tx1"/>
                  </a:solidFill>
                </a:rPr>
                <a:t>Attenuator</a:t>
              </a:r>
              <a:endParaRPr lang="en-US" sz="1200" dirty="0">
                <a:solidFill>
                  <a:schemeClr val="tx1"/>
                </a:solidFill>
              </a:endParaRPr>
            </a:p>
          </p:txBody>
        </p:sp>
        <p:sp>
          <p:nvSpPr>
            <p:cNvPr id="13" name="TextBox 12"/>
            <p:cNvSpPr txBox="1"/>
            <p:nvPr/>
          </p:nvSpPr>
          <p:spPr>
            <a:xfrm>
              <a:off x="7957572" y="2174500"/>
              <a:ext cx="1338828" cy="276999"/>
            </a:xfrm>
            <a:prstGeom prst="rect">
              <a:avLst/>
            </a:prstGeom>
            <a:noFill/>
          </p:spPr>
          <p:txBody>
            <a:bodyPr wrap="none" rtlCol="0">
              <a:spAutoFit/>
            </a:bodyPr>
            <a:lstStyle/>
            <a:p>
              <a:r>
                <a:rPr lang="en-US" sz="1200" dirty="0" smtClean="0">
                  <a:solidFill>
                    <a:schemeClr val="tx1"/>
                  </a:solidFill>
                </a:rPr>
                <a:t>Spectrum analyzer</a:t>
              </a:r>
              <a:endParaRPr lang="en-US" sz="1200" dirty="0">
                <a:solidFill>
                  <a:schemeClr val="tx1"/>
                </a:solidFill>
              </a:endParaRPr>
            </a:p>
          </p:txBody>
        </p:sp>
        <p:sp>
          <p:nvSpPr>
            <p:cNvPr id="14" name="TextBox 13"/>
            <p:cNvSpPr txBox="1"/>
            <p:nvPr/>
          </p:nvSpPr>
          <p:spPr>
            <a:xfrm>
              <a:off x="6266828" y="3860883"/>
              <a:ext cx="1021433" cy="276999"/>
            </a:xfrm>
            <a:prstGeom prst="rect">
              <a:avLst/>
            </a:prstGeom>
            <a:noFill/>
          </p:spPr>
          <p:txBody>
            <a:bodyPr wrap="none" rtlCol="0">
              <a:spAutoFit/>
            </a:bodyPr>
            <a:lstStyle/>
            <a:p>
              <a:r>
                <a:rPr lang="en-US" sz="1200" dirty="0" smtClean="0">
                  <a:solidFill>
                    <a:schemeClr val="tx1"/>
                  </a:solidFill>
                </a:rPr>
                <a:t>Paired device</a:t>
              </a:r>
              <a:endParaRPr lang="en-US" sz="1200" dirty="0">
                <a:solidFill>
                  <a:schemeClr val="tx1"/>
                </a:solidFill>
              </a:endParaRPr>
            </a:p>
          </p:txBody>
        </p:sp>
        <p:sp>
          <p:nvSpPr>
            <p:cNvPr id="15" name="TextBox 14"/>
            <p:cNvSpPr txBox="1"/>
            <p:nvPr/>
          </p:nvSpPr>
          <p:spPr>
            <a:xfrm>
              <a:off x="4495800" y="3957935"/>
              <a:ext cx="1234284" cy="461665"/>
            </a:xfrm>
            <a:prstGeom prst="rect">
              <a:avLst/>
            </a:prstGeom>
            <a:noFill/>
          </p:spPr>
          <p:txBody>
            <a:bodyPr wrap="square" rtlCol="0">
              <a:spAutoFit/>
            </a:bodyPr>
            <a:lstStyle/>
            <a:p>
              <a:r>
                <a:rPr lang="en-US" sz="1200" dirty="0" smtClean="0">
                  <a:solidFill>
                    <a:schemeClr val="tx1"/>
                  </a:solidFill>
                </a:rPr>
                <a:t>Measurement accessories</a:t>
              </a:r>
              <a:endParaRPr lang="en-US" sz="1200" dirty="0">
                <a:solidFill>
                  <a:schemeClr val="tx1"/>
                </a:solidFill>
              </a:endParaRPr>
            </a:p>
          </p:txBody>
        </p:sp>
      </p:grpSp>
    </p:spTree>
    <p:extLst>
      <p:ext uri="{BB962C8B-B14F-4D97-AF65-F5344CB8AC3E}">
        <p14:creationId xmlns:p14="http://schemas.microsoft.com/office/powerpoint/2010/main" val="26631696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Testing methodologies:  Multi-band Operation (MLO)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dirty="0" smtClean="0"/>
              <a:t>Test steps</a:t>
            </a:r>
          </a:p>
          <a:p>
            <a:pPr marL="630238" marR="117475" lvl="1" indent="-230188" algn="just">
              <a:buFont typeface="Times New Roman" pitchFamily="16" charset="0"/>
              <a:buChar char="•"/>
              <a:tabLst>
                <a:tab pos="230188" algn="l"/>
              </a:tabLst>
            </a:pPr>
            <a:r>
              <a:rPr lang="en-US" sz="1600" spc="-5" dirty="0">
                <a:cs typeface="Arial"/>
              </a:rPr>
              <a:t>Build the test environment as shown in </a:t>
            </a:r>
            <a:r>
              <a:rPr lang="en-US" sz="1600" spc="-5" dirty="0" smtClean="0">
                <a:cs typeface="Arial"/>
              </a:rPr>
              <a:t>the previous slide</a:t>
            </a:r>
          </a:p>
          <a:p>
            <a:pPr marL="630238" marR="117475" lvl="1" indent="-230188" algn="just">
              <a:buFont typeface="Times New Roman" pitchFamily="16" charset="0"/>
              <a:buChar char="•"/>
              <a:tabLst>
                <a:tab pos="230188" algn="l"/>
              </a:tabLst>
            </a:pPr>
            <a:r>
              <a:rPr lang="en-US" sz="1600" spc="-5" dirty="0">
                <a:cs typeface="Arial"/>
              </a:rPr>
              <a:t>Configure the device under test to work in multi-link </a:t>
            </a:r>
            <a:r>
              <a:rPr lang="en-US" sz="1600" spc="-5" dirty="0" smtClean="0">
                <a:cs typeface="Arial"/>
              </a:rPr>
              <a:t>operation</a:t>
            </a:r>
          </a:p>
          <a:p>
            <a:pPr marL="630238" marR="117475" lvl="1" indent="-230188" algn="just">
              <a:buFont typeface="Times New Roman" pitchFamily="16" charset="0"/>
              <a:buChar char="•"/>
              <a:tabLst>
                <a:tab pos="230188" algn="l"/>
              </a:tabLst>
            </a:pPr>
            <a:r>
              <a:rPr lang="en-US" sz="1600" spc="-5" dirty="0">
                <a:cs typeface="Arial"/>
              </a:rPr>
              <a:t>Establish a data link between the device under test and the paired </a:t>
            </a:r>
            <a:r>
              <a:rPr lang="en-US" sz="1600" spc="-5" dirty="0" smtClean="0">
                <a:cs typeface="Arial"/>
              </a:rPr>
              <a:t>device</a:t>
            </a:r>
          </a:p>
          <a:p>
            <a:pPr marL="630238" marR="117475" lvl="1" indent="-230188" algn="just">
              <a:buFont typeface="Times New Roman" pitchFamily="16" charset="0"/>
              <a:buChar char="•"/>
              <a:tabLst>
                <a:tab pos="230188" algn="l"/>
              </a:tabLst>
            </a:pPr>
            <a:r>
              <a:rPr lang="en-US" sz="1600" spc="-5" dirty="0">
                <a:cs typeface="Arial"/>
              </a:rPr>
              <a:t>Use measurement equipment with real-time spectrum analysis capabilities to ensure that </a:t>
            </a:r>
            <a:r>
              <a:rPr lang="en-US" sz="1600" spc="-5" dirty="0" smtClean="0">
                <a:cs typeface="Arial"/>
              </a:rPr>
              <a:t>the device </a:t>
            </a:r>
            <a:r>
              <a:rPr lang="en-US" sz="1600" spc="-5" dirty="0">
                <a:cs typeface="Arial"/>
              </a:rPr>
              <a:t>under test transmits on the declared operating frequency </a:t>
            </a:r>
            <a:r>
              <a:rPr lang="en-US" sz="1600" spc="-5" dirty="0" smtClean="0">
                <a:cs typeface="Arial"/>
              </a:rPr>
              <a:t>band</a:t>
            </a:r>
          </a:p>
          <a:p>
            <a:pPr marL="630238" marR="117475" lvl="1" indent="-230188" algn="just">
              <a:buFont typeface="Times New Roman" pitchFamily="16" charset="0"/>
              <a:buChar char="•"/>
              <a:tabLst>
                <a:tab pos="230188" algn="l"/>
              </a:tabLst>
            </a:pPr>
            <a:r>
              <a:rPr lang="en-US" sz="1600" spc="-5" dirty="0" smtClean="0">
                <a:cs typeface="Arial"/>
              </a:rPr>
              <a:t>Use spectrum analyzer to measure the </a:t>
            </a:r>
            <a:r>
              <a:rPr lang="en-US" sz="1600" spc="-5" dirty="0">
                <a:cs typeface="Arial"/>
              </a:rPr>
              <a:t>frequency range and out-of-band </a:t>
            </a:r>
            <a:r>
              <a:rPr lang="en-US" sz="1600" spc="-5" dirty="0" smtClean="0">
                <a:cs typeface="Arial"/>
              </a:rPr>
              <a:t>emission</a:t>
            </a:r>
            <a:endParaRPr lang="en-US" sz="1600" spc="-5" dirty="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June 2023</a:t>
            </a:r>
            <a:endParaRPr lang="en-GB" dirty="0"/>
          </a:p>
        </p:txBody>
      </p:sp>
    </p:spTree>
    <p:extLst>
      <p:ext uri="{BB962C8B-B14F-4D97-AF65-F5344CB8AC3E}">
        <p14:creationId xmlns:p14="http://schemas.microsoft.com/office/powerpoint/2010/main" val="6333704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69490</TotalTime>
  <Words>993</Words>
  <Application>Microsoft Office PowerPoint</Application>
  <PresentationFormat>Widescreen</PresentationFormat>
  <Paragraphs>165</Paragraphs>
  <Slides>13</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1" baseType="lpstr">
      <vt:lpstr>Arial Unicode MS</vt:lpstr>
      <vt:lpstr>MS Gothic</vt:lpstr>
      <vt:lpstr>MS PGothic</vt:lpstr>
      <vt:lpstr>Arial</vt:lpstr>
      <vt:lpstr>Symbol</vt:lpstr>
      <vt:lpstr>Times New Roman</vt:lpstr>
      <vt:lpstr>Office Theme</vt:lpstr>
      <vt:lpstr>Document</vt:lpstr>
      <vt:lpstr>Unofficial translation of selected contents of  the China MIIT decision re: 802.11be</vt:lpstr>
      <vt:lpstr>Disclaimer</vt:lpstr>
      <vt:lpstr>Technical Requirement:  Multi-band Operation (MLO)</vt:lpstr>
      <vt:lpstr>Technical Requirement:  MRU spectrum mask (1)</vt:lpstr>
      <vt:lpstr>Technical Requirement:  MRU spectrum mask (2)</vt:lpstr>
      <vt:lpstr>Technical Requirement:  EVM</vt:lpstr>
      <vt:lpstr>Technical Requirement:  Miscellaneous</vt:lpstr>
      <vt:lpstr>Testing methodologies:  Multi-band Operation (MLO) (1)</vt:lpstr>
      <vt:lpstr>Testing methodologies:  Multi-band Operation (MLO) (2)</vt:lpstr>
      <vt:lpstr>Testing methodologies:  EVM (1)</vt:lpstr>
      <vt:lpstr>Testing methodologies:  EVM (2)</vt:lpstr>
      <vt:lpstr>Testing methodologies:  MRU spectrum mask (1)</vt:lpstr>
      <vt:lpstr>Testing methodologies:  MRU spectrum mask (2)</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18-23/0135r0</dc:title>
  <dc:creator>Edward Au</dc:creator>
  <cp:keywords>30 November 2023</cp:keywords>
  <cp:lastModifiedBy>Edward Au</cp:lastModifiedBy>
  <cp:revision>5012</cp:revision>
  <cp:lastPrinted>1601-01-01T00:00:00Z</cp:lastPrinted>
  <dcterms:created xsi:type="dcterms:W3CDTF">2016-03-03T14:54:45Z</dcterms:created>
  <dcterms:modified xsi:type="dcterms:W3CDTF">2023-11-28T17:59:08Z</dcterms:modified>
  <cp:category>China MIIT decision</cp:category>
</cp:coreProperties>
</file>