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924" r:id="rId12"/>
    <p:sldId id="877" r:id="rId13"/>
    <p:sldId id="882" r:id="rId14"/>
    <p:sldId id="901" r:id="rId15"/>
    <p:sldId id="898" r:id="rId16"/>
    <p:sldId id="916" r:id="rId17"/>
    <p:sldId id="923" r:id="rId18"/>
    <p:sldId id="856" r:id="rId19"/>
    <p:sldId id="864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47" autoAdjust="0"/>
    <p:restoredTop sz="95405" autoAdjust="0"/>
  </p:normalViewPr>
  <p:slideViewPr>
    <p:cSldViewPr>
      <p:cViewPr varScale="1">
        <p:scale>
          <a:sx n="82" d="100"/>
          <a:sy n="82" d="100"/>
        </p:scale>
        <p:origin x="1070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694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675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8628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228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802.18-23/0125r1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23-01-0000-rr-tag-minutes-19-october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i.gov.in/consultation-paper-open-and-de-licensed-use-unused-or-limited-used-spectrum-bands-demand-generation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124&amp;is_group=0000&amp;is_year=202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adio-spectrum-policy-group.ec.europa.eu/system/files/2023-10/RSPG23-045final-Draft_RSPG_WP24_and_beyond_proposal.pdf" TargetMode="External"/><Relationship Id="rId5" Type="http://schemas.openxmlformats.org/officeDocument/2006/relationships/hyperlink" Target="https://www.federalregister.gov/documents/2023/08/25/2023-18357/cybersecurity-labeling-for-internet-of-things" TargetMode="External"/><Relationship Id="rId4" Type="http://schemas.openxmlformats.org/officeDocument/2006/relationships/hyperlink" Target="https://www.trai.gov.in/sites/default/files/CP_27092023_0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spectrum/spectrum-management/spectrum-management-for-next-generation-wireless-broadband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docs.fcc.gov/public/attachments/FCC-23-86A1.pdf" TargetMode="External"/><Relationship Id="rId4" Type="http://schemas.openxmlformats.org/officeDocument/2006/relationships/hyperlink" Target="https://www.fcc.gov/news-events/events/2023/11/november-2023-open-commission-meetin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it.gov.cn/zwgk/zcwj/wjfb/tz/art/2023/art_285ce370b01e4a53add3c8e17c87597b.html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Relationship Id="rId5" Type="http://schemas.openxmlformats.org/officeDocument/2006/relationships/hyperlink" Target="https://mentor.ieee.org/802.18/dcn/23/18-23-0075-00-0000-framework-and-overall-objectives-of-the-future-development-of-imt-for-2030-and-beyond.docx" TargetMode="External"/><Relationship Id="rId4" Type="http://schemas.openxmlformats.org/officeDocument/2006/relationships/hyperlink" Target="https://ntc.gov.ph/wp-content/uploads/2023/memorandum_circulars/NTC-MC-006-010-2023_clean-version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na0q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ilton.com/en/attend-my-event/hnlhvhh-avm-e0ca0592-a203-4d79-a09e-5c9c2b65d2e8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touchpoint.eventsair.com/2024-jan-ieee-802-wireless-interim-session/accommodation" TargetMode="External"/><Relationship Id="rId4" Type="http://schemas.openxmlformats.org/officeDocument/2006/relationships/hyperlink" Target="https://touchpoint.eventsair.com/2024-jan-ieee-802-wireless-interim-session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2 November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19 October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18-23/0123r1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India TRAI’s consultation re Terahertz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</a:t>
            </a:r>
            <a:r>
              <a:rPr lang="en-US" sz="1800" dirty="0"/>
              <a:t>Consultation Paper on Open and De-licensed use of Unused or Limited Used Spectrum Bands for Demand Generation for Limited Period in Tera Hertz </a:t>
            </a:r>
            <a:r>
              <a:rPr lang="en-US" sz="1800" dirty="0" smtClean="0"/>
              <a:t>Range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27 September 2023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response: </a:t>
            </a:r>
            <a:r>
              <a:rPr lang="en-US" sz="1600" spc="-5" dirty="0" smtClean="0">
                <a:cs typeface="Arial"/>
              </a:rPr>
              <a:t>15 November 2023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</a:t>
            </a:r>
            <a:r>
              <a:rPr lang="en-US" sz="1600" spc="-5" dirty="0" smtClean="0">
                <a:cs typeface="Arial"/>
              </a:rPr>
              <a:t>reply comment: 29 </a:t>
            </a:r>
            <a:r>
              <a:rPr lang="en-US" sz="1600" spc="-5" dirty="0">
                <a:cs typeface="Arial"/>
              </a:rPr>
              <a:t>November </a:t>
            </a:r>
            <a:r>
              <a:rPr lang="en-US" sz="1600" spc="-5" dirty="0" smtClean="0">
                <a:cs typeface="Arial"/>
              </a:rPr>
              <a:t>2023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www.trai.gov.in/consultation-paper-open-and-de-licensed-use-unused-or-limited-used-spectrum-bands-demand-generation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IEEE 802 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18-23/0124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351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ET, 2 November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Consultation Paper on Open and De-licensed use of Unused or Limited Used Spectrum Bands for Demand Generation for Limited Period in Tera Hertz Range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(comment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400" u="sng" dirty="0">
                <a:cs typeface="Arial"/>
                <a:hlinkClick r:id="rId5"/>
              </a:rPr>
              <a:t>NPRM:  Cybersecurity labeling for Internet of Things (PS Docket No. 23-239)</a:t>
            </a:r>
            <a:r>
              <a:rPr lang="en-US" sz="1400" dirty="0">
                <a:cs typeface="Arial"/>
              </a:rPr>
              <a:t> (reply comment)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10:30am HST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,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14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November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Consultation Paper on Open and De-licensed use of Unused or Limited Used Spectrum Bands for Demand Generation for Limited Period in Tera Hertz Range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(reply comment)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3pm ET, 30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November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European RSPG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Public consultation on RSPG Work </a:t>
            </a:r>
            <a:r>
              <a:rPr lang="en-US" sz="1400" spc="-5" dirty="0" err="1">
                <a:solidFill>
                  <a:schemeClr val="tx1"/>
                </a:solidFill>
                <a:cs typeface="Arial"/>
                <a:hlinkClick r:id="rId6"/>
              </a:rPr>
              <a:t>Programme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 2024 and beyond 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On 18 October 2023,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a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  <a:hlinkClick r:id="rId3"/>
              </a:rPr>
              <a:t>discussion paper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 “Spectrum Management for Next Generation Wireless Broadband: Flexible access and spectrum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sharing” is published.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  <a:hlinkClick r:id="rId4"/>
              </a:rPr>
              <a:t>November 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15 November </a:t>
            </a:r>
            <a:r>
              <a:rPr lang="en-US" sz="1600" dirty="0" smtClean="0">
                <a:solidFill>
                  <a:schemeClr val="tx1"/>
                </a:solidFill>
              </a:rPr>
              <a:t>2023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The </a:t>
            </a:r>
            <a:r>
              <a:rPr lang="en-US" sz="1600" dirty="0">
                <a:hlinkClick r:id="rId5"/>
              </a:rPr>
              <a:t>adopted version</a:t>
            </a:r>
            <a:r>
              <a:rPr lang="en-US" sz="1600" dirty="0"/>
              <a:t> of the US FCC's 6 GHz Second Report and Order, Second Further Notice of Proposed Rulemaking, and Memorandum Opinion and Order on </a:t>
            </a:r>
            <a:r>
              <a:rPr lang="en-US" sz="1600" dirty="0" smtClean="0"/>
              <a:t>Remand is released on 1 November 2023.</a:t>
            </a:r>
            <a:endParaRPr lang="en-US" sz="1600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APT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13 October 2023, China’s MIIT published </a:t>
            </a:r>
            <a:r>
              <a:rPr lang="en-US" sz="1600" dirty="0">
                <a:solidFill>
                  <a:schemeClr val="tx1"/>
                </a:solidFill>
              </a:rPr>
              <a:t>its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decision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on </a:t>
            </a:r>
            <a:r>
              <a:rPr lang="en-US" sz="1600" dirty="0">
                <a:solidFill>
                  <a:schemeClr val="tx1"/>
                </a:solidFill>
              </a:rPr>
              <a:t>the finalized capability tests for WLAN equipment that support IPv6 </a:t>
            </a:r>
            <a:r>
              <a:rPr lang="en-US" sz="1600" dirty="0" smtClean="0">
                <a:solidFill>
                  <a:schemeClr val="tx1"/>
                </a:solidFill>
              </a:rPr>
              <a:t>protocol.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Following the public hearing about spectrum user fee for RF bands </a:t>
            </a:r>
            <a:r>
              <a:rPr lang="en-US" sz="1600" dirty="0" smtClean="0"/>
              <a:t>(“Wi-Fi frequencies”) in early September 2023,</a:t>
            </a:r>
            <a:r>
              <a:rPr lang="en-US" sz="1600" dirty="0"/>
              <a:t> Philippines NTC issued a </a:t>
            </a:r>
            <a:r>
              <a:rPr lang="en-US" sz="1600" dirty="0">
                <a:hlinkClick r:id="rId4"/>
              </a:rPr>
              <a:t>memorandum </a:t>
            </a:r>
            <a:r>
              <a:rPr lang="en-US" sz="1600" dirty="0" smtClean="0">
                <a:hlinkClick r:id="rId4"/>
              </a:rPr>
              <a:t>circular</a:t>
            </a:r>
            <a:r>
              <a:rPr lang="en-US" sz="1600" dirty="0" smtClean="0"/>
              <a:t> </a:t>
            </a:r>
            <a:r>
              <a:rPr lang="en-US" sz="1600" dirty="0"/>
              <a:t>on 20 October 2023 that will become effective in the near </a:t>
            </a:r>
            <a:r>
              <a:rPr lang="en-US" sz="1600" dirty="0" smtClean="0"/>
              <a:t>future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Liaison statements from Working Party 5D on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hlinkClick r:id="rId5"/>
              </a:rPr>
              <a:t>framework and overall objectives of the future development of IMT for 2030 and beyond</a:t>
            </a:r>
            <a:endParaRPr lang="en-US" sz="1400" dirty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the schedule for updating recommendation ITU-R M.2012 to revision 7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</a:t>
            </a:r>
            <a:r>
              <a:rPr lang="en-US" sz="2800" dirty="0" smtClean="0">
                <a:solidFill>
                  <a:srgbClr val="0070C0"/>
                </a:solidFill>
              </a:rPr>
              <a:t>schedule in the next 8 days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450470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[Propose to cancel]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3 November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9 November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10 November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4 August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  <a:endParaRPr lang="en-US" sz="14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Hilton </a:t>
            </a:r>
            <a:r>
              <a:rPr lang="es-ES" sz="1800" dirty="0" err="1" smtClean="0"/>
              <a:t>Hawaiian</a:t>
            </a:r>
            <a:r>
              <a:rPr lang="es-ES" sz="1800" dirty="0" smtClean="0"/>
              <a:t> </a:t>
            </a:r>
            <a:r>
              <a:rPr lang="es-ES" sz="1800" dirty="0" err="1" smtClean="0"/>
              <a:t>Village</a:t>
            </a:r>
            <a:r>
              <a:rPr lang="es-ES" sz="1800" dirty="0" smtClean="0"/>
              <a:t>, Honolulu, </a:t>
            </a:r>
            <a:r>
              <a:rPr lang="es-ES" sz="1800" dirty="0" err="1" smtClean="0"/>
              <a:t>Hawaii</a:t>
            </a:r>
            <a:r>
              <a:rPr lang="es-ES" sz="1800" dirty="0" smtClean="0"/>
              <a:t>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4 August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strike="sngStrike" dirty="0">
                <a:solidFill>
                  <a:schemeClr val="tx1"/>
                </a:solidFill>
              </a:rPr>
              <a:t>until sold out or </a:t>
            </a:r>
            <a:r>
              <a:rPr lang="en-US" sz="1400" strike="sngStrike" dirty="0" smtClean="0">
                <a:solidFill>
                  <a:schemeClr val="tx1"/>
                </a:solidFill>
              </a:rPr>
              <a:t>5pm HST, 20 October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9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</a:t>
            </a:r>
            <a:r>
              <a:rPr lang="en-US" sz="1800" spc="-5" dirty="0" smtClean="0">
                <a:cs typeface="Arial"/>
              </a:rPr>
              <a:t>session:  </a:t>
            </a:r>
            <a:r>
              <a:rPr lang="en-US" sz="1800" dirty="0" smtClean="0"/>
              <a:t>Attendance </a:t>
            </a:r>
            <a:r>
              <a:rPr lang="en-US" sz="1800" dirty="0"/>
              <a:t>at the session will count towards voting right</a:t>
            </a:r>
            <a:endParaRPr lang="en-US" sz="1800" spc="-5" dirty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10 October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5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(</a:t>
            </a:r>
            <a:r>
              <a:rPr lang="es-ES" sz="1800" dirty="0" smtClean="0">
                <a:solidFill>
                  <a:schemeClr val="tx1"/>
                </a:solidFill>
              </a:rPr>
              <a:t>Hilton Panamá, Panamá</a:t>
            </a:r>
            <a:r>
              <a:rPr lang="en-US" sz="1800" dirty="0" smtClean="0">
                <a:solidFill>
                  <a:schemeClr val="tx1"/>
                </a:solidFill>
              </a:rPr>
              <a:t>)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begins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on 10 October 2023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</a:t>
            </a:r>
            <a:r>
              <a:rPr lang="en-US" sz="1400" dirty="0">
                <a:solidFill>
                  <a:schemeClr val="tx1"/>
                </a:solidFill>
              </a:rPr>
              <a:t>E</a:t>
            </a:r>
            <a:r>
              <a:rPr lang="en-US" sz="1400" dirty="0" smtClean="0">
                <a:solidFill>
                  <a:schemeClr val="tx1"/>
                </a:solidFill>
              </a:rPr>
              <a:t>T, 15 December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99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TBD</a:t>
            </a: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</a:t>
            </a:r>
            <a:r>
              <a:rPr lang="en-US" sz="1800" spc="-5" dirty="0">
                <a:cs typeface="Arial"/>
              </a:rPr>
              <a:t>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</a:t>
            </a:r>
            <a:r>
              <a:rPr lang="en-US" sz="1600" spc="-5" dirty="0" smtClean="0">
                <a:cs typeface="Arial"/>
              </a:rPr>
              <a:t>802 plenary from 12 November to 17 November, 2023,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 September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1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12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Board </a:t>
            </a:r>
            <a:r>
              <a:rPr lang="en-US" sz="1600" dirty="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Review: 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Response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to India TRAI’s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consultation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 Terahertz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73483</TotalTime>
  <Words>1913</Words>
  <Application>Microsoft Office PowerPoint</Application>
  <PresentationFormat>Widescreen</PresentationFormat>
  <Paragraphs>375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India TRAI’s consultation re Terahertz</vt:lpstr>
      <vt:lpstr>Status of ongoing consultations</vt:lpstr>
      <vt:lpstr>General discussion items (1)</vt:lpstr>
      <vt:lpstr>General discussion items (2)</vt:lpstr>
      <vt:lpstr>Meeting schedule in the next 8 days</vt:lpstr>
      <vt:lpstr>Meeting and hotel reservation for the 2023 November plenary</vt:lpstr>
      <vt:lpstr>Meeting and hotel reservation for the 2024 January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18-23/0125r1</dc:title>
  <dc:creator>Edward Au</dc:creator>
  <cp:keywords>2 November 2023</cp:keywords>
  <cp:lastModifiedBy>Edward Au</cp:lastModifiedBy>
  <cp:revision>5749</cp:revision>
  <cp:lastPrinted>1601-01-01T00:00:00Z</cp:lastPrinted>
  <dcterms:created xsi:type="dcterms:W3CDTF">2016-03-03T14:54:45Z</dcterms:created>
  <dcterms:modified xsi:type="dcterms:W3CDTF">2023-11-02T13:56:11Z</dcterms:modified>
  <cp:category>IEEE 802.18 RR-TAG agenda</cp:category>
</cp:coreProperties>
</file>