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24" r:id="rId13"/>
    <p:sldId id="925" r:id="rId14"/>
    <p:sldId id="920" r:id="rId15"/>
    <p:sldId id="882" r:id="rId16"/>
    <p:sldId id="901" r:id="rId17"/>
    <p:sldId id="898" r:id="rId18"/>
    <p:sldId id="916" r:id="rId19"/>
    <p:sldId id="923"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62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81040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94320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774067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278628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7291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802.18-23/0122r0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121-00-0000-rr-tag-minutes-12-october-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federalregister.gov/documents/2023/08/25/2023-18357/cybersecurity-labeling-for-internet-of-things" TargetMode="External"/><Relationship Id="rId3" Type="http://schemas.openxmlformats.org/officeDocument/2006/relationships/hyperlink" Target="https://mentor.ieee.org/802.18/documents?is_dcn=35&amp;is_year=2022" TargetMode="External"/><Relationship Id="rId7" Type="http://schemas.openxmlformats.org/officeDocument/2006/relationships/hyperlink" Target="https://www.trai.gov.in/sites/default/files/CP_27092023_0.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ederalregister.gov/documents/2023/09/07/2023-19245/request-for-information-on-implementation-of-the-united-states-government-national-standards" TargetMode="External"/><Relationship Id="rId5" Type="http://schemas.openxmlformats.org/officeDocument/2006/relationships/hyperlink" Target="https://docs.fcc.gov/public/attachments/FCC-23-63A1.pdf" TargetMode="External"/><Relationship Id="rId4" Type="http://schemas.openxmlformats.org/officeDocument/2006/relationships/hyperlink" Target="https://www.soumu.go.jp/menu_news/s-news/01kiban09_02000491.html" TargetMode="External"/><Relationship Id="rId9"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enu_news/s-news/01kiban09_02000491.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3/18-23-0120-00-0000-proposed-response-to-mic-frequency-realignment-action-plan-2020-edition.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10/october-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OC-397315A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3/18-23-0075-00-0000-framework-and-overall-objectives-of-the-future-development-of-imt-for-2030-and-beyond.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ilton.com/en/attend-my-event/hnlhvhh-avm-e0ca0592-a203-4d79-a09e-5c9c2b65d2e8"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touchpoint.eventsair.com/2024-jan-ieee-802-wireless-interim-session/accommodatio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October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  </a:t>
            </a:r>
            <a:r>
              <a:rPr lang="en-GB" sz="2000" b="0" dirty="0" smtClean="0"/>
              <a:t>19 </a:t>
            </a:r>
            <a:r>
              <a:rPr lang="en-GB" sz="2000" b="0" dirty="0" smtClean="0"/>
              <a:t>October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Vote</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a:t>
            </a:r>
            <a:r>
              <a:rPr lang="en-US" sz="1800" spc="-5" dirty="0" smtClean="0">
                <a:latin typeface="+mj-lt"/>
                <a:cs typeface="Arial"/>
              </a:rPr>
              <a:t>12 </a:t>
            </a:r>
            <a:r>
              <a:rPr lang="en-US" sz="1800" spc="-5" dirty="0" smtClean="0">
                <a:latin typeface="+mj-lt"/>
                <a:cs typeface="Arial"/>
              </a:rPr>
              <a:t>October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18-23/0121r0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smtClean="0">
              <a:cs typeface="Arial"/>
            </a:endParaRPr>
          </a:p>
          <a:p>
            <a:pPr marL="630238" marR="117475" lvl="1" indent="-230188" algn="just">
              <a:buChar char="•"/>
              <a:tabLst>
                <a:tab pos="230188" algn="l"/>
              </a:tabLst>
            </a:pPr>
            <a:r>
              <a:rPr lang="en-US" sz="1600" spc="-5" dirty="0" smtClean="0">
                <a:cs typeface="Arial"/>
              </a:rPr>
              <a:t>Seconded</a:t>
            </a:r>
            <a:r>
              <a:rPr lang="en-US" sz="1600" spc="-5" dirty="0" smtClean="0">
                <a:cs typeface="Arial"/>
              </a:rPr>
              <a:t>:</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a:t>
            </a:r>
            <a:r>
              <a:rPr lang="en-US" sz="1600" spc="-5" dirty="0" smtClean="0">
                <a:cs typeface="Arial"/>
              </a:rPr>
              <a:t>:</a:t>
            </a:r>
            <a:endParaRPr lang="en-US" sz="1600" spc="-5" dirty="0" smtClean="0">
              <a:cs typeface="Arial"/>
            </a:endParaRPr>
          </a:p>
          <a:p>
            <a:pPr marL="630238" marR="117475" lvl="1" indent="-230188" algn="just">
              <a:buChar char="•"/>
              <a:tabLst>
                <a:tab pos="230188" algn="l"/>
              </a:tabLst>
            </a:pPr>
            <a:r>
              <a:rPr lang="en-US" sz="1600" spc="-5" dirty="0" smtClean="0">
                <a:cs typeface="Arial"/>
              </a:rPr>
              <a:t>Vote</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a:t>
            </a:r>
            <a:r>
              <a:rPr lang="en-US" sz="2800" dirty="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smtClean="0">
                <a:solidFill>
                  <a:schemeClr val="tx1"/>
                </a:solidFill>
                <a:cs typeface="Arial"/>
              </a:rPr>
              <a:t>3pm </a:t>
            </a:r>
            <a:r>
              <a:rPr lang="en-US" sz="1400" spc="-5" dirty="0">
                <a:solidFill>
                  <a:schemeClr val="tx1"/>
                </a:solidFill>
                <a:cs typeface="Arial"/>
              </a:rPr>
              <a:t>ET, 19 October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Japan MIC:  </a:t>
            </a:r>
            <a:r>
              <a:rPr lang="en-US" sz="1400" spc="-5" dirty="0">
                <a:solidFill>
                  <a:schemeClr val="tx1"/>
                </a:solidFill>
                <a:cs typeface="Arial"/>
                <a:hlinkClick r:id="rId4"/>
              </a:rPr>
              <a:t>Soliciting opinions on the frequency realignment action plan (2020 edition) (draft)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a:t>
            </a:r>
            <a:r>
              <a:rPr lang="en-US" sz="1400" spc="-5" dirty="0">
                <a:solidFill>
                  <a:schemeClr val="tx1"/>
                </a:solidFill>
                <a:cs typeface="Arial"/>
              </a:rPr>
              <a:t>FCC:  </a:t>
            </a:r>
            <a:r>
              <a:rPr lang="en-US" sz="1400" u="sng" dirty="0" err="1">
                <a:cs typeface="Arial"/>
                <a:hlinkClick r:id="rId5"/>
              </a:rPr>
              <a:t>NoI</a:t>
            </a:r>
            <a:r>
              <a:rPr lang="en-US" sz="1400" u="sng" dirty="0">
                <a:cs typeface="Arial"/>
                <a:hlinkClick r:id="rId5"/>
              </a:rPr>
              <a:t>: Advancing understanding of non-federal spectrum usage (WT Docket No. 23-232)</a:t>
            </a:r>
            <a:r>
              <a:rPr lang="en-US" sz="1400" dirty="0">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NIST:  </a:t>
            </a:r>
            <a:r>
              <a:rPr lang="en-US" sz="1400" dirty="0">
                <a:cs typeface="Arial"/>
                <a:hlinkClick r:id="rId6"/>
              </a:rPr>
              <a:t>RFI: </a:t>
            </a:r>
            <a:r>
              <a:rPr lang="en-US" sz="1400" dirty="0">
                <a:hlinkClick r:id="rId6"/>
              </a:rPr>
              <a:t>Implementation of the United States Government National Standards Strategy for Critical and Emerging Technology (USG NSSCET) (Docket No. 230819-0199)</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a:solidFill>
                  <a:schemeClr val="tx1"/>
                </a:solidFill>
                <a:cs typeface="Arial"/>
              </a:rPr>
              <a:t>3pm ET, 2 November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India TRAI:  </a:t>
            </a:r>
            <a:r>
              <a:rPr lang="en-US" sz="1400" spc="-5" dirty="0">
                <a:solidFill>
                  <a:schemeClr val="tx1"/>
                </a:solidFill>
                <a:cs typeface="Arial"/>
                <a:hlinkClick r:id="rId7"/>
              </a:rPr>
              <a:t>Consultation Paper on Open and De-licensed use of Unused or Limited Used Spectrum Bands for Demand Generation for Limited Period in Tera Hertz Range</a:t>
            </a:r>
            <a:r>
              <a:rPr lang="en-US" sz="1400" spc="-5" dirty="0">
                <a:solidFill>
                  <a:schemeClr val="tx1"/>
                </a:solidFill>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u="sng" dirty="0">
                <a:cs typeface="Arial"/>
                <a:hlinkClick r:id="rId8"/>
              </a:rPr>
              <a:t>NPRM:  Cybersecurity labeling for Internet of Things (PS Docket No. 23-239)</a:t>
            </a:r>
            <a:r>
              <a:rPr lang="en-US" sz="1400" dirty="0">
                <a:cs typeface="Arial"/>
              </a:rPr>
              <a:t> (reply comment)</a:t>
            </a: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Soliciting </a:t>
            </a:r>
            <a:r>
              <a:rPr lang="en-GB" sz="1800" dirty="0"/>
              <a:t>opinions on the frequency realignment action plan </a:t>
            </a:r>
            <a:r>
              <a:rPr lang="en-GB" sz="1800" dirty="0" smtClean="0"/>
              <a:t>(</a:t>
            </a:r>
            <a:r>
              <a:rPr lang="en-GB" sz="1800" dirty="0"/>
              <a:t>draft)</a:t>
            </a:r>
          </a:p>
          <a:p>
            <a:pPr marL="630238" marR="117475" lvl="1" indent="-230188" algn="just">
              <a:buChar char="•"/>
              <a:tabLst>
                <a:tab pos="230188" algn="l"/>
              </a:tabLst>
            </a:pPr>
            <a:r>
              <a:rPr lang="en-US" sz="1600" spc="-5" dirty="0">
                <a:cs typeface="Arial"/>
              </a:rPr>
              <a:t>Publication date:  </a:t>
            </a:r>
            <a:r>
              <a:rPr lang="en-US" sz="1600" spc="-5" dirty="0" smtClean="0">
                <a:cs typeface="Arial"/>
              </a:rPr>
              <a:t>22 September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 November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a 4-day EC review followed by </a:t>
            </a:r>
            <a:r>
              <a:rPr lang="en-US" sz="1400" spc="-5" dirty="0" smtClean="0">
                <a:solidFill>
                  <a:srgbClr val="FF0000"/>
                </a:solidFill>
                <a:cs typeface="Arial"/>
              </a:rPr>
              <a:t>a 10-day EC email ballot:  </a:t>
            </a:r>
            <a:r>
              <a:rPr lang="en-US" sz="1400" spc="-5" dirty="0">
                <a:solidFill>
                  <a:srgbClr val="FF0000"/>
                </a:solidFill>
                <a:cs typeface="Arial"/>
              </a:rPr>
              <a:t>3pm ET, </a:t>
            </a:r>
            <a:r>
              <a:rPr lang="en-US" sz="1400" spc="-5" dirty="0" smtClean="0">
                <a:solidFill>
                  <a:srgbClr val="FF0000"/>
                </a:solidFill>
                <a:cs typeface="Arial"/>
              </a:rPr>
              <a:t>19 October </a:t>
            </a:r>
            <a:r>
              <a:rPr lang="en-US" sz="1400" spc="-5" dirty="0">
                <a:solidFill>
                  <a:srgbClr val="FF0000"/>
                </a:solidFill>
                <a:cs typeface="Arial"/>
              </a:rPr>
              <a:t>2023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a:latin typeface="+mj-lt"/>
                <a:cs typeface="Arial"/>
                <a:hlinkClick r:id="rId3"/>
              </a:rPr>
              <a:t>https://</a:t>
            </a:r>
            <a:r>
              <a:rPr lang="en-US" sz="1600" spc="-5" dirty="0" smtClean="0">
                <a:latin typeface="+mj-lt"/>
                <a:cs typeface="Arial"/>
                <a:hlinkClick r:id="rId3"/>
              </a:rPr>
              <a:t>www.soumu.go.jp/menu_news/s-news/01kiban09_02000491.html</a:t>
            </a:r>
            <a:r>
              <a:rPr lang="en-US" sz="1600" spc="-5" dirty="0" smtClean="0">
                <a:latin typeface="+mj-lt"/>
                <a:cs typeface="Arial"/>
              </a:rPr>
              <a:t> </a:t>
            </a: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381626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(2)</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Selected contents that may be of interest to us:</a:t>
            </a:r>
            <a:endParaRPr lang="en-GB" sz="1800" dirty="0"/>
          </a:p>
          <a:p>
            <a:pPr marL="630238" marR="117475" lvl="1" indent="-230188" algn="just">
              <a:buChar char="•"/>
              <a:tabLst>
                <a:tab pos="230188" algn="l"/>
              </a:tabLst>
            </a:pPr>
            <a:r>
              <a:rPr lang="en-US" sz="1600" spc="-5" dirty="0" smtClean="0">
                <a:cs typeface="Arial"/>
              </a:rPr>
              <a:t>For </a:t>
            </a:r>
            <a:r>
              <a:rPr lang="en-US" sz="1600" spc="-5" dirty="0" err="1">
                <a:cs typeface="Arial"/>
              </a:rPr>
              <a:t>IoT</a:t>
            </a:r>
            <a:r>
              <a:rPr lang="en-US" sz="1600" spc="-5" dirty="0">
                <a:cs typeface="Arial"/>
              </a:rPr>
              <a:t>/wireless LAN systems, the goal is to secure a bandwidth of +1 GHz. The candidate band is 6 GHz band, which is expected to secure multiple channels to achieve the maximum 10 </a:t>
            </a:r>
            <a:r>
              <a:rPr lang="en-US" sz="1600" spc="-5" dirty="0" err="1">
                <a:cs typeface="Arial"/>
              </a:rPr>
              <a:t>Gbps</a:t>
            </a:r>
            <a:r>
              <a:rPr lang="en-US" sz="1600" spc="-5" dirty="0">
                <a:cs typeface="Arial"/>
              </a:rPr>
              <a:t> of the IEEE 802.11ax </a:t>
            </a:r>
            <a:r>
              <a:rPr lang="en-US" sz="1600" spc="-5" dirty="0" smtClean="0">
                <a:cs typeface="Arial"/>
              </a:rPr>
              <a:t>standard.</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is considering ways to further expand the use of the 5 GHz band (5.2 GHz/5.6 GHz band) and 6 GHz band wireless LAN frequencies </a:t>
            </a:r>
            <a:r>
              <a:rPr lang="en-US" sz="1600" spc="-5" dirty="0" smtClean="0">
                <a:cs typeface="Arial"/>
              </a:rPr>
              <a:t>while </a:t>
            </a:r>
            <a:r>
              <a:rPr lang="en-US" sz="1600" spc="-5" dirty="0">
                <a:cs typeface="Arial"/>
              </a:rPr>
              <a:t>preventing interference with other wireless systems. The plan is to gradually compile the direction from around the end of </a:t>
            </a:r>
            <a:r>
              <a:rPr lang="en-US" sz="1600" spc="-5" dirty="0" smtClean="0">
                <a:cs typeface="Arial"/>
              </a:rPr>
              <a:t>FY2025.</a:t>
            </a:r>
          </a:p>
          <a:p>
            <a:pPr marL="630238" marR="117475" lvl="1" indent="-230188" algn="just">
              <a:buChar char="•"/>
              <a:tabLst>
                <a:tab pos="230188" algn="l"/>
              </a:tabLst>
            </a:pPr>
            <a:r>
              <a:rPr lang="en-US" sz="1600" spc="-5" dirty="0" smtClean="0">
                <a:cs typeface="Arial"/>
              </a:rPr>
              <a:t>Regarding </a:t>
            </a:r>
            <a:r>
              <a:rPr lang="en-US" sz="1600" spc="-5" dirty="0">
                <a:cs typeface="Arial"/>
              </a:rPr>
              <a:t>the use of narrowband devices in the 6 GHz band and outdoor use of wireless LAN, the administration will consider technical conditions, including the possibility of frequency sharing, while paying attention to trends in other countries</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will continue to examine technical conditions such as frequency sharing related to the expansion of the frequency band to the 6.5 GHz band (6425 MHz to 7125 MHz), including outdoor use of wireless LAN, and will examine trends in other countries and IMT specific candidate frequency bands in WRC-23 (i.e., 7025 MHz to </a:t>
            </a:r>
            <a:r>
              <a:rPr lang="en-US" sz="1600" spc="-5" dirty="0" smtClean="0">
                <a:cs typeface="Arial"/>
              </a:rPr>
              <a:t>7125 MHz</a:t>
            </a:r>
            <a:r>
              <a:rPr lang="en-US" sz="1600" spc="-5" dirty="0">
                <a:cs typeface="Arial"/>
              </a:rPr>
              <a:t>).  The administration will compile technical conditions by around FY2026</a:t>
            </a:r>
            <a:r>
              <a:rPr lang="en-US" sz="1600" spc="-5" dirty="0" smtClean="0">
                <a:cs typeface="Arial"/>
              </a:rPr>
              <a:t>.</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Proposed IEEE 802 response</a:t>
            </a:r>
            <a:endParaRPr lang="en-US" sz="16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18-23/0120</a:t>
            </a:r>
            <a:endParaRPr lang="en-US" sz="1600" dirty="0">
              <a:latin typeface="Arial" panose="020B0604020202020204" pitchFamily="34" charset="0"/>
              <a:cs typeface="Arial" panose="020B0604020202020204" pitchFamily="34" charset="0"/>
            </a:endParaRPr>
          </a:p>
          <a:p>
            <a:pPr marL="630238" marR="117475" lvl="1" indent="-230188" algn="just">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285651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18-23/0120r0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Japan Ministry of Internal Affairs and Communications (MIC)’s </a:t>
            </a:r>
            <a:r>
              <a:rPr lang="en-US" sz="1800" dirty="0"/>
              <a:t>consultation </a:t>
            </a:r>
            <a:r>
              <a:rPr lang="en-US" sz="1800" dirty="0" smtClean="0"/>
              <a:t>“</a:t>
            </a:r>
            <a:r>
              <a:rPr lang="en-GB" sz="1800" dirty="0"/>
              <a:t>Soliciting opinions on the frequency realignment action plan (draft</a:t>
            </a:r>
            <a:r>
              <a:rPr lang="en-GB" sz="1800" dirty="0" smtClean="0"/>
              <a:t>)</a:t>
            </a:r>
            <a:r>
              <a:rPr lang="en-GB" sz="1800" dirty="0" smtClean="0"/>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r>
              <a:rPr lang="en-US" sz="1600" spc="-5" dirty="0" smtClean="0">
                <a:latin typeface="+mj-lt"/>
                <a:cs typeface="Arial"/>
              </a:rPr>
              <a: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8"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a:t>
            </a:r>
            <a:r>
              <a:rPr lang="en-US" sz="2800" dirty="0" smtClean="0">
                <a:solidFill>
                  <a:srgbClr val="0070C0"/>
                </a:solidFill>
              </a:rPr>
              <a:t>(3)</a:t>
            </a:r>
            <a:endParaRPr lang="en-US" sz="2800" dirty="0">
              <a:solidFill>
                <a:srgbClr val="0070C0"/>
              </a:solidFill>
            </a:endParaRPr>
          </a:p>
        </p:txBody>
      </p:sp>
    </p:spTree>
    <p:extLst>
      <p:ext uri="{BB962C8B-B14F-4D97-AF65-F5344CB8AC3E}">
        <p14:creationId xmlns:p14="http://schemas.microsoft.com/office/powerpoint/2010/main" val="3234883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October 2023 Open Commission Meeting</a:t>
            </a:r>
            <a:r>
              <a:rPr lang="en-US" sz="1600" dirty="0">
                <a:solidFill>
                  <a:schemeClr val="tx1"/>
                </a:solidFill>
              </a:rPr>
              <a:t> is scheduled at 10:30am ET on 19 October 2023. A draft Second Report and Order of Unlicensed Use of the 6 GHz Band (ET Docket No. 18-295) is available </a:t>
            </a:r>
            <a:r>
              <a:rPr lang="en-US" sz="1600" dirty="0">
                <a:solidFill>
                  <a:schemeClr val="tx1"/>
                </a:solidFill>
                <a:hlinkClick r:id="rId4"/>
              </a:rPr>
              <a:t>online</a:t>
            </a:r>
            <a:r>
              <a:rPr lang="en-US" sz="1600" dirty="0">
                <a:solidFill>
                  <a:schemeClr val="tx1"/>
                </a:solidFill>
              </a:rPr>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3"/>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4"/>
              </a:rPr>
              <a:t>the schedule for updating recommendation ITU-R M.2012 to revision 7</a:t>
            </a:r>
            <a:endParaRPr lang="en-US" sz="14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next </a:t>
            </a:r>
            <a:r>
              <a:rPr lang="en-US" sz="2800" dirty="0" smtClean="0">
                <a:solidFill>
                  <a:srgbClr val="0070C0"/>
                </a:solidFill>
              </a:rPr>
              <a:t>8 </a:t>
            </a:r>
            <a:r>
              <a:rPr lang="en-US" sz="2800" dirty="0" smtClean="0">
                <a:solidFill>
                  <a:srgbClr val="0070C0"/>
                </a:solidFill>
              </a:rPr>
              <a:t>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958093850"/>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r>
                        <a:rPr lang="en-US" sz="1500" strike="noStrike" dirty="0"/>
                        <a:t>ISUS</a:t>
                      </a:r>
                      <a:r>
                        <a:rPr lang="en-US" sz="1500" strike="noStrike" baseline="0" dirty="0"/>
                        <a:t> ad-hoc </a:t>
                      </a:r>
                      <a:endParaRPr lang="en-US" sz="1500" strike="noStrik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[Propose to cancel]</a:t>
                      </a:r>
                      <a:endParaRPr lang="en-US" sz="1500" strike="noStrike" baseline="0" dirty="0" smtClean="0">
                        <a:solidFill>
                          <a:schemeClr val="tx1"/>
                        </a:solidFill>
                      </a:endParaRPr>
                    </a:p>
                  </a:txBody>
                  <a:tcPr/>
                </a:tc>
                <a:tc>
                  <a:txBody>
                    <a:bodyPr/>
                    <a:lstStyle/>
                    <a:p>
                      <a:r>
                        <a:rPr lang="en-US" sz="1500" strike="noStrike" baseline="0" dirty="0" smtClean="0"/>
                        <a:t>Friday, </a:t>
                      </a:r>
                      <a:r>
                        <a:rPr lang="en-US" sz="1500" strike="noStrike" baseline="0" dirty="0" smtClean="0"/>
                        <a:t>20 </a:t>
                      </a:r>
                      <a:r>
                        <a:rPr lang="en-US" sz="1500" strike="noStrike" baseline="0" dirty="0" smtClean="0"/>
                        <a:t>October 2023</a:t>
                      </a:r>
                      <a:r>
                        <a:rPr lang="en-US" sz="1500" strike="noStrike" baseline="0" dirty="0"/>
                        <a:t>, 12:00pm ET to 1:00pm ET</a:t>
                      </a:r>
                    </a:p>
                  </a:txBody>
                  <a:tcPr/>
                </a:tc>
                <a:extLst>
                  <a:ext uri="{0D108BD9-81ED-4DB2-BD59-A6C34878D82A}">
                    <a16:rowId xmlns=""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endParaRPr lang="en-US" sz="1500" dirty="0" smtClean="0"/>
                    </a:p>
                  </a:txBody>
                  <a:tcPr/>
                </a:tc>
                <a:tc>
                  <a:txBody>
                    <a:bodyPr/>
                    <a:lstStyle/>
                    <a:p>
                      <a:r>
                        <a:rPr lang="en-US" sz="1500" dirty="0"/>
                        <a:t>Thursday,</a:t>
                      </a:r>
                      <a:r>
                        <a:rPr lang="en-US" sz="1500" baseline="0" dirty="0"/>
                        <a:t> </a:t>
                      </a:r>
                      <a:r>
                        <a:rPr lang="en-US" sz="1500" baseline="0" dirty="0" smtClean="0"/>
                        <a:t>26 </a:t>
                      </a:r>
                      <a:r>
                        <a:rPr lang="en-US" sz="1500" baseline="0" dirty="0" smtClean="0"/>
                        <a:t>October 2023</a:t>
                      </a:r>
                      <a:r>
                        <a:rPr lang="en-US" sz="1500" baseline="0" dirty="0"/>
                        <a:t>, 3:00pm ET to 3:55pm ET</a:t>
                      </a:r>
                      <a:endParaRPr lang="en-US" sz="1500" dirty="0"/>
                    </a:p>
                  </a:txBody>
                  <a:tcPr/>
                </a:tc>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a:t>
                      </a:r>
                      <a:r>
                        <a:rPr lang="en-US" sz="1500" strike="noStrike" baseline="0" dirty="0" smtClean="0"/>
                        <a:t>27 </a:t>
                      </a:r>
                      <a:r>
                        <a:rPr lang="en-US" sz="1500" strike="noStrike" baseline="0" dirty="0" smtClean="0"/>
                        <a:t>October 2023</a:t>
                      </a:r>
                      <a:r>
                        <a:rPr lang="en-US" sz="1500" strike="noStrike" baseline="0" dirty="0"/>
                        <a:t>,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22 September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4217981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4"/>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257998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smtClean="0">
                <a:solidFill>
                  <a:srgbClr val="FF0000"/>
                </a:solidFill>
                <a:latin typeface="+mj-lt"/>
                <a:cs typeface="Arial" panose="020B0604020202020204" pitchFamily="34" charset="0"/>
              </a:rPr>
              <a:t>VACANT</a:t>
            </a:r>
            <a:endParaRPr lang="en-US" altLang="en-US" sz="1600" u="sng"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smtClean="0">
                <a:solidFill>
                  <a:srgbClr val="FF0000"/>
                </a:solidFill>
                <a:cs typeface="Arial" panose="020B0604020202020204" pitchFamily="34" charset="0"/>
              </a:rPr>
              <a:t>VACANT</a:t>
            </a:r>
            <a:endParaRPr lang="en-US" altLang="en-US" sz="1600" u="sng"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17 September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rPr>
              <a:t>None.</a:t>
            </a: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smtClean="0">
                <a:cs typeface="Arial"/>
              </a:rPr>
              <a:t>Next </a:t>
            </a:r>
            <a:r>
              <a:rPr lang="en-US" sz="1800" spc="-5" dirty="0">
                <a:cs typeface="Arial"/>
              </a:rPr>
              <a:t>802.18 plenary/interim</a:t>
            </a:r>
          </a:p>
          <a:p>
            <a:pPr marL="630238" marR="117475" lvl="1" indent="-230188" algn="just">
              <a:buFont typeface="Times New Roman" pitchFamily="16" charset="0"/>
              <a:buChar char="•"/>
              <a:tabLst>
                <a:tab pos="230188" algn="l"/>
              </a:tabLst>
            </a:pPr>
            <a:r>
              <a:rPr lang="en-US" sz="1600" spc="-5" dirty="0">
                <a:cs typeface="Arial"/>
              </a:rPr>
              <a:t>IEEE </a:t>
            </a:r>
            <a:r>
              <a:rPr lang="en-US" sz="1600" spc="-5" dirty="0" smtClean="0">
                <a:cs typeface="Arial"/>
              </a:rPr>
              <a:t>802 plenary from 12 November to 17 November,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smtClean="0">
                <a:solidFill>
                  <a:srgbClr val="0070C0"/>
                </a:solidFill>
              </a:rPr>
              <a:t>IEEE SA </a:t>
            </a:r>
            <a:r>
              <a:rPr lang="en-US" sz="2800" spc="-5" dirty="0">
                <a:solidFill>
                  <a:srgbClr val="0070C0"/>
                </a:solidFill>
              </a:rPr>
              <a:t>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spc="-5" dirty="0" smtClean="0">
                <a:solidFill>
                  <a:srgbClr val="00B050"/>
                </a:solidFill>
                <a:cs typeface="Arial"/>
              </a:rPr>
              <a:t>Response to Japan </a:t>
            </a:r>
            <a:r>
              <a:rPr lang="en-US" sz="1800" i="1" spc="-5" dirty="0">
                <a:solidFill>
                  <a:srgbClr val="00B050"/>
                </a:solidFill>
                <a:cs typeface="Arial"/>
              </a:rPr>
              <a:t>MIC’s consultation re </a:t>
            </a:r>
            <a:r>
              <a:rPr lang="en-US" sz="1800" i="1" spc="-5" dirty="0" smtClean="0">
                <a:solidFill>
                  <a:srgbClr val="00B050"/>
                </a:solidFill>
                <a:cs typeface="Arial"/>
              </a:rPr>
              <a:t>frequency realignment action plan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73331</TotalTime>
  <Words>2255</Words>
  <Application>Microsoft Office PowerPoint</Application>
  <PresentationFormat>Widescreen</PresentationFormat>
  <Paragraphs>398</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Housekeeping reminder</vt:lpstr>
      <vt:lpstr>Agenda</vt:lpstr>
      <vt:lpstr>Administrative motions</vt:lpstr>
      <vt:lpstr>Status of ongoing consultations</vt:lpstr>
      <vt:lpstr>Japan MIC’s consultation re frequency realignment action plan (1)</vt:lpstr>
      <vt:lpstr>Japan MIC’s consultation re frequency realignment action plan (2)</vt:lpstr>
      <vt:lpstr>Japan MIC’s consultation re frequency realignment action plan (3)</vt:lpstr>
      <vt:lpstr>General discussion items (1)</vt:lpstr>
      <vt:lpstr>General discussion items (2)</vt:lpstr>
      <vt:lpstr>Meeting schedule in the next 8 days</vt:lpstr>
      <vt:lpstr>Meeting and hotel reservation for the 2023 November plenary</vt:lpstr>
      <vt:lpstr>Meeting and hotel reservation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18-23/0122r0</dc:title>
  <dc:creator>Edward Au</dc:creator>
  <cp:keywords>19 October 2023</cp:keywords>
  <cp:lastModifiedBy>Edward Au</cp:lastModifiedBy>
  <cp:revision>5711</cp:revision>
  <cp:lastPrinted>1601-01-01T00:00:00Z</cp:lastPrinted>
  <dcterms:created xsi:type="dcterms:W3CDTF">2016-03-03T14:54:45Z</dcterms:created>
  <dcterms:modified xsi:type="dcterms:W3CDTF">2023-10-13T22:46:49Z</dcterms:modified>
  <cp:category>IEEE 802.18 RR-TAG agenda</cp:category>
</cp:coreProperties>
</file>