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877" r:id="rId12"/>
    <p:sldId id="921" r:id="rId13"/>
    <p:sldId id="920" r:id="rId14"/>
    <p:sldId id="924" r:id="rId15"/>
    <p:sldId id="925" r:id="rId16"/>
    <p:sldId id="882" r:id="rId17"/>
    <p:sldId id="922" r:id="rId18"/>
    <p:sldId id="901" r:id="rId19"/>
    <p:sldId id="898" r:id="rId20"/>
    <p:sldId id="916" r:id="rId21"/>
    <p:sldId id="923"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72917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5879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6374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802.18-23/0118r2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17-00-0000-rr-tag-minutes-5-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9/07/2023-19245/request-for-information-on-implementation-of-the-united-states-government-national-standard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soumu.go.jp/menu_news/s-news/01kiban09_02000491.html" TargetMode="External"/><Relationship Id="rId5" Type="http://schemas.openxmlformats.org/officeDocument/2006/relationships/hyperlink" Target="https://www.soumu.go.jp/menu_news/s-news/01kiban09_02000492.html" TargetMode="External"/><Relationship Id="rId10" Type="http://schemas.openxmlformats.org/officeDocument/2006/relationships/image" Target="../media/image1.png"/><Relationship Id="rId4" Type="http://schemas.openxmlformats.org/officeDocument/2006/relationships/hyperlink" Target="https://www.trai.gov.in/sites/default/files/CP_27092023_0.pdf" TargetMode="External"/><Relationship Id="rId9" Type="http://schemas.openxmlformats.org/officeDocument/2006/relationships/hyperlink" Target="https://www.federalregister.gov/documents/2023/08/25/2023-18357/cybersecurity-labeling-for-internet-of-thing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ain_content/00090380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16&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3/18-23-0120-00-0000-proposed-response-to-mic-frequency-realignment-action-plan-2020-edition.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ctu.cz/sites/default/files/obsah/stranky/471339/soubory/ctu_studie_budouciho_vyuziti_pasma_6_425-7_125_mhz_2023.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news-events/events/2023/10/octo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ederalregister.gov/documents/2023/09/29/2023-19383/implementation-of-the-final-acts-of-the-2015-world-radio-communication-conference?utm_source=federalregister.gov&amp;utm_medium=email&amp;utm_campaign=subscription+mailing+list" TargetMode="External"/><Relationship Id="rId4" Type="http://schemas.openxmlformats.org/officeDocument/2006/relationships/hyperlink" Target="https://docs.fcc.gov/public/attachments/DOC-397315A1.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publications/2023-10/five-year-spectrum-outlook-2023-28" TargetMode="External"/><Relationship Id="rId7"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rsm.govt.nz/assets/Uploads/documents/annual/new-zealand-spectrum-outlook-2023-to-2027.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ouchpoint.eventsair.com/2024-jan-ieee-802-wireless-interim-session/accommodation"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12 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Vote:</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5 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18-23/0117r0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  </a:t>
            </a:r>
            <a:endParaRPr lang="en-US" sz="1600" spc="-5" dirty="0" smtClean="0">
              <a:cs typeface="Arial"/>
            </a:endParaRPr>
          </a:p>
          <a:p>
            <a:pPr marL="630238" marR="117475" lvl="1" indent="-230188" algn="just">
              <a:buChar char="•"/>
              <a:tabLst>
                <a:tab pos="230188" algn="l"/>
              </a:tabLst>
            </a:pPr>
            <a:r>
              <a:rPr lang="en-US" sz="1600" spc="-5" dirty="0" smtClean="0">
                <a:cs typeface="Arial"/>
              </a:rPr>
              <a:t>Seconded</a:t>
            </a:r>
            <a:r>
              <a:rPr lang="en-US" sz="1600" spc="-5" dirty="0">
                <a:cs typeface="Arial"/>
              </a:rPr>
              <a:t>:  </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  </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a:t>
            </a:r>
            <a:r>
              <a:rPr lang="en-US" sz="1400" spc="-5" dirty="0" smtClean="0">
                <a:solidFill>
                  <a:schemeClr val="tx1"/>
                </a:solidFill>
                <a:cs typeface="Arial"/>
              </a:rPr>
              <a:t>12 </a:t>
            </a:r>
            <a:r>
              <a:rPr lang="en-US" sz="1400" spc="-5" dirty="0">
                <a:solidFill>
                  <a:schemeClr val="tx1"/>
                </a:solidFill>
                <a:cs typeface="Arial"/>
              </a:rPr>
              <a:t>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a:t>
            </a:r>
            <a:r>
              <a:rPr lang="en-US" sz="1400" spc="-5" dirty="0" smtClean="0">
                <a:solidFill>
                  <a:schemeClr val="tx1"/>
                </a:solidFill>
                <a:cs typeface="Arial"/>
                <a:hlinkClick r:id="rId4"/>
              </a:rPr>
              <a:t>Range</a:t>
            </a:r>
            <a:r>
              <a:rPr lang="en-US" sz="1400" spc="-5" dirty="0" smtClean="0">
                <a:solidFill>
                  <a:schemeClr val="tx1"/>
                </a:solidFill>
                <a:cs typeface="Arial"/>
              </a:rPr>
              <a:t> (comment submission)</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5"/>
              </a:rPr>
              <a:t>Soliciting opinions on the draft notification that defines the range of frequencies that can be used as a specified experimental testing station related to the Digital Rural Health Special Zone</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6"/>
              </a:rPr>
              <a:t>Soliciting opinions on the frequency realignment action plan (2020 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7"/>
              </a:rPr>
              <a:t>NoI</a:t>
            </a:r>
            <a:r>
              <a:rPr lang="en-US" sz="1400" u="sng" dirty="0">
                <a:cs typeface="Arial"/>
                <a:hlinkClick r:id="rId7"/>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8"/>
              </a:rPr>
              <a:t>RFI: </a:t>
            </a:r>
            <a:r>
              <a:rPr lang="en-US" sz="1400" dirty="0">
                <a:hlinkClick r:id="rId8"/>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4"/>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9"/>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802.11ah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Soliciting </a:t>
            </a:r>
            <a:r>
              <a:rPr lang="en-US" sz="1800" dirty="0"/>
              <a:t>opinions on the draft notification that defines the range of frequencies that can be used as a specified experimental testing station related to the Digital Rural Health Special Zone</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29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30 October </a:t>
            </a:r>
            <a:r>
              <a:rPr lang="en-US" sz="1600" spc="-5" dirty="0">
                <a:cs typeface="Arial"/>
              </a:rPr>
              <a:t>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12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www.soumu.go.jp/main_content/000903801.pdf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18-23/0116</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722967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18-23/0116r0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“Soliciting opinions on the draft notification that defines the range of frequencies that can be used as a specified experimental testing station related to the Digital Rural Health Special </a:t>
            </a:r>
            <a:r>
              <a:rPr lang="en-US" sz="1800" dirty="0" smtClean="0"/>
              <a:t>Zone</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Japan MIC’s </a:t>
            </a:r>
            <a:r>
              <a:rPr lang="en-US" sz="2800" dirty="0" smtClean="0">
                <a:solidFill>
                  <a:srgbClr val="0070C0"/>
                </a:solidFill>
              </a:rPr>
              <a:t>consultation re 802.11ah (2)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Soliciting </a:t>
            </a:r>
            <a:r>
              <a:rPr lang="en-US" sz="1800" dirty="0"/>
              <a:t>opinions on the draft notification that defines the range of frequencies that can be used as a specified experimental testing station related to the Digital Rural Health Special Zone</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22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r>
              <a:rPr lang="en-US" sz="1600" spc="-5" dirty="0" smtClean="0">
                <a:cs typeface="Arial"/>
              </a:rPr>
              <a:t>.</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Proposed IEEE 802 response</a:t>
            </a:r>
            <a:endParaRPr lang="en-US" sz="16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18-23/0120</a:t>
            </a:r>
            <a:endParaRPr lang="en-US" sz="1600" dirty="0">
              <a:latin typeface="Arial" panose="020B0604020202020204" pitchFamily="34" charset="0"/>
              <a:cs typeface="Arial" panose="020B0604020202020204" pitchFamily="34" charset="0"/>
            </a:endParaRPr>
          </a:p>
          <a:p>
            <a:pPr marL="630238" marR="117475" lvl="1" indent="-230188" algn="just">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1030288" marR="117475" lvl="2" indent="-230188" algn="just">
              <a:buClrTx/>
              <a:buFont typeface="Times New Roman" pitchFamily="16" charset="0"/>
              <a:buChar char="•"/>
              <a:tabLst>
                <a:tab pos="230188" algn="l"/>
              </a:tabLst>
            </a:pPr>
            <a:r>
              <a:rPr lang="en-US" sz="1600" dirty="0" smtClean="0"/>
              <a:t>Czech Republic Czech Telecommunications Office (CTU) recently published a </a:t>
            </a:r>
            <a:r>
              <a:rPr lang="en-US" sz="1600" dirty="0" smtClean="0">
                <a:hlinkClick r:id="rId3"/>
              </a:rPr>
              <a:t>report</a:t>
            </a:r>
            <a:r>
              <a:rPr lang="en-US" sz="1600" dirty="0" smtClean="0"/>
              <a:t> that studies the feasibility of coexistence between FSS and IMT/5G transmitters at the upper 6 GHz band.</a:t>
            </a:r>
            <a:endParaRPr lang="en-US" sz="16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October 2023 Open Commission Meeting</a:t>
            </a:r>
            <a:r>
              <a:rPr lang="en-US" sz="1600" dirty="0" smtClean="0">
                <a:solidFill>
                  <a:schemeClr val="tx1"/>
                </a:solidFill>
              </a:rPr>
              <a:t> is scheduled at 10:30am ET on 19 October 2023</a:t>
            </a:r>
            <a:r>
              <a:rPr lang="en-US" sz="1600" dirty="0">
                <a:solidFill>
                  <a:schemeClr val="tx1"/>
                </a:solidFill>
              </a:rPr>
              <a:t>. </a:t>
            </a:r>
            <a:r>
              <a:rPr lang="en-US" sz="1600" dirty="0" smtClean="0">
                <a:solidFill>
                  <a:schemeClr val="tx1"/>
                </a:solidFill>
              </a:rPr>
              <a:t>A </a:t>
            </a:r>
            <a:r>
              <a:rPr lang="en-US" sz="1600" dirty="0">
                <a:solidFill>
                  <a:schemeClr val="tx1"/>
                </a:solidFill>
              </a:rPr>
              <a:t>draft Second Report and Order of Unlicensed Use of the 6 GHz Band (ET Docket No. 18-295) is </a:t>
            </a:r>
            <a:r>
              <a:rPr lang="en-US" sz="1600" dirty="0" smtClean="0">
                <a:solidFill>
                  <a:schemeClr val="tx1"/>
                </a:solidFill>
              </a:rPr>
              <a:t>available </a:t>
            </a:r>
            <a:r>
              <a:rPr lang="en-US" sz="1600" dirty="0" smtClean="0">
                <a:solidFill>
                  <a:schemeClr val="tx1"/>
                </a:solidFill>
                <a:hlinkClick r:id="rId4"/>
              </a:rPr>
              <a:t>online</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On 29 September 2023, the United States FCC began a </a:t>
            </a:r>
            <a:r>
              <a:rPr lang="en-US" sz="1600" dirty="0">
                <a:hlinkClick r:id="rId5"/>
              </a:rPr>
              <a:t>consultation</a:t>
            </a:r>
            <a:r>
              <a:rPr lang="en-US" sz="1600" dirty="0"/>
              <a:t> that sought public comments on its proposed rules related to implementation of the Final Acts of the 2015 World Radio Communication Conference.</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2416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3 October 2023, Australia Australian Communications and Media Authority (ACMA) published </a:t>
            </a:r>
            <a:r>
              <a:rPr lang="en-US" sz="1600" dirty="0" smtClean="0">
                <a:solidFill>
                  <a:schemeClr val="tx1"/>
                </a:solidFill>
                <a:hlinkClick r:id="rId3"/>
              </a:rPr>
              <a:t>Five-year spectrum outlook 2023 to 2028</a:t>
            </a:r>
            <a:r>
              <a:rPr lang="en-US" sz="1600" dirty="0">
                <a:solidFill>
                  <a:schemeClr val="tx1"/>
                </a:solidFill>
              </a:rPr>
              <a:t> </a:t>
            </a:r>
            <a:r>
              <a:rPr lang="en-US" sz="1600" dirty="0" smtClean="0">
                <a:solidFill>
                  <a:schemeClr val="tx1"/>
                </a:solidFill>
              </a:rPr>
              <a:t>and its response to commenters.</a:t>
            </a:r>
          </a:p>
          <a:p>
            <a:pPr marL="1030288" marR="117475" lvl="2" indent="-230188" algn="just">
              <a:buClrTx/>
              <a:buFont typeface="Times New Roman" pitchFamily="16" charset="0"/>
              <a:buChar char="•"/>
              <a:tabLst>
                <a:tab pos="230188" algn="l"/>
              </a:tabLst>
            </a:pPr>
            <a:r>
              <a:rPr lang="en-US" sz="1600" dirty="0" smtClean="0">
                <a:solidFill>
                  <a:schemeClr val="tx1"/>
                </a:solidFill>
              </a:rPr>
              <a:t>On 1 October 2023, New Zealand Radio Spectrum Management (RSM) announced the publication </a:t>
            </a:r>
            <a:r>
              <a:rPr lang="en-US" sz="1600" dirty="0" smtClean="0">
                <a:solidFill>
                  <a:schemeClr val="tx1"/>
                </a:solidFill>
                <a:hlinkClick r:id="rId4"/>
              </a:rPr>
              <a:t>Spectrum Outlook 2023 to 2027</a:t>
            </a:r>
            <a:r>
              <a:rPr lang="en-US" sz="1600" dirty="0" smtClean="0">
                <a:solidFill>
                  <a:schemeClr val="tx1"/>
                </a:solidFill>
              </a:rPr>
              <a:t>.</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5"/>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6"/>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6521217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[Propose to cancel]</a:t>
                      </a:r>
                    </a:p>
                  </a:txBody>
                  <a:tcPr/>
                </a:tc>
                <a:tc>
                  <a:txBody>
                    <a:bodyPr/>
                    <a:lstStyle/>
                    <a:p>
                      <a:r>
                        <a:rPr lang="en-US" sz="1500" strike="noStrike" baseline="0" dirty="0" smtClean="0"/>
                        <a:t>Friday, 13 October 2023</a:t>
                      </a:r>
                      <a:r>
                        <a:rPr lang="en-US" sz="1500" strike="noStrike" baseline="0" dirty="0"/>
                        <a:t>, 12:00pm ET to 1:00pm ET</a:t>
                      </a:r>
                    </a:p>
                  </a:txBody>
                  <a:tcPr/>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19 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20 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TBD</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Response to Japan MIC’s consultation re 802.11ah</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spc="-5" smtClean="0">
                <a:solidFill>
                  <a:srgbClr val="00B050"/>
                </a:solidFill>
                <a:cs typeface="Arial"/>
              </a:rPr>
              <a:t>Response to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73278</TotalTime>
  <Words>2615</Words>
  <Application>Microsoft Office PowerPoint</Application>
  <PresentationFormat>Widescreen</PresentationFormat>
  <Paragraphs>435</Paragraphs>
  <Slides>23</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802.11ah (1)</vt:lpstr>
      <vt:lpstr>Japan MIC’s consultation re 802.11ah (2)</vt:lpstr>
      <vt:lpstr>Japan MIC’s consultation re frequency realignment action plan (1)</vt:lpstr>
      <vt:lpstr>Japan MIC’s consultation re frequency realignment action plan (2)</vt:lpstr>
      <vt:lpstr>General discussion items (1)</vt:lpstr>
      <vt:lpstr>General discussion items (2)</vt:lpstr>
      <vt:lpstr>General discussion items (3)</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18-23/0118r2</dc:title>
  <dc:creator>Edward Au</dc:creator>
  <cp:keywords>12 October 2023</cp:keywords>
  <cp:lastModifiedBy>Edward Au</cp:lastModifiedBy>
  <cp:revision>5697</cp:revision>
  <cp:lastPrinted>1601-01-01T00:00:00Z</cp:lastPrinted>
  <dcterms:created xsi:type="dcterms:W3CDTF">2016-03-03T14:54:45Z</dcterms:created>
  <dcterms:modified xsi:type="dcterms:W3CDTF">2023-10-12T12:20:03Z</dcterms:modified>
  <cp:category>IEEE 802.18 RR-TAG agenda</cp:category>
</cp:coreProperties>
</file>