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5"/>
  </p:notesMasterIdLst>
  <p:handoutMasterIdLst>
    <p:handoutMasterId r:id="rId26"/>
  </p:handoutMasterIdLst>
  <p:sldIdLst>
    <p:sldId id="256" r:id="rId2"/>
    <p:sldId id="876" r:id="rId3"/>
    <p:sldId id="857" r:id="rId4"/>
    <p:sldId id="908" r:id="rId5"/>
    <p:sldId id="604" r:id="rId6"/>
    <p:sldId id="624" r:id="rId7"/>
    <p:sldId id="605" r:id="rId8"/>
    <p:sldId id="843" r:id="rId9"/>
    <p:sldId id="866" r:id="rId10"/>
    <p:sldId id="845" r:id="rId11"/>
    <p:sldId id="877" r:id="rId12"/>
    <p:sldId id="921" r:id="rId13"/>
    <p:sldId id="920" r:id="rId14"/>
    <p:sldId id="924" r:id="rId15"/>
    <p:sldId id="925" r:id="rId16"/>
    <p:sldId id="882" r:id="rId17"/>
    <p:sldId id="922" r:id="rId18"/>
    <p:sldId id="901" r:id="rId19"/>
    <p:sldId id="898" r:id="rId20"/>
    <p:sldId id="916" r:id="rId21"/>
    <p:sldId id="923" r:id="rId22"/>
    <p:sldId id="856" r:id="rId23"/>
    <p:sldId id="8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47" autoAdjust="0"/>
    <p:restoredTop sz="95405" autoAdjust="0"/>
  </p:normalViewPr>
  <p:slideViewPr>
    <p:cSldViewPr>
      <p:cViewPr varScale="1">
        <p:scale>
          <a:sx n="86" d="100"/>
          <a:sy n="86" d="100"/>
        </p:scale>
        <p:origin x="912"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62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10/11/2023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194320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172917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81040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15879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7740675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278628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863749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802.18-23/0118r1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117-00-0000-rr-tag-minutes-5-october-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hyperlink" Target="https://www.federalregister.gov/documents/2023/09/07/2023-19245/request-for-information-on-implementation-of-the-united-states-government-national-standards" TargetMode="External"/><Relationship Id="rId3" Type="http://schemas.openxmlformats.org/officeDocument/2006/relationships/hyperlink" Target="https://mentor.ieee.org/802.18/documents?is_dcn=35&amp;is_year=2022" TargetMode="External"/><Relationship Id="rId7" Type="http://schemas.openxmlformats.org/officeDocument/2006/relationships/hyperlink" Target="https://docs.fcc.gov/public/attachments/FCC-23-63A1.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soumu.go.jp/menu_news/s-news/01kiban09_02000491.html" TargetMode="External"/><Relationship Id="rId5" Type="http://schemas.openxmlformats.org/officeDocument/2006/relationships/hyperlink" Target="https://www.soumu.go.jp/menu_news/s-news/01kiban09_02000492.html" TargetMode="External"/><Relationship Id="rId10" Type="http://schemas.openxmlformats.org/officeDocument/2006/relationships/image" Target="../media/image1.png"/><Relationship Id="rId4" Type="http://schemas.openxmlformats.org/officeDocument/2006/relationships/hyperlink" Target="https://www.trai.gov.in/sites/default/files/CP_27092023_0.pdf" TargetMode="External"/><Relationship Id="rId9" Type="http://schemas.openxmlformats.org/officeDocument/2006/relationships/hyperlink" Target="https://www.federalregister.gov/documents/2023/08/25/2023-18357/cybersecurity-labeling-for-internet-of-thing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soumu.go.jp/main_content/000903801.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16&amp;is_group=0000&amp;is_year=202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soumu.go.jp/menu_news/s-news/01kiban09_02000491.html"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ctu.cz/sites/default/files/obsah/stranky/471339/soubory/ctu_studie_budouciho_vyuziti_pasma_6_425-7_125_mhz_2023.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news-events/events/2023/10/october-2023-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federalregister.gov/documents/2023/09/29/2023-19383/implementation-of-the-final-acts-of-the-2015-world-radio-communication-conference?utm_source=federalregister.gov&amp;utm_medium=email&amp;utm_campaign=subscription+mailing+list" TargetMode="External"/><Relationship Id="rId4" Type="http://schemas.openxmlformats.org/officeDocument/2006/relationships/hyperlink" Target="https://docs.fcc.gov/public/attachments/DOC-397315A1.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acma.gov.au/publications/2023-10/five-year-spectrum-outlook-2023-28" TargetMode="External"/><Relationship Id="rId7"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 Id="rId5" Type="http://schemas.openxmlformats.org/officeDocument/2006/relationships/hyperlink" Target="https://mentor.ieee.org/802.18/dcn/23/18-23-0075-00-0000-framework-and-overall-objectives-of-the-future-development-of-imt-for-2030-and-beyond.docx" TargetMode="External"/><Relationship Id="rId4" Type="http://schemas.openxmlformats.org/officeDocument/2006/relationships/hyperlink" Target="https://www.rsm.govt.nz/assets/Uploads/documents/annual/new-zealand-spectrum-outlook-2023-to-2027.pdf"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ilton.com/en/attend-my-event/hnlhvhh-avm-e0ca0592-a203-4d79-a09e-5c9c2b65d2e8"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touchpoint.eventsair.com/2024-jan-ieee-802-wireless-interim-session/accommodation"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October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  </a:t>
            </a:r>
            <a:r>
              <a:rPr lang="en-GB" sz="2000" b="0" dirty="0" smtClean="0"/>
              <a:t>12 October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89530022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Char char="•"/>
              <a:tabLst>
                <a:tab pos="230188" algn="l"/>
              </a:tabLst>
            </a:pPr>
            <a:r>
              <a:rPr lang="en-US" sz="1600" spc="-5" dirty="0" smtClean="0">
                <a:latin typeface="+mj-lt"/>
                <a:cs typeface="Arial"/>
              </a:rPr>
              <a:t>Vote:</a:t>
            </a: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5 October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18-23/0117r0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cs typeface="Arial"/>
              </a:rPr>
              <a:t>Moved:  </a:t>
            </a:r>
            <a:endParaRPr lang="en-US" sz="1600" spc="-5" dirty="0" smtClean="0">
              <a:cs typeface="Arial"/>
            </a:endParaRPr>
          </a:p>
          <a:p>
            <a:pPr marL="630238" marR="117475" lvl="1" indent="-230188" algn="just">
              <a:buChar char="•"/>
              <a:tabLst>
                <a:tab pos="230188" algn="l"/>
              </a:tabLst>
            </a:pPr>
            <a:r>
              <a:rPr lang="en-US" sz="1600" spc="-5" dirty="0" smtClean="0">
                <a:cs typeface="Arial"/>
              </a:rPr>
              <a:t>Seconded</a:t>
            </a:r>
            <a:r>
              <a:rPr lang="en-US" sz="1600" spc="-5" dirty="0">
                <a:cs typeface="Arial"/>
              </a:rPr>
              <a:t>:  </a:t>
            </a:r>
            <a:endParaRPr lang="en-US" sz="1600" spc="-5" dirty="0" smtClean="0">
              <a:cs typeface="Arial"/>
            </a:endParaRPr>
          </a:p>
          <a:p>
            <a:pPr marL="630238" marR="117475" lvl="1" indent="-230188" algn="just">
              <a:buChar char="•"/>
              <a:tabLst>
                <a:tab pos="230188" algn="l"/>
              </a:tabLst>
            </a:pPr>
            <a:r>
              <a:rPr lang="en-US" sz="1600" spc="-5" dirty="0" smtClean="0">
                <a:cs typeface="Arial"/>
              </a:rPr>
              <a:t>Discussion:  </a:t>
            </a:r>
          </a:p>
          <a:p>
            <a:pPr marL="630238" marR="117475" lvl="1" indent="-230188" algn="just">
              <a:buChar char="•"/>
              <a:tabLst>
                <a:tab pos="230188" algn="l"/>
              </a:tabLst>
            </a:pPr>
            <a:r>
              <a:rPr lang="en-US" sz="1600" spc="-5" dirty="0" smtClean="0">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ongoing </a:t>
            </a:r>
            <a:r>
              <a:rPr lang="en-US" sz="2800" dirty="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400" spc="-5" dirty="0" smtClean="0">
                <a:solidFill>
                  <a:schemeClr val="tx1"/>
                </a:solidFill>
                <a:cs typeface="Arial"/>
              </a:rPr>
              <a:t>3pm </a:t>
            </a:r>
            <a:r>
              <a:rPr lang="en-US" sz="1400" spc="-5" dirty="0">
                <a:solidFill>
                  <a:schemeClr val="tx1"/>
                </a:solidFill>
                <a:cs typeface="Arial"/>
              </a:rPr>
              <a:t>ET, </a:t>
            </a:r>
            <a:r>
              <a:rPr lang="en-US" sz="1400" spc="-5" dirty="0" smtClean="0">
                <a:solidFill>
                  <a:schemeClr val="tx1"/>
                </a:solidFill>
                <a:cs typeface="Arial"/>
              </a:rPr>
              <a:t>12 </a:t>
            </a:r>
            <a:r>
              <a:rPr lang="en-US" sz="1400" spc="-5" dirty="0">
                <a:solidFill>
                  <a:schemeClr val="tx1"/>
                </a:solidFill>
                <a:cs typeface="Arial"/>
              </a:rPr>
              <a:t>October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India TRAI:  </a:t>
            </a:r>
            <a:r>
              <a:rPr lang="en-US" sz="1400" spc="-5" dirty="0">
                <a:solidFill>
                  <a:schemeClr val="tx1"/>
                </a:solidFill>
                <a:cs typeface="Arial"/>
                <a:hlinkClick r:id="rId4"/>
              </a:rPr>
              <a:t>Consultation Paper on Open and De-licensed use of Unused or Limited Used Spectrum Bands for Demand Generation for Limited Period in Tera Hertz </a:t>
            </a:r>
            <a:r>
              <a:rPr lang="en-US" sz="1400" spc="-5" dirty="0" smtClean="0">
                <a:solidFill>
                  <a:schemeClr val="tx1"/>
                </a:solidFill>
                <a:cs typeface="Arial"/>
                <a:hlinkClick r:id="rId4"/>
              </a:rPr>
              <a:t>Range</a:t>
            </a:r>
            <a:r>
              <a:rPr lang="en-US" sz="1400" spc="-5" dirty="0" smtClean="0">
                <a:solidFill>
                  <a:schemeClr val="tx1"/>
                </a:solidFill>
                <a:cs typeface="Arial"/>
              </a:rPr>
              <a:t> (comment submission)</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Japan MIC:  </a:t>
            </a:r>
            <a:r>
              <a:rPr lang="en-US" sz="1400" spc="-5" dirty="0">
                <a:solidFill>
                  <a:schemeClr val="tx1"/>
                </a:solidFill>
                <a:cs typeface="Arial"/>
                <a:hlinkClick r:id="rId5"/>
              </a:rPr>
              <a:t>Soliciting opinions on the draft notification that defines the range of frequencies that can be used as a specified experimental testing station related to the Digital Rural Health Special Zone</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400" spc="-5" dirty="0" smtClean="0">
                <a:solidFill>
                  <a:schemeClr val="tx1"/>
                </a:solidFill>
                <a:cs typeface="Arial"/>
              </a:rPr>
              <a:t>3pm </a:t>
            </a:r>
            <a:r>
              <a:rPr lang="en-US" sz="1400" spc="-5" dirty="0">
                <a:solidFill>
                  <a:schemeClr val="tx1"/>
                </a:solidFill>
                <a:cs typeface="Arial"/>
              </a:rPr>
              <a:t>ET, 19 October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Japan MIC:  </a:t>
            </a:r>
            <a:r>
              <a:rPr lang="en-US" sz="1400" spc="-5" dirty="0">
                <a:solidFill>
                  <a:schemeClr val="tx1"/>
                </a:solidFill>
                <a:cs typeface="Arial"/>
                <a:hlinkClick r:id="rId6"/>
              </a:rPr>
              <a:t>Soliciting opinions on the frequency realignment action plan (2020 edition) (draft)</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US </a:t>
            </a:r>
            <a:r>
              <a:rPr lang="en-US" sz="1400" spc="-5" dirty="0">
                <a:solidFill>
                  <a:schemeClr val="tx1"/>
                </a:solidFill>
                <a:cs typeface="Arial"/>
              </a:rPr>
              <a:t>FCC:  </a:t>
            </a:r>
            <a:r>
              <a:rPr lang="en-US" sz="1400" u="sng" dirty="0" err="1">
                <a:cs typeface="Arial"/>
                <a:hlinkClick r:id="rId7"/>
              </a:rPr>
              <a:t>NoI</a:t>
            </a:r>
            <a:r>
              <a:rPr lang="en-US" sz="1400" u="sng" dirty="0">
                <a:cs typeface="Arial"/>
                <a:hlinkClick r:id="rId7"/>
              </a:rPr>
              <a:t>: Advancing understanding of non-federal spectrum usage (WT Docket No. 23-232)</a:t>
            </a:r>
            <a:r>
              <a:rPr lang="en-US" sz="1400" dirty="0">
                <a:cs typeface="Arial"/>
              </a:rPr>
              <a:t> (reply comment)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NIST:  </a:t>
            </a:r>
            <a:r>
              <a:rPr lang="en-US" sz="1400" dirty="0">
                <a:cs typeface="Arial"/>
                <a:hlinkClick r:id="rId8"/>
              </a:rPr>
              <a:t>RFI: </a:t>
            </a:r>
            <a:r>
              <a:rPr lang="en-US" sz="1400" dirty="0">
                <a:hlinkClick r:id="rId8"/>
              </a:rPr>
              <a:t>Implementation of the United States Government National Standards Strategy for Critical and Emerging Technology (USG NSSCET) (Docket No. 230819-0199)</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400" spc="-5" dirty="0">
                <a:solidFill>
                  <a:schemeClr val="tx1"/>
                </a:solidFill>
                <a:cs typeface="Arial"/>
              </a:rPr>
              <a:t>3pm ET, 2 November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India TRAI:  </a:t>
            </a:r>
            <a:r>
              <a:rPr lang="en-US" sz="1400" spc="-5" dirty="0">
                <a:solidFill>
                  <a:schemeClr val="tx1"/>
                </a:solidFill>
                <a:cs typeface="Arial"/>
                <a:hlinkClick r:id="rId4"/>
              </a:rPr>
              <a:t>Consultation Paper on Open and De-licensed use of Unused or Limited Used Spectrum Bands for Demand Generation for Limited Period in Tera Hertz Range</a:t>
            </a:r>
            <a:r>
              <a:rPr lang="en-US" sz="1400" spc="-5" dirty="0">
                <a:solidFill>
                  <a:schemeClr val="tx1"/>
                </a:solidFill>
                <a:cs typeface="Arial"/>
              </a:rPr>
              <a:t> (reply comment)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u="sng" dirty="0">
                <a:cs typeface="Arial"/>
                <a:hlinkClick r:id="rId9"/>
              </a:rPr>
              <a:t>NPRM:  Cybersecurity labeling for Internet of Things (PS Docket No. 23-239)</a:t>
            </a:r>
            <a:r>
              <a:rPr lang="en-US" sz="1400" dirty="0">
                <a:cs typeface="Arial"/>
              </a:rPr>
              <a:t> (reply comment)</a:t>
            </a: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0"/>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a:t>
            </a:r>
            <a:r>
              <a:rPr lang="en-US" sz="2800" dirty="0" smtClean="0">
                <a:solidFill>
                  <a:srgbClr val="0070C0"/>
                </a:solidFill>
              </a:rPr>
              <a:t>consultation re 802.11ah </a:t>
            </a:r>
            <a:r>
              <a:rPr lang="en-US" sz="2800" dirty="0" smtClean="0">
                <a:solidFill>
                  <a:srgbClr val="0070C0"/>
                </a:solidFill>
              </a:rPr>
              <a:t>(1)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Soliciting </a:t>
            </a:r>
            <a:r>
              <a:rPr lang="en-US" sz="1800" dirty="0"/>
              <a:t>opinions on the draft notification that defines the range of frequencies that can be used as a specified experimental testing station related to the Digital Rural Health Special Zone</a:t>
            </a:r>
            <a:endParaRPr lang="en-GB" sz="1800" dirty="0"/>
          </a:p>
          <a:p>
            <a:pPr marL="630238" marR="117475" lvl="1" indent="-230188" algn="just">
              <a:buChar char="•"/>
              <a:tabLst>
                <a:tab pos="230188" algn="l"/>
              </a:tabLst>
            </a:pPr>
            <a:r>
              <a:rPr lang="en-US" sz="1600" spc="-5" dirty="0">
                <a:cs typeface="Arial"/>
              </a:rPr>
              <a:t>Publication date:  </a:t>
            </a:r>
            <a:r>
              <a:rPr lang="en-US" sz="1600" spc="-5" dirty="0" smtClean="0">
                <a:cs typeface="Arial"/>
              </a:rPr>
              <a:t>29 September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30 October </a:t>
            </a:r>
            <a:r>
              <a:rPr lang="en-US" sz="1600" spc="-5" dirty="0">
                <a:cs typeface="Arial"/>
              </a:rPr>
              <a:t>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a 4-day EC review followed by </a:t>
            </a:r>
            <a:r>
              <a:rPr lang="en-US" sz="1400" spc="-5" dirty="0" smtClean="0">
                <a:solidFill>
                  <a:srgbClr val="FF0000"/>
                </a:solidFill>
                <a:cs typeface="Arial"/>
              </a:rPr>
              <a:t>a 10-day EC email ballot:  </a:t>
            </a:r>
            <a:r>
              <a:rPr lang="en-US" sz="1400" spc="-5" dirty="0">
                <a:solidFill>
                  <a:srgbClr val="FF0000"/>
                </a:solidFill>
                <a:cs typeface="Arial"/>
              </a:rPr>
              <a:t>3pm ET, </a:t>
            </a:r>
            <a:r>
              <a:rPr lang="en-US" sz="1400" spc="-5" dirty="0" smtClean="0">
                <a:solidFill>
                  <a:srgbClr val="FF0000"/>
                </a:solidFill>
                <a:cs typeface="Arial"/>
              </a:rPr>
              <a:t>12 October </a:t>
            </a:r>
            <a:r>
              <a:rPr lang="en-US" sz="1400" spc="-5" dirty="0">
                <a:solidFill>
                  <a:srgbClr val="FF0000"/>
                </a:solidFill>
                <a:cs typeface="Arial"/>
              </a:rPr>
              <a:t>2023 </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www.soumu.go.jp/main_content/000903801.pdf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6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18-23/0116</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3722967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18-23/0116r0 [Placeholder]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Japan Ministry of Internal Affairs and Communications (MIC)’s </a:t>
            </a:r>
            <a:r>
              <a:rPr lang="en-US" sz="1800" dirty="0"/>
              <a:t>consultation “Soliciting opinions on the draft notification that defines the range of frequencies that can be used as a specified experimental testing station related to the Digital Rural Health Special </a:t>
            </a:r>
            <a:r>
              <a:rPr lang="en-US" sz="1800" dirty="0" smtClean="0"/>
              <a:t>Zone</a:t>
            </a:r>
            <a:r>
              <a:rPr lang="en-GB" sz="1800" dirty="0" smtClean="0"/>
              <a:t>” </a:t>
            </a:r>
            <a:r>
              <a:rPr lang="en-US" sz="1800" spc="-5" dirty="0" smtClean="0">
                <a:latin typeface="+mj-lt"/>
                <a:cs typeface="Arial"/>
              </a:rPr>
              <a:t>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Japan MIC’s </a:t>
            </a:r>
            <a:r>
              <a:rPr lang="en-US" sz="2800" dirty="0" smtClean="0">
                <a:solidFill>
                  <a:srgbClr val="0070C0"/>
                </a:solidFill>
              </a:rPr>
              <a:t>consultation re 802.11ah </a:t>
            </a:r>
            <a:r>
              <a:rPr lang="en-US" sz="2800" dirty="0" smtClean="0">
                <a:solidFill>
                  <a:srgbClr val="0070C0"/>
                </a:solidFill>
              </a:rPr>
              <a:t>(2)</a:t>
            </a:r>
            <a:endParaRPr lang="en-US" sz="2800" dirty="0">
              <a:solidFill>
                <a:srgbClr val="0070C0"/>
              </a:solidFill>
            </a:endParaRPr>
          </a:p>
        </p:txBody>
      </p:sp>
      <p:sp>
        <p:nvSpPr>
          <p:cNvPr id="8"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3234883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a:t>
            </a:r>
            <a:r>
              <a:rPr lang="en-US" sz="2800" dirty="0" smtClean="0">
                <a:solidFill>
                  <a:srgbClr val="0070C0"/>
                </a:solidFill>
              </a:rPr>
              <a:t>re frequency realignment action plan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Soliciting </a:t>
            </a:r>
            <a:r>
              <a:rPr lang="en-US" sz="1800" dirty="0"/>
              <a:t>opinions on the draft notification that defines the range of frequencies that can be used as a specified experimental testing station related to the Digital Rural Health Special Zone</a:t>
            </a:r>
            <a:endParaRPr lang="en-GB" sz="1800" dirty="0"/>
          </a:p>
          <a:p>
            <a:pPr marL="630238" marR="117475" lvl="1" indent="-230188" algn="just">
              <a:buChar char="•"/>
              <a:tabLst>
                <a:tab pos="230188" algn="l"/>
              </a:tabLst>
            </a:pPr>
            <a:r>
              <a:rPr lang="en-US" sz="1600" spc="-5" dirty="0">
                <a:cs typeface="Arial"/>
              </a:rPr>
              <a:t>Publication date:  </a:t>
            </a:r>
            <a:r>
              <a:rPr lang="en-US" sz="1600" spc="-5" dirty="0" smtClean="0">
                <a:cs typeface="Arial"/>
              </a:rPr>
              <a:t>22 </a:t>
            </a:r>
            <a:r>
              <a:rPr lang="en-US" sz="1600" spc="-5" dirty="0" smtClean="0">
                <a:cs typeface="Arial"/>
              </a:rPr>
              <a:t>September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 November 2023</a:t>
            </a:r>
            <a:endParaRPr lang="en-US" sz="1600" spc="-5" dirty="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a 4-day EC review followed by </a:t>
            </a:r>
            <a:r>
              <a:rPr lang="en-US" sz="1400" spc="-5" dirty="0" smtClean="0">
                <a:solidFill>
                  <a:srgbClr val="FF0000"/>
                </a:solidFill>
                <a:cs typeface="Arial"/>
              </a:rPr>
              <a:t>a 10-day EC email ballot:  </a:t>
            </a:r>
            <a:r>
              <a:rPr lang="en-US" sz="1400" spc="-5" dirty="0">
                <a:solidFill>
                  <a:srgbClr val="FF0000"/>
                </a:solidFill>
                <a:cs typeface="Arial"/>
              </a:rPr>
              <a:t>3pm ET, </a:t>
            </a:r>
            <a:r>
              <a:rPr lang="en-US" sz="1400" spc="-5" dirty="0" smtClean="0">
                <a:solidFill>
                  <a:srgbClr val="FF0000"/>
                </a:solidFill>
                <a:cs typeface="Arial"/>
              </a:rPr>
              <a:t>19 </a:t>
            </a:r>
            <a:r>
              <a:rPr lang="en-US" sz="1400" spc="-5" dirty="0" smtClean="0">
                <a:solidFill>
                  <a:srgbClr val="FF0000"/>
                </a:solidFill>
                <a:cs typeface="Arial"/>
              </a:rPr>
              <a:t>October </a:t>
            </a:r>
            <a:r>
              <a:rPr lang="en-US" sz="1400" spc="-5" dirty="0">
                <a:solidFill>
                  <a:srgbClr val="FF0000"/>
                </a:solidFill>
                <a:cs typeface="Arial"/>
              </a:rPr>
              <a:t>2023 </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a:t>
            </a:r>
            <a:r>
              <a:rPr lang="en-US" sz="1800" spc="-5" dirty="0" smtClean="0">
                <a:latin typeface="+mj-lt"/>
                <a:cs typeface="Arial"/>
              </a:rPr>
              <a:t>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a:latin typeface="+mj-lt"/>
                <a:cs typeface="Arial"/>
                <a:hlinkClick r:id="rId3"/>
              </a:rPr>
              <a:t>https://</a:t>
            </a:r>
            <a:r>
              <a:rPr lang="en-US" sz="1600" spc="-5" dirty="0" smtClean="0">
                <a:latin typeface="+mj-lt"/>
                <a:cs typeface="Arial"/>
                <a:hlinkClick r:id="rId3"/>
              </a:rPr>
              <a:t>www.soumu.go.jp/menu_news/s-news/01kiban09_02000491.html</a:t>
            </a:r>
            <a:r>
              <a:rPr lang="en-US" sz="1600" spc="-5" dirty="0" smtClean="0">
                <a:latin typeface="+mj-lt"/>
                <a:cs typeface="Arial"/>
              </a:rPr>
              <a:t> </a:t>
            </a:r>
            <a:endParaRPr lang="en-US" sz="16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13816262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a:t>
            </a:r>
            <a:r>
              <a:rPr lang="en-US" sz="2800" dirty="0" smtClean="0">
                <a:solidFill>
                  <a:srgbClr val="0070C0"/>
                </a:solidFill>
              </a:rPr>
              <a:t>re frequency realignment action plan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Selected contents that may be of interest to us:</a:t>
            </a:r>
            <a:endParaRPr lang="en-GB" sz="1800" dirty="0"/>
          </a:p>
          <a:p>
            <a:pPr marL="630238" marR="117475" lvl="1" indent="-230188" algn="just">
              <a:buChar char="•"/>
              <a:tabLst>
                <a:tab pos="230188" algn="l"/>
              </a:tabLst>
            </a:pPr>
            <a:r>
              <a:rPr lang="en-US" sz="1600" spc="-5" dirty="0" smtClean="0">
                <a:cs typeface="Arial"/>
              </a:rPr>
              <a:t>For </a:t>
            </a:r>
            <a:r>
              <a:rPr lang="en-US" sz="1600" spc="-5" dirty="0" err="1">
                <a:cs typeface="Arial"/>
              </a:rPr>
              <a:t>IoT</a:t>
            </a:r>
            <a:r>
              <a:rPr lang="en-US" sz="1600" spc="-5" dirty="0">
                <a:cs typeface="Arial"/>
              </a:rPr>
              <a:t>/wireless LAN systems, the goal is to secure a bandwidth of +1 GHz. The candidate band is 6 GHz band, which is expected to secure multiple channels to achieve the maximum 10 </a:t>
            </a:r>
            <a:r>
              <a:rPr lang="en-US" sz="1600" spc="-5" dirty="0" err="1">
                <a:cs typeface="Arial"/>
              </a:rPr>
              <a:t>Gbps</a:t>
            </a:r>
            <a:r>
              <a:rPr lang="en-US" sz="1600" spc="-5" dirty="0">
                <a:cs typeface="Arial"/>
              </a:rPr>
              <a:t> of the IEEE 802.11ax </a:t>
            </a:r>
            <a:r>
              <a:rPr lang="en-US" sz="1600" spc="-5" dirty="0" smtClean="0">
                <a:cs typeface="Arial"/>
              </a:rPr>
              <a:t>standard.</a:t>
            </a:r>
            <a:endParaRPr lang="en-US" sz="1600" spc="-5" dirty="0">
              <a:cs typeface="Arial"/>
            </a:endParaRPr>
          </a:p>
          <a:p>
            <a:pPr marL="630238" marR="117475" lvl="1" indent="-230188" algn="just">
              <a:buChar char="•"/>
              <a:tabLst>
                <a:tab pos="230188" algn="l"/>
              </a:tabLst>
            </a:pPr>
            <a:r>
              <a:rPr lang="en-US" sz="1600" spc="-5" dirty="0" smtClean="0">
                <a:cs typeface="Arial"/>
              </a:rPr>
              <a:t>The </a:t>
            </a:r>
            <a:r>
              <a:rPr lang="en-US" sz="1600" spc="-5" dirty="0">
                <a:cs typeface="Arial"/>
              </a:rPr>
              <a:t>administration is considering ways to further expand the use of the 5 GHz band (5.2 GHz/5.6 GHz band) and 6 GHz band wireless LAN frequencies </a:t>
            </a:r>
            <a:r>
              <a:rPr lang="en-US" sz="1600" spc="-5" dirty="0" smtClean="0">
                <a:cs typeface="Arial"/>
              </a:rPr>
              <a:t>while </a:t>
            </a:r>
            <a:r>
              <a:rPr lang="en-US" sz="1600" spc="-5" dirty="0">
                <a:cs typeface="Arial"/>
              </a:rPr>
              <a:t>preventing interference with other wireless systems. The plan is to gradually compile the direction from around the end of </a:t>
            </a:r>
            <a:r>
              <a:rPr lang="en-US" sz="1600" spc="-5" dirty="0" smtClean="0">
                <a:cs typeface="Arial"/>
              </a:rPr>
              <a:t>FY2025.</a:t>
            </a:r>
          </a:p>
          <a:p>
            <a:pPr marL="630238" marR="117475" lvl="1" indent="-230188" algn="just">
              <a:buChar char="•"/>
              <a:tabLst>
                <a:tab pos="230188" algn="l"/>
              </a:tabLst>
            </a:pPr>
            <a:r>
              <a:rPr lang="en-US" sz="1600" spc="-5" dirty="0" smtClean="0">
                <a:cs typeface="Arial"/>
              </a:rPr>
              <a:t>Regarding </a:t>
            </a:r>
            <a:r>
              <a:rPr lang="en-US" sz="1600" spc="-5" dirty="0">
                <a:cs typeface="Arial"/>
              </a:rPr>
              <a:t>the use of narrowband devices in the 6 GHz band and outdoor use of wireless LAN, the administration will consider technical conditions, including the possibility of frequency sharing, while paying attention to trends in other countries</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smtClean="0">
                <a:cs typeface="Arial"/>
              </a:rPr>
              <a:t>The </a:t>
            </a:r>
            <a:r>
              <a:rPr lang="en-US" sz="1600" spc="-5" dirty="0">
                <a:cs typeface="Arial"/>
              </a:rPr>
              <a:t>administration will continue to examine technical conditions such as frequency sharing related to the expansion of the frequency band to the 6.5 GHz band (6425 MHz to 7125 MHz), including outdoor use of wireless LAN, and will examine trends in other countries and IMT specific candidate frequency bands in WRC-23 (i.e., 7025 MHz to </a:t>
            </a:r>
            <a:r>
              <a:rPr lang="en-US" sz="1600" spc="-5" dirty="0" smtClean="0">
                <a:cs typeface="Arial"/>
              </a:rPr>
              <a:t>7125 MHz</a:t>
            </a:r>
            <a:r>
              <a:rPr lang="en-US" sz="1600" spc="-5" dirty="0">
                <a:cs typeface="Arial"/>
              </a:rPr>
              <a:t>).  The administration will compile technical conditions by around FY2026.</a:t>
            </a:r>
            <a:endParaRPr lang="en-US" sz="1600" spc="-5" dirty="0" smtClean="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12856518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1030288" marR="117475" lvl="2" indent="-230188" algn="just">
              <a:buClrTx/>
              <a:buFont typeface="Times New Roman" pitchFamily="16" charset="0"/>
              <a:buChar char="•"/>
              <a:tabLst>
                <a:tab pos="230188" algn="l"/>
              </a:tabLst>
            </a:pPr>
            <a:r>
              <a:rPr lang="en-US" sz="1600" dirty="0" smtClean="0"/>
              <a:t>Czech Republic Czech Telecommunications Office (CTU) recently published a </a:t>
            </a:r>
            <a:r>
              <a:rPr lang="en-US" sz="1600" dirty="0" smtClean="0">
                <a:hlinkClick r:id="rId3"/>
              </a:rPr>
              <a:t>report</a:t>
            </a:r>
            <a:r>
              <a:rPr lang="en-US" sz="1600" dirty="0" smtClean="0"/>
              <a:t> that studies the feasibility of coexistence between FSS and IMT/5G transmitters at the upper 6 GHz band.</a:t>
            </a:r>
            <a:endParaRPr lang="en-US" sz="16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October 2023 Open Commission Meeting</a:t>
            </a:r>
            <a:r>
              <a:rPr lang="en-US" sz="1600" dirty="0" smtClean="0">
                <a:solidFill>
                  <a:schemeClr val="tx1"/>
                </a:solidFill>
              </a:rPr>
              <a:t> is scheduled at 10:30am ET on 19 October 2023</a:t>
            </a:r>
            <a:r>
              <a:rPr lang="en-US" sz="1600" dirty="0">
                <a:solidFill>
                  <a:schemeClr val="tx1"/>
                </a:solidFill>
              </a:rPr>
              <a:t>. </a:t>
            </a:r>
            <a:r>
              <a:rPr lang="en-US" sz="1600" dirty="0" smtClean="0">
                <a:solidFill>
                  <a:schemeClr val="tx1"/>
                </a:solidFill>
              </a:rPr>
              <a:t>A </a:t>
            </a:r>
            <a:r>
              <a:rPr lang="en-US" sz="1600" dirty="0">
                <a:solidFill>
                  <a:schemeClr val="tx1"/>
                </a:solidFill>
              </a:rPr>
              <a:t>draft Second Report and Order of Unlicensed Use of the 6 GHz Band (ET Docket No. 18-295) is </a:t>
            </a:r>
            <a:r>
              <a:rPr lang="en-US" sz="1600" dirty="0" smtClean="0">
                <a:solidFill>
                  <a:schemeClr val="tx1"/>
                </a:solidFill>
              </a:rPr>
              <a:t>available </a:t>
            </a:r>
            <a:r>
              <a:rPr lang="en-US" sz="1600" dirty="0" smtClean="0">
                <a:solidFill>
                  <a:schemeClr val="tx1"/>
                </a:solidFill>
                <a:hlinkClick r:id="rId4"/>
              </a:rPr>
              <a:t>online</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a:t>On 29 September 2023, the United States FCC began a </a:t>
            </a:r>
            <a:r>
              <a:rPr lang="en-US" sz="1600" dirty="0">
                <a:hlinkClick r:id="rId5"/>
              </a:rPr>
              <a:t>consultation</a:t>
            </a:r>
            <a:r>
              <a:rPr lang="en-US" sz="1600" dirty="0"/>
              <a:t> that sought public comments on its proposed rules related to implementation of the Final Acts of the 2015 World Radio Communication Conference.</a:t>
            </a:r>
            <a:endParaRPr lang="en-US" sz="1600" dirty="0" smtClean="0">
              <a:solidFill>
                <a:schemeClr val="tx1"/>
              </a:solidFil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24160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APT</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3 October 2023, Australia Australian Communications and Media Authority (ACMA) published </a:t>
            </a:r>
            <a:r>
              <a:rPr lang="en-US" sz="1600" dirty="0" smtClean="0">
                <a:solidFill>
                  <a:schemeClr val="tx1"/>
                </a:solidFill>
                <a:hlinkClick r:id="rId3"/>
              </a:rPr>
              <a:t>Five-year spectrum outlook 2023 to 2028</a:t>
            </a:r>
            <a:r>
              <a:rPr lang="en-US" sz="1600" dirty="0">
                <a:solidFill>
                  <a:schemeClr val="tx1"/>
                </a:solidFill>
              </a:rPr>
              <a:t> </a:t>
            </a:r>
            <a:r>
              <a:rPr lang="en-US" sz="1600" dirty="0" smtClean="0">
                <a:solidFill>
                  <a:schemeClr val="tx1"/>
                </a:solidFill>
              </a:rPr>
              <a:t>and its response to commenters.</a:t>
            </a:r>
          </a:p>
          <a:p>
            <a:pPr marL="1030288" marR="117475" lvl="2" indent="-230188" algn="just">
              <a:buClrTx/>
              <a:buFont typeface="Times New Roman" pitchFamily="16" charset="0"/>
              <a:buChar char="•"/>
              <a:tabLst>
                <a:tab pos="230188" algn="l"/>
              </a:tabLst>
            </a:pPr>
            <a:r>
              <a:rPr lang="en-US" sz="1600" dirty="0" smtClean="0">
                <a:solidFill>
                  <a:schemeClr val="tx1"/>
                </a:solidFill>
              </a:rPr>
              <a:t>On 1 October 2023, New Zealand Radio Spectrum Management (RSM) announced the publication </a:t>
            </a:r>
            <a:r>
              <a:rPr lang="en-US" sz="1600" dirty="0" smtClean="0">
                <a:solidFill>
                  <a:schemeClr val="tx1"/>
                </a:solidFill>
                <a:hlinkClick r:id="rId4"/>
              </a:rPr>
              <a:t>Spectrum Outlook 2023 to 2027</a:t>
            </a:r>
            <a:r>
              <a:rPr lang="en-US" sz="1600" dirty="0" smtClean="0">
                <a:solidFill>
                  <a:schemeClr val="tx1"/>
                </a:solidFill>
              </a:rPr>
              <a:t>.</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Liaison statements from Working Party 5D on</a:t>
            </a:r>
          </a:p>
          <a:p>
            <a:pPr marL="1030288" marR="117475" lvl="2" indent="-230188" algn="just">
              <a:buClrTx/>
              <a:buFont typeface="Times New Roman" pitchFamily="16" charset="0"/>
              <a:buChar char="•"/>
              <a:tabLst>
                <a:tab pos="230188" algn="l"/>
              </a:tabLst>
            </a:pPr>
            <a:r>
              <a:rPr lang="en-US" sz="1400" dirty="0">
                <a:hlinkClick r:id="rId5"/>
              </a:rPr>
              <a:t>framework and overall objectives of the future development of IMT for 2030 and beyond</a:t>
            </a:r>
            <a:endParaRPr lang="en-US" sz="1400" dirty="0"/>
          </a:p>
          <a:p>
            <a:pPr marL="1030288" marR="117475" lvl="2" indent="-230188" algn="just">
              <a:buClrTx/>
              <a:buFont typeface="Times New Roman" pitchFamily="16" charset="0"/>
              <a:buChar char="•"/>
              <a:tabLst>
                <a:tab pos="230188" algn="l"/>
              </a:tabLst>
            </a:pPr>
            <a:r>
              <a:rPr lang="en-US" sz="1400" spc="-5" dirty="0">
                <a:solidFill>
                  <a:schemeClr val="tx1"/>
                </a:solidFill>
                <a:cs typeface="Arial"/>
                <a:hlinkClick r:id="rId6"/>
              </a:rPr>
              <a:t>the schedule for updating recommendation ITU-R M.2012 to revision 7</a:t>
            </a:r>
            <a:endParaRPr lang="en-US" sz="14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r>
            <a:r>
              <a:rPr lang="en-US" sz="2800" dirty="0" smtClean="0">
                <a:solidFill>
                  <a:srgbClr val="0070C0"/>
                </a:solidFill>
              </a:rPr>
              <a:t>schedule in the next 8 days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565212170"/>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a16="http://schemas.microsoft.com/office/drawing/2014/main" xmlns="" val="20000"/>
                    </a:ext>
                  </a:extLst>
                </a:gridCol>
                <a:gridCol w="67818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r>
                        <a:rPr lang="en-US" sz="1500" strike="noStrike" dirty="0"/>
                        <a:t>ISUS</a:t>
                      </a:r>
                      <a:r>
                        <a:rPr lang="en-US" sz="1500" strike="noStrike" baseline="0" dirty="0"/>
                        <a:t> ad-hoc </a:t>
                      </a:r>
                      <a:endParaRPr lang="en-US" sz="1500" strike="noStrik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[Propose to cancel]</a:t>
                      </a:r>
                    </a:p>
                  </a:txBody>
                  <a:tcPr/>
                </a:tc>
                <a:tc>
                  <a:txBody>
                    <a:bodyPr/>
                    <a:lstStyle/>
                    <a:p>
                      <a:r>
                        <a:rPr lang="en-US" sz="1500" strike="noStrike" baseline="0" dirty="0" smtClean="0"/>
                        <a:t>Friday, 13 October 2023</a:t>
                      </a:r>
                      <a:r>
                        <a:rPr lang="en-US" sz="1500" strike="noStrike" baseline="0" dirty="0"/>
                        <a:t>, 12:00pm ET to 1:00pm ET</a:t>
                      </a:r>
                    </a:p>
                  </a:txBody>
                  <a:tcPr/>
                </a:tc>
                <a:extLst>
                  <a:ext uri="{0D108BD9-81ED-4DB2-BD59-A6C34878D82A}">
                    <a16:rowId xmlns:a16="http://schemas.microsoft.com/office/drawing/2014/main" xmlns=""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19 October 2023</a:t>
                      </a:r>
                      <a:r>
                        <a:rPr lang="en-US" sz="1500" baseline="0" dirty="0"/>
                        <a:t>, 3:00pm ET to 3:55pm ET</a:t>
                      </a:r>
                      <a:endParaRPr lang="en-US" sz="1500" dirty="0"/>
                    </a:p>
                  </a:txBody>
                  <a:tcPr/>
                </a:tc>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smtClean="0"/>
                        <a:t>Friday, 20 October 2023</a:t>
                      </a:r>
                      <a:r>
                        <a:rPr lang="en-US" sz="1500" strike="noStrike" baseline="0" dirty="0"/>
                        <a:t>, 12:00pm ET to 1:00pm ET</a:t>
                      </a:r>
                    </a:p>
                  </a:txBody>
                  <a:tcP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smtClean="0">
                <a:solidFill>
                  <a:srgbClr val="FF0000"/>
                </a:solidFill>
                <a:latin typeface="+mj-lt"/>
                <a:cs typeface="Arial" panose="020B0604020202020204" pitchFamily="34" charset="0"/>
              </a:rPr>
              <a:t>VACANT</a:t>
            </a:r>
            <a:endParaRPr lang="en-US" altLang="en-US" sz="1600" u="sng"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smtClean="0">
                <a:solidFill>
                  <a:srgbClr val="FF0000"/>
                </a:solidFill>
                <a:cs typeface="Arial" panose="020B0604020202020204" pitchFamily="34" charset="0"/>
              </a:rPr>
              <a:t>VACANT</a:t>
            </a:r>
            <a:endParaRPr lang="en-US" altLang="en-US" sz="1600" u="sng"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17 September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55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November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4 August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22 September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a:t>
            </a:r>
            <a:r>
              <a:rPr lang="en-US" sz="1400" strike="sngStrike" dirty="0" smtClean="0">
                <a:solidFill>
                  <a:schemeClr val="tx1"/>
                </a:solidFill>
                <a:latin typeface="Times New Roman" panose="02020603050405020304" pitchFamily="18" charset="0"/>
                <a:ea typeface="Times New Roman" panose="02020603050405020304" pitchFamily="18" charset="0"/>
              </a:rPr>
              <a:t>800.00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27 October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1100.00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1400.00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22 September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22 September 2023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27 October 2023</a:t>
            </a:r>
            <a:r>
              <a:rPr lang="en-US" sz="1400" dirty="0">
                <a:solidFill>
                  <a:srgbClr val="FF0000"/>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Hilton </a:t>
            </a:r>
            <a:r>
              <a:rPr lang="es-ES" sz="1800" dirty="0" err="1" smtClean="0"/>
              <a:t>Hawaiian</a:t>
            </a:r>
            <a:r>
              <a:rPr lang="es-ES" sz="1800" dirty="0" smtClean="0"/>
              <a:t> </a:t>
            </a:r>
            <a:r>
              <a:rPr lang="es-ES" sz="1800" dirty="0" err="1" smtClean="0"/>
              <a:t>Village</a:t>
            </a:r>
            <a:r>
              <a:rPr lang="es-ES" sz="1800" dirty="0" smtClean="0"/>
              <a:t>, Honolulu, </a:t>
            </a:r>
            <a:r>
              <a:rPr lang="es-ES" sz="1800" dirty="0" err="1" smtClean="0"/>
              <a:t>Hawaii</a:t>
            </a:r>
            <a:r>
              <a:rPr lang="es-ES" sz="1800" dirty="0" smtClean="0"/>
              <a:t>, USA</a:t>
            </a:r>
            <a:r>
              <a:rPr lang="en-US" sz="1800" dirty="0" smtClean="0"/>
              <a:t>) </a:t>
            </a:r>
            <a:r>
              <a:rPr lang="en-US" sz="1800" spc="-5" dirty="0">
                <a:cs typeface="Arial"/>
              </a:rPr>
              <a:t>begins </a:t>
            </a:r>
            <a:r>
              <a:rPr lang="en-US" sz="1800" spc="-5" dirty="0" smtClean="0">
                <a:cs typeface="Arial"/>
              </a:rPr>
              <a:t>on 4 August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HST, 20 October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October </a:t>
            </a:r>
            <a:r>
              <a:rPr lang="en-US" dirty="0"/>
              <a:t>2023</a:t>
            </a:r>
            <a:endParaRPr lang="en-GB" dirty="0"/>
          </a:p>
        </p:txBody>
      </p:sp>
    </p:spTree>
    <p:extLst>
      <p:ext uri="{BB962C8B-B14F-4D97-AF65-F5344CB8AC3E}">
        <p14:creationId xmlns:p14="http://schemas.microsoft.com/office/powerpoint/2010/main" val="42179818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January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3"/>
              </a:rPr>
              <a:t>Meeting </a:t>
            </a:r>
            <a:r>
              <a:rPr lang="en-US" sz="1800" spc="-5" dirty="0">
                <a:solidFill>
                  <a:schemeClr val="tx1"/>
                </a:solidFill>
                <a:cs typeface="Arial"/>
                <a:hlinkClick r:id="rId3"/>
              </a:rPr>
              <a:t>reservation</a:t>
            </a:r>
            <a:r>
              <a:rPr lang="en-US" sz="1800" spc="-5" dirty="0">
                <a:solidFill>
                  <a:schemeClr val="tx1"/>
                </a:solidFill>
                <a:cs typeface="Arial"/>
              </a:rPr>
              <a:t> begins on </a:t>
            </a:r>
            <a:r>
              <a:rPr lang="en-US" sz="1800" spc="-5" dirty="0" smtClean="0">
                <a:solidFill>
                  <a:schemeClr val="tx1"/>
                </a:solidFill>
                <a:cs typeface="Arial"/>
              </a:rPr>
              <a:t>10</a:t>
            </a:r>
            <a:r>
              <a:rPr lang="en-US" sz="1800" spc="-5" dirty="0" smtClean="0">
                <a:solidFill>
                  <a:schemeClr val="tx1"/>
                </a:solidFill>
                <a:cs typeface="Arial"/>
              </a:rPr>
              <a:t> October </a:t>
            </a:r>
            <a:r>
              <a:rPr lang="en-US" sz="1800" spc="-5" dirty="0" smtClean="0">
                <a:solidFill>
                  <a:schemeClr val="tx1"/>
                </a:solidFill>
                <a:cs typeface="Arial"/>
              </a:rPr>
              <a:t>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1 December </a:t>
            </a:r>
            <a:r>
              <a:rPr lang="en-US" sz="1400" dirty="0" smtClean="0">
                <a:solidFill>
                  <a:schemeClr val="tx1"/>
                </a:solidFill>
                <a:latin typeface="Times New Roman" panose="02020603050405020304" pitchFamily="18" charset="0"/>
                <a:ea typeface="Times New Roman" panose="02020603050405020304" pitchFamily="18" charset="0"/>
              </a:rPr>
              <a:t>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600.00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1 December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 December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4"/>
              </a:rPr>
              <a:t>Hotel reservation</a:t>
            </a:r>
            <a:r>
              <a:rPr lang="en-US" sz="1800" spc="-5" dirty="0">
                <a:solidFill>
                  <a:schemeClr val="tx1"/>
                </a:solidFill>
                <a:cs typeface="Arial"/>
              </a:rPr>
              <a:t> </a:t>
            </a:r>
            <a:r>
              <a:rPr lang="en-US" sz="1800" spc="-5" dirty="0" smtClean="0">
                <a:solidFill>
                  <a:schemeClr val="tx1"/>
                </a:solidFill>
                <a:cs typeface="Arial"/>
              </a:rPr>
              <a:t>(</a:t>
            </a:r>
            <a:r>
              <a:rPr lang="es-ES" sz="1800" dirty="0" smtClean="0">
                <a:solidFill>
                  <a:schemeClr val="tx1"/>
                </a:solidFill>
              </a:rPr>
              <a:t>Hilton </a:t>
            </a:r>
            <a:r>
              <a:rPr lang="es-ES" sz="1800" dirty="0" err="1" smtClean="0">
                <a:solidFill>
                  <a:schemeClr val="tx1"/>
                </a:solidFill>
              </a:rPr>
              <a:t>Panama</a:t>
            </a:r>
            <a:r>
              <a:rPr lang="es-ES" sz="1800" dirty="0" smtClean="0">
                <a:solidFill>
                  <a:schemeClr val="tx1"/>
                </a:solidFill>
              </a:rPr>
              <a:t>, </a:t>
            </a:r>
            <a:r>
              <a:rPr lang="es-ES" sz="1800" dirty="0" err="1" smtClean="0">
                <a:solidFill>
                  <a:schemeClr val="tx1"/>
                </a:solidFill>
              </a:rPr>
              <a:t>Panama</a:t>
            </a:r>
            <a:r>
              <a:rPr lang="en-US" sz="1800" dirty="0" smtClean="0">
                <a:solidFill>
                  <a:schemeClr val="tx1"/>
                </a:solidFill>
              </a:rPr>
              <a:t>) </a:t>
            </a:r>
            <a:r>
              <a:rPr lang="en-US" sz="1800" spc="-5" dirty="0">
                <a:solidFill>
                  <a:schemeClr val="tx1"/>
                </a:solidFill>
                <a:cs typeface="Arial"/>
              </a:rPr>
              <a:t>begins </a:t>
            </a:r>
            <a:r>
              <a:rPr lang="en-US" sz="1800" spc="-5" dirty="0" smtClean="0">
                <a:solidFill>
                  <a:schemeClr val="tx1"/>
                </a:solidFill>
                <a:cs typeface="Arial"/>
              </a:rPr>
              <a:t>on </a:t>
            </a:r>
            <a:r>
              <a:rPr lang="en-US" sz="1800" spc="-5" dirty="0" smtClean="0">
                <a:solidFill>
                  <a:schemeClr val="tx1"/>
                </a:solidFill>
                <a:cs typeface="Arial"/>
              </a:rPr>
              <a:t>10 October 2023</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a:t>
            </a:r>
            <a:r>
              <a:rPr lang="en-US" sz="1400" dirty="0">
                <a:solidFill>
                  <a:schemeClr val="tx1"/>
                </a:solidFill>
              </a:rPr>
              <a:t>E</a:t>
            </a:r>
            <a:r>
              <a:rPr lang="en-US" sz="1400" dirty="0" smtClean="0">
                <a:solidFill>
                  <a:schemeClr val="tx1"/>
                </a:solidFill>
              </a:rPr>
              <a:t>T</a:t>
            </a:r>
            <a:r>
              <a:rPr lang="en-US" sz="1400" dirty="0" smtClean="0">
                <a:solidFill>
                  <a:schemeClr val="tx1"/>
                </a:solidFill>
              </a:rPr>
              <a:t>, </a:t>
            </a:r>
            <a:r>
              <a:rPr lang="en-US" sz="1400" dirty="0" smtClean="0">
                <a:solidFill>
                  <a:schemeClr val="tx1"/>
                </a:solidFill>
              </a:rPr>
              <a:t>15 December 2023</a:t>
            </a:r>
            <a:r>
              <a:rPr lang="en-US" sz="1400" dirty="0" smtClean="0">
                <a:solidFill>
                  <a:schemeClr val="tx1"/>
                </a:solidFill>
              </a:rPr>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October </a:t>
            </a:r>
            <a:r>
              <a:rPr lang="en-US" dirty="0"/>
              <a:t>2023</a:t>
            </a:r>
            <a:endParaRPr lang="en-GB" dirty="0"/>
          </a:p>
        </p:txBody>
      </p:sp>
    </p:spTree>
    <p:extLst>
      <p:ext uri="{BB962C8B-B14F-4D97-AF65-F5344CB8AC3E}">
        <p14:creationId xmlns:p14="http://schemas.microsoft.com/office/powerpoint/2010/main" val="25799886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smtClean="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rgbClr val="FF0000"/>
              </a:solidFill>
              <a:latin typeface="+mj-lt"/>
              <a:cs typeface="Arial"/>
            </a:endParaRPr>
          </a:p>
          <a:p>
            <a:pPr marL="0" marR="117475" indent="0" algn="just">
              <a:buClr>
                <a:srgbClr val="FF0000"/>
              </a:buClr>
              <a:tabLst>
                <a:tab pos="230188" algn="l"/>
              </a:tabLst>
            </a:pPr>
            <a:endParaRPr lang="en-US" sz="1800" kern="0" spc="-5" dirty="0" smtClean="0">
              <a:latin typeface="+mj-lt"/>
              <a:cs typeface="Arial"/>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cs typeface="Arial"/>
              </a:rPr>
              <a:t>TBD</a:t>
            </a: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rgbClr val="FF0000"/>
              </a:solidFill>
              <a:latin typeface="+mj-lt"/>
              <a:cs typeface="Arial"/>
            </a:endParaRPr>
          </a:p>
          <a:p>
            <a:pPr marL="0" marR="117475" indent="0" algn="just">
              <a:buClr>
                <a:srgbClr val="FF0000"/>
              </a:buClr>
              <a:tabLst>
                <a:tab pos="230188" algn="l"/>
              </a:tabLst>
            </a:pPr>
            <a:endParaRPr lang="en-US" sz="1800" kern="0" spc="-5" dirty="0" smtClean="0">
              <a:latin typeface="+mj-lt"/>
              <a:cs typeface="Arial"/>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smtClean="0">
                <a:cs typeface="Arial"/>
              </a:rPr>
              <a:t>Next </a:t>
            </a:r>
            <a:r>
              <a:rPr lang="en-US" sz="1800" spc="-5" dirty="0">
                <a:cs typeface="Arial"/>
              </a:rPr>
              <a:t>802.18 plenary/interim</a:t>
            </a:r>
          </a:p>
          <a:p>
            <a:pPr marL="630238" marR="117475" lvl="1" indent="-230188" algn="just">
              <a:buFont typeface="Times New Roman" pitchFamily="16" charset="0"/>
              <a:buChar char="•"/>
              <a:tabLst>
                <a:tab pos="230188" algn="l"/>
              </a:tabLst>
            </a:pPr>
            <a:r>
              <a:rPr lang="en-US" sz="1600" spc="-5" dirty="0">
                <a:cs typeface="Arial"/>
              </a:rPr>
              <a:t>IEEE </a:t>
            </a:r>
            <a:r>
              <a:rPr lang="en-US" sz="1600" spc="-5" dirty="0" smtClean="0">
                <a:cs typeface="Arial"/>
              </a:rPr>
              <a:t>802 plenary from 12 November to 17 November, 2023, an credited session</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smtClean="0">
                <a:solidFill>
                  <a:srgbClr val="0070C0"/>
                </a:solidFill>
              </a:rPr>
              <a:t>IEEE SA </a:t>
            </a:r>
            <a:r>
              <a:rPr lang="en-US" sz="2800" spc="-5" dirty="0">
                <a:solidFill>
                  <a:srgbClr val="0070C0"/>
                </a:solidFill>
              </a:rPr>
              <a:t>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a:t>
            </a:r>
            <a:r>
              <a:rPr lang="en-US" sz="1600" b="0" i="1" spc="-5" dirty="0" smtClean="0">
                <a:latin typeface="+mj-lt"/>
                <a:cs typeface="Arial"/>
              </a:rPr>
              <a:t>by </a:t>
            </a:r>
            <a:r>
              <a:rPr lang="en-US" sz="1600" b="0" i="1" spc="-5" dirty="0">
                <a:latin typeface="+mj-lt"/>
                <a:cs typeface="Arial"/>
              </a:rPr>
              <a:t>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Response to Japan MIC’s consultation re </a:t>
            </a:r>
            <a:r>
              <a:rPr lang="en-US" sz="1800" i="1" spc="-5" dirty="0" smtClean="0">
                <a:solidFill>
                  <a:srgbClr val="00B050"/>
                </a:solidFill>
                <a:cs typeface="Arial"/>
              </a:rPr>
              <a:t>802.11ah</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Japan </a:t>
            </a:r>
            <a:r>
              <a:rPr lang="en-US" sz="1800" i="1" spc="-5" dirty="0">
                <a:solidFill>
                  <a:srgbClr val="00B050"/>
                </a:solidFill>
                <a:cs typeface="Arial"/>
              </a:rPr>
              <a:t>MIC’s consultation re </a:t>
            </a:r>
            <a:r>
              <a:rPr lang="en-US" sz="1800" i="1" spc="-5" dirty="0" smtClean="0">
                <a:solidFill>
                  <a:srgbClr val="00B050"/>
                </a:solidFill>
                <a:cs typeface="Arial"/>
              </a:rPr>
              <a:t>frequency realignment </a:t>
            </a:r>
            <a:r>
              <a:rPr lang="en-US" sz="1800" i="1" spc="-5" smtClean="0">
                <a:solidFill>
                  <a:srgbClr val="00B050"/>
                </a:solidFill>
                <a:cs typeface="Arial"/>
              </a:rPr>
              <a:t>action plan</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(weekly meeting schedule and mixed-mode meeting reservation) </a:t>
            </a:r>
          </a:p>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73269</TotalTime>
  <Words>2608</Words>
  <Application>Microsoft Office PowerPoint</Application>
  <PresentationFormat>Widescreen</PresentationFormat>
  <Paragraphs>433</Paragraphs>
  <Slides>23</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Housekeeping reminder</vt:lpstr>
      <vt:lpstr>Agenda</vt:lpstr>
      <vt:lpstr>Administrative motions</vt:lpstr>
      <vt:lpstr>Status of ongoing consultations</vt:lpstr>
      <vt:lpstr>Japan MIC’s consultation re 802.11ah (1)</vt:lpstr>
      <vt:lpstr>Japan MIC’s consultation re 802.11ah (2)</vt:lpstr>
      <vt:lpstr>Japan MIC’s consultation re frequency realignment action plan (1)</vt:lpstr>
      <vt:lpstr>Japan MIC’s consultation re frequency realignment action plan (2)</vt:lpstr>
      <vt:lpstr>General discussion items (1)</vt:lpstr>
      <vt:lpstr>General discussion items (2)</vt:lpstr>
      <vt:lpstr>General discussion items (3)</vt:lpstr>
      <vt:lpstr>Meeting schedule in the next 8 days</vt:lpstr>
      <vt:lpstr>Meeting and hotel reservation for the 2023 November plenary</vt:lpstr>
      <vt:lpstr>Meeting and hotel reservation for the 2024 January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18-23/0118r1</dc:title>
  <dc:creator>Edward Au</dc:creator>
  <cp:keywords>12 October 2023</cp:keywords>
  <cp:lastModifiedBy>Edward Au</cp:lastModifiedBy>
  <cp:revision>5693</cp:revision>
  <cp:lastPrinted>1601-01-01T00:00:00Z</cp:lastPrinted>
  <dcterms:created xsi:type="dcterms:W3CDTF">2016-03-03T14:54:45Z</dcterms:created>
  <dcterms:modified xsi:type="dcterms:W3CDTF">2023-10-11T14:19:25Z</dcterms:modified>
  <cp:category>IEEE 802.18 RR-TAG agenda</cp:category>
</cp:coreProperties>
</file>