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6"/>
  </p:notesMasterIdLst>
  <p:handoutMasterIdLst>
    <p:handoutMasterId r:id="rId57"/>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26" r:id="rId25"/>
    <p:sldId id="1073" r:id="rId26"/>
    <p:sldId id="1027" r:id="rId27"/>
    <p:sldId id="1056" r:id="rId28"/>
    <p:sldId id="1057" r:id="rId29"/>
    <p:sldId id="1058"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71" r:id="rId43"/>
    <p:sldId id="1029" r:id="rId44"/>
    <p:sldId id="1044" r:id="rId45"/>
    <p:sldId id="1075" r:id="rId46"/>
    <p:sldId id="1074" r:id="rId47"/>
    <p:sldId id="978" r:id="rId48"/>
    <p:sldId id="900" r:id="rId49"/>
    <p:sldId id="1072" r:id="rId50"/>
    <p:sldId id="1033" r:id="rId51"/>
    <p:sldId id="1034" r:id="rId52"/>
    <p:sldId id="1035" r:id="rId53"/>
    <p:sldId id="887" r:id="rId54"/>
    <p:sldId id="888"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79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476205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498760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119-00-0000-rr-tag-september-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radio-spectrum-policy-group.ec.europa.eu/system/files/2023-10/RSPG23-045final-Draft_RSPG_WP24_and_beyond_proposal.pdf" TargetMode="External"/><Relationship Id="rId4" Type="http://schemas.openxmlformats.org/officeDocument/2006/relationships/hyperlink" Target="https://www.trai.gov.in/sites/default/files/CP_27092023_0.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radio-spectrum-policy-group.ec.europa.eu/system/files/2023-10/RSPG23-038final-RSPG_Report_on_Climate_Change.pdf"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radio-spectrum-policy-group.ec.europa.eu/system/files/2023-10/RSPG23-040final-RSPG_Opinion_on_5G_developments_and_6G_spectrum_need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news-events/events/2023/11/nov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November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5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a:t>
            </a:r>
            <a:r>
              <a:rPr lang="en-US" kern="0" dirty="0" smtClean="0">
                <a:latin typeface="Times New Roman" charset="0"/>
              </a:rPr>
              <a:t>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smtClean="0">
                <a:solidFill>
                  <a:schemeClr val="tx1"/>
                </a:solidFill>
                <a:cs typeface="Arial" panose="020B0604020202020204" pitchFamily="34" charset="0"/>
              </a:rPr>
              <a:t>at</a:t>
            </a:r>
            <a:r>
              <a:rPr lang="en-US" sz="1400" dirty="0" smtClean="0">
                <a:solidFill>
                  <a:schemeClr val="tx1"/>
                </a:solidFill>
                <a:cs typeface="Arial" panose="020B0604020202020204" pitchFamily="34" charset="0"/>
              </a:rPr>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3351520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Sea Pearl IV</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Sea Pearl</a:t>
                      </a:r>
                      <a:r>
                        <a:rPr lang="en-US" sz="1200" baseline="0" dirty="0" smtClean="0"/>
                        <a:t>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18-23/0119r0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smtClean="0">
                <a:cs typeface="Arial"/>
              </a:rPr>
              <a:t> </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HST, 14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India TRAI:  </a:t>
            </a:r>
            <a:r>
              <a:rPr lang="en-US" sz="1600" spc="-5" dirty="0">
                <a:solidFill>
                  <a:schemeClr val="tx1"/>
                </a:solidFill>
                <a:cs typeface="Arial"/>
                <a:hlinkClick r:id="rId4"/>
              </a:rPr>
              <a:t>Consultation Paper on Open and De-licensed use of Unused or Limited Used Spectrum Bands for Demand Generation for Limited Period in Tera Hertz Range</a:t>
            </a:r>
            <a:r>
              <a:rPr lang="en-US" sz="1600" spc="-5" dirty="0">
                <a:solidFill>
                  <a:schemeClr val="tx1"/>
                </a:solidFill>
                <a:cs typeface="Arial"/>
              </a:rPr>
              <a:t> (reply comment)</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30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European RSPG:  </a:t>
            </a:r>
            <a:r>
              <a:rPr lang="en-US" sz="1600" spc="-5" dirty="0">
                <a:solidFill>
                  <a:schemeClr val="tx1"/>
                </a:solidFill>
                <a:cs typeface="Arial"/>
                <a:hlinkClick r:id="rId5"/>
              </a:rPr>
              <a:t>Public consultation on RSPG Work </a:t>
            </a:r>
            <a:r>
              <a:rPr lang="en-US" sz="1600" spc="-5" dirty="0" err="1">
                <a:solidFill>
                  <a:schemeClr val="tx1"/>
                </a:solidFill>
                <a:cs typeface="Arial"/>
                <a:hlinkClick r:id="rId5"/>
              </a:rPr>
              <a:t>Programme</a:t>
            </a:r>
            <a:r>
              <a:rPr lang="en-US" sz="1600" spc="-5" dirty="0">
                <a:solidFill>
                  <a:schemeClr val="tx1"/>
                </a:solidFill>
                <a:cs typeface="Arial"/>
                <a:hlinkClick r:id="rId5"/>
              </a:rPr>
              <a:t> 2024 and beyond </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spc="-5" dirty="0" smtClean="0">
                <a:solidFill>
                  <a:schemeClr val="tx1"/>
                </a:solidFill>
                <a:cs typeface="Arial"/>
                <a:hlinkClick r:id="rId6"/>
              </a:rPr>
              <a:t>Unlicensed Use of the 6 GHz Band: Second Report and Order, Second Further Notice of Proposed Rulemaking, and Memorandum Opinion and Order (ET Docket No. 18-295; GN Docket No. 17-183)</a:t>
            </a:r>
            <a:endParaRPr lang="en-GB" sz="1600" u="sng" dirty="0" smtClean="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a:t>
            </a:r>
            <a:r>
              <a:rPr lang="en-US" sz="1800" spc="-5" dirty="0" smtClean="0">
                <a:cs typeface="Arial"/>
              </a:rPr>
              <a:t>European Commission</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3"/>
              </a:rPr>
              <a:t>consultation</a:t>
            </a:r>
            <a:r>
              <a:rPr lang="en-US" sz="1600" spc="-5" dirty="0">
                <a:cs typeface="Arial"/>
              </a:rPr>
              <a:t> “</a:t>
            </a:r>
            <a:r>
              <a:rPr lang="en-GB" sz="1600" dirty="0"/>
              <a:t>The development of 6G and possible implications for spectrum needs and guidance on the rollout of future wireless broadband networks” in August 2023,</a:t>
            </a:r>
            <a:r>
              <a:rPr lang="en-US" sz="1600" spc="-5" dirty="0">
                <a:cs typeface="Arial"/>
              </a:rPr>
              <a:t> the EU Radio Spectrum Policy Group (RSPG) published its </a:t>
            </a:r>
            <a:r>
              <a:rPr lang="en-US" sz="1600" spc="-5" dirty="0">
                <a:cs typeface="Arial"/>
                <a:hlinkClick r:id="rId4"/>
              </a:rPr>
              <a:t>opinion</a:t>
            </a:r>
            <a:r>
              <a:rPr lang="en-US" sz="1600" spc="-5" dirty="0">
                <a:cs typeface="Arial"/>
              </a:rPr>
              <a:t> “5G developments and possible implications for 6G spectrum needs and guidance on the rollout of future wireless broadband networks” on 25 October 2023.</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5"/>
              </a:rPr>
              <a:t>consultation</a:t>
            </a:r>
            <a:r>
              <a:rPr lang="en-US" sz="1600" spc="-5" dirty="0">
                <a:cs typeface="Arial"/>
              </a:rPr>
              <a:t> “</a:t>
            </a:r>
            <a:r>
              <a:rPr lang="en-GB" sz="1600" dirty="0"/>
              <a:t>Questionnaire on the Role of Radio Spectrum Policy to help combat Climate Change” in April 2023, the RSPG published its </a:t>
            </a:r>
            <a:r>
              <a:rPr lang="en-GB" sz="1600" dirty="0">
                <a:hlinkClick r:id="rId6"/>
              </a:rPr>
              <a:t>opinion</a:t>
            </a:r>
            <a:r>
              <a:rPr lang="en-GB" sz="1600" dirty="0"/>
              <a:t> “</a:t>
            </a:r>
            <a:r>
              <a:rPr lang="en-US" sz="1600" dirty="0"/>
              <a:t>Report on the role of radio spectrum policy to help combat climate change</a:t>
            </a:r>
            <a:r>
              <a:rPr lang="en-GB" sz="1600" dirty="0"/>
              <a:t>” on 25 October 2023</a:t>
            </a:r>
            <a:r>
              <a:rPr lang="en-GB" sz="1600" dirty="0" smtClean="0"/>
              <a:t>.</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smtClean="0">
                <a:solidFill>
                  <a:schemeClr val="tx1"/>
                </a:solidFill>
                <a:cs typeface="Arial"/>
              </a:rPr>
              <a:t>countries/regions</a:t>
            </a: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November 2023 </a:t>
            </a:r>
            <a:r>
              <a:rPr lang="en-US" sz="1600" dirty="0">
                <a:solidFill>
                  <a:schemeClr val="tx1"/>
                </a:solidFill>
                <a:hlinkClick r:id="rId3"/>
              </a:rPr>
              <a:t>Open Commission Meeting</a:t>
            </a:r>
            <a:r>
              <a:rPr lang="en-US" sz="1600" dirty="0">
                <a:solidFill>
                  <a:schemeClr val="tx1"/>
                </a:solidFill>
              </a:rPr>
              <a:t> is scheduled at 10:30am ET </a:t>
            </a:r>
            <a:r>
              <a:rPr lang="en-US" sz="1600" dirty="0" smtClean="0">
                <a:solidFill>
                  <a:schemeClr val="tx1"/>
                </a:solidFill>
              </a:rPr>
              <a:t>on 15 November 2023.</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a:t>
            </a:r>
            <a:r>
              <a:rPr lang="en-US" dirty="0" smtClean="0"/>
              <a:t>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1886249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rPr>
              <a:t>18-23/0113r1.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a:t>
            </a:r>
            <a:r>
              <a:rPr lang="en-US" kern="0" dirty="0" smtClean="0">
                <a:latin typeface="Times New Roman" charset="0"/>
              </a:rPr>
              <a:t>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162216742"/>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Sea Pearl IV</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Sea Pearl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t>
            </a:r>
            <a:r>
              <a:rPr lang="en-US" sz="2800" dirty="0" smtClean="0">
                <a:solidFill>
                  <a:srgbClr val="0070C0"/>
                </a:solidFill>
              </a:rPr>
              <a:t>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a:t>
            </a:r>
            <a:r>
              <a:rPr lang="en-US" sz="1600" b="0" dirty="0"/>
              <a:t>:  A Look Inside the U.S. Federal Communications Commission</a:t>
            </a:r>
          </a:p>
          <a:p>
            <a:pPr marL="630238" marR="117475" lvl="1" indent="-230188" algn="just">
              <a:buFont typeface="Times New Roman" pitchFamily="16" charset="0"/>
              <a:buChar char="•"/>
              <a:tabLst>
                <a:tab pos="230188" algn="l"/>
              </a:tabLst>
            </a:pPr>
            <a:r>
              <a:rPr lang="en-US" sz="1600" b="0" dirty="0"/>
              <a:t>Author:  Tim Jeffries (</a:t>
            </a:r>
            <a:r>
              <a:rPr lang="en-US" sz="1600" b="0" dirty="0" err="1"/>
              <a:t>Futurewei</a:t>
            </a:r>
            <a:r>
              <a:rPr lang="en-US" sz="1600" b="0" dirty="0"/>
              <a:t> Technologies)</a:t>
            </a:r>
          </a:p>
          <a:p>
            <a:pPr marL="630238" marR="117475" lvl="1" indent="-230188" algn="just">
              <a:buFont typeface="Times New Roman" pitchFamily="16" charset="0"/>
              <a:buChar char="•"/>
              <a:tabLst>
                <a:tab pos="230188" algn="l"/>
              </a:tabLst>
            </a:pPr>
            <a:r>
              <a:rPr lang="en-US" sz="1600" b="0" dirty="0"/>
              <a:t>Document:  </a:t>
            </a:r>
            <a:r>
              <a:rPr lang="en-US" sz="1600" b="0" dirty="0">
                <a:hlinkClick r:id="rId3"/>
              </a:rPr>
              <a:t>18-23/0128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smtClean="0"/>
              <a:t>2023</a:t>
            </a:r>
            <a:endParaRPr lang="en-GB" dirty="0"/>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8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614082546"/>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November </a:t>
                      </a:r>
                      <a:r>
                        <a:rPr lang="en-US" sz="1500" dirty="0" smtClean="0"/>
                        <a:t>2023 to 25</a:t>
                      </a:r>
                      <a:r>
                        <a:rPr lang="en-US" sz="1500" baseline="0" dirty="0" smtClean="0"/>
                        <a:t>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November </a:t>
                      </a:r>
                      <a:r>
                        <a:rPr lang="en-US" sz="1500" dirty="0" smtClean="0"/>
                        <a:t>2023 to 26</a:t>
                      </a:r>
                      <a:r>
                        <a:rPr lang="en-US" sz="1500" baseline="0" dirty="0" smtClean="0"/>
                        <a:t> January 2024</a:t>
                      </a:r>
                      <a:endParaRPr lang="en-US" sz="1500" dirty="0"/>
                    </a:p>
                  </a:txBody>
                  <a:tcPr/>
                </a:tc>
              </a:tr>
              <a:tr h="370840">
                <a:tc>
                  <a:txBody>
                    <a:bodyPr/>
                    <a:lstStyle/>
                    <a:p>
                      <a:r>
                        <a:rPr lang="en-US" sz="1500" baseline="0" dirty="0" smtClean="0"/>
                        <a:t>2024 January wireless interim</a:t>
                      </a:r>
                      <a:endParaRPr lang="en-US" sz="1500" dirty="0"/>
                    </a:p>
                  </a:txBody>
                  <a:tcPr/>
                </a:tc>
                <a:tc>
                  <a:txBody>
                    <a:bodyPr/>
                    <a:lstStyle/>
                    <a:p>
                      <a:r>
                        <a:rPr lang="en-US" sz="1500" dirty="0" smtClean="0"/>
                        <a:t>Tuesday AM2 on 16 January 2024, </a:t>
                      </a:r>
                    </a:p>
                    <a:p>
                      <a:r>
                        <a:rPr lang="en-US" sz="1500" dirty="0" smtClean="0"/>
                        <a:t>Thursday AM1 on 18 January 2024</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a:t>
            </a:r>
            <a:r>
              <a:rPr lang="en-US" sz="1400" dirty="0">
                <a:solidFill>
                  <a:srgbClr val="FF0000"/>
                </a:solidFill>
              </a:rPr>
              <a:t>E</a:t>
            </a:r>
            <a:r>
              <a:rPr lang="en-US" sz="1400" dirty="0" smtClean="0">
                <a:solidFill>
                  <a:srgbClr val="FF0000"/>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2023</a:t>
            </a:r>
            <a:endParaRPr lang="en-GB" dirty="0"/>
          </a:p>
        </p:txBody>
      </p:sp>
    </p:spTree>
    <p:extLst>
      <p:ext uri="{BB962C8B-B14F-4D97-AF65-F5344CB8AC3E}">
        <p14:creationId xmlns:p14="http://schemas.microsoft.com/office/powerpoint/2010/main" val="955611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March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a:t>
            </a:r>
            <a:r>
              <a:rPr lang="en-US" sz="1800" dirty="0" smtClean="0">
                <a:latin typeface="+mj-lt"/>
              </a:rPr>
              <a:t>The </a:t>
            </a:r>
            <a:r>
              <a:rPr lang="en-US" sz="1800" dirty="0" smtClean="0">
                <a:latin typeface="+mj-lt"/>
              </a:rPr>
              <a:t>2024 January wireless interim session </a:t>
            </a:r>
            <a:r>
              <a:rPr lang="en-US" sz="1800" dirty="0">
                <a:latin typeface="+mj-lt"/>
              </a:rPr>
              <a:t>is </a:t>
            </a:r>
            <a:r>
              <a:rPr lang="en-US" sz="1800" dirty="0" smtClean="0">
                <a:latin typeface="+mj-lt"/>
              </a:rPr>
              <a:t>held </a:t>
            </a:r>
            <a:r>
              <a:rPr lang="en-US" sz="1800" dirty="0">
                <a:latin typeface="+mj-lt"/>
              </a:rPr>
              <a:t>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March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rPr>
              <a:t>18-23/0113r1.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17 September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November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nearly </a:t>
            </a:r>
            <a:r>
              <a:rPr lang="en-US" altLang="en-US" sz="1600" dirty="0"/>
              <a:t>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69655</TotalTime>
  <Words>3533</Words>
  <Application>Microsoft Office PowerPoint</Application>
  <PresentationFormat>Widescreen</PresentationFormat>
  <Paragraphs>692</Paragraphs>
  <Slides>54</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3" baseType="lpstr">
      <vt:lpstr>Arial Unicode MS</vt:lpstr>
      <vt:lpstr>Monotype Sorts</vt:lpstr>
      <vt:lpstr>MS Gothic</vt:lpstr>
      <vt:lpstr>MS PGothic</vt:lpstr>
      <vt:lpstr>Arial</vt:lpstr>
      <vt:lpstr>Calibri</vt:lpstr>
      <vt:lpstr>Times New Roman</vt:lpstr>
      <vt:lpstr>Office Theme</vt:lpstr>
      <vt:lpstr>Document</vt:lpstr>
      <vt:lpstr>2023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2023 September interim minutes</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Enrichment activities</vt:lpstr>
      <vt:lpstr>Past Enrichment activities</vt:lpstr>
      <vt:lpstr>PowerPoint Presentation</vt:lpstr>
      <vt:lpstr>Future RR-TAG meetings</vt:lpstr>
      <vt:lpstr>Meeting and hotel reservation for the 2024 January interim</vt:lpstr>
      <vt:lpstr>Administrative motion on the weekly teleconference calls</vt:lpstr>
      <vt:lpstr>Type of participation for the 2024 January wireless interim</vt:lpstr>
      <vt:lpstr>Type of participation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18-23/0114r0</dc:title>
  <dc:creator>Edward Au</dc:creator>
  <cp:keywords>2023 November RR-TAG Supplementary Materials</cp:keywords>
  <cp:lastModifiedBy>Edward Au</cp:lastModifiedBy>
  <cp:revision>4997</cp:revision>
  <cp:lastPrinted>1601-01-01T00:00:00Z</cp:lastPrinted>
  <dcterms:created xsi:type="dcterms:W3CDTF">2016-03-03T14:54:45Z</dcterms:created>
  <dcterms:modified xsi:type="dcterms:W3CDTF">2023-11-06T19:58:38Z</dcterms:modified>
  <cp:category>IEEE 802.18 RR-TAG </cp:category>
</cp:coreProperties>
</file>