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18" r:id="rId13"/>
    <p:sldId id="919" r:id="rId14"/>
    <p:sldId id="920" r:id="rId15"/>
    <p:sldId id="922" r:id="rId16"/>
    <p:sldId id="882" r:id="rId17"/>
    <p:sldId id="901" r:id="rId18"/>
    <p:sldId id="898" r:id="rId19"/>
    <p:sldId id="912" r:id="rId20"/>
    <p:sldId id="916" r:id="rId21"/>
    <p:sldId id="856" r:id="rId22"/>
    <p:sldId id="864" r:id="rId2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5405" autoAdjust="0"/>
  </p:normalViewPr>
  <p:slideViewPr>
    <p:cSldViewPr>
      <p:cViewPr varScale="1">
        <p:scale>
          <a:sx n="86" d="100"/>
          <a:sy n="86" d="100"/>
        </p:scale>
        <p:origin x="912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086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4058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8588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3073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728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9944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675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942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August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802.18-23/0099r2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100-00-0000-rr-tag-minutes-24-august-2023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docs.fcc.gov/public/attachments/FCC-23-63A1.pdf" TargetMode="External"/><Relationship Id="rId3" Type="http://schemas.openxmlformats.org/officeDocument/2006/relationships/hyperlink" Target="https://mentor.ieee.org/802.18/documents?is_dcn=35&amp;is_year=2022" TargetMode="External"/><Relationship Id="rId7" Type="http://schemas.openxmlformats.org/officeDocument/2006/relationships/hyperlink" Target="https://www.federalregister.gov/documents/2023/08/25/2023-18357/cybersecurity-labeling-for-internet-of-thing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ofcom.org.uk/consultations-and-statements/category-1/hybrid-sharing-to-access-the-upper-6-ghz-band?utm_medium=email&amp;utm_campaign=Sharing%206%20GHz%20spectrum%20for%20Wi-Fi%20and%20mobile&amp;utm_content=Sharing%206%20GHz%20spectrum%20for%20Wi-Fi%20and%20mobile+CID_d5d87731c29b201f83e1ae761599b562&amp;utm_source=updates&amp;utm_term=new%20approach%20being%20explored%20by%20Ofcom" TargetMode="External"/><Relationship Id="rId5" Type="http://schemas.openxmlformats.org/officeDocument/2006/relationships/hyperlink" Target="https://www.ctu.eu/call-comments-update-radio-spectrum-management-strategy" TargetMode="External"/><Relationship Id="rId4" Type="http://schemas.openxmlformats.org/officeDocument/2006/relationships/hyperlink" Target="https://www.miit.gov.cn/gzcy/yjzj/art/2023/art_e6287c7e461349d8893e57c6cd9e4457.html" TargetMode="External"/><Relationship Id="rId9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it.gov.cn/gzcy/yjzj/art/2023/art_e6287c7e461349d8893e57c6cd9e4457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ocuments?is_dcn=98&amp;is_group=0000&amp;is_year=202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globalpolicy.ieee.org/wp-content/uploads/2018/09/IEEE18014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mentor.ieee.org/802.18/documents?is_dcn=97&amp;is_group=ISUS&amp;is_year=2023" TargetMode="External"/><Relationship Id="rId4" Type="http://schemas.openxmlformats.org/officeDocument/2006/relationships/hyperlink" Target="https://www.ieee.org/content/dam/ieee-org/ieee/web/org/about/whatis/global_public_policy_opsman.pdf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fcc.gov/public/attachments/DA-23-759A1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www.fcc.gov/news-events/events/2023/09/september-2023-open-commission-meeting" TargetMode="External"/><Relationship Id="rId4" Type="http://schemas.openxmlformats.org/officeDocument/2006/relationships/hyperlink" Target="https://docs.fcc.gov/public/attachments/DOC-396407A1.pdf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gazette.nat.gov.tw/egFront/detail.do?metaid=142922&amp;log=detailLog" TargetMode="External"/><Relationship Id="rId7" Type="http://schemas.openxmlformats.org/officeDocument/2006/relationships/hyperlink" Target="https://mentor.ieee.org/802.18/dcn/23/18-23-0078-00-0000-liaison-statement-to-external-organizations-engaged-in-recommendation-itu-r-m-2012-on-the-schedule-for-updating-recommendation-itu-r-m-2012-to-revision-7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3/18-23-0075-00-0000-framework-and-overall-objectives-of-the-future-development-of-imt-for-2030-and-beyond.docx" TargetMode="External"/><Relationship Id="rId5" Type="http://schemas.openxmlformats.org/officeDocument/2006/relationships/hyperlink" Target="https://ntc.gov.ph/public-hearings/" TargetMode="External"/><Relationship Id="rId4" Type="http://schemas.openxmlformats.org/officeDocument/2006/relationships/hyperlink" Target="https://gazette.nat.gov.tw/egFront/detail.do?metaid=142923&amp;log=detailLog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alendar.google.com/calendar/u/0/embed?src=c2gedttabtbj4bps23j4847004@group.calendar.google.com&amp;ctz=America/New_York" TargetMode="External"/><Relationship Id="rId4" Type="http://schemas.openxmlformats.org/officeDocument/2006/relationships/hyperlink" Target="https://mentor.ieee.org/802.18/documents?is_dcn=38&amp;is_group=0000&amp;is_year=2016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EooyVv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yatt.com/en-US/group-booking/ATLGH/G-IE23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na0qm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ilton.com/en/attend-my-event/hnlhvhh-avm-e0ca0592-a203-4d79-a09e-5c9c2b65d2e8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31 August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300220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  <a:gridCol w="1752600"/>
                <a:gridCol w="1143000"/>
                <a:gridCol w="1143000"/>
                <a:gridCol w="23622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al@jpasoc.com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 Kerry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OK-Brit; 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stuart@ok-brit.com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Stuart Kerry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  Al </a:t>
            </a:r>
            <a:r>
              <a:rPr lang="en-US" sz="1600" spc="-5" dirty="0" err="1" smtClean="0">
                <a:latin typeface="+mj-lt"/>
                <a:cs typeface="Arial"/>
              </a:rPr>
              <a:t>Petrick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  None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Approved with unanimous consent</a:t>
            </a: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24 August 2023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18-23/0100r0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Al </a:t>
            </a:r>
            <a:r>
              <a:rPr lang="en-US" sz="1600" spc="-5" dirty="0" err="1" smtClean="0">
                <a:latin typeface="+mj-lt"/>
                <a:cs typeface="Arial"/>
              </a:rPr>
              <a:t>Petrick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  Stuart Kerry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  None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Vote:  </a:t>
            </a:r>
            <a:r>
              <a:rPr lang="en-US" sz="1600" spc="-5" dirty="0">
                <a:cs typeface="Arial"/>
              </a:rPr>
              <a:t>Approved with unanimous consent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ET, 31 August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China MIIT: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4"/>
              </a:rPr>
              <a:t>Proposed abolition of two normative documents re: 40-50 GHz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  <a:hlinkClick r:id="rId4"/>
              </a:rPr>
              <a:t>band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Czech Republic CTU: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5"/>
              </a:rPr>
              <a:t>Call for comments on the update of the Radio Spectrum Management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  <a:hlinkClick r:id="rId5"/>
              </a:rPr>
              <a:t>Strategy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(</a:t>
            </a:r>
            <a:r>
              <a:rPr lang="en-US" sz="1600" spc="-5" dirty="0">
                <a:solidFill>
                  <a:srgbClr val="FF0000"/>
                </a:solidFill>
                <a:cs typeface="Arial"/>
              </a:rPr>
              <a:t>CTU grants </a:t>
            </a: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IEEE 802 LMSC </a:t>
            </a:r>
            <a:r>
              <a:rPr lang="en-US" sz="1600" spc="-5" dirty="0">
                <a:solidFill>
                  <a:srgbClr val="FF0000"/>
                </a:solidFill>
                <a:cs typeface="Arial"/>
              </a:rPr>
              <a:t>an extension deadline to 7 September </a:t>
            </a: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2023)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ET, 7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September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UK </a:t>
            </a:r>
            <a:r>
              <a:rPr lang="en-US" sz="1600" spc="-5" dirty="0" err="1">
                <a:solidFill>
                  <a:schemeClr val="tx1"/>
                </a:solidFill>
                <a:cs typeface="Arial"/>
              </a:rPr>
              <a:t>Ofcom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:  </a:t>
            </a:r>
            <a:r>
              <a:rPr lang="en-US" sz="1600" u="sng" dirty="0">
                <a:cs typeface="Arial"/>
                <a:hlinkClick r:id="rId6"/>
              </a:rPr>
              <a:t>Consultation:  Hybrid sharing: enabling both licensed mobile and Wi-Fi users to access the upper 6 GHz </a:t>
            </a:r>
            <a:r>
              <a:rPr lang="en-US" sz="1600" u="sng" dirty="0" smtClean="0">
                <a:cs typeface="Arial"/>
                <a:hlinkClick r:id="rId6"/>
              </a:rPr>
              <a:t>band</a:t>
            </a:r>
            <a:r>
              <a:rPr lang="en-US" sz="1600" dirty="0" smtClean="0">
                <a:cs typeface="Arial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cs typeface="Arial"/>
              </a:rPr>
              <a:t>(</a:t>
            </a:r>
            <a:r>
              <a:rPr lang="en-US" sz="1600" spc="-5" dirty="0" err="1" smtClean="0">
                <a:solidFill>
                  <a:srgbClr val="FF0000"/>
                </a:solidFill>
                <a:cs typeface="Arial"/>
              </a:rPr>
              <a:t>Ofcom</a:t>
            </a: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 </a:t>
            </a:r>
            <a:r>
              <a:rPr lang="en-US" sz="1600" spc="-5" dirty="0">
                <a:solidFill>
                  <a:srgbClr val="FF0000"/>
                </a:solidFill>
                <a:cs typeface="Arial"/>
              </a:rPr>
              <a:t>grants </a:t>
            </a: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IEEE 802 LMSC </a:t>
            </a:r>
            <a:r>
              <a:rPr lang="en-US" sz="1600" spc="-5" dirty="0">
                <a:solidFill>
                  <a:srgbClr val="FF0000"/>
                </a:solidFill>
                <a:cs typeface="Arial"/>
              </a:rPr>
              <a:t>an extension deadline to </a:t>
            </a: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22 </a:t>
            </a:r>
            <a:r>
              <a:rPr lang="en-US" sz="1600" spc="-5" dirty="0">
                <a:solidFill>
                  <a:srgbClr val="FF0000"/>
                </a:solidFill>
                <a:cs typeface="Arial"/>
              </a:rPr>
              <a:t>September </a:t>
            </a: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2023)</a:t>
            </a:r>
            <a:endParaRPr lang="en-US" sz="1600" u="sng" dirty="0" smtClean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10:30am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ET,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12 September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600" u="sng" dirty="0">
                <a:cs typeface="Arial"/>
                <a:hlinkClick r:id="rId7"/>
              </a:rPr>
              <a:t>NPRM:  Cybersecurity labeling for Internet of Things (PS Docket No. 23-239</a:t>
            </a:r>
            <a:r>
              <a:rPr lang="en-US" sz="1600" u="sng" dirty="0" smtClean="0">
                <a:cs typeface="Arial"/>
                <a:hlinkClick r:id="rId7"/>
              </a:rPr>
              <a:t>)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600" u="sng" dirty="0" smtClean="0">
                <a:cs typeface="Arial"/>
                <a:hlinkClick r:id="rId8"/>
              </a:rPr>
              <a:t>NoI: Advancing understanding of non-federal spectrum usage (WT Docket No. 23-232)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China MIIT’s consultation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800" dirty="0" smtClean="0"/>
              <a:t>Consultation</a:t>
            </a:r>
            <a:r>
              <a:rPr lang="en-US" sz="1800" dirty="0" smtClean="0"/>
              <a:t>:  Proposed </a:t>
            </a:r>
            <a:r>
              <a:rPr lang="en-US" sz="1800" dirty="0"/>
              <a:t>abolition of two normative documents re: 40-50 GHz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Publication date:  </a:t>
            </a:r>
            <a:r>
              <a:rPr lang="en-US" sz="1600" spc="-5" dirty="0" smtClean="0">
                <a:cs typeface="Arial"/>
              </a:rPr>
              <a:t>7 August 2023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Closing date for response:  </a:t>
            </a:r>
            <a:r>
              <a:rPr lang="en-US" sz="1600" spc="-5" dirty="0" smtClean="0">
                <a:cs typeface="Arial"/>
              </a:rPr>
              <a:t>10 September 2023</a:t>
            </a:r>
            <a:endParaRPr lang="en-US" sz="1600" spc="-5" dirty="0">
              <a:cs typeface="Arial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Internal 802.18 deadline to allow for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a 4-day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EC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review followed by EC approval on 5 September: 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3pm ET,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31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August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2023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https</a:t>
            </a:r>
            <a:r>
              <a:rPr lang="en-US" sz="1600" spc="-5" dirty="0">
                <a:cs typeface="Arial"/>
                <a:hlinkClick r:id="rId3"/>
              </a:rPr>
              <a:t>://</a:t>
            </a:r>
            <a:r>
              <a:rPr lang="en-US" sz="1600" spc="-5" dirty="0" smtClean="0">
                <a:cs typeface="Arial"/>
                <a:hlinkClick r:id="rId3"/>
              </a:rPr>
              <a:t>www.miit.gov.cn/gzcy/yjzj/art/2023/art_e6287c7e461349d8893e57c6cd9e4457.html</a:t>
            </a:r>
            <a:r>
              <a:rPr lang="en-US" sz="1600" spc="-5" dirty="0" smtClean="0">
                <a:cs typeface="Arial"/>
              </a:rPr>
              <a:t> 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Proposed response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18-23/0098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553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#3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18-23/0098r1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the China Ministry of Industry and Information Technology (MIIT)’s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consultation “</a:t>
            </a:r>
            <a:r>
              <a:rPr lang="en-US" sz="1800" dirty="0"/>
              <a:t>Proposed abolition of two normative documents re: 40-50 GHz”,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>
                <a:latin typeface="+mj-lt"/>
                <a:cs typeface="Arial"/>
              </a:rPr>
              <a:t>review and approval by the IEEE </a:t>
            </a:r>
            <a:r>
              <a:rPr lang="en-US" sz="1800" spc="-5" dirty="0" smtClean="0">
                <a:latin typeface="+mj-lt"/>
                <a:cs typeface="Arial"/>
              </a:rPr>
              <a:t>802 LMSC for </a:t>
            </a:r>
            <a:r>
              <a:rPr lang="en-US" sz="1800" spc="-5" dirty="0">
                <a:latin typeface="+mj-lt"/>
                <a:cs typeface="Arial"/>
              </a:rPr>
              <a:t>submission to </a:t>
            </a:r>
            <a:r>
              <a:rPr lang="en-US" sz="1800" spc="-5" dirty="0" smtClean="0">
                <a:latin typeface="+mj-lt"/>
                <a:cs typeface="Arial"/>
              </a:rPr>
              <a:t>the China MIIT 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 Rolf de </a:t>
            </a:r>
            <a:r>
              <a:rPr lang="en-US" sz="1600" spc="-5" dirty="0" err="1" smtClean="0">
                <a:latin typeface="+mj-lt"/>
                <a:cs typeface="Arial"/>
              </a:rPr>
              <a:t>Vegt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 Rich Kennedy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Attendees:  16</a:t>
            </a:r>
            <a:endParaRPr lang="en-US" sz="16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Voters </a:t>
            </a:r>
            <a:r>
              <a:rPr lang="en-US" sz="1600" spc="-5" dirty="0">
                <a:latin typeface="+mj-lt"/>
                <a:cs typeface="Arial"/>
              </a:rPr>
              <a:t>(present</a:t>
            </a:r>
            <a:r>
              <a:rPr lang="en-US" sz="1600" spc="-5" dirty="0" smtClean="0">
                <a:latin typeface="+mj-lt"/>
                <a:cs typeface="Arial"/>
              </a:rPr>
              <a:t>):  14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  Approved (7 Yes, 0 No, 4 Abstain)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NOTE:  The Chair did not vote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China MIIT’s consultation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58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SA Position Statement on IEEE 802 wireless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4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Background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latin typeface="+mj-lt"/>
              </a:rPr>
              <a:t>On 5 September 2018, IEEE SA developed (and was approved by the Board of Governor (</a:t>
            </a:r>
            <a:r>
              <a:rPr lang="en-US" sz="1600" dirty="0" err="1">
                <a:latin typeface="+mj-lt"/>
              </a:rPr>
              <a:t>BoG</a:t>
            </a:r>
            <a:r>
              <a:rPr lang="en-US" sz="1600" dirty="0">
                <a:latin typeface="+mj-lt"/>
              </a:rPr>
              <a:t>)) an IEEE SA (OU) Policy Position statement on </a:t>
            </a:r>
            <a:r>
              <a:rPr lang="en-US" sz="1600" dirty="0">
                <a:latin typeface="+mj-lt"/>
                <a:hlinkClick r:id="rId3"/>
              </a:rPr>
              <a:t>Intelligent Spectrum Allocation and Management</a:t>
            </a:r>
            <a:r>
              <a:rPr lang="en-US" sz="1600" dirty="0">
                <a:latin typeface="+mj-lt"/>
              </a:rPr>
              <a:t>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latin typeface="+mj-lt"/>
              </a:rPr>
              <a:t>Per the </a:t>
            </a:r>
            <a:r>
              <a:rPr lang="en-US" sz="1600" dirty="0">
                <a:latin typeface="+mj-lt"/>
                <a:hlinkClick r:id="rId4"/>
              </a:rPr>
              <a:t>IEEE Global Public Policy Committee (GPPC) procedures/process</a:t>
            </a:r>
            <a:r>
              <a:rPr lang="en-US" sz="1600" dirty="0">
                <a:latin typeface="+mj-lt"/>
              </a:rPr>
              <a:t>, after three years public policy statements need to be reviewed for renewal, update or archival. IEEE SA is at this point with the Intelligent Spectrum Allocation and Management statement.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Updated draft document post IEEE stakeholders</a:t>
            </a:r>
            <a:r>
              <a:rPr lang="en-US" sz="1800" spc="-5" smtClean="0">
                <a:cs typeface="Arial"/>
              </a:rPr>
              <a:t>’ review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5"/>
              </a:rPr>
              <a:t>18-23/0097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840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#4 </a:t>
            </a:r>
            <a:r>
              <a:rPr lang="en-US" sz="1800" spc="-5" dirty="0">
                <a:latin typeface="+mj-lt"/>
                <a:cs typeface="Arial"/>
              </a:rPr>
              <a:t>(External):  Move to approve the draft position statement on IEEE 802 wireless, </a:t>
            </a:r>
            <a:br>
              <a:rPr lang="en-US" sz="1800" spc="-5" dirty="0">
                <a:latin typeface="+mj-lt"/>
                <a:cs typeface="Arial"/>
              </a:rPr>
            </a:b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18-23/0097r2, </a:t>
            </a:r>
            <a:r>
              <a:rPr lang="en-US" sz="1800" spc="-5" dirty="0">
                <a:latin typeface="+mj-lt"/>
                <a:cs typeface="Arial"/>
              </a:rPr>
              <a:t>for </a:t>
            </a:r>
            <a:r>
              <a:rPr lang="en-US" sz="1800" spc="-5" dirty="0" smtClean="0">
                <a:latin typeface="+mj-lt"/>
                <a:cs typeface="Arial"/>
              </a:rPr>
              <a:t>review, discussion, </a:t>
            </a:r>
            <a:r>
              <a:rPr lang="en-US" sz="1800" spc="-5" dirty="0">
                <a:latin typeface="+mj-lt"/>
                <a:cs typeface="Arial"/>
              </a:rPr>
              <a:t>and approval by the IEEE 802 LMSC for submission to IEEE SA Public Affairs team</a:t>
            </a:r>
            <a:r>
              <a:rPr lang="en-US" sz="1800" spc="-1" dirty="0">
                <a:latin typeface="+mj-lt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by the response deadline. </a:t>
            </a:r>
            <a:r>
              <a:rPr lang="en-US" sz="1800" spc="-5" dirty="0">
                <a:cs typeface="Arial"/>
              </a:rPr>
              <a:t>The 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Moved</a:t>
            </a:r>
            <a:r>
              <a:rPr lang="en-US" sz="1600" spc="-5" dirty="0" smtClean="0">
                <a:cs typeface="Arial"/>
              </a:rPr>
              <a:t>:  Al </a:t>
            </a:r>
            <a:r>
              <a:rPr lang="en-US" sz="1600" spc="-5" dirty="0" err="1" smtClean="0">
                <a:cs typeface="Arial"/>
              </a:rPr>
              <a:t>Petrick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Seconded</a:t>
            </a:r>
            <a:r>
              <a:rPr lang="en-US" sz="1600" spc="-5" dirty="0" smtClean="0">
                <a:cs typeface="Arial"/>
              </a:rPr>
              <a:t>:  Joe Levy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Discussion</a:t>
            </a:r>
            <a:r>
              <a:rPr lang="en-US" sz="1600" spc="-5" dirty="0" smtClean="0">
                <a:cs typeface="Arial"/>
              </a:rPr>
              <a:t>:  None.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Attendees</a:t>
            </a:r>
            <a:r>
              <a:rPr lang="en-US" sz="1600" spc="-5" dirty="0" smtClean="0">
                <a:cs typeface="Arial"/>
              </a:rPr>
              <a:t>:  18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Voters (present</a:t>
            </a:r>
            <a:r>
              <a:rPr lang="en-US" sz="1600" spc="-5" dirty="0" smtClean="0">
                <a:cs typeface="Arial"/>
              </a:rPr>
              <a:t>):  15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Result</a:t>
            </a:r>
            <a:r>
              <a:rPr lang="en-US" sz="1600" spc="-5" dirty="0" smtClean="0">
                <a:cs typeface="Arial"/>
              </a:rPr>
              <a:t>:  Approved (4 Yes; 0 No; 7 Abstain)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NOTE:  The Chair did not vote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SA Position Statement on IEEE 802 wireless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480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ETSI </a:t>
            </a:r>
            <a:r>
              <a:rPr lang="en-US" sz="1800" spc="-5" dirty="0" smtClean="0">
                <a:cs typeface="Arial"/>
              </a:rPr>
              <a:t>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Americas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On 24 </a:t>
            </a:r>
            <a:r>
              <a:rPr lang="en-US" sz="1600" dirty="0" smtClean="0"/>
              <a:t>August 2023, </a:t>
            </a:r>
            <a:r>
              <a:rPr lang="en-US" sz="1600" dirty="0"/>
              <a:t>the US FCC OET (Office of Engineering and Technology) </a:t>
            </a:r>
            <a:r>
              <a:rPr lang="en-US" sz="1600" dirty="0">
                <a:hlinkClick r:id="rId3"/>
              </a:rPr>
              <a:t>announced</a:t>
            </a:r>
            <a:r>
              <a:rPr lang="en-US" sz="1600" dirty="0"/>
              <a:t> the commencement of testing of the 6 GHz band AFC </a:t>
            </a:r>
            <a:r>
              <a:rPr lang="en-US" sz="1600" dirty="0" smtClean="0"/>
              <a:t>systems.  On 28 August 2023, an erratum</a:t>
            </a:r>
            <a:r>
              <a:rPr lang="en-US" sz="1600" dirty="0"/>
              <a:t> </a:t>
            </a:r>
            <a:r>
              <a:rPr lang="en-US" sz="1600" dirty="0" smtClean="0"/>
              <a:t>is </a:t>
            </a:r>
            <a:r>
              <a:rPr lang="en-US" sz="1600" dirty="0" smtClean="0">
                <a:hlinkClick r:id="rId4"/>
              </a:rPr>
              <a:t>issued</a:t>
            </a:r>
            <a:r>
              <a:rPr lang="en-US" sz="1600" dirty="0" smtClean="0"/>
              <a:t>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 smtClean="0">
                <a:solidFill>
                  <a:schemeClr val="tx1"/>
                </a:solidFill>
                <a:hlinkClick r:id="rId5"/>
              </a:rPr>
              <a:t>September </a:t>
            </a:r>
            <a:r>
              <a:rPr lang="en-US" sz="1600" dirty="0">
                <a:solidFill>
                  <a:schemeClr val="tx1"/>
                </a:solidFill>
                <a:hlinkClick r:id="rId5"/>
              </a:rPr>
              <a:t>2023 Open Commission Meeting</a:t>
            </a:r>
            <a:r>
              <a:rPr lang="en-US" sz="1600" dirty="0">
                <a:solidFill>
                  <a:schemeClr val="tx1"/>
                </a:solidFill>
              </a:rPr>
              <a:t> is scheduled at 10:30am ET on </a:t>
            </a:r>
            <a:r>
              <a:rPr lang="en-US" sz="1600" dirty="0" smtClean="0">
                <a:solidFill>
                  <a:schemeClr val="tx1"/>
                </a:solidFill>
              </a:rPr>
              <a:t>21 September 2023.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countries/regions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(2)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25 August 2023, Taiwan MODA published its decision in allowing U-NII equipment to operate in the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5945 MHz to 6425 MHz</a:t>
            </a:r>
            <a:r>
              <a:rPr lang="en-US" sz="1600" dirty="0" smtClean="0">
                <a:solidFill>
                  <a:schemeClr val="tx1"/>
                </a:solidFill>
              </a:rPr>
              <a:t> under certain conditions; and in allowing experimental networks to be used in the </a:t>
            </a:r>
            <a:r>
              <a:rPr lang="en-US" sz="1600" dirty="0" smtClean="0">
                <a:solidFill>
                  <a:schemeClr val="tx1"/>
                </a:solidFill>
                <a:hlinkClick r:id="rId4"/>
              </a:rPr>
              <a:t>6425 MHz to 7125 </a:t>
            </a:r>
            <a:r>
              <a:rPr lang="en-US" sz="1600" dirty="0" err="1" smtClean="0">
                <a:solidFill>
                  <a:schemeClr val="tx1"/>
                </a:solidFill>
                <a:hlinkClick r:id="rId4"/>
              </a:rPr>
              <a:t>MHz</a:t>
            </a:r>
            <a:r>
              <a:rPr lang="en-US" sz="1600" dirty="0" err="1" smtClean="0">
                <a:solidFill>
                  <a:schemeClr val="tx1"/>
                </a:solidFill>
              </a:rPr>
              <a:t>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Philippines NTC announced a </a:t>
            </a:r>
            <a:r>
              <a:rPr lang="en-US" sz="1600" dirty="0" smtClean="0">
                <a:solidFill>
                  <a:schemeClr val="tx1"/>
                </a:solidFill>
                <a:hlinkClick r:id="rId5"/>
              </a:rPr>
              <a:t>public hearing</a:t>
            </a:r>
            <a:r>
              <a:rPr lang="en-US" sz="1600" dirty="0" smtClean="0">
                <a:solidFill>
                  <a:schemeClr val="tx1"/>
                </a:solidFill>
              </a:rPr>
              <a:t> for its </a:t>
            </a:r>
            <a:r>
              <a:rPr lang="en-US" sz="1600" dirty="0" smtClean="0"/>
              <a:t>draft </a:t>
            </a:r>
            <a:r>
              <a:rPr lang="en-US" sz="1600" dirty="0"/>
              <a:t>memorandum circular (MC) entitled </a:t>
            </a:r>
            <a:r>
              <a:rPr lang="en-US" sz="1600" dirty="0" smtClean="0"/>
              <a:t>“Spectrum </a:t>
            </a:r>
            <a:r>
              <a:rPr lang="en-US" sz="1600" dirty="0"/>
              <a:t>users fees for radio frequency bands: 2400MHz to 2483.5MHz, 5150MHz to 5350MHz, and 5470MHz to </a:t>
            </a:r>
            <a:r>
              <a:rPr lang="en-US" sz="1600" dirty="0" smtClean="0"/>
              <a:t>5850MHz”.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ITU-R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Liaison statements from Working Party 5D on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hlinkClick r:id="rId6"/>
              </a:rPr>
              <a:t>framework </a:t>
            </a:r>
            <a:r>
              <a:rPr lang="en-US" sz="1400" dirty="0">
                <a:hlinkClick r:id="rId6"/>
              </a:rPr>
              <a:t>and overall objectives of the future development of IMT for 2030 and </a:t>
            </a:r>
            <a:r>
              <a:rPr lang="en-US" sz="1400" dirty="0" smtClean="0">
                <a:hlinkClick r:id="rId6"/>
              </a:rPr>
              <a:t>beyond</a:t>
            </a:r>
            <a:endParaRPr lang="en-US" sz="1400" dirty="0" smtClean="0"/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7"/>
              </a:rPr>
              <a:t>the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7"/>
              </a:rPr>
              <a:t>schedule for updating recommendation ITU-R M.2012 to revision 7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09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schedule in the next </a:t>
            </a:r>
            <a:r>
              <a:rPr lang="en-US" sz="2800" dirty="0" smtClean="0">
                <a:solidFill>
                  <a:srgbClr val="0070C0"/>
                </a:solidFill>
              </a:rPr>
              <a:t>8 </a:t>
            </a:r>
            <a:r>
              <a:rPr lang="en-US" sz="2800" dirty="0">
                <a:solidFill>
                  <a:srgbClr val="0070C0"/>
                </a:solidFill>
              </a:rPr>
              <a:t>days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769142"/>
              </p:ext>
            </p:extLst>
          </p:nvPr>
        </p:nvGraphicFramePr>
        <p:xfrm>
          <a:off x="914400" y="1705690"/>
          <a:ext cx="10287000" cy="1661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05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dirty="0">
                          <a:solidFill>
                            <a:schemeClr val="tx1"/>
                          </a:solidFill>
                        </a:rPr>
                        <a:t>ISUS</a:t>
                      </a:r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 ad-hoc </a:t>
                      </a:r>
                      <a:endParaRPr lang="en-US" sz="1500" strike="noStrike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[Cancelled]</a:t>
                      </a:r>
                      <a:endParaRPr lang="en-US" sz="1500" strike="noStrike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Friday, </a:t>
                      </a: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1 September 2023</a:t>
                      </a:r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teleconference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7 September 2023</a:t>
                      </a:r>
                      <a:r>
                        <a:rPr lang="en-US" sz="1500" baseline="0" dirty="0"/>
                        <a:t>, 3:00pm ET to 3:55pm ET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 8 September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at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18-16/0038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 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5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</a:t>
            </a:r>
            <a:r>
              <a:rPr lang="en-US" dirty="0" smtClean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2023 </a:t>
            </a:r>
            <a:r>
              <a:rPr lang="en-US" sz="2800" dirty="0" smtClean="0">
                <a:solidFill>
                  <a:srgbClr val="0070C0"/>
                </a:solidFill>
              </a:rPr>
              <a:t>September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An credited interim session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Attendance at the session will count towards voting </a:t>
            </a:r>
            <a:r>
              <a:rPr lang="en-US" sz="1400" dirty="0" smtClean="0"/>
              <a:t>right</a:t>
            </a:r>
            <a:endParaRPr lang="en-US" sz="1800" spc="-5" dirty="0" smtClean="0">
              <a:cs typeface="Arial"/>
              <a:hlinkClick r:id="rId3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</a:t>
            </a:r>
            <a:r>
              <a:rPr lang="en-US" sz="1800" spc="-5" dirty="0">
                <a:cs typeface="Arial"/>
                <a:hlinkClick r:id="rId3"/>
              </a:rPr>
              <a:t>reservation</a:t>
            </a:r>
            <a:r>
              <a:rPr lang="en-US" sz="1800" spc="-5" dirty="0">
                <a:cs typeface="Arial"/>
              </a:rPr>
              <a:t> begins on </a:t>
            </a:r>
            <a:r>
              <a:rPr lang="en-US" sz="1800" spc="-5" dirty="0" smtClean="0">
                <a:cs typeface="Arial"/>
              </a:rPr>
              <a:t>13 June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July 2023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July 2023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July 2023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(</a:t>
            </a:r>
            <a:r>
              <a:rPr lang="es-ES" sz="1800" dirty="0" smtClean="0"/>
              <a:t>Grand Hyatt at </a:t>
            </a:r>
            <a:r>
              <a:rPr lang="es-ES" sz="1800" dirty="0" err="1" smtClean="0"/>
              <a:t>Buckhead</a:t>
            </a:r>
            <a:r>
              <a:rPr lang="es-ES" sz="1800" dirty="0" smtClean="0"/>
              <a:t>, Atlanta, Georgia, USA</a:t>
            </a:r>
            <a:r>
              <a:rPr lang="en-US" sz="1800" dirty="0" smtClean="0"/>
              <a:t>) </a:t>
            </a:r>
            <a:r>
              <a:rPr lang="en-US" sz="1800" spc="-5" dirty="0">
                <a:cs typeface="Arial"/>
              </a:rPr>
              <a:t>begins </a:t>
            </a:r>
            <a:r>
              <a:rPr lang="en-US" sz="1800" spc="-5" dirty="0" smtClean="0">
                <a:cs typeface="Arial"/>
              </a:rPr>
              <a:t>on 13 June 2023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rgbClr val="FF0000"/>
                </a:solidFill>
              </a:rPr>
              <a:t>until sold out or </a:t>
            </a:r>
            <a:r>
              <a:rPr lang="en-US" sz="1400" dirty="0" smtClean="0">
                <a:solidFill>
                  <a:srgbClr val="FF0000"/>
                </a:solidFill>
              </a:rPr>
              <a:t>5pm ET, 25 August 2023 </a:t>
            </a:r>
            <a:r>
              <a:rPr lang="en-US" sz="1400" dirty="0">
                <a:solidFill>
                  <a:srgbClr val="FF0000"/>
                </a:solidFill>
              </a:rPr>
              <a:t>whichever comes first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142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Secretary:  </a:t>
            </a:r>
            <a:r>
              <a:rPr lang="en-US" altLang="en-US" sz="1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VACANT</a:t>
            </a:r>
            <a:endParaRPr lang="en-US" altLang="en-US" sz="1600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(Self)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14 July 2023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55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0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11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2023 </a:t>
            </a:r>
            <a:r>
              <a:rPr lang="en-US" sz="2800" dirty="0" smtClean="0">
                <a:solidFill>
                  <a:srgbClr val="0070C0"/>
                </a:solidFill>
              </a:rPr>
              <a:t>November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</a:t>
            </a:r>
            <a:r>
              <a:rPr lang="en-US" sz="1800" spc="-5" dirty="0">
                <a:cs typeface="Arial"/>
                <a:hlinkClick r:id="rId3"/>
              </a:rPr>
              <a:t>reservation</a:t>
            </a:r>
            <a:r>
              <a:rPr lang="en-US" sz="1800" spc="-5" dirty="0">
                <a:cs typeface="Arial"/>
              </a:rPr>
              <a:t> begins on </a:t>
            </a:r>
            <a:r>
              <a:rPr lang="en-US" sz="1800" spc="-5" dirty="0" smtClean="0">
                <a:cs typeface="Arial"/>
              </a:rPr>
              <a:t>4 August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1400.00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(</a:t>
            </a:r>
            <a:r>
              <a:rPr lang="es-ES" sz="1800" dirty="0" smtClean="0"/>
              <a:t>Hilton </a:t>
            </a:r>
            <a:r>
              <a:rPr lang="es-ES" sz="1800" dirty="0" err="1" smtClean="0"/>
              <a:t>Hawaiian</a:t>
            </a:r>
            <a:r>
              <a:rPr lang="es-ES" sz="1800" dirty="0" smtClean="0"/>
              <a:t> </a:t>
            </a:r>
            <a:r>
              <a:rPr lang="es-ES" sz="1800" dirty="0" err="1" smtClean="0"/>
              <a:t>Village</a:t>
            </a:r>
            <a:r>
              <a:rPr lang="es-ES" sz="1800" dirty="0" smtClean="0"/>
              <a:t>, Honolulu, </a:t>
            </a:r>
            <a:r>
              <a:rPr lang="es-ES" sz="1800" dirty="0" err="1" smtClean="0"/>
              <a:t>Hawaii</a:t>
            </a:r>
            <a:r>
              <a:rPr lang="es-ES" sz="1800" dirty="0" smtClean="0"/>
              <a:t>, USA</a:t>
            </a:r>
            <a:r>
              <a:rPr lang="en-US" sz="1800" dirty="0" smtClean="0"/>
              <a:t>) </a:t>
            </a:r>
            <a:r>
              <a:rPr lang="en-US" sz="1800" spc="-5" dirty="0">
                <a:cs typeface="Arial"/>
              </a:rPr>
              <a:t>begins </a:t>
            </a:r>
            <a:r>
              <a:rPr lang="en-US" sz="1800" spc="-5" dirty="0" smtClean="0">
                <a:cs typeface="Arial"/>
              </a:rPr>
              <a:t>on 4 August 2023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chemeClr val="tx1"/>
                </a:solidFill>
              </a:rPr>
              <a:t>until sold out or </a:t>
            </a:r>
            <a:r>
              <a:rPr lang="en-US" sz="1400" dirty="0" smtClean="0">
                <a:solidFill>
                  <a:schemeClr val="tx1"/>
                </a:solidFill>
              </a:rPr>
              <a:t>5pm HST, 20 October 2023.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798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0" y="16764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On-line: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18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Voters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  15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IEEE 802 </a:t>
            </a:r>
            <a:r>
              <a:rPr lang="en-US" sz="1600" spc="-5" dirty="0" smtClean="0">
                <a:cs typeface="Arial"/>
              </a:rPr>
              <a:t>interim from 10 September to 15 September, 2023, an credited session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adjourn? </a:t>
            </a:r>
            <a:r>
              <a:rPr lang="en-US" sz="1600" spc="-5" dirty="0" smtClean="0">
                <a:latin typeface="+mj-lt"/>
                <a:cs typeface="Arial"/>
              </a:rPr>
              <a:t>None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15:57 ET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August 2023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Housekeeping reminder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IMAT is NOT being used for this session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when joining the call: “FIRST NAME LAST NAME, Affiliation” (e.g., Stuart Kerry, OK-Brit; Self)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state your name and affiliation the FIRST TIME you speak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When 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rgbClr val="FF0000"/>
                </a:solidFill>
              </a:rPr>
              <a:t>IEEE SA </a:t>
            </a:r>
            <a:r>
              <a:rPr lang="en-US" sz="1600" dirty="0">
                <a:solidFill>
                  <a:srgbClr val="FF0000"/>
                </a:solidFill>
              </a:rPr>
              <a:t>Standards </a:t>
            </a:r>
            <a:r>
              <a:rPr lang="en-US" sz="1600">
                <a:solidFill>
                  <a:srgbClr val="FF0000"/>
                </a:solidFill>
              </a:rPr>
              <a:t>Board </a:t>
            </a:r>
            <a:r>
              <a:rPr lang="en-US" sz="1600" smtClean="0">
                <a:solidFill>
                  <a:srgbClr val="FF0000"/>
                </a:solidFill>
              </a:rPr>
              <a:t>Operations </a:t>
            </a:r>
            <a:r>
              <a:rPr lang="en-US" sz="1600" dirty="0">
                <a:solidFill>
                  <a:srgbClr val="FF0000"/>
                </a:solidFill>
              </a:rPr>
              <a:t>Manual)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Housekeeping reminder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Review and motion: China MIIT’s consultation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>
                <a:solidFill>
                  <a:srgbClr val="00B050"/>
                </a:solidFill>
                <a:cs typeface="Arial"/>
              </a:rPr>
              <a:t>Review and motion: IEEE SA position statement on IEEE 802 wireless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(weekly 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72798</TotalTime>
  <Words>2287</Words>
  <Application>Microsoft Office PowerPoint</Application>
  <PresentationFormat>Widescreen</PresentationFormat>
  <Paragraphs>425</Paragraphs>
  <Slides>22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China MIIT’s consultation (1)</vt:lpstr>
      <vt:lpstr>China MIIT’s consultation (2)</vt:lpstr>
      <vt:lpstr>IEEE SA Position Statement on IEEE 802 wireless (1)</vt:lpstr>
      <vt:lpstr>IEEE SA Position Statement on IEEE 802 wireless (2)</vt:lpstr>
      <vt:lpstr>General discussion items (1)</vt:lpstr>
      <vt:lpstr>General discussion items (2)</vt:lpstr>
      <vt:lpstr>Meeting schedule in the next 8 days</vt:lpstr>
      <vt:lpstr>Meeting and hotel reservation for the 2023 September interim</vt:lpstr>
      <vt:lpstr>Meeting and hotel reservation for the 2023 November plenary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18-23/0099r2</dc:title>
  <dc:creator/>
  <cp:keywords>31 August 2023</cp:keywords>
  <cp:lastModifiedBy>Edward Au</cp:lastModifiedBy>
  <cp:revision>5591</cp:revision>
  <cp:lastPrinted>1601-01-01T00:00:00Z</cp:lastPrinted>
  <dcterms:created xsi:type="dcterms:W3CDTF">2016-03-03T14:54:45Z</dcterms:created>
  <dcterms:modified xsi:type="dcterms:W3CDTF">2023-09-01T16:56:45Z</dcterms:modified>
  <cp:category>IEEE 802.18 RR-TAG agenda</cp:category>
</cp:coreProperties>
</file>