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18" r:id="rId13"/>
    <p:sldId id="919" r:id="rId14"/>
    <p:sldId id="920" r:id="rId15"/>
    <p:sldId id="922" r:id="rId16"/>
    <p:sldId id="882" r:id="rId17"/>
    <p:sldId id="901" r:id="rId18"/>
    <p:sldId id="898" r:id="rId19"/>
    <p:sldId id="912" r:id="rId20"/>
    <p:sldId id="916" r:id="rId21"/>
    <p:sldId id="856" r:id="rId22"/>
    <p:sldId id="8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086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4058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8588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307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9944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42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802.18-23/0099r1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00-00-0000-rr-tag-minutes-24-august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fcc.gov/public/attachments/FCC-23-63A1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www.federalregister.gov/documents/2023/08/25/2023-18357/cybersecurity-labeling-for-internet-of-thing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ofcom.org.uk/consultations-and-statements/category-1/hybrid-sharing-to-access-the-upper-6-ghz-band?utm_medium=email&amp;utm_campaign=Sharing%206%20GHz%20spectrum%20for%20Wi-Fi%20and%20mobile&amp;utm_content=Sharing%206%20GHz%20spectrum%20for%20Wi-Fi%20and%20mobile+CID_d5d87731c29b201f83e1ae761599b562&amp;utm_source=updates&amp;utm_term=new%20approach%20being%20explored%20by%20Ofcom" TargetMode="External"/><Relationship Id="rId5" Type="http://schemas.openxmlformats.org/officeDocument/2006/relationships/hyperlink" Target="https://www.ctu.eu/call-comments-update-radio-spectrum-management-strategy" TargetMode="External"/><Relationship Id="rId4" Type="http://schemas.openxmlformats.org/officeDocument/2006/relationships/hyperlink" Target="https://www.miit.gov.cn/gzcy/yjzj/art/2023/art_e6287c7e461349d8893e57c6cd9e4457.html" TargetMode="External"/><Relationship Id="rId9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it.gov.cn/gzcy/yjzj/art/2023/art_e6287c7e461349d8893e57c6cd9e4457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98&amp;is_group=0000&amp;is_year=202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lobalpolicy.ieee.org/wp-content/uploads/2018/09/IEEE18014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entor.ieee.org/802.18/documents?is_dcn=97&amp;is_group=ISUS&amp;is_year=2023" TargetMode="External"/><Relationship Id="rId4" Type="http://schemas.openxmlformats.org/officeDocument/2006/relationships/hyperlink" Target="https://www.ieee.org/content/dam/ieee-org/ieee/web/org/about/whatis/global_public_policy_opsman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fcc.gov/public/attachments/DA-23-759A1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fcc.gov/news-events/events/2023/09/september-2023-open-commission-meeting" TargetMode="External"/><Relationship Id="rId4" Type="http://schemas.openxmlformats.org/officeDocument/2006/relationships/hyperlink" Target="https://docs.fcc.gov/public/attachments/DOC-396407A1.pdf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gazette.nat.gov.tw/egFront/detail.do?metaid=142922&amp;log=detailLog" TargetMode="External"/><Relationship Id="rId7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5" Type="http://schemas.openxmlformats.org/officeDocument/2006/relationships/hyperlink" Target="https://ntc.gov.ph/public-hearings/" TargetMode="External"/><Relationship Id="rId4" Type="http://schemas.openxmlformats.org/officeDocument/2006/relationships/hyperlink" Target="https://gazette.nat.gov.tw/egFront/detail.do?metaid=142923&amp;log=detailLo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ATLGH/G-IE2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31 August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24 August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18-23/0100r0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31 August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China MIIT: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4"/>
              </a:rPr>
              <a:t>Proposed abolition of two normative documents re: 40-50 GHz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4"/>
              </a:rPr>
              <a:t>band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Czech Republic CTU: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5"/>
              </a:rPr>
              <a:t>Call for comments on the update of the Radio Spectrum Management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5"/>
              </a:rPr>
              <a:t>Strategy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(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CTU grants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IEEE 802 LMSC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an extension deadline to 7 September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2023)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7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September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6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600" u="sng" dirty="0">
                <a:cs typeface="Arial"/>
                <a:hlinkClick r:id="rId6"/>
              </a:rPr>
              <a:t>Consultation:  Hybrid sharing: enabling both licensed mobile and Wi-Fi users to access the upper 6 GHz </a:t>
            </a:r>
            <a:r>
              <a:rPr lang="en-US" sz="1600" u="sng" dirty="0" smtClean="0">
                <a:cs typeface="Arial"/>
                <a:hlinkClick r:id="rId6"/>
              </a:rPr>
              <a:t>band</a:t>
            </a:r>
            <a:r>
              <a:rPr lang="en-US" sz="1600" dirty="0" smtClean="0">
                <a:cs typeface="Arial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cs typeface="Arial"/>
              </a:rPr>
              <a:t>(</a:t>
            </a:r>
            <a:r>
              <a:rPr lang="en-US" sz="1600" spc="-5" dirty="0" err="1" smtClean="0">
                <a:solidFill>
                  <a:srgbClr val="FF0000"/>
                </a:solidFill>
                <a:cs typeface="Arial"/>
              </a:rPr>
              <a:t>Ofcom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grants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IEEE 802 LMSC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an extension deadline to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22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September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2023)</a:t>
            </a:r>
            <a:endParaRPr lang="en-US" sz="1600" u="sng" dirty="0" smtClean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10:30am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12 September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>
                <a:cs typeface="Arial"/>
                <a:hlinkClick r:id="rId7"/>
              </a:rPr>
              <a:t>NPRM:  Cybersecurity labeling for Internet of Things (PS Docket No. 23-239</a:t>
            </a:r>
            <a:r>
              <a:rPr lang="en-US" sz="1600" u="sng" dirty="0" smtClean="0">
                <a:cs typeface="Arial"/>
                <a:hlinkClick r:id="rId7"/>
              </a:rPr>
              <a:t>)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 smtClean="0">
                <a:cs typeface="Arial"/>
                <a:hlinkClick r:id="rId8"/>
              </a:rPr>
              <a:t>NoI: Advancing understanding of non-federal spectrum usage (WT Docket No. 23-232)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China MIIT’s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</a:t>
            </a:r>
            <a:r>
              <a:rPr lang="en-US" sz="1800" dirty="0" smtClean="0"/>
              <a:t>:  Proposed </a:t>
            </a:r>
            <a:r>
              <a:rPr lang="en-US" sz="1800" dirty="0"/>
              <a:t>abolition of two normative documents re: 40-50 GHz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7 August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10 September 2023</a:t>
            </a:r>
            <a:endParaRPr lang="en-US" sz="1600" spc="-5" dirty="0">
              <a:cs typeface="Arial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a 4-day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EC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review followed by EC approval on 5 September: 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3pm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31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August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2023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www.miit.gov.cn/gzcy/yjzj/art/2023/art_e6287c7e461349d8893e57c6cd9e4457.html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18-23/0098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53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18-23/0098r1 [Placeholder]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China Ministry of Industry and Information Technology (MIIT)’s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consultation “</a:t>
            </a:r>
            <a:r>
              <a:rPr lang="en-US" sz="1800" dirty="0"/>
              <a:t>Proposed abolition of two normative documents re: 40-50 GHz”,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China MIIT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China MIIT’s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58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SA Position Statement on IEEE 802 wireless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4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Background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latin typeface="+mj-lt"/>
              </a:rPr>
              <a:t>On 5 September 2018, IEEE SA developed (and was approved by the Board of Governor (</a:t>
            </a:r>
            <a:r>
              <a:rPr lang="en-US" sz="1600" dirty="0" err="1">
                <a:latin typeface="+mj-lt"/>
              </a:rPr>
              <a:t>BoG</a:t>
            </a:r>
            <a:r>
              <a:rPr lang="en-US" sz="1600" dirty="0">
                <a:latin typeface="+mj-lt"/>
              </a:rPr>
              <a:t>)) an IEEE SA (OU) Policy Position statement on </a:t>
            </a:r>
            <a:r>
              <a:rPr lang="en-US" sz="1600" dirty="0">
                <a:latin typeface="+mj-lt"/>
                <a:hlinkClick r:id="rId3"/>
              </a:rPr>
              <a:t>Intelligent Spectrum Allocation and Management</a:t>
            </a:r>
            <a:r>
              <a:rPr lang="en-US" sz="1600" dirty="0">
                <a:latin typeface="+mj-lt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latin typeface="+mj-lt"/>
              </a:rPr>
              <a:t>Per the </a:t>
            </a:r>
            <a:r>
              <a:rPr lang="en-US" sz="1600" dirty="0">
                <a:latin typeface="+mj-lt"/>
                <a:hlinkClick r:id="rId4"/>
              </a:rPr>
              <a:t>IEEE Global Public Policy Committee (GPPC) procedures/process</a:t>
            </a:r>
            <a:r>
              <a:rPr lang="en-US" sz="1600" dirty="0">
                <a:latin typeface="+mj-lt"/>
              </a:rPr>
              <a:t>, after three years public policy statements need to be reviewed for renewal, update or archival. IEEE SA is at this point with the Intelligent Spectrum Allocation and Management statement.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Updated draft document post IEEE stakeholders</a:t>
            </a:r>
            <a:r>
              <a:rPr lang="en-US" sz="1800" spc="-5" smtClean="0">
                <a:cs typeface="Arial"/>
              </a:rPr>
              <a:t>’ review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5"/>
              </a:rPr>
              <a:t>18-23/0097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8405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#4 </a:t>
            </a:r>
            <a:r>
              <a:rPr lang="en-US" sz="1800" spc="-5" dirty="0">
                <a:latin typeface="+mj-lt"/>
                <a:cs typeface="Arial"/>
              </a:rPr>
              <a:t>(External):  Move to approve the draft position statement on IEEE 802 wireless, </a:t>
            </a:r>
            <a:br>
              <a:rPr lang="en-US" sz="1800" spc="-5" dirty="0">
                <a:latin typeface="+mj-lt"/>
                <a:cs typeface="Arial"/>
              </a:rPr>
            </a:b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18-23/0097r1 [Placeholder], </a:t>
            </a:r>
            <a:r>
              <a:rPr lang="en-US" sz="1800" spc="-5" dirty="0">
                <a:latin typeface="+mj-lt"/>
                <a:cs typeface="Arial"/>
              </a:rPr>
              <a:t>for review and approval by the IEEE 802 LMSC for submission to IEEE SA Public Affairs team</a:t>
            </a:r>
            <a:r>
              <a:rPr lang="en-US" sz="1800" spc="-1" dirty="0">
                <a:latin typeface="+mj-lt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by the response deadline. </a:t>
            </a:r>
            <a:r>
              <a:rPr lang="en-US" sz="1800" spc="-5" dirty="0">
                <a:cs typeface="Arial"/>
              </a:rPr>
              <a:t>The 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Attendees: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Voters (present):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SA Position Statement on IEEE 802 wireless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805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24 </a:t>
            </a:r>
            <a:r>
              <a:rPr lang="en-US" sz="1600" dirty="0" smtClean="0"/>
              <a:t>August 2023, </a:t>
            </a:r>
            <a:r>
              <a:rPr lang="en-US" sz="1600" dirty="0"/>
              <a:t>the US FCC OET (Office of Engineering and Technology) </a:t>
            </a:r>
            <a:r>
              <a:rPr lang="en-US" sz="1600" dirty="0">
                <a:hlinkClick r:id="rId3"/>
              </a:rPr>
              <a:t>announced</a:t>
            </a:r>
            <a:r>
              <a:rPr lang="en-US" sz="1600" dirty="0"/>
              <a:t> the commencement of testing of the 6 GHz band AFC </a:t>
            </a:r>
            <a:r>
              <a:rPr lang="en-US" sz="1600" dirty="0" smtClean="0"/>
              <a:t>systems</a:t>
            </a:r>
            <a:r>
              <a:rPr lang="en-US" sz="1600" dirty="0" smtClean="0"/>
              <a:t>.  On 28 August 2023, an </a:t>
            </a:r>
            <a:r>
              <a:rPr lang="en-US" sz="1600" dirty="0" smtClean="0"/>
              <a:t>erratum</a:t>
            </a:r>
            <a:r>
              <a:rPr lang="en-US" sz="1600" dirty="0"/>
              <a:t> </a:t>
            </a:r>
            <a:r>
              <a:rPr lang="en-US" sz="1600" dirty="0" smtClean="0"/>
              <a:t>is </a:t>
            </a:r>
            <a:r>
              <a:rPr lang="en-US" sz="1600" dirty="0" smtClean="0">
                <a:hlinkClick r:id="rId4"/>
              </a:rPr>
              <a:t>issued</a:t>
            </a:r>
            <a:r>
              <a:rPr lang="en-US" sz="1600" dirty="0" smtClean="0"/>
              <a:t>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5"/>
              </a:rPr>
              <a:t>September </a:t>
            </a:r>
            <a:r>
              <a:rPr lang="en-US" sz="1600" dirty="0">
                <a:solidFill>
                  <a:schemeClr val="tx1"/>
                </a:solidFill>
                <a:hlinkClick r:id="rId5"/>
              </a:rPr>
              <a:t>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21 September 2023.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25 August 2023, Taiwan MODA published its decision in allowing U-NII equipment to operate in 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5945 MHz to 6425 MHz</a:t>
            </a:r>
            <a:r>
              <a:rPr lang="en-US" sz="1600" dirty="0" smtClean="0">
                <a:solidFill>
                  <a:schemeClr val="tx1"/>
                </a:solidFill>
              </a:rPr>
              <a:t> under certain conditions; and in allowing experimental networks to be used in the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6425 MHz to 7125 </a:t>
            </a:r>
            <a:r>
              <a:rPr lang="en-US" sz="1600" dirty="0" err="1" smtClean="0">
                <a:solidFill>
                  <a:schemeClr val="tx1"/>
                </a:solidFill>
                <a:hlinkClick r:id="rId4"/>
              </a:rPr>
              <a:t>MHz</a:t>
            </a:r>
            <a:r>
              <a:rPr lang="en-US" sz="1600" dirty="0" err="1" smtClean="0">
                <a:solidFill>
                  <a:schemeClr val="tx1"/>
                </a:solidFill>
              </a:rPr>
              <a:t>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Philippines NTC announced a </a:t>
            </a:r>
            <a:r>
              <a:rPr lang="en-US" sz="1600" dirty="0" smtClean="0">
                <a:solidFill>
                  <a:schemeClr val="tx1"/>
                </a:solidFill>
                <a:hlinkClick r:id="rId5"/>
              </a:rPr>
              <a:t>public hearing</a:t>
            </a:r>
            <a:r>
              <a:rPr lang="en-US" sz="1600" dirty="0" smtClean="0">
                <a:solidFill>
                  <a:schemeClr val="tx1"/>
                </a:solidFill>
              </a:rPr>
              <a:t> for its </a:t>
            </a:r>
            <a:r>
              <a:rPr lang="en-US" sz="1600" dirty="0" smtClean="0"/>
              <a:t>draft </a:t>
            </a:r>
            <a:r>
              <a:rPr lang="en-US" sz="1600" dirty="0"/>
              <a:t>memorandum circular (MC) entitled </a:t>
            </a:r>
            <a:r>
              <a:rPr lang="en-US" sz="1600" dirty="0" smtClean="0"/>
              <a:t>“Spectrum </a:t>
            </a:r>
            <a:r>
              <a:rPr lang="en-US" sz="1600" dirty="0"/>
              <a:t>users fees for radio frequency bands: 2400MHz to 2483.5MHz, 5150MHz to 5350MHz, and 5470MHz to </a:t>
            </a:r>
            <a:r>
              <a:rPr lang="en-US" sz="1600" dirty="0" smtClean="0"/>
              <a:t>5850MHz”.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hlinkClick r:id="rId6"/>
              </a:rPr>
              <a:t>framework </a:t>
            </a:r>
            <a:r>
              <a:rPr lang="en-US" sz="1400" dirty="0">
                <a:hlinkClick r:id="rId6"/>
              </a:rPr>
              <a:t>and overall objectives of the future development of IMT for 2030 and </a:t>
            </a:r>
            <a:r>
              <a:rPr lang="en-US" sz="1400" dirty="0" smtClean="0">
                <a:hlinkClick r:id="rId6"/>
              </a:rPr>
              <a:t>beyond</a:t>
            </a:r>
            <a:endParaRPr lang="en-US" sz="1400" dirty="0" smtClean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7"/>
              </a:rPr>
              <a:t>the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7"/>
              </a:rPr>
              <a:t>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schedule in the next </a:t>
            </a:r>
            <a:r>
              <a:rPr lang="en-US" sz="2800" dirty="0" smtClean="0">
                <a:solidFill>
                  <a:srgbClr val="0070C0"/>
                </a:solidFill>
              </a:rPr>
              <a:t>8 </a:t>
            </a:r>
            <a:r>
              <a:rPr lang="en-US" sz="2800" dirty="0">
                <a:solidFill>
                  <a:srgbClr val="0070C0"/>
                </a:solidFill>
              </a:rPr>
              <a:t>days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839872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>
                          <a:solidFill>
                            <a:schemeClr val="tx1"/>
                          </a:solidFill>
                        </a:rPr>
                        <a:t>ISUS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 ad-hoc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to cancel]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Friday, 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1 September 2023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7 September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8 September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session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Attendance at the session will count towards voting </a:t>
            </a:r>
            <a:r>
              <a:rPr lang="en-US" sz="1400" dirty="0" smtClean="0"/>
              <a:t>right</a:t>
            </a:r>
            <a:endParaRPr lang="en-US" sz="1800" spc="-5" dirty="0" smtClean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13 June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Grand Hyatt at </a:t>
            </a:r>
            <a:r>
              <a:rPr lang="es-ES" sz="1800" dirty="0" err="1" smtClean="0"/>
              <a:t>Buckhead</a:t>
            </a:r>
            <a:r>
              <a:rPr lang="es-ES" sz="1800" dirty="0" smtClean="0"/>
              <a:t>, Atlanta, Georgia,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13 June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ET, 25 August 2023 </a:t>
            </a:r>
            <a:r>
              <a:rPr lang="en-US" sz="1400" dirty="0">
                <a:solidFill>
                  <a:srgbClr val="FF0000"/>
                </a:solidFill>
              </a:rPr>
              <a:t>whichever comes first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42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Secretary:  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14 July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11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802 </a:t>
            </a:r>
            <a:r>
              <a:rPr lang="en-US" sz="1600" spc="-5" dirty="0" smtClean="0">
                <a:cs typeface="Arial"/>
              </a:rPr>
              <a:t>interim from 10 September to 15 September,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China MIIT’s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Review and motion: IEEE SA position statement on IEEE 802 wireless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72730</TotalTime>
  <Words>2249</Words>
  <Application>Microsoft Office PowerPoint</Application>
  <PresentationFormat>Widescreen</PresentationFormat>
  <Paragraphs>424</Paragraphs>
  <Slides>22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China MIIT’s consultation (1)</vt:lpstr>
      <vt:lpstr>China MIIT’s consultation (2)</vt:lpstr>
      <vt:lpstr>IEEE SA Position Statement on IEEE 802 wireless (1)</vt:lpstr>
      <vt:lpstr>IEEE SA Position Statement on IEEE 802 wireless (2)</vt:lpstr>
      <vt:lpstr>General discussion items (1)</vt:lpstr>
      <vt:lpstr>General discussion items (2)</vt:lpstr>
      <vt:lpstr>Meeting schedule in the next 8 days</vt:lpstr>
      <vt:lpstr>Meeting and hotel reservation for the 2023 September interim</vt:lpstr>
      <vt:lpstr>Meeting and hotel reservation for the 2023 November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18-23/0099r1</dc:title>
  <dc:creator/>
  <cp:keywords>31 August 2023</cp:keywords>
  <cp:lastModifiedBy>Edward Au</cp:lastModifiedBy>
  <cp:revision>5582</cp:revision>
  <cp:lastPrinted>1601-01-01T00:00:00Z</cp:lastPrinted>
  <dcterms:created xsi:type="dcterms:W3CDTF">2016-03-03T14:54:45Z</dcterms:created>
  <dcterms:modified xsi:type="dcterms:W3CDTF">2023-08-31T11:20:13Z</dcterms:modified>
  <cp:category>IEEE 802.18 RR-TAG agenda</cp:category>
</cp:coreProperties>
</file>